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1" r:id="rId4"/>
    <p:sldMasterId id="2147483671" r:id="rId5"/>
  </p:sldMasterIdLst>
  <p:notesMasterIdLst>
    <p:notesMasterId r:id="rId15"/>
  </p:notesMasterIdLst>
  <p:handoutMasterIdLst>
    <p:handoutMasterId r:id="rId16"/>
  </p:handoutMasterIdLst>
  <p:sldIdLst>
    <p:sldId id="339" r:id="rId6"/>
    <p:sldId id="376" r:id="rId7"/>
    <p:sldId id="380" r:id="rId8"/>
    <p:sldId id="377" r:id="rId9"/>
    <p:sldId id="375" r:id="rId10"/>
    <p:sldId id="374" r:id="rId11"/>
    <p:sldId id="379" r:id="rId12"/>
    <p:sldId id="378" r:id="rId13"/>
    <p:sldId id="362" r:id="rId14"/>
  </p:sldIdLst>
  <p:sldSz cx="9144000" cy="6858000" type="screen4x3"/>
  <p:notesSz cx="6797675" cy="9874250"/>
  <p:defaultTextStyle>
    <a:defPPr>
      <a:defRPr lang="en-US"/>
    </a:defPPr>
    <a:lvl1pPr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1pPr>
    <a:lvl2pPr marL="388938" indent="682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777875" indent="136525"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168400" indent="203200"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1557338" indent="2714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7E8D7E-D514-46A2-959F-C5E14E69B505}" v="424" dt="2021-05-03T13:13:36.172"/>
    <p1510:client id="{E5F06425-3CA7-4110-A82C-947B5E0AACEC}" v="3079" dt="2021-05-03T17:27:01.9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37" autoAdjust="0"/>
  </p:normalViewPr>
  <p:slideViewPr>
    <p:cSldViewPr snapToGrid="0">
      <p:cViewPr varScale="1">
        <p:scale>
          <a:sx n="73" d="100"/>
          <a:sy n="73" d="100"/>
        </p:scale>
        <p:origin x="1080" y="56"/>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wrap="square" lIns="92776" tIns="46389" rIns="92776" bIns="46389" numCol="1" anchor="t"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3" name="Date Placeholder 2"/>
          <p:cNvSpPr>
            <a:spLocks noGrp="1"/>
          </p:cNvSpPr>
          <p:nvPr>
            <p:ph type="dt" sz="quarter" idx="1"/>
          </p:nvPr>
        </p:nvSpPr>
        <p:spPr>
          <a:xfrm>
            <a:off x="3849688" y="0"/>
            <a:ext cx="2946400" cy="493713"/>
          </a:xfrm>
          <a:prstGeom prst="rect">
            <a:avLst/>
          </a:prstGeom>
        </p:spPr>
        <p:txBody>
          <a:bodyPr vert="horz" wrap="square" lIns="92776" tIns="46389" rIns="92776" bIns="46389" numCol="1" anchor="t" anchorCtr="0" compatLnSpc="1">
            <a:prstTxWarp prst="textNoShape">
              <a:avLst/>
            </a:prstTxWarp>
          </a:bodyPr>
          <a:lstStyle>
            <a:lvl1pPr algn="r" defTabSz="388864" eaLnBrk="1" hangingPunct="1">
              <a:defRPr sz="1200">
                <a:latin typeface="Arial" pitchFamily="34" charset="0"/>
                <a:ea typeface="ＭＳ Ｐゴシック" pitchFamily="34" charset="-128"/>
                <a:cs typeface="+mn-cs"/>
              </a:defRPr>
            </a:lvl1pPr>
          </a:lstStyle>
          <a:p>
            <a:pPr>
              <a:defRPr/>
            </a:pPr>
            <a:fld id="{E6C6C468-002F-4575-A7B2-5116909C25E9}" type="datetime1">
              <a:rPr lang="en-US"/>
              <a:pPr>
                <a:defRPr/>
              </a:pPr>
              <a:t>5/4/2021</a:t>
            </a:fld>
            <a:endParaRPr lang="en-US"/>
          </a:p>
        </p:txBody>
      </p:sp>
      <p:sp>
        <p:nvSpPr>
          <p:cNvPr id="4" name="Footer Placeholder 3"/>
          <p:cNvSpPr>
            <a:spLocks noGrp="1"/>
          </p:cNvSpPr>
          <p:nvPr>
            <p:ph type="ftr" sz="quarter" idx="2"/>
          </p:nvPr>
        </p:nvSpPr>
        <p:spPr>
          <a:xfrm>
            <a:off x="0" y="9378950"/>
            <a:ext cx="2946400" cy="493713"/>
          </a:xfrm>
          <a:prstGeom prst="rect">
            <a:avLst/>
          </a:prstGeom>
        </p:spPr>
        <p:txBody>
          <a:bodyPr vert="horz" wrap="square" lIns="92776" tIns="46389" rIns="92776" bIns="46389" numCol="1" anchor="b"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5" name="Slide Number Placeholder 4"/>
          <p:cNvSpPr>
            <a:spLocks noGrp="1"/>
          </p:cNvSpPr>
          <p:nvPr>
            <p:ph type="sldNum" sz="quarter" idx="3"/>
          </p:nvPr>
        </p:nvSpPr>
        <p:spPr>
          <a:xfrm>
            <a:off x="3849688" y="9378950"/>
            <a:ext cx="2946400" cy="493713"/>
          </a:xfrm>
          <a:prstGeom prst="rect">
            <a:avLst/>
          </a:prstGeom>
        </p:spPr>
        <p:txBody>
          <a:bodyPr vert="horz" wrap="square" lIns="92776" tIns="46389" rIns="92776" bIns="46389" numCol="1" anchor="b" anchorCtr="0" compatLnSpc="1">
            <a:prstTxWarp prst="textNoShape">
              <a:avLst/>
            </a:prstTxWarp>
          </a:bodyPr>
          <a:lstStyle>
            <a:lvl1pPr algn="r" defTabSz="387350" eaLnBrk="1" hangingPunct="1">
              <a:defRPr sz="1200"/>
            </a:lvl1pPr>
          </a:lstStyle>
          <a:p>
            <a:pPr>
              <a:defRPr/>
            </a:pPr>
            <a:fld id="{87ADF26D-2D02-4B7E-A9F7-BA15724DBCE2}" type="slidenum">
              <a:rPr lang="en-US" altLang="en-US"/>
              <a:pPr>
                <a:defRPr/>
              </a:pPr>
              <a:t>‹#›</a:t>
            </a:fld>
            <a:endParaRPr lang="en-US" altLang="en-US"/>
          </a:p>
        </p:txBody>
      </p:sp>
    </p:spTree>
    <p:extLst>
      <p:ext uri="{BB962C8B-B14F-4D97-AF65-F5344CB8AC3E}">
        <p14:creationId xmlns:p14="http://schemas.microsoft.com/office/powerpoint/2010/main" val="195479777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wrap="square" lIns="92776" tIns="46389" rIns="92776" bIns="46389" numCol="1" anchor="t"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3" name="Date Placeholder 2"/>
          <p:cNvSpPr>
            <a:spLocks noGrp="1"/>
          </p:cNvSpPr>
          <p:nvPr>
            <p:ph type="dt" idx="1"/>
          </p:nvPr>
        </p:nvSpPr>
        <p:spPr>
          <a:xfrm>
            <a:off x="3849688" y="0"/>
            <a:ext cx="2946400" cy="493713"/>
          </a:xfrm>
          <a:prstGeom prst="rect">
            <a:avLst/>
          </a:prstGeom>
        </p:spPr>
        <p:txBody>
          <a:bodyPr vert="horz" wrap="square" lIns="92776" tIns="46389" rIns="92776" bIns="46389" numCol="1" anchor="t" anchorCtr="0" compatLnSpc="1">
            <a:prstTxWarp prst="textNoShape">
              <a:avLst/>
            </a:prstTxWarp>
          </a:bodyPr>
          <a:lstStyle>
            <a:lvl1pPr algn="r" defTabSz="388864" eaLnBrk="1" hangingPunct="1">
              <a:defRPr sz="1200">
                <a:latin typeface="Arial" pitchFamily="34" charset="0"/>
                <a:ea typeface="ＭＳ Ｐゴシック" pitchFamily="34" charset="-128"/>
                <a:cs typeface="+mn-cs"/>
              </a:defRPr>
            </a:lvl1pPr>
          </a:lstStyle>
          <a:p>
            <a:pPr>
              <a:defRPr/>
            </a:pPr>
            <a:fld id="{0C00A11D-E7F3-4B45-B120-89C62F8E3355}" type="datetime1">
              <a:rPr lang="en-US"/>
              <a:pPr>
                <a:defRPr/>
              </a:pPr>
              <a:t>5/4/2021</a:t>
            </a:fld>
            <a:endParaRPr lang="en-US"/>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wrap="square" lIns="92776" tIns="46389" rIns="92776" bIns="46389"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79450" y="4689475"/>
            <a:ext cx="5438775" cy="4443413"/>
          </a:xfrm>
          <a:prstGeom prst="rect">
            <a:avLst/>
          </a:prstGeom>
        </p:spPr>
        <p:txBody>
          <a:bodyPr vert="horz" wrap="square" lIns="92776" tIns="46389" rIns="92776" bIns="46389" numCol="1" anchor="t" anchorCtr="0" compatLnSpc="1">
            <a:prstTxWarp prst="textNoShape">
              <a:avLst/>
            </a:prstTxWarp>
            <a:normAutofit/>
          </a:bodyPr>
          <a:lstStyle/>
          <a:p>
            <a:pPr lvl="0"/>
            <a:r>
              <a:rPr lang="fi-FI" noProof="0"/>
              <a:t>Click to edit Master text styles</a:t>
            </a:r>
          </a:p>
          <a:p>
            <a:pPr lvl="1"/>
            <a:r>
              <a:rPr lang="fi-FI" noProof="0"/>
              <a:t>Second level</a:t>
            </a:r>
          </a:p>
          <a:p>
            <a:pPr lvl="2"/>
            <a:r>
              <a:rPr lang="fi-FI" noProof="0"/>
              <a:t>Third level</a:t>
            </a:r>
          </a:p>
          <a:p>
            <a:pPr lvl="3"/>
            <a:r>
              <a:rPr lang="fi-FI" noProof="0"/>
              <a:t>Fourth level</a:t>
            </a:r>
          </a:p>
          <a:p>
            <a:pPr lvl="4"/>
            <a:r>
              <a:rPr lang="fi-FI" noProof="0"/>
              <a:t>Fifth level</a:t>
            </a:r>
            <a:endParaRPr lang="en-US" noProof="0"/>
          </a:p>
        </p:txBody>
      </p:sp>
      <p:sp>
        <p:nvSpPr>
          <p:cNvPr id="6" name="Footer Placeholder 5"/>
          <p:cNvSpPr>
            <a:spLocks noGrp="1"/>
          </p:cNvSpPr>
          <p:nvPr>
            <p:ph type="ftr" sz="quarter" idx="4"/>
          </p:nvPr>
        </p:nvSpPr>
        <p:spPr>
          <a:xfrm>
            <a:off x="0" y="9378950"/>
            <a:ext cx="2946400" cy="493713"/>
          </a:xfrm>
          <a:prstGeom prst="rect">
            <a:avLst/>
          </a:prstGeom>
        </p:spPr>
        <p:txBody>
          <a:bodyPr vert="horz" wrap="square" lIns="92776" tIns="46389" rIns="92776" bIns="46389" numCol="1" anchor="b"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7" name="Slide Number Placeholder 6"/>
          <p:cNvSpPr>
            <a:spLocks noGrp="1"/>
          </p:cNvSpPr>
          <p:nvPr>
            <p:ph type="sldNum" sz="quarter" idx="5"/>
          </p:nvPr>
        </p:nvSpPr>
        <p:spPr>
          <a:xfrm>
            <a:off x="3849688" y="9378950"/>
            <a:ext cx="2946400" cy="493713"/>
          </a:xfrm>
          <a:prstGeom prst="rect">
            <a:avLst/>
          </a:prstGeom>
        </p:spPr>
        <p:txBody>
          <a:bodyPr vert="horz" wrap="square" lIns="92776" tIns="46389" rIns="92776" bIns="46389" numCol="1" anchor="b" anchorCtr="0" compatLnSpc="1">
            <a:prstTxWarp prst="textNoShape">
              <a:avLst/>
            </a:prstTxWarp>
          </a:bodyPr>
          <a:lstStyle>
            <a:lvl1pPr algn="r" defTabSz="387350" eaLnBrk="1" hangingPunct="1">
              <a:defRPr sz="1200"/>
            </a:lvl1pPr>
          </a:lstStyle>
          <a:p>
            <a:pPr>
              <a:defRPr/>
            </a:pPr>
            <a:fld id="{87BB9EB4-620A-4C05-A10A-919C6D241201}" type="slidenum">
              <a:rPr lang="en-US" altLang="en-US"/>
              <a:pPr>
                <a:defRPr/>
              </a:pPr>
              <a:t>‹#›</a:t>
            </a:fld>
            <a:endParaRPr lang="en-US" altLang="en-US"/>
          </a:p>
        </p:txBody>
      </p:sp>
    </p:spTree>
    <p:extLst>
      <p:ext uri="{BB962C8B-B14F-4D97-AF65-F5344CB8AC3E}">
        <p14:creationId xmlns:p14="http://schemas.microsoft.com/office/powerpoint/2010/main" val="56805349"/>
      </p:ext>
    </p:extLst>
  </p:cSld>
  <p:clrMap bg1="lt1" tx1="dk1" bg2="lt2" tx2="dk2" accent1="accent1" accent2="accent2" accent3="accent3" accent4="accent4" accent5="accent5" accent6="accent6" hlink="hlink" folHlink="folHlink"/>
  <p:hf sldNum="0" hdr="0" ftr="0" dt="0"/>
  <p:notesStyle>
    <a:lvl1pPr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pitchFamily="-65" charset="-128"/>
      </a:defRPr>
    </a:lvl1pPr>
    <a:lvl2pPr marL="388938"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2pPr>
    <a:lvl3pPr marL="777875"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3pPr>
    <a:lvl4pPr marL="1168400"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4pPr>
    <a:lvl5pPr marL="1557338"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5pPr>
    <a:lvl6pPr marL="1948129" algn="l" defTabSz="389626" rtl="0" eaLnBrk="1" latinLnBrk="0" hangingPunct="1">
      <a:defRPr sz="1000" kern="1200">
        <a:solidFill>
          <a:schemeClr val="tx1"/>
        </a:solidFill>
        <a:latin typeface="+mn-lt"/>
        <a:ea typeface="+mn-ea"/>
        <a:cs typeface="+mn-cs"/>
      </a:defRPr>
    </a:lvl6pPr>
    <a:lvl7pPr marL="2337755" algn="l" defTabSz="389626" rtl="0" eaLnBrk="1" latinLnBrk="0" hangingPunct="1">
      <a:defRPr sz="1000" kern="1200">
        <a:solidFill>
          <a:schemeClr val="tx1"/>
        </a:solidFill>
        <a:latin typeface="+mn-lt"/>
        <a:ea typeface="+mn-ea"/>
        <a:cs typeface="+mn-cs"/>
      </a:defRPr>
    </a:lvl7pPr>
    <a:lvl8pPr marL="2727381" algn="l" defTabSz="389626" rtl="0" eaLnBrk="1" latinLnBrk="0" hangingPunct="1">
      <a:defRPr sz="1000" kern="1200">
        <a:solidFill>
          <a:schemeClr val="tx1"/>
        </a:solidFill>
        <a:latin typeface="+mn-lt"/>
        <a:ea typeface="+mn-ea"/>
        <a:cs typeface="+mn-cs"/>
      </a:defRPr>
    </a:lvl8pPr>
    <a:lvl9pPr marL="3117007" algn="l" defTabSz="389626"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15027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noProof="1"/>
              <a:t>Fluctuations and deviations in power generation from wind energy sources put pressure on grid systems. Fluctuations from a single wind farm are neglible, but combined together, fluctuation patterns become significant.</a:t>
            </a:r>
          </a:p>
          <a:p>
            <a:pPr marL="171450" indent="-171450">
              <a:buFontTx/>
              <a:buChar char="-"/>
            </a:pPr>
            <a:endParaRPr lang="en-US" noProof="1"/>
          </a:p>
          <a:p>
            <a:pPr marL="171450" indent="-171450">
              <a:buFontTx/>
              <a:buChar char="-"/>
            </a:pPr>
            <a:r>
              <a:rPr lang="en-US" noProof="1"/>
              <a:t>This can be seen in the picture, the green dots are existing wind power plants and the ones in orange and blue are either under construction or already have permissions and will be constructed.</a:t>
            </a:r>
          </a:p>
          <a:p>
            <a:pPr marL="171450" indent="-171450">
              <a:buFontTx/>
              <a:buChar char="-"/>
            </a:pPr>
            <a:r>
              <a:rPr lang="en-US" noProof="1"/>
              <a:t>In Finland, most of the wind production is in the west – this has an effect on what kinds of grids are needed in the area</a:t>
            </a:r>
          </a:p>
          <a:p>
            <a:pPr marL="171450" indent="-171450">
              <a:buFontTx/>
              <a:buChar char="-"/>
            </a:pPr>
            <a:endParaRPr lang="en-US" noProof="1"/>
          </a:p>
        </p:txBody>
      </p:sp>
    </p:spTree>
    <p:extLst>
      <p:ext uri="{BB962C8B-B14F-4D97-AF65-F5344CB8AC3E}">
        <p14:creationId xmlns:p14="http://schemas.microsoft.com/office/powerpoint/2010/main" val="2804995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noProof="1"/>
              <a:t>Wind farms are a collection of individual wind turbines, which are connected to an electric power transmission network as a single unit</a:t>
            </a:r>
          </a:p>
          <a:p>
            <a:pPr marL="171450" indent="-171450">
              <a:buFontTx/>
              <a:buChar char="-"/>
            </a:pPr>
            <a:r>
              <a:rPr lang="en-US" noProof="1"/>
              <a:t>Wind farms are installed both offshore and on land and may have capacities in the order of hundreds of MW.</a:t>
            </a:r>
          </a:p>
          <a:p>
            <a:pPr marL="171450" indent="-171450">
              <a:buFontTx/>
              <a:buChar char="-"/>
            </a:pPr>
            <a:r>
              <a:rPr lang="en-US" noProof="1"/>
              <a:t>Modern wind farms are generally connected to the high voltage transmission system </a:t>
            </a:r>
          </a:p>
          <a:p>
            <a:pPr marL="171450" indent="-171450">
              <a:buFontTx/>
              <a:buChar char="-"/>
            </a:pPr>
            <a:r>
              <a:rPr lang="en-US" noProof="1"/>
              <a:t>The picture represents different sizes of wind production (turbines or plants) and their connection to the grid. As modern wind farms are generally large, they are connected to the high voltage network. A larger wind farm requires a more robust network to connect to.</a:t>
            </a:r>
          </a:p>
          <a:p>
            <a:pPr marL="171450" indent="-171450">
              <a:buFontTx/>
              <a:buChar char="-"/>
            </a:pPr>
            <a:r>
              <a:rPr lang="en-US" noProof="1"/>
              <a:t>Wind farms are generally considered power plants. This causes them to have responsibilities for control, stability and power balance. The technical design of a wind farm also has a big impact on how the wind farm affects the grid. </a:t>
            </a:r>
          </a:p>
          <a:p>
            <a:pPr marL="171450" indent="-171450">
              <a:buFontTx/>
              <a:buChar char="-"/>
            </a:pPr>
            <a:r>
              <a:rPr lang="en-GB" sz="1000" dirty="0">
                <a:cs typeface="Arial" panose="020B0604020202020204" pitchFamily="34" charset="0"/>
              </a:rPr>
              <a:t>Thus, wind farms are required to contribute to the control of voltage, frequency and reactive power needs in the power system and to stay on-line during less critical grid faults, and to help maintain the stability of the power system.</a:t>
            </a:r>
          </a:p>
        </p:txBody>
      </p:sp>
    </p:spTree>
    <p:extLst>
      <p:ext uri="{BB962C8B-B14F-4D97-AF65-F5344CB8AC3E}">
        <p14:creationId xmlns:p14="http://schemas.microsoft.com/office/powerpoint/2010/main" val="296155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spcBef>
                <a:spcPct val="0"/>
              </a:spcBef>
              <a:buFont typeface="Arial,Sans-Serif"/>
              <a:buChar char="•"/>
            </a:pPr>
            <a:r>
              <a:rPr lang="it-IT" noProof="1">
                <a:ea typeface="ＭＳ Ｐゴシック"/>
                <a:cs typeface="Calibri"/>
              </a:rPr>
              <a:t>Wind power causes variance and disturbances to the network voltage</a:t>
            </a:r>
          </a:p>
          <a:p>
            <a:pPr marL="674370" lvl="1" indent="-285750">
              <a:spcBef>
                <a:spcPct val="0"/>
              </a:spcBef>
              <a:buFont typeface="Arial,Sans-Serif"/>
              <a:buChar char="•"/>
            </a:pPr>
            <a:r>
              <a:rPr lang="it-IT" noProof="1">
                <a:ea typeface="ＭＳ Ｐゴシック"/>
                <a:cs typeface="Calibri"/>
              </a:rPr>
              <a:t>Flux in production: uneven generation because of gusts</a:t>
            </a:r>
          </a:p>
          <a:p>
            <a:pPr marL="285750" indent="-285750">
              <a:spcBef>
                <a:spcPct val="0"/>
              </a:spcBef>
              <a:buFont typeface="Arial,Sans-Serif"/>
              <a:buChar char="•"/>
            </a:pPr>
            <a:r>
              <a:rPr lang="it-IT" noProof="1">
                <a:ea typeface="ＭＳ Ｐゴシック"/>
                <a:cs typeface="Calibri"/>
              </a:rPr>
              <a:t>Induction generators usually consume reactive power, which have to be compensated</a:t>
            </a:r>
          </a:p>
          <a:p>
            <a:pPr indent="-285750">
              <a:spcBef>
                <a:spcPct val="0"/>
              </a:spcBef>
              <a:buFont typeface="Arial,Sans-Serif"/>
              <a:buChar char="•"/>
            </a:pPr>
            <a:r>
              <a:rPr lang="it-IT" noProof="1">
                <a:ea typeface="ＭＳ Ｐゴシック"/>
                <a:cs typeface="Calibri"/>
              </a:rPr>
              <a:t>If the wind turbine units are double fed asynchronous generator or full converter generator, reactive power is controllable</a:t>
            </a:r>
            <a:endParaRPr lang="en-US" dirty="0">
              <a:ea typeface="ＭＳ Ｐゴシック"/>
              <a:cs typeface="Calibri"/>
            </a:endParaRPr>
          </a:p>
          <a:p>
            <a:pPr indent="-285750">
              <a:spcBef>
                <a:spcPct val="0"/>
              </a:spcBef>
              <a:buFont typeface="Arial,Sans-Serif"/>
              <a:buChar char="•"/>
            </a:pPr>
            <a:r>
              <a:rPr lang="it-IT" noProof="1">
                <a:ea typeface="ＭＳ Ｐゴシック"/>
                <a:cs typeface="Calibri"/>
              </a:rPr>
              <a:t>transmission losses depending on the location of production and consumption</a:t>
            </a:r>
          </a:p>
          <a:p>
            <a:pPr indent="-285750">
              <a:spcBef>
                <a:spcPct val="0"/>
              </a:spcBef>
              <a:buFont typeface="Arial,Sans-Serif"/>
              <a:buChar char="•"/>
            </a:pPr>
            <a:endParaRPr lang="it-IT" b="1" noProof="1">
              <a:ea typeface="ＭＳ Ｐゴシック"/>
              <a:cs typeface="Calibri"/>
            </a:endParaRPr>
          </a:p>
        </p:txBody>
      </p:sp>
    </p:spTree>
    <p:extLst>
      <p:ext uri="{BB962C8B-B14F-4D97-AF65-F5344CB8AC3E}">
        <p14:creationId xmlns:p14="http://schemas.microsoft.com/office/powerpoint/2010/main" val="3125533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noProof="1">
                <a:ea typeface="ＭＳ Ｐゴシック"/>
                <a:cs typeface="Calibri"/>
              </a:rPr>
              <a:t>If wind farm has some auxiliary technology like reactors or SVCs for compensating reactive power or voltage: connect to POC</a:t>
            </a:r>
            <a:endParaRPr lang="fi-FI">
              <a:ea typeface="ＭＳ Ｐゴシック"/>
              <a:cs typeface="Calibri"/>
            </a:endParaRPr>
          </a:p>
          <a:p>
            <a:r>
              <a:rPr lang="en-US" noProof="1">
                <a:ea typeface="ＭＳ Ｐゴシック"/>
                <a:cs typeface="Calibri"/>
              </a:rPr>
              <a:t>Transmission service provider TSO</a:t>
            </a:r>
            <a:endParaRPr lang="en-US">
              <a:ea typeface="ＭＳ Ｐゴシック"/>
              <a:cs typeface="Calibri"/>
            </a:endParaRPr>
          </a:p>
          <a:p>
            <a:br>
              <a:rPr lang="en-US"/>
            </a:br>
            <a:endParaRPr lang="en-US"/>
          </a:p>
        </p:txBody>
      </p:sp>
    </p:spTree>
    <p:extLst>
      <p:ext uri="{BB962C8B-B14F-4D97-AF65-F5344CB8AC3E}">
        <p14:creationId xmlns:p14="http://schemas.microsoft.com/office/powerpoint/2010/main" val="21272223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noProof="1">
                <a:ea typeface="ＭＳ Ｐゴシック"/>
                <a:cs typeface="Calibri"/>
              </a:rPr>
              <a:t>Grid code includes general requirements for all generation and special requirements for wind generation because of its variability</a:t>
            </a:r>
          </a:p>
          <a:p>
            <a:endParaRPr lang="en-US" noProof="1">
              <a:cs typeface="Calibri"/>
            </a:endParaRPr>
          </a:p>
          <a:p>
            <a:r>
              <a:rPr lang="en-US" noProof="1">
                <a:ea typeface="ＭＳ Ｐゴシック"/>
                <a:cs typeface="Calibri"/>
              </a:rPr>
              <a:t>LVRT/HVRT Low/High Voltage Ride Through</a:t>
            </a:r>
          </a:p>
          <a:p>
            <a:r>
              <a:rPr lang="en-US" noProof="1">
                <a:ea typeface="ＭＳ Ｐゴシック"/>
                <a:cs typeface="Calibri"/>
              </a:rPr>
              <a:t>With more wind there is a requirment for wind farms to stay conncted durinf faults and participate in network recovery</a:t>
            </a:r>
            <a:endParaRPr lang="en-US" noProof="1">
              <a:cs typeface="Calibri"/>
            </a:endParaRPr>
          </a:p>
        </p:txBody>
      </p:sp>
    </p:spTree>
    <p:extLst>
      <p:ext uri="{BB962C8B-B14F-4D97-AF65-F5344CB8AC3E}">
        <p14:creationId xmlns:p14="http://schemas.microsoft.com/office/powerpoint/2010/main" val="32825573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388938" rtl="0" eaLnBrk="0" fontAlgn="base" latinLnBrk="0" hangingPunct="0">
              <a:lnSpc>
                <a:spcPct val="100000"/>
              </a:lnSpc>
              <a:spcBef>
                <a:spcPct val="30000"/>
              </a:spcBef>
              <a:spcAft>
                <a:spcPct val="0"/>
              </a:spcAft>
              <a:buClrTx/>
              <a:buSzTx/>
              <a:buFontTx/>
              <a:buNone/>
              <a:tabLst/>
              <a:defRPr/>
            </a:pPr>
            <a:r>
              <a:rPr lang="en-GB" dirty="0"/>
              <a:t>With increased penetration of wind energy to the grid, the key potential technical challenges that affect quality of power include: voltage fluctuation, </a:t>
            </a:r>
            <a:r>
              <a:rPr lang="it-IT" sz="1000" dirty="0">
                <a:latin typeface="Arial"/>
                <a:ea typeface="ＭＳ Ｐゴシック"/>
                <a:cs typeface="Arial"/>
              </a:rPr>
              <a:t>Reactive power compensation, Low power factor and harmonic distortion</a:t>
            </a:r>
          </a:p>
          <a:p>
            <a:endParaRPr lang="en-GB" noProof="1"/>
          </a:p>
          <a:p>
            <a:pPr marL="0" marR="0" lvl="0" indent="0" algn="l" defTabSz="388938" rtl="0" eaLnBrk="0" fontAlgn="base" latinLnBrk="0" hangingPunct="0">
              <a:lnSpc>
                <a:spcPct val="100000"/>
              </a:lnSpc>
              <a:spcBef>
                <a:spcPct val="30000"/>
              </a:spcBef>
              <a:spcAft>
                <a:spcPct val="0"/>
              </a:spcAft>
              <a:buClrTx/>
              <a:buSzTx/>
              <a:buFontTx/>
              <a:buNone/>
              <a:tabLst/>
              <a:defRPr/>
            </a:pPr>
            <a:r>
              <a:rPr lang="it-IT" sz="1000" dirty="0">
                <a:latin typeface="Arial"/>
                <a:ea typeface="ＭＳ Ｐゴシック"/>
                <a:cs typeface="Arial"/>
              </a:rPr>
              <a:t>Wind turbine technologies with efficient power converters mitigate coltage fluctuations, reactive power consumtions, harmonic distortion and ensure adequate power quality</a:t>
            </a:r>
          </a:p>
          <a:p>
            <a:pPr marL="0" marR="0" lvl="0" indent="0" algn="l" defTabSz="388938" rtl="0" eaLnBrk="0" fontAlgn="base" latinLnBrk="0" hangingPunct="0">
              <a:lnSpc>
                <a:spcPct val="100000"/>
              </a:lnSpc>
              <a:spcBef>
                <a:spcPct val="30000"/>
              </a:spcBef>
              <a:spcAft>
                <a:spcPct val="0"/>
              </a:spcAft>
              <a:buClrTx/>
              <a:buSzTx/>
              <a:buFontTx/>
              <a:buNone/>
              <a:tabLst/>
              <a:defRPr/>
            </a:pPr>
            <a:endParaRPr lang="it-IT" sz="1000" dirty="0">
              <a:latin typeface="Arial"/>
              <a:ea typeface="ＭＳ Ｐゴシック"/>
              <a:cs typeface="Arial"/>
            </a:endParaRPr>
          </a:p>
          <a:p>
            <a:pPr marL="0" marR="0" lvl="0" indent="0" algn="l" defTabSz="388938" rtl="0" eaLnBrk="0" fontAlgn="base" latinLnBrk="0" hangingPunct="0">
              <a:lnSpc>
                <a:spcPct val="100000"/>
              </a:lnSpc>
              <a:spcBef>
                <a:spcPct val="30000"/>
              </a:spcBef>
              <a:spcAft>
                <a:spcPct val="0"/>
              </a:spcAft>
              <a:buClrTx/>
              <a:buSzTx/>
              <a:buFontTx/>
              <a:buNone/>
              <a:tabLst/>
              <a:defRPr/>
            </a:pPr>
            <a:r>
              <a:rPr lang="en-GB" noProof="1"/>
              <a:t>Energy storage essential in ensuring the reliability of power delivery and they also improve voltage and power system stability</a:t>
            </a:r>
          </a:p>
          <a:p>
            <a:endParaRPr lang="en-US" noProof="1"/>
          </a:p>
          <a:p>
            <a:pPr marL="0" marR="0" lvl="0" indent="0" algn="l" defTabSz="388938" rtl="0" eaLnBrk="0" fontAlgn="base" latinLnBrk="0" hangingPunct="0">
              <a:lnSpc>
                <a:spcPct val="100000"/>
              </a:lnSpc>
              <a:spcBef>
                <a:spcPct val="30000"/>
              </a:spcBef>
              <a:spcAft>
                <a:spcPct val="0"/>
              </a:spcAft>
              <a:buClrTx/>
              <a:buSzTx/>
              <a:buFontTx/>
              <a:buNone/>
              <a:tabLst/>
              <a:defRPr/>
            </a:pPr>
            <a:r>
              <a:rPr lang="it-IT" sz="1000" dirty="0">
                <a:latin typeface="Arial"/>
                <a:ea typeface="ＭＳ Ｐゴシック"/>
                <a:cs typeface="Arial"/>
              </a:rPr>
              <a:t>Reactive power can be regulated with doubly-fed induction generators</a:t>
            </a:r>
          </a:p>
          <a:p>
            <a:endParaRPr lang="en-US" noProof="1"/>
          </a:p>
        </p:txBody>
      </p:sp>
    </p:spTree>
    <p:extLst>
      <p:ext uri="{BB962C8B-B14F-4D97-AF65-F5344CB8AC3E}">
        <p14:creationId xmlns:p14="http://schemas.microsoft.com/office/powerpoint/2010/main" val="2971386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noProof="1"/>
          </a:p>
        </p:txBody>
      </p:sp>
    </p:spTree>
    <p:extLst>
      <p:ext uri="{BB962C8B-B14F-4D97-AF65-F5344CB8AC3E}">
        <p14:creationId xmlns:p14="http://schemas.microsoft.com/office/powerpoint/2010/main" val="344449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453745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72400" y="1772220"/>
            <a:ext cx="7772400" cy="1086181"/>
          </a:xfrm>
        </p:spPr>
        <p:txBody>
          <a:bodyPr lIns="0" tIns="0" rIns="0" bIns="0" anchor="t">
            <a:normAutofit/>
          </a:bodyPr>
          <a:lstStyle>
            <a:lvl1pPr algn="l">
              <a:defRPr sz="4300" b="1">
                <a:solidFill>
                  <a:schemeClr val="bg1"/>
                </a:solidFill>
              </a:defRPr>
            </a:lvl1pPr>
          </a:lstStyle>
          <a:p>
            <a:r>
              <a:rPr lang="en-US"/>
              <a:t>Click to edit Master title style</a:t>
            </a:r>
          </a:p>
        </p:txBody>
      </p:sp>
      <p:sp>
        <p:nvSpPr>
          <p:cNvPr id="3" name="Subtitle 2"/>
          <p:cNvSpPr>
            <a:spLocks noGrp="1"/>
          </p:cNvSpPr>
          <p:nvPr>
            <p:ph type="subTitle" idx="1"/>
          </p:nvPr>
        </p:nvSpPr>
        <p:spPr>
          <a:xfrm>
            <a:off x="572400" y="2858401"/>
            <a:ext cx="6285600" cy="2339529"/>
          </a:xfrm>
        </p:spPr>
        <p:txBody>
          <a:bodyPr lIns="0" tIns="0" rIns="0" bIns="0">
            <a:normAutofit/>
          </a:bodyPr>
          <a:lstStyle>
            <a:lvl1pPr marL="0" indent="0" algn="l">
              <a:lnSpc>
                <a:spcPts val="2216"/>
              </a:lnSpc>
              <a:buNone/>
              <a:defRPr sz="2000">
                <a:solidFill>
                  <a:srgbClr val="FFFFFF"/>
                </a:solidFill>
              </a:defRPr>
            </a:lvl1pPr>
            <a:lvl2pPr marL="389626" indent="0" algn="ctr">
              <a:buNone/>
              <a:defRPr>
                <a:solidFill>
                  <a:schemeClr val="tx1">
                    <a:tint val="75000"/>
                  </a:schemeClr>
                </a:solidFill>
              </a:defRPr>
            </a:lvl2pPr>
            <a:lvl3pPr marL="779252" indent="0" algn="ctr">
              <a:buNone/>
              <a:defRPr>
                <a:solidFill>
                  <a:schemeClr val="tx1">
                    <a:tint val="75000"/>
                  </a:schemeClr>
                </a:solidFill>
              </a:defRPr>
            </a:lvl3pPr>
            <a:lvl4pPr marL="1168878" indent="0" algn="ctr">
              <a:buNone/>
              <a:defRPr>
                <a:solidFill>
                  <a:schemeClr val="tx1">
                    <a:tint val="75000"/>
                  </a:schemeClr>
                </a:solidFill>
              </a:defRPr>
            </a:lvl4pPr>
            <a:lvl5pPr marL="1558503" indent="0" algn="ctr">
              <a:buNone/>
              <a:defRPr>
                <a:solidFill>
                  <a:schemeClr val="tx1">
                    <a:tint val="75000"/>
                  </a:schemeClr>
                </a:solidFill>
              </a:defRPr>
            </a:lvl5pPr>
            <a:lvl6pPr marL="1948129" indent="0" algn="ctr">
              <a:buNone/>
              <a:defRPr>
                <a:solidFill>
                  <a:schemeClr val="tx1">
                    <a:tint val="75000"/>
                  </a:schemeClr>
                </a:solidFill>
              </a:defRPr>
            </a:lvl6pPr>
            <a:lvl7pPr marL="2337755" indent="0" algn="ctr">
              <a:buNone/>
              <a:defRPr>
                <a:solidFill>
                  <a:schemeClr val="tx1">
                    <a:tint val="75000"/>
                  </a:schemeClr>
                </a:solidFill>
              </a:defRPr>
            </a:lvl7pPr>
            <a:lvl8pPr marL="2727381" indent="0" algn="ctr">
              <a:buNone/>
              <a:defRPr>
                <a:solidFill>
                  <a:schemeClr val="tx1">
                    <a:tint val="75000"/>
                  </a:schemeClr>
                </a:solidFill>
              </a:defRPr>
            </a:lvl8pPr>
            <a:lvl9pPr marL="3117007" indent="0" algn="ctr">
              <a:buNone/>
              <a:defRPr>
                <a:solidFill>
                  <a:schemeClr val="tx1">
                    <a:tint val="75000"/>
                  </a:schemeClr>
                </a:solidFill>
              </a:defRPr>
            </a:lvl9pPr>
          </a:lstStyle>
          <a:p>
            <a:r>
              <a:rPr lang="en-US"/>
              <a:t>Click to edit Master subtitle style</a:t>
            </a:r>
          </a:p>
        </p:txBody>
      </p:sp>
      <p:sp>
        <p:nvSpPr>
          <p:cNvPr id="7" name="Text Placeholder 7"/>
          <p:cNvSpPr>
            <a:spLocks noGrp="1"/>
          </p:cNvSpPr>
          <p:nvPr>
            <p:ph type="body" sz="quarter" idx="13"/>
          </p:nvPr>
        </p:nvSpPr>
        <p:spPr>
          <a:xfrm>
            <a:off x="572401" y="5961599"/>
            <a:ext cx="2049245" cy="177800"/>
          </a:xfrm>
        </p:spPr>
        <p:txBody>
          <a:bodyPr wrap="none" lIns="0" tIns="0" rIns="0" bIns="0"/>
          <a:lstStyle>
            <a:lvl1pPr marL="0">
              <a:spcBef>
                <a:spcPts val="0"/>
              </a:spcBef>
              <a:buNone/>
              <a:defRPr sz="1000" b="1">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8" name="Text Placeholder 7"/>
          <p:cNvSpPr>
            <a:spLocks noGrp="1"/>
          </p:cNvSpPr>
          <p:nvPr>
            <p:ph type="body" sz="quarter" idx="14"/>
          </p:nvPr>
        </p:nvSpPr>
        <p:spPr>
          <a:xfrm>
            <a:off x="572400" y="6137467"/>
            <a:ext cx="2049244" cy="4572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9" name="Text Placeholder 7"/>
          <p:cNvSpPr>
            <a:spLocks noGrp="1"/>
          </p:cNvSpPr>
          <p:nvPr>
            <p:ph type="body" sz="quarter" idx="18"/>
          </p:nvPr>
        </p:nvSpPr>
        <p:spPr>
          <a:xfrm>
            <a:off x="2862387" y="6137467"/>
            <a:ext cx="2027114" cy="4572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0" name="Text Placeholder 7"/>
          <p:cNvSpPr>
            <a:spLocks noGrp="1"/>
          </p:cNvSpPr>
          <p:nvPr>
            <p:ph type="body" sz="quarter" idx="19"/>
          </p:nvPr>
        </p:nvSpPr>
        <p:spPr>
          <a:xfrm>
            <a:off x="7427603" y="5961599"/>
            <a:ext cx="1132198" cy="6336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1" name="Text Placeholder 7"/>
          <p:cNvSpPr>
            <a:spLocks noGrp="1"/>
          </p:cNvSpPr>
          <p:nvPr>
            <p:ph type="body" sz="quarter" idx="20"/>
          </p:nvPr>
        </p:nvSpPr>
        <p:spPr>
          <a:xfrm>
            <a:off x="5143295" y="5961067"/>
            <a:ext cx="1962357" cy="634132"/>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2" name="Date Placeholder 3"/>
          <p:cNvSpPr>
            <a:spLocks noGrp="1"/>
          </p:cNvSpPr>
          <p:nvPr>
            <p:ph type="dt" sz="half" idx="21"/>
          </p:nvPr>
        </p:nvSpPr>
        <p:spPr>
          <a:xfrm>
            <a:off x="2860675" y="5961063"/>
            <a:ext cx="2027238" cy="177800"/>
          </a:xfrm>
        </p:spPr>
        <p:txBody>
          <a:bodyPr lIns="0" tIns="0" rIns="0" bIns="0" anchor="t"/>
          <a:lstStyle>
            <a:lvl1pPr>
              <a:defRPr b="1"/>
            </a:lvl1pPr>
          </a:lstStyle>
          <a:p>
            <a:pPr>
              <a:defRPr/>
            </a:pPr>
            <a:r>
              <a:rPr lang="fi-FI"/>
              <a:t>07.02.2018</a:t>
            </a:r>
            <a:endParaRPr lang="en-US"/>
          </a:p>
        </p:txBody>
      </p:sp>
    </p:spTree>
    <p:extLst>
      <p:ext uri="{BB962C8B-B14F-4D97-AF65-F5344CB8AC3E}">
        <p14:creationId xmlns:p14="http://schemas.microsoft.com/office/powerpoint/2010/main" val="891527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Rectangle 7"/>
          <p:cNvSpPr/>
          <p:nvPr/>
        </p:nvSpPr>
        <p:spPr>
          <a:xfrm>
            <a:off x="573088" y="5813425"/>
            <a:ext cx="7988300" cy="65088"/>
          </a:xfrm>
          <a:prstGeom prst="rect">
            <a:avLst/>
          </a:prstGeom>
          <a:solidFill>
            <a:schemeClr val="accent2"/>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a:solidFill>
                  <a:schemeClr val="accent2"/>
                </a:solidFill>
                <a:ea typeface="ＭＳ Ｐゴシック" pitchFamily="-106" charset="-128"/>
                <a:cs typeface="ＭＳ Ｐゴシック" pitchFamily="-106" charset="-128"/>
              </a:rPr>
              <a:t>  </a:t>
            </a:r>
          </a:p>
        </p:txBody>
      </p:sp>
      <p:sp>
        <p:nvSpPr>
          <p:cNvPr id="6" name="Text Placeholder 10"/>
          <p:cNvSpPr>
            <a:spLocks noGrp="1"/>
          </p:cNvSpPr>
          <p:nvPr>
            <p:ph type="body" sz="quarter" idx="13"/>
          </p:nvPr>
        </p:nvSpPr>
        <p:spPr>
          <a:xfrm>
            <a:off x="572400" y="1497600"/>
            <a:ext cx="6285600" cy="4136400"/>
          </a:xfrm>
        </p:spPr>
        <p:txBody>
          <a:bodyPr lIns="0" tIns="0" rIns="0" bIns="0">
            <a:normAutofit/>
          </a:bodyPr>
          <a:lstStyle>
            <a:lvl1pPr>
              <a:lnSpc>
                <a:spcPts val="1704"/>
              </a:lnSpc>
              <a:buNone/>
              <a:defRPr sz="1400" b="1"/>
            </a:lvl1pPr>
          </a:lstStyle>
          <a:p>
            <a:pPr lvl="0"/>
            <a:r>
              <a:rPr lang="fi-FI" err="1"/>
              <a:t>Click</a:t>
            </a:r>
            <a:r>
              <a:rPr lang="fi-FI"/>
              <a:t> to </a:t>
            </a:r>
            <a:r>
              <a:rPr lang="fi-FI" err="1"/>
              <a:t>edit</a:t>
            </a:r>
            <a:r>
              <a:rPr lang="fi-FI"/>
              <a:t> </a:t>
            </a:r>
            <a:r>
              <a:rPr lang="fi-FI" err="1"/>
              <a:t>Master</a:t>
            </a:r>
            <a:r>
              <a:rPr lang="fi-FI"/>
              <a:t> </a:t>
            </a:r>
            <a:r>
              <a:rPr lang="fi-FI" err="1"/>
              <a:t>text</a:t>
            </a:r>
            <a:r>
              <a:rPr lang="fi-FI"/>
              <a:t> </a:t>
            </a:r>
            <a:r>
              <a:rPr lang="fi-FI" err="1"/>
              <a:t>styles</a:t>
            </a:r>
            <a:endParaRPr lang="fi-FI"/>
          </a:p>
        </p:txBody>
      </p:sp>
      <p:sp>
        <p:nvSpPr>
          <p:cNvPr id="7" name="Title 1"/>
          <p:cNvSpPr>
            <a:spLocks noGrp="1"/>
          </p:cNvSpPr>
          <p:nvPr>
            <p:ph type="ctrTitle"/>
          </p:nvPr>
        </p:nvSpPr>
        <p:spPr>
          <a:xfrm>
            <a:off x="572400" y="487740"/>
            <a:ext cx="7772400" cy="900000"/>
          </a:xfrm>
        </p:spPr>
        <p:txBody>
          <a:bodyPr lIns="0" tIns="0" rIns="0" bIns="0" anchor="t">
            <a:noAutofit/>
          </a:bodyPr>
          <a:lstStyle>
            <a:lvl1pPr algn="l">
              <a:defRPr sz="2700" b="1">
                <a:solidFill>
                  <a:schemeClr val="accent2"/>
                </a:solidFill>
                <a:latin typeface="+mj-lt"/>
              </a:defRPr>
            </a:lvl1pPr>
          </a:lstStyle>
          <a:p>
            <a:r>
              <a:rPr lang="fi-FI" err="1"/>
              <a:t>Click</a:t>
            </a:r>
            <a:r>
              <a:rPr lang="fi-FI"/>
              <a:t> to </a:t>
            </a:r>
            <a:r>
              <a:rPr lang="fi-FI" err="1"/>
              <a:t>edit</a:t>
            </a:r>
            <a:r>
              <a:rPr lang="fi-FI"/>
              <a:t> </a:t>
            </a:r>
            <a:r>
              <a:rPr lang="fi-FI" err="1"/>
              <a:t>Master</a:t>
            </a:r>
            <a:r>
              <a:rPr lang="fi-FI"/>
              <a:t> </a:t>
            </a:r>
            <a:r>
              <a:rPr lang="fi-FI" err="1"/>
              <a:t>title</a:t>
            </a:r>
            <a:r>
              <a:rPr lang="fi-FI"/>
              <a:t> </a:t>
            </a:r>
            <a:r>
              <a:rPr lang="fi-FI" err="1"/>
              <a:t>style</a:t>
            </a:r>
            <a:endParaRPr lang="en-US"/>
          </a:p>
        </p:txBody>
      </p:sp>
      <p:sp>
        <p:nvSpPr>
          <p:cNvPr id="13"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4"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9"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endParaRPr lang="en-US"/>
          </a:p>
        </p:txBody>
      </p:sp>
      <p:sp>
        <p:nvSpPr>
          <p:cNvPr id="10"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a:p>
        </p:txBody>
      </p:sp>
      <p:sp>
        <p:nvSpPr>
          <p:cNvPr id="11"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fld id="{E17AA3F4-D5E5-4C20-B6A3-9D228DF0888F}" type="slidenum">
              <a:rPr lang="en-US" altLang="en-US"/>
              <a:pPr>
                <a:defRPr/>
              </a:pPr>
              <a:t>‹#›</a:t>
            </a:fld>
            <a:endParaRPr lang="en-US" altLang="en-US"/>
          </a:p>
        </p:txBody>
      </p:sp>
    </p:spTree>
    <p:extLst>
      <p:ext uri="{BB962C8B-B14F-4D97-AF65-F5344CB8AC3E}">
        <p14:creationId xmlns:p14="http://schemas.microsoft.com/office/powerpoint/2010/main" val="3158900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Rectangle 4"/>
          <p:cNvSpPr/>
          <p:nvPr/>
        </p:nvSpPr>
        <p:spPr>
          <a:xfrm>
            <a:off x="406400" y="406400"/>
            <a:ext cx="8326438" cy="5472113"/>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77925" tIns="38963" rIns="77925" bIns="38963" anchor="ctr"/>
          <a:lstStyle/>
          <a:p>
            <a:pPr algn="ctr" defTabSz="389626" eaLnBrk="1" hangingPunct="1">
              <a:defRPr/>
            </a:pPr>
            <a:endParaRPr lang="en-US" sz="1500">
              <a:solidFill>
                <a:srgbClr val="FFFFFF"/>
              </a:solidFill>
              <a:ea typeface="ＭＳ Ｐゴシック" pitchFamily="-106" charset="-128"/>
              <a:cs typeface="ＭＳ Ｐゴシック" pitchFamily="-106" charset="-128"/>
            </a:endParaRPr>
          </a:p>
        </p:txBody>
      </p:sp>
      <p:sp>
        <p:nvSpPr>
          <p:cNvPr id="11" name="Title 1"/>
          <p:cNvSpPr>
            <a:spLocks noGrp="1"/>
          </p:cNvSpPr>
          <p:nvPr>
            <p:ph type="ctrTitle"/>
          </p:nvPr>
        </p:nvSpPr>
        <p:spPr>
          <a:xfrm>
            <a:off x="572400" y="547000"/>
            <a:ext cx="7772400" cy="2206400"/>
          </a:xfrm>
        </p:spPr>
        <p:txBody>
          <a:bodyPr lIns="0" tIns="0" rIns="0" bIns="0" anchor="t">
            <a:noAutofit/>
          </a:bodyPr>
          <a:lstStyle>
            <a:lvl1pPr algn="l">
              <a:defRPr sz="2700" b="1">
                <a:solidFill>
                  <a:schemeClr val="bg1"/>
                </a:solidFill>
                <a:latin typeface="+mj-lt"/>
              </a:defRPr>
            </a:lvl1pPr>
          </a:lstStyle>
          <a:p>
            <a:r>
              <a:rPr lang="fi-FI" err="1"/>
              <a:t>Click</a:t>
            </a:r>
            <a:r>
              <a:rPr lang="fi-FI"/>
              <a:t> to </a:t>
            </a:r>
            <a:r>
              <a:rPr lang="fi-FI" err="1"/>
              <a:t>edit</a:t>
            </a:r>
            <a:r>
              <a:rPr lang="fi-FI"/>
              <a:t> </a:t>
            </a:r>
            <a:r>
              <a:rPr lang="fi-FI" err="1"/>
              <a:t>Master</a:t>
            </a:r>
            <a:r>
              <a:rPr lang="fi-FI"/>
              <a:t> </a:t>
            </a:r>
            <a:r>
              <a:rPr lang="fi-FI" err="1"/>
              <a:t>title</a:t>
            </a:r>
            <a:r>
              <a:rPr lang="fi-FI"/>
              <a:t> </a:t>
            </a:r>
            <a:r>
              <a:rPr lang="fi-FI" err="1"/>
              <a:t>style</a:t>
            </a:r>
            <a:endParaRPr lang="en-US"/>
          </a:p>
        </p:txBody>
      </p:sp>
      <p:sp>
        <p:nvSpPr>
          <p:cNvPr id="10"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2"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6"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endParaRPr lang="en-US"/>
          </a:p>
        </p:txBody>
      </p:sp>
      <p:sp>
        <p:nvSpPr>
          <p:cNvPr id="7"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a:p>
        </p:txBody>
      </p:sp>
      <p:sp>
        <p:nvSpPr>
          <p:cNvPr id="8"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fld id="{A05597E2-BB32-4F6B-84FE-6C16B84E6FD5}" type="slidenum">
              <a:rPr lang="en-US" altLang="en-US"/>
              <a:pPr>
                <a:defRPr/>
              </a:pPr>
              <a:t>‹#›</a:t>
            </a:fld>
            <a:endParaRPr lang="en-US" altLang="en-US"/>
          </a:p>
        </p:txBody>
      </p:sp>
    </p:spTree>
    <p:extLst>
      <p:ext uri="{BB962C8B-B14F-4D97-AF65-F5344CB8AC3E}">
        <p14:creationId xmlns:p14="http://schemas.microsoft.com/office/powerpoint/2010/main" val="3177914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8" name="Rectangle 7"/>
          <p:cNvSpPr/>
          <p:nvPr/>
        </p:nvSpPr>
        <p:spPr>
          <a:xfrm>
            <a:off x="573088" y="5813425"/>
            <a:ext cx="7988300" cy="65088"/>
          </a:xfrm>
          <a:prstGeom prst="rect">
            <a:avLst/>
          </a:prstGeom>
          <a:solidFill>
            <a:schemeClr val="accent3"/>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a:solidFill>
                  <a:schemeClr val="accent2"/>
                </a:solidFill>
                <a:ea typeface="ＭＳ Ｐゴシック" pitchFamily="-106" charset="-128"/>
                <a:cs typeface="ＭＳ Ｐゴシック" pitchFamily="-106" charset="-128"/>
              </a:rPr>
              <a:t>  </a:t>
            </a:r>
          </a:p>
        </p:txBody>
      </p:sp>
      <p:sp>
        <p:nvSpPr>
          <p:cNvPr id="9" name="Rectangle 8"/>
          <p:cNvSpPr/>
          <p:nvPr/>
        </p:nvSpPr>
        <p:spPr>
          <a:xfrm>
            <a:off x="573088" y="1138238"/>
            <a:ext cx="7988300" cy="63500"/>
          </a:xfrm>
          <a:prstGeom prst="rect">
            <a:avLst/>
          </a:prstGeom>
          <a:solidFill>
            <a:schemeClr val="accent3"/>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a:solidFill>
                  <a:schemeClr val="accent2"/>
                </a:solidFill>
                <a:ea typeface="ＭＳ Ｐゴシック" pitchFamily="-106" charset="-128"/>
                <a:cs typeface="ＭＳ Ｐゴシック" pitchFamily="-106" charset="-128"/>
              </a:rPr>
              <a:t>  </a:t>
            </a:r>
          </a:p>
        </p:txBody>
      </p:sp>
      <p:sp>
        <p:nvSpPr>
          <p:cNvPr id="6" name="Text Placeholder 10"/>
          <p:cNvSpPr>
            <a:spLocks noGrp="1"/>
          </p:cNvSpPr>
          <p:nvPr>
            <p:ph type="body" sz="quarter" idx="13"/>
          </p:nvPr>
        </p:nvSpPr>
        <p:spPr>
          <a:xfrm>
            <a:off x="572400" y="1497600"/>
            <a:ext cx="6285600" cy="4136400"/>
          </a:xfrm>
        </p:spPr>
        <p:txBody>
          <a:bodyPr lIns="0" tIns="0" rIns="0" bIns="0">
            <a:normAutofit/>
          </a:bodyPr>
          <a:lstStyle>
            <a:lvl1pPr>
              <a:lnSpc>
                <a:spcPts val="1704"/>
              </a:lnSpc>
              <a:buNone/>
              <a:defRPr sz="1400" b="1"/>
            </a:lvl1pPr>
          </a:lstStyle>
          <a:p>
            <a:pPr lvl="0"/>
            <a:r>
              <a:rPr lang="fi-FI" err="1"/>
              <a:t>Click</a:t>
            </a:r>
            <a:r>
              <a:rPr lang="fi-FI"/>
              <a:t> to </a:t>
            </a:r>
            <a:r>
              <a:rPr lang="fi-FI" err="1"/>
              <a:t>edit</a:t>
            </a:r>
            <a:r>
              <a:rPr lang="fi-FI"/>
              <a:t> </a:t>
            </a:r>
            <a:r>
              <a:rPr lang="fi-FI" err="1"/>
              <a:t>Master</a:t>
            </a:r>
            <a:r>
              <a:rPr lang="fi-FI"/>
              <a:t> </a:t>
            </a:r>
            <a:r>
              <a:rPr lang="fi-FI" err="1"/>
              <a:t>text</a:t>
            </a:r>
            <a:r>
              <a:rPr lang="fi-FI"/>
              <a:t> </a:t>
            </a:r>
            <a:r>
              <a:rPr lang="fi-FI" err="1"/>
              <a:t>styles</a:t>
            </a:r>
            <a:endParaRPr lang="fi-FI"/>
          </a:p>
        </p:txBody>
      </p:sp>
      <p:sp>
        <p:nvSpPr>
          <p:cNvPr id="7" name="Title 1"/>
          <p:cNvSpPr>
            <a:spLocks noGrp="1"/>
          </p:cNvSpPr>
          <p:nvPr>
            <p:ph type="ctrTitle"/>
          </p:nvPr>
        </p:nvSpPr>
        <p:spPr>
          <a:xfrm>
            <a:off x="572400" y="487740"/>
            <a:ext cx="7772400" cy="900000"/>
          </a:xfrm>
        </p:spPr>
        <p:txBody>
          <a:bodyPr lIns="0" tIns="0" rIns="0" bIns="0" anchor="t">
            <a:noAutofit/>
          </a:bodyPr>
          <a:lstStyle>
            <a:lvl1pPr algn="l">
              <a:defRPr sz="2700" b="1">
                <a:solidFill>
                  <a:schemeClr val="accent3"/>
                </a:solidFill>
                <a:latin typeface="+mj-lt"/>
              </a:defRPr>
            </a:lvl1pPr>
          </a:lstStyle>
          <a:p>
            <a:r>
              <a:rPr lang="fi-FI" err="1"/>
              <a:t>Click</a:t>
            </a:r>
            <a:r>
              <a:rPr lang="fi-FI"/>
              <a:t> to </a:t>
            </a:r>
            <a:r>
              <a:rPr lang="fi-FI" err="1"/>
              <a:t>edit</a:t>
            </a:r>
            <a:r>
              <a:rPr lang="fi-FI"/>
              <a:t> </a:t>
            </a:r>
            <a:r>
              <a:rPr lang="fi-FI" err="1"/>
              <a:t>Master</a:t>
            </a:r>
            <a:r>
              <a:rPr lang="fi-FI"/>
              <a:t> </a:t>
            </a:r>
            <a:r>
              <a:rPr lang="fi-FI" err="1"/>
              <a:t>title</a:t>
            </a:r>
            <a:r>
              <a:rPr lang="fi-FI"/>
              <a:t> </a:t>
            </a:r>
            <a:r>
              <a:rPr lang="fi-FI" err="1"/>
              <a:t>style</a:t>
            </a:r>
            <a:endParaRPr lang="en-US"/>
          </a:p>
        </p:txBody>
      </p:sp>
      <p:sp>
        <p:nvSpPr>
          <p:cNvPr id="14"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5"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0"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endParaRPr lang="en-US"/>
          </a:p>
        </p:txBody>
      </p:sp>
      <p:sp>
        <p:nvSpPr>
          <p:cNvPr id="11"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a:p>
        </p:txBody>
      </p:sp>
      <p:sp>
        <p:nvSpPr>
          <p:cNvPr id="12"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r>
              <a:rPr lang="et-EE" altLang="en-US"/>
              <a:t>Page </a:t>
            </a:r>
            <a:fld id="{7ACE66E0-BE04-47BA-A62D-7BFC499E8192}" type="slidenum">
              <a:rPr lang="en-US" altLang="en-US" smtClean="0"/>
              <a:pPr>
                <a:defRPr/>
              </a:pPr>
              <a:t>‹#›</a:t>
            </a:fld>
            <a:endParaRPr lang="en-US" altLang="en-US"/>
          </a:p>
        </p:txBody>
      </p:sp>
    </p:spTree>
    <p:extLst>
      <p:ext uri="{BB962C8B-B14F-4D97-AF65-F5344CB8AC3E}">
        <p14:creationId xmlns:p14="http://schemas.microsoft.com/office/powerpoint/2010/main" val="1929742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4325" y="119063"/>
            <a:ext cx="8520113" cy="962025"/>
          </a:xfrm>
        </p:spPr>
        <p:txBody>
          <a:bodyPr/>
          <a:lstStyle/>
          <a:p>
            <a:r>
              <a:rPr lang="en-US"/>
              <a:t>Click to edit Master title style</a:t>
            </a:r>
          </a:p>
        </p:txBody>
      </p:sp>
      <p:sp>
        <p:nvSpPr>
          <p:cNvPr id="3" name="Text Placeholder 2"/>
          <p:cNvSpPr>
            <a:spLocks noGrp="1"/>
          </p:cNvSpPr>
          <p:nvPr>
            <p:ph type="body" sz="half" idx="1"/>
          </p:nvPr>
        </p:nvSpPr>
        <p:spPr>
          <a:xfrm>
            <a:off x="323850" y="1268413"/>
            <a:ext cx="4171950" cy="4897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68413"/>
            <a:ext cx="4171950" cy="4897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0"/>
          <p:cNvSpPr>
            <a:spLocks noGrp="1" noChangeArrowheads="1"/>
          </p:cNvSpPr>
          <p:nvPr>
            <p:ph type="ftr" sz="quarter" idx="10"/>
          </p:nvPr>
        </p:nvSpPr>
        <p:spPr/>
        <p:txBody>
          <a:bodyPr/>
          <a:lstStyle>
            <a:lvl1pPr defTabSz="388938">
              <a:defRPr>
                <a:latin typeface="Arial" panose="020B0604020202020204" pitchFamily="34" charset="0"/>
                <a:ea typeface="ＭＳ Ｐゴシック" panose="020B0600070205080204" pitchFamily="34" charset="-128"/>
              </a:defRPr>
            </a:lvl1pPr>
          </a:lstStyle>
          <a:p>
            <a:pPr>
              <a:defRPr/>
            </a:pPr>
            <a:endParaRPr lang="de-DE" altLang="en-US"/>
          </a:p>
        </p:txBody>
      </p:sp>
    </p:spTree>
    <p:extLst>
      <p:ext uri="{BB962C8B-B14F-4D97-AF65-F5344CB8AC3E}">
        <p14:creationId xmlns:p14="http://schemas.microsoft.com/office/powerpoint/2010/main" val="1854756007"/>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4" descr="Aalto_EN_Electr-Eng_21_RGB_2"/>
          <p:cNvPicPr>
            <a:picLocks noChangeAspect="1" noChangeArrowheads="1"/>
          </p:cNvPicPr>
          <p:nvPr userDrawn="1"/>
        </p:nvPicPr>
        <p:blipFill>
          <a:blip r:embed="rId3">
            <a:extLst>
              <a:ext uri="{28A0092B-C50C-407E-A947-70E740481C1C}">
                <a14:useLocalDpi xmlns:a14="http://schemas.microsoft.com/office/drawing/2010/main" val="0"/>
              </a:ext>
            </a:extLst>
          </a:blip>
          <a:srcRect l="7030" t="6174"/>
          <a:stretch>
            <a:fillRect/>
          </a:stretch>
        </p:blipFill>
        <p:spPr bwMode="auto">
          <a:xfrm>
            <a:off x="0" y="0"/>
            <a:ext cx="2162175" cy="203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ctr" anchorCtr="0" compatLnSpc="1">
            <a:prstTxWarp prst="textNoShape">
              <a:avLst/>
            </a:prstTxWarp>
          </a:bodyPr>
          <a:lstStyle/>
          <a:p>
            <a:pPr lvl="0"/>
            <a:r>
              <a:rPr lang="en-US" altLang="en-US"/>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77925" tIns="38963" rIns="77925" bIns="38963" numCol="1" anchor="ctr" anchorCtr="0" compatLnSpc="1">
            <a:prstTxWarp prst="textNoShape">
              <a:avLst/>
            </a:prstTxWarp>
          </a:bodyPr>
          <a:lstStyle>
            <a:lvl1pPr defTabSz="389626" eaLnBrk="1" hangingPunct="1">
              <a:defRPr sz="1000">
                <a:solidFill>
                  <a:srgbClr val="898989"/>
                </a:solidFill>
                <a:latin typeface="Arial" pitchFamily="34" charset="0"/>
                <a:ea typeface="ＭＳ Ｐゴシック" pitchFamily="34" charset="-128"/>
                <a:cs typeface="+mn-cs"/>
              </a:defRPr>
            </a:lvl1pPr>
          </a:lstStyle>
          <a:p>
            <a:pPr>
              <a:defRPr/>
            </a:pPr>
            <a:r>
              <a:rPr lang="fi-FI"/>
              <a:t>07.02.2018</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77925" tIns="38963" rIns="77925" bIns="38963" numCol="1" anchor="ctr" anchorCtr="0" compatLnSpc="1">
            <a:prstTxWarp prst="textNoShape">
              <a:avLst/>
            </a:prstTxWarp>
          </a:bodyPr>
          <a:lstStyle>
            <a:lvl1pPr algn="ctr" defTabSz="389626" eaLnBrk="1" hangingPunct="1">
              <a:defRPr sz="1000">
                <a:solidFill>
                  <a:srgbClr val="898989"/>
                </a:solidFill>
                <a:latin typeface="Arial" pitchFamily="-106" charset="0"/>
                <a:ea typeface="ＭＳ Ｐゴシック" pitchFamily="-106" charset="-128"/>
                <a:cs typeface="ＭＳ Ｐゴシック" pitchFamily="-106"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77925" tIns="38963" rIns="77925" bIns="38963" numCol="1" anchor="ctr" anchorCtr="0" compatLnSpc="1">
            <a:prstTxWarp prst="textNoShape">
              <a:avLst/>
            </a:prstTxWarp>
          </a:bodyPr>
          <a:lstStyle>
            <a:lvl1pPr algn="r" eaLnBrk="1" hangingPunct="1">
              <a:defRPr sz="1000">
                <a:solidFill>
                  <a:srgbClr val="898989"/>
                </a:solidFill>
              </a:defRPr>
            </a:lvl1pPr>
          </a:lstStyle>
          <a:p>
            <a:pPr>
              <a:defRPr/>
            </a:pPr>
            <a:fld id="{1049652F-9372-4B86-AABD-EF97F90847FB}" type="slidenum">
              <a:rPr lang="en-US" altLang="en-US"/>
              <a:pPr>
                <a:defRPr/>
              </a:pPr>
              <a:t>‹#›</a:t>
            </a:fld>
            <a:endParaRPr lang="en-US" altLang="en-US"/>
          </a:p>
        </p:txBody>
      </p:sp>
      <p:sp>
        <p:nvSpPr>
          <p:cNvPr id="8" name="Rectangle 7"/>
          <p:cNvSpPr/>
          <p:nvPr/>
        </p:nvSpPr>
        <p:spPr>
          <a:xfrm>
            <a:off x="406400" y="1712913"/>
            <a:ext cx="8328025" cy="3921125"/>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lIns="77925" tIns="38963" rIns="77925" bIns="38963" anchor="ctr"/>
          <a:lstStyle/>
          <a:p>
            <a:pPr algn="ctr" defTabSz="389626" eaLnBrk="1" hangingPunct="1">
              <a:defRPr/>
            </a:pPr>
            <a:endParaRPr lang="en-US" sz="1500">
              <a:solidFill>
                <a:srgbClr val="FFFFFF"/>
              </a:solidFill>
              <a:ea typeface="ＭＳ Ｐゴシック" pitchFamily="-106" charset="-128"/>
              <a:cs typeface="ＭＳ Ｐゴシック" pitchFamily="-106" charset="-128"/>
            </a:endParaRPr>
          </a:p>
        </p:txBody>
      </p:sp>
    </p:spTree>
  </p:cSld>
  <p:clrMap bg1="lt1" tx1="dk1" bg2="lt2" tx2="dk2" accent1="accent1" accent2="accent2" accent3="accent3" accent4="accent4" accent5="accent5" accent6="accent6" hlink="hlink" folHlink="folHlink"/>
  <p:sldLayoutIdLst>
    <p:sldLayoutId id="2147484787" r:id="rId1"/>
  </p:sldLayoutIdLst>
  <p:hf hdr="0" ftr="0"/>
  <p:txStyles>
    <p:titleStyle>
      <a:lvl1pPr algn="ctr" defTabSz="388938" rtl="0" eaLnBrk="0" fontAlgn="base" hangingPunct="0">
        <a:spcBef>
          <a:spcPct val="0"/>
        </a:spcBef>
        <a:spcAft>
          <a:spcPct val="0"/>
        </a:spcAft>
        <a:defRPr sz="3700" kern="1200">
          <a:solidFill>
            <a:schemeClr val="tx1"/>
          </a:solidFill>
          <a:latin typeface="+mj-lt"/>
          <a:ea typeface="ＭＳ Ｐゴシック" pitchFamily="-65" charset="-128"/>
          <a:cs typeface="ＭＳ Ｐゴシック" pitchFamily="-65" charset="-128"/>
        </a:defRPr>
      </a:lvl1pPr>
      <a:lvl2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2pPr>
      <a:lvl3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3pPr>
      <a:lvl4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4pPr>
      <a:lvl5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5pPr>
      <a:lvl6pPr marL="389626"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6pPr>
      <a:lvl7pPr marL="779252"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7pPr>
      <a:lvl8pPr marL="1168878"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8pPr>
      <a:lvl9pPr marL="1558503"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9pPr>
    </p:titleStyle>
    <p:bodyStyle>
      <a:lvl1pPr marL="292100" indent="-292100" algn="l" defTabSz="388938" rtl="0" eaLnBrk="0" fontAlgn="base" hangingPunct="0">
        <a:spcBef>
          <a:spcPct val="20000"/>
        </a:spcBef>
        <a:spcAft>
          <a:spcPct val="0"/>
        </a:spcAft>
        <a:buFont typeface="Arial" panose="020B0604020202020204" pitchFamily="34" charset="0"/>
        <a:buChar char="•"/>
        <a:defRPr sz="2700" kern="1200">
          <a:solidFill>
            <a:schemeClr val="tx1"/>
          </a:solidFill>
          <a:latin typeface="+mn-lt"/>
          <a:ea typeface="ＭＳ Ｐゴシック" pitchFamily="-65" charset="-128"/>
          <a:cs typeface="ＭＳ Ｐゴシック" pitchFamily="-65" charset="-128"/>
        </a:defRPr>
      </a:lvl1pPr>
      <a:lvl2pPr marL="631825" indent="-242888" algn="l" defTabSz="388938"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65" charset="-128"/>
          <a:cs typeface="ＭＳ Ｐゴシック"/>
        </a:defRPr>
      </a:lvl2pPr>
      <a:lvl3pPr marL="973138" indent="-193675" algn="l" defTabSz="388938"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65" charset="-128"/>
          <a:cs typeface="ＭＳ Ｐゴシック"/>
        </a:defRPr>
      </a:lvl3pPr>
      <a:lvl4pPr marL="1363663"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65" charset="-128"/>
          <a:cs typeface="ＭＳ Ｐゴシック"/>
        </a:defRPr>
      </a:lvl4pPr>
      <a:lvl5pPr marL="1752600"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65" charset="-128"/>
          <a:cs typeface="ＭＳ Ｐゴシック"/>
        </a:defRPr>
      </a:lvl5pPr>
      <a:lvl6pPr marL="2142942" indent="-194813" algn="l" defTabSz="389626" rtl="0" eaLnBrk="1" latinLnBrk="0" hangingPunct="1">
        <a:spcBef>
          <a:spcPct val="20000"/>
        </a:spcBef>
        <a:buFont typeface="Arial"/>
        <a:buChar char="•"/>
        <a:defRPr sz="1700" kern="1200">
          <a:solidFill>
            <a:schemeClr val="tx1"/>
          </a:solidFill>
          <a:latin typeface="+mn-lt"/>
          <a:ea typeface="+mn-ea"/>
          <a:cs typeface="+mn-cs"/>
        </a:defRPr>
      </a:lvl6pPr>
      <a:lvl7pPr marL="2532568" indent="-194813" algn="l" defTabSz="389626" rtl="0" eaLnBrk="1" latinLnBrk="0" hangingPunct="1">
        <a:spcBef>
          <a:spcPct val="20000"/>
        </a:spcBef>
        <a:buFont typeface="Arial"/>
        <a:buChar char="•"/>
        <a:defRPr sz="1700" kern="1200">
          <a:solidFill>
            <a:schemeClr val="tx1"/>
          </a:solidFill>
          <a:latin typeface="+mn-lt"/>
          <a:ea typeface="+mn-ea"/>
          <a:cs typeface="+mn-cs"/>
        </a:defRPr>
      </a:lvl7pPr>
      <a:lvl8pPr marL="2922194" indent="-194813" algn="l" defTabSz="389626" rtl="0" eaLnBrk="1" latinLnBrk="0" hangingPunct="1">
        <a:spcBef>
          <a:spcPct val="20000"/>
        </a:spcBef>
        <a:buFont typeface="Arial"/>
        <a:buChar char="•"/>
        <a:defRPr sz="1700" kern="1200">
          <a:solidFill>
            <a:schemeClr val="tx1"/>
          </a:solidFill>
          <a:latin typeface="+mn-lt"/>
          <a:ea typeface="+mn-ea"/>
          <a:cs typeface="+mn-cs"/>
        </a:defRPr>
      </a:lvl8pPr>
      <a:lvl9pPr marL="3311820" indent="-194813" algn="l" defTabSz="389626" rtl="0" eaLnBrk="1" latinLnBrk="0" hangingPunct="1">
        <a:spcBef>
          <a:spcPct val="20000"/>
        </a:spcBef>
        <a:buFont typeface="Arial"/>
        <a:buChar char="•"/>
        <a:defRPr sz="1700" kern="1200">
          <a:solidFill>
            <a:schemeClr val="tx1"/>
          </a:solidFill>
          <a:latin typeface="+mn-lt"/>
          <a:ea typeface="+mn-ea"/>
          <a:cs typeface="+mn-cs"/>
        </a:defRPr>
      </a:lvl9pPr>
    </p:bodyStyle>
    <p:otherStyle>
      <a:defPPr>
        <a:defRPr lang="en-US"/>
      </a:defPPr>
      <a:lvl1pPr marL="0" algn="l" defTabSz="389626" rtl="0" eaLnBrk="1" latinLnBrk="0" hangingPunct="1">
        <a:defRPr sz="1500" kern="1200">
          <a:solidFill>
            <a:schemeClr val="tx1"/>
          </a:solidFill>
          <a:latin typeface="+mn-lt"/>
          <a:ea typeface="+mn-ea"/>
          <a:cs typeface="+mn-cs"/>
        </a:defRPr>
      </a:lvl1pPr>
      <a:lvl2pPr marL="389626" algn="l" defTabSz="389626" rtl="0" eaLnBrk="1" latinLnBrk="0" hangingPunct="1">
        <a:defRPr sz="1500" kern="1200">
          <a:solidFill>
            <a:schemeClr val="tx1"/>
          </a:solidFill>
          <a:latin typeface="+mn-lt"/>
          <a:ea typeface="+mn-ea"/>
          <a:cs typeface="+mn-cs"/>
        </a:defRPr>
      </a:lvl2pPr>
      <a:lvl3pPr marL="779252" algn="l" defTabSz="389626" rtl="0" eaLnBrk="1" latinLnBrk="0" hangingPunct="1">
        <a:defRPr sz="1500" kern="1200">
          <a:solidFill>
            <a:schemeClr val="tx1"/>
          </a:solidFill>
          <a:latin typeface="+mn-lt"/>
          <a:ea typeface="+mn-ea"/>
          <a:cs typeface="+mn-cs"/>
        </a:defRPr>
      </a:lvl3pPr>
      <a:lvl4pPr marL="1168878" algn="l" defTabSz="389626" rtl="0" eaLnBrk="1" latinLnBrk="0" hangingPunct="1">
        <a:defRPr sz="1500" kern="1200">
          <a:solidFill>
            <a:schemeClr val="tx1"/>
          </a:solidFill>
          <a:latin typeface="+mn-lt"/>
          <a:ea typeface="+mn-ea"/>
          <a:cs typeface="+mn-cs"/>
        </a:defRPr>
      </a:lvl4pPr>
      <a:lvl5pPr marL="1558503" algn="l" defTabSz="389626" rtl="0" eaLnBrk="1" latinLnBrk="0" hangingPunct="1">
        <a:defRPr sz="1500" kern="1200">
          <a:solidFill>
            <a:schemeClr val="tx1"/>
          </a:solidFill>
          <a:latin typeface="+mn-lt"/>
          <a:ea typeface="+mn-ea"/>
          <a:cs typeface="+mn-cs"/>
        </a:defRPr>
      </a:lvl5pPr>
      <a:lvl6pPr marL="1948129" algn="l" defTabSz="389626" rtl="0" eaLnBrk="1" latinLnBrk="0" hangingPunct="1">
        <a:defRPr sz="1500" kern="1200">
          <a:solidFill>
            <a:schemeClr val="tx1"/>
          </a:solidFill>
          <a:latin typeface="+mn-lt"/>
          <a:ea typeface="+mn-ea"/>
          <a:cs typeface="+mn-cs"/>
        </a:defRPr>
      </a:lvl6pPr>
      <a:lvl7pPr marL="2337755" algn="l" defTabSz="389626" rtl="0" eaLnBrk="1" latinLnBrk="0" hangingPunct="1">
        <a:defRPr sz="1500" kern="1200">
          <a:solidFill>
            <a:schemeClr val="tx1"/>
          </a:solidFill>
          <a:latin typeface="+mn-lt"/>
          <a:ea typeface="+mn-ea"/>
          <a:cs typeface="+mn-cs"/>
        </a:defRPr>
      </a:lvl7pPr>
      <a:lvl8pPr marL="2727381" algn="l" defTabSz="389626" rtl="0" eaLnBrk="1" latinLnBrk="0" hangingPunct="1">
        <a:defRPr sz="1500" kern="1200">
          <a:solidFill>
            <a:schemeClr val="tx1"/>
          </a:solidFill>
          <a:latin typeface="+mn-lt"/>
          <a:ea typeface="+mn-ea"/>
          <a:cs typeface="+mn-cs"/>
        </a:defRPr>
      </a:lvl8pPr>
      <a:lvl9pPr marL="3117007" algn="l" defTabSz="389626" rtl="0" eaLnBrk="1" latinLnBrk="0" hangingPunct="1">
        <a:defRPr sz="1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3" descr="Aalto_EN_Electr-Eng_13_RGB_2"/>
          <p:cNvPicPr>
            <a:picLocks noChangeAspect="1" noChangeArrowheads="1"/>
          </p:cNvPicPr>
          <p:nvPr userDrawn="1"/>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5900" y="5815013"/>
            <a:ext cx="2519363" cy="104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ctr" anchorCtr="0" compatLnSpc="1">
            <a:prstTxWarp prst="textNoShape">
              <a:avLst/>
            </a:prstTxWarp>
          </a:bodyPr>
          <a:lstStyle/>
          <a:p>
            <a:pPr lvl="0"/>
            <a:r>
              <a:rPr lang="fi-FI" altLang="en-US"/>
              <a:t>Click to edit Master title style</a:t>
            </a:r>
            <a:endParaRPr lang="en-US" altLang="en-US"/>
          </a:p>
        </p:txBody>
      </p:sp>
      <p:sp>
        <p:nvSpPr>
          <p:cNvPr id="2052"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t" anchorCtr="0" compatLnSpc="1">
            <a:prstTxWarp prst="textNoShape">
              <a:avLst/>
            </a:prstTxWarp>
          </a:bodyPr>
          <a:lstStyle/>
          <a:p>
            <a:pPr lvl="0"/>
            <a:r>
              <a:rPr lang="fi-FI" altLang="en-US"/>
              <a:t>Click to edit Master text styles</a:t>
            </a:r>
          </a:p>
          <a:p>
            <a:pPr lvl="1"/>
            <a:r>
              <a:rPr lang="fi-FI" altLang="en-US"/>
              <a:t>Second level</a:t>
            </a:r>
          </a:p>
          <a:p>
            <a:pPr lvl="2"/>
            <a:r>
              <a:rPr lang="fi-FI" altLang="en-US"/>
              <a:t>Third level</a:t>
            </a:r>
          </a:p>
          <a:p>
            <a:pPr lvl="3"/>
            <a:r>
              <a:rPr lang="fi-FI" altLang="en-US"/>
              <a:t>Fourth level</a:t>
            </a:r>
          </a:p>
          <a:p>
            <a:pPr lvl="4"/>
            <a:r>
              <a:rPr lang="fi-FI" altLang="en-US"/>
              <a:t>Fifth level</a:t>
            </a:r>
            <a:endParaRPr lang="en-US"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77925" tIns="38963" rIns="77925" bIns="38963" numCol="1" anchor="ctr" anchorCtr="0" compatLnSpc="1">
            <a:prstTxWarp prst="textNoShape">
              <a:avLst/>
            </a:prstTxWarp>
          </a:bodyPr>
          <a:lstStyle>
            <a:lvl1pPr defTabSz="389626" eaLnBrk="1" hangingPunct="1">
              <a:defRPr sz="1000">
                <a:solidFill>
                  <a:srgbClr val="898989"/>
                </a:solidFill>
                <a:latin typeface="Arial" pitchFamily="34" charset="0"/>
                <a:ea typeface="ＭＳ Ｐゴシック" pitchFamily="34" charset="-128"/>
                <a:cs typeface="+mn-cs"/>
              </a:defRPr>
            </a:lvl1pPr>
          </a:lstStyle>
          <a:p>
            <a:pPr>
              <a:defRPr/>
            </a:pPr>
            <a:r>
              <a:rPr lang="fi-FI"/>
              <a:t>07.02.2018</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77925" tIns="38963" rIns="77925" bIns="38963" numCol="1" anchor="ctr" anchorCtr="0" compatLnSpc="1">
            <a:prstTxWarp prst="textNoShape">
              <a:avLst/>
            </a:prstTxWarp>
          </a:bodyPr>
          <a:lstStyle>
            <a:lvl1pPr algn="ctr" defTabSz="389626" eaLnBrk="1" hangingPunct="1">
              <a:defRPr sz="1000">
                <a:solidFill>
                  <a:srgbClr val="898989"/>
                </a:solidFill>
                <a:latin typeface="Arial" pitchFamily="-106" charset="0"/>
                <a:ea typeface="ＭＳ Ｐゴシック" pitchFamily="-106" charset="-128"/>
                <a:cs typeface="ＭＳ Ｐゴシック" pitchFamily="-106"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77925" tIns="38963" rIns="77925" bIns="38963" numCol="1" anchor="ctr" anchorCtr="0" compatLnSpc="1">
            <a:prstTxWarp prst="textNoShape">
              <a:avLst/>
            </a:prstTxWarp>
          </a:bodyPr>
          <a:lstStyle>
            <a:lvl1pPr algn="r" eaLnBrk="1" hangingPunct="1">
              <a:defRPr sz="1000">
                <a:solidFill>
                  <a:srgbClr val="898989"/>
                </a:solidFill>
              </a:defRPr>
            </a:lvl1pPr>
          </a:lstStyle>
          <a:p>
            <a:pPr>
              <a:defRPr/>
            </a:pPr>
            <a:fld id="{0E0A0211-A76A-4511-A964-36F8689660B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790" r:id="rId1"/>
    <p:sldLayoutId id="2147484791" r:id="rId2"/>
    <p:sldLayoutId id="2147484792" r:id="rId3"/>
    <p:sldLayoutId id="2147484794" r:id="rId4"/>
  </p:sldLayoutIdLst>
  <p:hf hdr="0" ftr="0"/>
  <p:txStyles>
    <p:titleStyle>
      <a:lvl1pPr algn="ctr" defTabSz="388938" rtl="0" eaLnBrk="0" fontAlgn="base" hangingPunct="0">
        <a:spcBef>
          <a:spcPct val="0"/>
        </a:spcBef>
        <a:spcAft>
          <a:spcPct val="0"/>
        </a:spcAft>
        <a:defRPr sz="3700" kern="1200">
          <a:solidFill>
            <a:schemeClr val="tx1"/>
          </a:solidFill>
          <a:latin typeface="+mj-lt"/>
          <a:ea typeface="ＭＳ Ｐゴシック" pitchFamily="-108" charset="-128"/>
          <a:cs typeface="ＭＳ Ｐゴシック" pitchFamily="-108" charset="-128"/>
        </a:defRPr>
      </a:lvl1pPr>
      <a:lvl2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2pPr>
      <a:lvl3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3pPr>
      <a:lvl4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4pPr>
      <a:lvl5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5pPr>
      <a:lvl6pPr marL="389626"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6pPr>
      <a:lvl7pPr marL="779252"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7pPr>
      <a:lvl8pPr marL="1168878"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8pPr>
      <a:lvl9pPr marL="1558503"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9pPr>
    </p:titleStyle>
    <p:bodyStyle>
      <a:lvl1pPr marL="292100" indent="-292100" algn="l" defTabSz="388938" rtl="0" eaLnBrk="0" fontAlgn="base" hangingPunct="0">
        <a:spcBef>
          <a:spcPct val="20000"/>
        </a:spcBef>
        <a:spcAft>
          <a:spcPct val="0"/>
        </a:spcAft>
        <a:buFont typeface="Arial" panose="020B0604020202020204" pitchFamily="34" charset="0"/>
        <a:buChar char="•"/>
        <a:defRPr sz="2700" kern="1200">
          <a:solidFill>
            <a:schemeClr val="tx1"/>
          </a:solidFill>
          <a:latin typeface="+mn-lt"/>
          <a:ea typeface="ＭＳ Ｐゴシック" pitchFamily="-108" charset="-128"/>
          <a:cs typeface="ＭＳ Ｐゴシック" pitchFamily="-108" charset="-128"/>
        </a:defRPr>
      </a:lvl1pPr>
      <a:lvl2pPr marL="631825" indent="-242888" algn="l" defTabSz="388938"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108" charset="-128"/>
          <a:cs typeface="ＭＳ Ｐゴシック"/>
        </a:defRPr>
      </a:lvl2pPr>
      <a:lvl3pPr marL="973138" indent="-193675" algn="l" defTabSz="388938"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108" charset="-128"/>
          <a:cs typeface="ＭＳ Ｐゴシック"/>
        </a:defRPr>
      </a:lvl3pPr>
      <a:lvl4pPr marL="1363663"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4pPr>
      <a:lvl5pPr marL="1752600"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5pPr>
      <a:lvl6pPr marL="2142942" indent="-194813" algn="l" defTabSz="389626" rtl="0" eaLnBrk="1" latinLnBrk="0" hangingPunct="1">
        <a:spcBef>
          <a:spcPct val="20000"/>
        </a:spcBef>
        <a:buFont typeface="Arial"/>
        <a:buChar char="•"/>
        <a:defRPr sz="1700" kern="1200">
          <a:solidFill>
            <a:schemeClr val="tx1"/>
          </a:solidFill>
          <a:latin typeface="+mn-lt"/>
          <a:ea typeface="+mn-ea"/>
          <a:cs typeface="+mn-cs"/>
        </a:defRPr>
      </a:lvl6pPr>
      <a:lvl7pPr marL="2532568" indent="-194813" algn="l" defTabSz="389626" rtl="0" eaLnBrk="1" latinLnBrk="0" hangingPunct="1">
        <a:spcBef>
          <a:spcPct val="20000"/>
        </a:spcBef>
        <a:buFont typeface="Arial"/>
        <a:buChar char="•"/>
        <a:defRPr sz="1700" kern="1200">
          <a:solidFill>
            <a:schemeClr val="tx1"/>
          </a:solidFill>
          <a:latin typeface="+mn-lt"/>
          <a:ea typeface="+mn-ea"/>
          <a:cs typeface="+mn-cs"/>
        </a:defRPr>
      </a:lvl7pPr>
      <a:lvl8pPr marL="2922194" indent="-194813" algn="l" defTabSz="389626" rtl="0" eaLnBrk="1" latinLnBrk="0" hangingPunct="1">
        <a:spcBef>
          <a:spcPct val="20000"/>
        </a:spcBef>
        <a:buFont typeface="Arial"/>
        <a:buChar char="•"/>
        <a:defRPr sz="1700" kern="1200">
          <a:solidFill>
            <a:schemeClr val="tx1"/>
          </a:solidFill>
          <a:latin typeface="+mn-lt"/>
          <a:ea typeface="+mn-ea"/>
          <a:cs typeface="+mn-cs"/>
        </a:defRPr>
      </a:lvl8pPr>
      <a:lvl9pPr marL="3311820" indent="-194813" algn="l" defTabSz="389626" rtl="0" eaLnBrk="1" latinLnBrk="0" hangingPunct="1">
        <a:spcBef>
          <a:spcPct val="20000"/>
        </a:spcBef>
        <a:buFont typeface="Arial"/>
        <a:buChar char="•"/>
        <a:defRPr sz="1700" kern="1200">
          <a:solidFill>
            <a:schemeClr val="tx1"/>
          </a:solidFill>
          <a:latin typeface="+mn-lt"/>
          <a:ea typeface="+mn-ea"/>
          <a:cs typeface="+mn-cs"/>
        </a:defRPr>
      </a:lvl9pPr>
    </p:bodyStyle>
    <p:otherStyle>
      <a:defPPr>
        <a:defRPr lang="en-US"/>
      </a:defPPr>
      <a:lvl1pPr marL="0" algn="l" defTabSz="389626" rtl="0" eaLnBrk="1" latinLnBrk="0" hangingPunct="1">
        <a:defRPr sz="1500" kern="1200">
          <a:solidFill>
            <a:schemeClr val="tx1"/>
          </a:solidFill>
          <a:latin typeface="+mn-lt"/>
          <a:ea typeface="+mn-ea"/>
          <a:cs typeface="+mn-cs"/>
        </a:defRPr>
      </a:lvl1pPr>
      <a:lvl2pPr marL="389626" algn="l" defTabSz="389626" rtl="0" eaLnBrk="1" latinLnBrk="0" hangingPunct="1">
        <a:defRPr sz="1500" kern="1200">
          <a:solidFill>
            <a:schemeClr val="tx1"/>
          </a:solidFill>
          <a:latin typeface="+mn-lt"/>
          <a:ea typeface="+mn-ea"/>
          <a:cs typeface="+mn-cs"/>
        </a:defRPr>
      </a:lvl2pPr>
      <a:lvl3pPr marL="779252" algn="l" defTabSz="389626" rtl="0" eaLnBrk="1" latinLnBrk="0" hangingPunct="1">
        <a:defRPr sz="1500" kern="1200">
          <a:solidFill>
            <a:schemeClr val="tx1"/>
          </a:solidFill>
          <a:latin typeface="+mn-lt"/>
          <a:ea typeface="+mn-ea"/>
          <a:cs typeface="+mn-cs"/>
        </a:defRPr>
      </a:lvl3pPr>
      <a:lvl4pPr marL="1168878" algn="l" defTabSz="389626" rtl="0" eaLnBrk="1" latinLnBrk="0" hangingPunct="1">
        <a:defRPr sz="1500" kern="1200">
          <a:solidFill>
            <a:schemeClr val="tx1"/>
          </a:solidFill>
          <a:latin typeface="+mn-lt"/>
          <a:ea typeface="+mn-ea"/>
          <a:cs typeface="+mn-cs"/>
        </a:defRPr>
      </a:lvl4pPr>
      <a:lvl5pPr marL="1558503" algn="l" defTabSz="389626" rtl="0" eaLnBrk="1" latinLnBrk="0" hangingPunct="1">
        <a:defRPr sz="1500" kern="1200">
          <a:solidFill>
            <a:schemeClr val="tx1"/>
          </a:solidFill>
          <a:latin typeface="+mn-lt"/>
          <a:ea typeface="+mn-ea"/>
          <a:cs typeface="+mn-cs"/>
        </a:defRPr>
      </a:lvl5pPr>
      <a:lvl6pPr marL="1948129" algn="l" defTabSz="389626" rtl="0" eaLnBrk="1" latinLnBrk="0" hangingPunct="1">
        <a:defRPr sz="1500" kern="1200">
          <a:solidFill>
            <a:schemeClr val="tx1"/>
          </a:solidFill>
          <a:latin typeface="+mn-lt"/>
          <a:ea typeface="+mn-ea"/>
          <a:cs typeface="+mn-cs"/>
        </a:defRPr>
      </a:lvl6pPr>
      <a:lvl7pPr marL="2337755" algn="l" defTabSz="389626" rtl="0" eaLnBrk="1" latinLnBrk="0" hangingPunct="1">
        <a:defRPr sz="1500" kern="1200">
          <a:solidFill>
            <a:schemeClr val="tx1"/>
          </a:solidFill>
          <a:latin typeface="+mn-lt"/>
          <a:ea typeface="+mn-ea"/>
          <a:cs typeface="+mn-cs"/>
        </a:defRPr>
      </a:lvl7pPr>
      <a:lvl8pPr marL="2727381" algn="l" defTabSz="389626" rtl="0" eaLnBrk="1" latinLnBrk="0" hangingPunct="1">
        <a:defRPr sz="1500" kern="1200">
          <a:solidFill>
            <a:schemeClr val="tx1"/>
          </a:solidFill>
          <a:latin typeface="+mn-lt"/>
          <a:ea typeface="+mn-ea"/>
          <a:cs typeface="+mn-cs"/>
        </a:defRPr>
      </a:lvl8pPr>
      <a:lvl9pPr marL="3117007" algn="l" defTabSz="389626"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hyperlink" Target="https://www.renewableenergyworld.com/wind-power/wind-farm-design-planning-research-and-commissioning/" TargetMode="External"/><Relationship Id="rId5" Type="http://schemas.openxmlformats.org/officeDocument/2006/relationships/hyperlink" Target="https://www.wind-energy-the-facts.org/electrical-system.html" TargetMode="Externa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doi.org/10.1016/j.rser.2015.07.062" TargetMode="External"/><Relationship Id="rId7" Type="http://schemas.openxmlformats.org/officeDocument/2006/relationships/hyperlink" Target="https://tuulivoimayhdistys.fi/media/tuulivoima_vuositilastot_2020_julkaisuun-10.2.pdf"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hyperlink" Target="http://www.icrepq.com/full-paper-icrep/309-SUMPER.pdf" TargetMode="External"/><Relationship Id="rId5" Type="http://schemas.openxmlformats.org/officeDocument/2006/relationships/hyperlink" Target="https://www.youtube.com/watch?v=-HljEywnEf0" TargetMode="External"/><Relationship Id="rId4" Type="http://schemas.openxmlformats.org/officeDocument/2006/relationships/hyperlink" Target="https://doi.org/10.1016/j.rser.2012.11.05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2400" y="1772220"/>
            <a:ext cx="7777274" cy="2410209"/>
          </a:xfrm>
        </p:spPr>
        <p:txBody>
          <a:bodyPr>
            <a:normAutofit/>
          </a:bodyPr>
          <a:lstStyle/>
          <a:p>
            <a:r>
              <a:rPr lang="fi-FI" sz="3200"/>
              <a:t>ELEC-E8423 - Smart Grid</a:t>
            </a:r>
            <a:br>
              <a:rPr lang="fi-FI" sz="3200"/>
            </a:br>
            <a:br>
              <a:rPr lang="fi-FI" sz="3200"/>
            </a:br>
            <a:r>
              <a:rPr lang="fi-FI" sz="3200" i="1" err="1"/>
              <a:t>Wind</a:t>
            </a:r>
            <a:r>
              <a:rPr lang="fi-FI" sz="3200" i="1"/>
              <a:t> </a:t>
            </a:r>
            <a:r>
              <a:rPr lang="fi-FI" sz="3200" i="1" err="1"/>
              <a:t>farms</a:t>
            </a:r>
            <a:r>
              <a:rPr lang="fi-FI" sz="3200" i="1"/>
              <a:t> and </a:t>
            </a:r>
            <a:r>
              <a:rPr lang="fi-FI" sz="3200" i="1" err="1"/>
              <a:t>their</a:t>
            </a:r>
            <a:r>
              <a:rPr lang="fi-FI" sz="3200" i="1"/>
              <a:t> </a:t>
            </a:r>
            <a:r>
              <a:rPr lang="fi-FI" sz="3200" i="1" err="1"/>
              <a:t>local</a:t>
            </a:r>
            <a:r>
              <a:rPr lang="fi-FI" sz="3200" i="1"/>
              <a:t> </a:t>
            </a:r>
            <a:r>
              <a:rPr lang="fi-FI" sz="3200" i="1" err="1"/>
              <a:t>grids</a:t>
            </a:r>
            <a:r>
              <a:rPr lang="fi-FI" sz="3200" i="1"/>
              <a:t> and </a:t>
            </a:r>
            <a:r>
              <a:rPr lang="fi-FI" sz="3200" i="1" err="1"/>
              <a:t>connections</a:t>
            </a:r>
            <a:endParaRPr lang="en-US" sz="3200" i="1"/>
          </a:p>
        </p:txBody>
      </p:sp>
      <p:sp>
        <p:nvSpPr>
          <p:cNvPr id="3" name="Subtitle 2"/>
          <p:cNvSpPr>
            <a:spLocks noGrp="1"/>
          </p:cNvSpPr>
          <p:nvPr>
            <p:ph type="subTitle" idx="1"/>
          </p:nvPr>
        </p:nvSpPr>
        <p:spPr>
          <a:xfrm>
            <a:off x="572401" y="4182429"/>
            <a:ext cx="6285600" cy="1323370"/>
          </a:xfrm>
        </p:spPr>
        <p:txBody>
          <a:bodyPr>
            <a:normAutofit/>
          </a:bodyPr>
          <a:lstStyle/>
          <a:p>
            <a:r>
              <a:rPr lang="en-US" i="1">
                <a:ea typeface="ＭＳ Ｐゴシック"/>
              </a:rPr>
              <a:t>Iisa Ollila</a:t>
            </a:r>
            <a:endParaRPr lang="en-US" i="1"/>
          </a:p>
          <a:p>
            <a:r>
              <a:rPr lang="en-US" i="1">
                <a:ea typeface="ＭＳ Ｐゴシック"/>
              </a:rPr>
              <a:t>Jutta Kanerva</a:t>
            </a:r>
            <a:endParaRPr lang="en-US" i="1"/>
          </a:p>
        </p:txBody>
      </p:sp>
      <p:sp>
        <p:nvSpPr>
          <p:cNvPr id="4" name="Text Placeholder 3"/>
          <p:cNvSpPr>
            <a:spLocks noGrp="1"/>
          </p:cNvSpPr>
          <p:nvPr>
            <p:ph type="body" sz="quarter" idx="13"/>
          </p:nvPr>
        </p:nvSpPr>
        <p:spPr/>
        <p:txBody>
          <a:bodyPr/>
          <a:lstStyle/>
          <a:p>
            <a:endParaRPr lang="en-US"/>
          </a:p>
        </p:txBody>
      </p:sp>
      <p:sp>
        <p:nvSpPr>
          <p:cNvPr id="5" name="Text Placeholder 4"/>
          <p:cNvSpPr>
            <a:spLocks noGrp="1"/>
          </p:cNvSpPr>
          <p:nvPr>
            <p:ph type="body" sz="quarter" idx="14"/>
          </p:nvPr>
        </p:nvSpPr>
        <p:spPr/>
        <p:txBody>
          <a:bodyPr/>
          <a:lstStyle/>
          <a:p>
            <a:endParaRPr lang="en-US"/>
          </a:p>
        </p:txBody>
      </p:sp>
      <p:sp>
        <p:nvSpPr>
          <p:cNvPr id="6" name="Text Placeholder 5"/>
          <p:cNvSpPr>
            <a:spLocks noGrp="1"/>
          </p:cNvSpPr>
          <p:nvPr>
            <p:ph type="body" sz="quarter" idx="18"/>
          </p:nvPr>
        </p:nvSpPr>
        <p:spPr/>
        <p:txBody>
          <a:bodyPr/>
          <a:lstStyle/>
          <a:p>
            <a:r>
              <a:rPr lang="et-EE">
                <a:ea typeface="ＭＳ Ｐゴシック"/>
              </a:rPr>
              <a:t>5.3.2021</a:t>
            </a:r>
            <a:endParaRPr lang="en-US"/>
          </a:p>
        </p:txBody>
      </p:sp>
      <p:sp>
        <p:nvSpPr>
          <p:cNvPr id="7" name="Text Placeholder 6"/>
          <p:cNvSpPr>
            <a:spLocks noGrp="1"/>
          </p:cNvSpPr>
          <p:nvPr>
            <p:ph type="body" sz="quarter" idx="19"/>
          </p:nvPr>
        </p:nvSpPr>
        <p:spPr/>
        <p:txBody>
          <a:bodyPr/>
          <a:lstStyle/>
          <a:p>
            <a:endParaRPr lang="en-US"/>
          </a:p>
        </p:txBody>
      </p:sp>
      <p:sp>
        <p:nvSpPr>
          <p:cNvPr id="8" name="Text Placeholder 7"/>
          <p:cNvSpPr>
            <a:spLocks noGrp="1"/>
          </p:cNvSpPr>
          <p:nvPr>
            <p:ph type="body" sz="quarter" idx="20"/>
          </p:nvPr>
        </p:nvSpPr>
        <p:spPr/>
        <p:txBody>
          <a:bodyPr/>
          <a:lstStyle/>
          <a:p>
            <a:endParaRPr lang="en-US"/>
          </a:p>
        </p:txBody>
      </p:sp>
    </p:spTree>
    <p:extLst>
      <p:ext uri="{BB962C8B-B14F-4D97-AF65-F5344CB8AC3E}">
        <p14:creationId xmlns:p14="http://schemas.microsoft.com/office/powerpoint/2010/main" val="1640447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fi-FI" err="1">
                <a:ea typeface="ＭＳ Ｐゴシック"/>
              </a:rPr>
              <a:t>Introduction</a:t>
            </a:r>
            <a:endParaRPr lang="fi-FI"/>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2</a:t>
            </a:fld>
            <a:endParaRPr lang="en-US" altLang="en-US"/>
          </a:p>
        </p:txBody>
      </p:sp>
      <p:sp>
        <p:nvSpPr>
          <p:cNvPr id="2" name="CasellaDiTesto 1">
            <a:extLst>
              <a:ext uri="{FF2B5EF4-FFF2-40B4-BE49-F238E27FC236}">
                <a16:creationId xmlns:a16="http://schemas.microsoft.com/office/drawing/2014/main" id="{98FB6F15-BC3C-4C99-AEEF-D119B74456C1}"/>
              </a:ext>
            </a:extLst>
          </p:cNvPr>
          <p:cNvSpPr txBox="1"/>
          <p:nvPr/>
        </p:nvSpPr>
        <p:spPr>
          <a:xfrm>
            <a:off x="574993" y="1343648"/>
            <a:ext cx="77145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endParaRPr lang="it-IT" sz="1800">
              <a:cs typeface="Arial" panose="020B0604020202020204" pitchFamily="34" charset="0"/>
            </a:endParaRPr>
          </a:p>
        </p:txBody>
      </p:sp>
      <p:sp>
        <p:nvSpPr>
          <p:cNvPr id="18" name="Segnaposto data 5">
            <a:extLst>
              <a:ext uri="{FF2B5EF4-FFF2-40B4-BE49-F238E27FC236}">
                <a16:creationId xmlns:a16="http://schemas.microsoft.com/office/drawing/2014/main" id="{5ED6AA63-2597-1F4A-B429-3BB110A803C7}"/>
              </a:ext>
            </a:extLst>
          </p:cNvPr>
          <p:cNvSpPr>
            <a:spLocks noGrp="1"/>
          </p:cNvSpPr>
          <p:nvPr>
            <p:ph type="dt" sz="half" idx="19"/>
          </p:nvPr>
        </p:nvSpPr>
        <p:spPr>
          <a:xfrm>
            <a:off x="3429000" y="6273800"/>
            <a:ext cx="1544638" cy="125413"/>
          </a:xfrm>
        </p:spPr>
        <p:txBody>
          <a:bodyPr/>
          <a:lstStyle/>
          <a:p>
            <a:pPr>
              <a:defRPr/>
            </a:pPr>
            <a:r>
              <a:rPr lang="fi-FI"/>
              <a:t>21.04.2020</a:t>
            </a:r>
            <a:endParaRPr lang="en-US"/>
          </a:p>
        </p:txBody>
      </p:sp>
      <p:pic>
        <p:nvPicPr>
          <p:cNvPr id="7" name="Picture 6" descr="Map&#10;&#10;Description automatically generated">
            <a:extLst>
              <a:ext uri="{FF2B5EF4-FFF2-40B4-BE49-F238E27FC236}">
                <a16:creationId xmlns:a16="http://schemas.microsoft.com/office/drawing/2014/main" id="{0C4A8793-0818-4509-B467-E08C3DC1F2AC}"/>
              </a:ext>
            </a:extLst>
          </p:cNvPr>
          <p:cNvPicPr>
            <a:picLocks noChangeAspect="1"/>
          </p:cNvPicPr>
          <p:nvPr/>
        </p:nvPicPr>
        <p:blipFill>
          <a:blip r:embed="rId3"/>
          <a:stretch>
            <a:fillRect/>
          </a:stretch>
        </p:blipFill>
        <p:spPr>
          <a:xfrm>
            <a:off x="383940" y="1387740"/>
            <a:ext cx="2216520" cy="4228523"/>
          </a:xfrm>
          <a:prstGeom prst="rect">
            <a:avLst/>
          </a:prstGeom>
        </p:spPr>
      </p:pic>
      <p:sp>
        <p:nvSpPr>
          <p:cNvPr id="10" name="CasellaDiTesto 1">
            <a:extLst>
              <a:ext uri="{FF2B5EF4-FFF2-40B4-BE49-F238E27FC236}">
                <a16:creationId xmlns:a16="http://schemas.microsoft.com/office/drawing/2014/main" id="{2AF32C35-494B-46B7-8FB8-CC5225EAC1FD}"/>
              </a:ext>
            </a:extLst>
          </p:cNvPr>
          <p:cNvSpPr txBox="1"/>
          <p:nvPr/>
        </p:nvSpPr>
        <p:spPr>
          <a:xfrm>
            <a:off x="2974848" y="1343648"/>
            <a:ext cx="5314645" cy="39703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it-IT" sz="1800" dirty="0">
                <a:cs typeface="Arial" panose="020B0604020202020204" pitchFamily="34" charset="0"/>
              </a:rPr>
              <a:t>Wind production share is rising and wind based power generation systems have become more popular than other renewable energy sources</a:t>
            </a:r>
          </a:p>
          <a:p>
            <a:pPr marL="285750" indent="-285750">
              <a:buFont typeface="Arial"/>
              <a:buChar char="•"/>
            </a:pPr>
            <a:r>
              <a:rPr lang="it-IT" sz="1800" dirty="0">
                <a:cs typeface="Arial" panose="020B0604020202020204" pitchFamily="34" charset="0"/>
              </a:rPr>
              <a:t>Wind farms expected to play a primary role in the modern/future generation mix</a:t>
            </a:r>
          </a:p>
          <a:p>
            <a:pPr marL="285750" indent="-285750">
              <a:buFont typeface="Arial"/>
              <a:buChar char="•"/>
            </a:pPr>
            <a:r>
              <a:rPr lang="it-IT" sz="1800" dirty="0">
                <a:cs typeface="Arial" panose="020B0604020202020204" pitchFamily="34" charset="0"/>
              </a:rPr>
              <a:t>Nature of wind power generation not stable with traditional grids</a:t>
            </a:r>
          </a:p>
          <a:p>
            <a:pPr marL="285750" indent="-285750">
              <a:buFont typeface="Arial"/>
              <a:buChar char="•"/>
            </a:pPr>
            <a:r>
              <a:rPr lang="it-IT" sz="1800" dirty="0">
                <a:highlight>
                  <a:srgbClr val="FFFFFF"/>
                </a:highlight>
                <a:cs typeface="Arial" panose="020B0604020202020204" pitchFamily="34" charset="0"/>
              </a:rPr>
              <a:t>This emphasizes the grid connection and grid quality</a:t>
            </a:r>
          </a:p>
          <a:p>
            <a:pPr marL="285750" indent="-285750">
              <a:buFont typeface="Arial"/>
              <a:buChar char="•"/>
            </a:pPr>
            <a:endParaRPr lang="it-IT" sz="1800" dirty="0">
              <a:cs typeface="Arial" panose="020B0604020202020204" pitchFamily="34" charset="0"/>
            </a:endParaRPr>
          </a:p>
          <a:p>
            <a:pPr marL="285750" indent="-285750">
              <a:buFont typeface="Arial"/>
              <a:buChar char="•"/>
            </a:pPr>
            <a:r>
              <a:rPr lang="it-IT" sz="1800" dirty="0">
                <a:cs typeface="Arial" panose="020B0604020202020204" pitchFamily="34" charset="0"/>
              </a:rPr>
              <a:t>E.g. in Finland wind generation has grown from 1,5 GW in 2016 to 2,5 GW in 2020 with more on the way</a:t>
            </a:r>
          </a:p>
          <a:p>
            <a:pPr marL="285750" indent="-285750">
              <a:buFont typeface="Arial"/>
              <a:buChar char="•"/>
            </a:pPr>
            <a:r>
              <a:rPr lang="it-IT" sz="1800" dirty="0">
                <a:cs typeface="Arial" panose="020B0604020202020204" pitchFamily="34" charset="0"/>
              </a:rPr>
              <a:t>Wind generation is expected to double by 2024</a:t>
            </a:r>
          </a:p>
        </p:txBody>
      </p:sp>
      <p:pic>
        <p:nvPicPr>
          <p:cNvPr id="11" name="Picture 10" descr="Graphical user interface, text, application, email&#10;&#10;Description automatically generated">
            <a:extLst>
              <a:ext uri="{FF2B5EF4-FFF2-40B4-BE49-F238E27FC236}">
                <a16:creationId xmlns:a16="http://schemas.microsoft.com/office/drawing/2014/main" id="{5D9EEA1F-80BF-42A5-BA83-2427C2452D28}"/>
              </a:ext>
            </a:extLst>
          </p:cNvPr>
          <p:cNvPicPr>
            <a:picLocks noChangeAspect="1"/>
          </p:cNvPicPr>
          <p:nvPr/>
        </p:nvPicPr>
        <p:blipFill rotWithShape="1">
          <a:blip r:embed="rId4"/>
          <a:srcRect r="16988"/>
          <a:stretch/>
        </p:blipFill>
        <p:spPr>
          <a:xfrm>
            <a:off x="2164833" y="4831473"/>
            <a:ext cx="877587" cy="770151"/>
          </a:xfrm>
          <a:prstGeom prst="rect">
            <a:avLst/>
          </a:prstGeom>
        </p:spPr>
      </p:pic>
      <p:sp>
        <p:nvSpPr>
          <p:cNvPr id="12" name="Tekstiruutu 9">
            <a:extLst>
              <a:ext uri="{FF2B5EF4-FFF2-40B4-BE49-F238E27FC236}">
                <a16:creationId xmlns:a16="http://schemas.microsoft.com/office/drawing/2014/main" id="{C4A63029-12E9-4E4E-927A-782567B51A4F}"/>
              </a:ext>
            </a:extLst>
          </p:cNvPr>
          <p:cNvSpPr txBox="1"/>
          <p:nvPr/>
        </p:nvSpPr>
        <p:spPr>
          <a:xfrm>
            <a:off x="249678" y="5580715"/>
            <a:ext cx="400000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sz="1100" dirty="0" err="1">
                <a:latin typeface="Arial"/>
                <a:ea typeface="ＭＳ Ｐゴシック"/>
                <a:cs typeface="Arial"/>
              </a:rPr>
              <a:t>Source</a:t>
            </a:r>
            <a:r>
              <a:rPr lang="fi-FI" sz="1100" dirty="0">
                <a:latin typeface="Arial"/>
                <a:ea typeface="ＭＳ Ｐゴシック"/>
                <a:cs typeface="Arial"/>
              </a:rPr>
              <a:t>: Suomen tuulivoimayhdistys</a:t>
            </a:r>
            <a:endParaRPr lang="fi-FI" dirty="0">
              <a:cs typeface="Arial"/>
            </a:endParaRPr>
          </a:p>
        </p:txBody>
      </p:sp>
    </p:spTree>
    <p:extLst>
      <p:ext uri="{BB962C8B-B14F-4D97-AF65-F5344CB8AC3E}">
        <p14:creationId xmlns:p14="http://schemas.microsoft.com/office/powerpoint/2010/main" val="9425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fi-FI">
                <a:ea typeface="ＭＳ Ｐゴシック"/>
              </a:rPr>
              <a:t>Wind farms</a:t>
            </a:r>
            <a:endParaRPr lang="fi-FI"/>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3</a:t>
            </a:fld>
            <a:endParaRPr lang="en-US" altLang="en-US"/>
          </a:p>
        </p:txBody>
      </p:sp>
      <p:sp>
        <p:nvSpPr>
          <p:cNvPr id="2" name="CasellaDiTesto 1">
            <a:extLst>
              <a:ext uri="{FF2B5EF4-FFF2-40B4-BE49-F238E27FC236}">
                <a16:creationId xmlns:a16="http://schemas.microsoft.com/office/drawing/2014/main" id="{98FB6F15-BC3C-4C99-AEEF-D119B74456C1}"/>
              </a:ext>
            </a:extLst>
          </p:cNvPr>
          <p:cNvSpPr txBox="1"/>
          <p:nvPr/>
        </p:nvSpPr>
        <p:spPr>
          <a:xfrm>
            <a:off x="574993" y="1343648"/>
            <a:ext cx="77145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endParaRPr lang="it-IT" sz="1800">
              <a:cs typeface="Arial" panose="020B0604020202020204" pitchFamily="34" charset="0"/>
            </a:endParaRPr>
          </a:p>
        </p:txBody>
      </p:sp>
      <p:sp>
        <p:nvSpPr>
          <p:cNvPr id="18" name="Segnaposto data 5">
            <a:extLst>
              <a:ext uri="{FF2B5EF4-FFF2-40B4-BE49-F238E27FC236}">
                <a16:creationId xmlns:a16="http://schemas.microsoft.com/office/drawing/2014/main" id="{5ED6AA63-2597-1F4A-B429-3BB110A803C7}"/>
              </a:ext>
            </a:extLst>
          </p:cNvPr>
          <p:cNvSpPr>
            <a:spLocks noGrp="1"/>
          </p:cNvSpPr>
          <p:nvPr>
            <p:ph type="dt" sz="half" idx="19"/>
          </p:nvPr>
        </p:nvSpPr>
        <p:spPr>
          <a:xfrm>
            <a:off x="3429000" y="6273800"/>
            <a:ext cx="1544638" cy="125413"/>
          </a:xfrm>
        </p:spPr>
        <p:txBody>
          <a:bodyPr/>
          <a:lstStyle/>
          <a:p>
            <a:pPr>
              <a:defRPr/>
            </a:pPr>
            <a:r>
              <a:rPr lang="fi-FI"/>
              <a:t>21.04.2020</a:t>
            </a:r>
            <a:endParaRPr lang="en-US"/>
          </a:p>
        </p:txBody>
      </p:sp>
      <p:sp>
        <p:nvSpPr>
          <p:cNvPr id="10" name="CasellaDiTesto 1">
            <a:extLst>
              <a:ext uri="{FF2B5EF4-FFF2-40B4-BE49-F238E27FC236}">
                <a16:creationId xmlns:a16="http://schemas.microsoft.com/office/drawing/2014/main" id="{2AF32C35-494B-46B7-8FB8-CC5225EAC1FD}"/>
              </a:ext>
            </a:extLst>
          </p:cNvPr>
          <p:cNvSpPr txBox="1"/>
          <p:nvPr/>
        </p:nvSpPr>
        <p:spPr>
          <a:xfrm>
            <a:off x="3170167" y="1343648"/>
            <a:ext cx="5119326" cy="42473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GB" sz="1500" dirty="0"/>
              <a:t>Wind farms: a collection of individual wind turbines, which are connected to an electric power transmission network.</a:t>
            </a:r>
          </a:p>
          <a:p>
            <a:pPr marL="285750" indent="-285750">
              <a:buFont typeface="Arial"/>
              <a:buChar char="•"/>
            </a:pPr>
            <a:r>
              <a:rPr lang="en-GB" sz="1500" dirty="0">
                <a:cs typeface="Arial" panose="020B0604020202020204" pitchFamily="34" charset="0"/>
              </a:rPr>
              <a:t>Installed to both offshore and land – modern wind farms may have capacities in the order of hundreds of MW</a:t>
            </a:r>
          </a:p>
          <a:p>
            <a:pPr marL="285750" indent="-285750">
              <a:buFont typeface="Arial"/>
              <a:buChar char="•"/>
            </a:pPr>
            <a:r>
              <a:rPr lang="en-GB" sz="1500" dirty="0">
                <a:cs typeface="Arial" panose="020B0604020202020204" pitchFamily="34" charset="0"/>
              </a:rPr>
              <a:t>Modern wind farms are generally connected to the high voltage transmission system</a:t>
            </a:r>
          </a:p>
          <a:p>
            <a:pPr marL="285750" indent="-285750">
              <a:buFont typeface="Arial"/>
              <a:buChar char="•"/>
            </a:pPr>
            <a:r>
              <a:rPr lang="en-GB" sz="1500" dirty="0">
                <a:cs typeface="Arial" panose="020B0604020202020204" pitchFamily="34" charset="0"/>
              </a:rPr>
              <a:t>Wind farms and turbines are considered power plants: they have to take responsibility for control, power balance and stability </a:t>
            </a:r>
          </a:p>
          <a:p>
            <a:pPr marL="285750" indent="-285750">
              <a:buFont typeface="Arial"/>
              <a:buChar char="•"/>
            </a:pPr>
            <a:r>
              <a:rPr lang="en-GB" sz="1500" dirty="0">
                <a:cs typeface="Arial" panose="020B0604020202020204" pitchFamily="34" charset="0"/>
              </a:rPr>
              <a:t>The technical design of a wind farm also has a big impact on how the wind farm affects to the grid.</a:t>
            </a:r>
          </a:p>
          <a:p>
            <a:pPr marL="285750" indent="-285750">
              <a:buFont typeface="Arial"/>
              <a:buChar char="•"/>
            </a:pPr>
            <a:r>
              <a:rPr lang="en-GB" sz="1500" dirty="0">
                <a:cs typeface="Arial" panose="020B0604020202020204" pitchFamily="34" charset="0"/>
              </a:rPr>
              <a:t>Thus, wind farms are required to:</a:t>
            </a:r>
          </a:p>
          <a:p>
            <a:pPr marL="674688" lvl="1" indent="-285750">
              <a:buFont typeface="Arial"/>
              <a:buChar char="•"/>
            </a:pPr>
            <a:r>
              <a:rPr lang="en-GB" sz="1500" dirty="0">
                <a:cs typeface="Arial" panose="020B0604020202020204" pitchFamily="34" charset="0"/>
              </a:rPr>
              <a:t>Contribute to the control of voltage, frequency and reactive power needs in the power system</a:t>
            </a:r>
          </a:p>
          <a:p>
            <a:pPr marL="674688" lvl="1" indent="-285750">
              <a:buFont typeface="Arial"/>
              <a:buChar char="•"/>
            </a:pPr>
            <a:r>
              <a:rPr lang="en-GB" sz="1500" dirty="0">
                <a:cs typeface="Arial" panose="020B0604020202020204" pitchFamily="34" charset="0"/>
              </a:rPr>
              <a:t>Stay on-line during less critical grid faults</a:t>
            </a:r>
          </a:p>
          <a:p>
            <a:pPr marL="674688" lvl="1" indent="-285750">
              <a:buFont typeface="Arial"/>
              <a:buChar char="•"/>
            </a:pPr>
            <a:r>
              <a:rPr lang="en-GB" sz="1500" dirty="0">
                <a:cs typeface="Arial" panose="020B0604020202020204" pitchFamily="34" charset="0"/>
              </a:rPr>
              <a:t>Help maintain the stability of the power system.</a:t>
            </a:r>
          </a:p>
        </p:txBody>
      </p:sp>
      <p:cxnSp>
        <p:nvCxnSpPr>
          <p:cNvPr id="21" name="Suora nuoliyhdysviiva 8">
            <a:extLst>
              <a:ext uri="{FF2B5EF4-FFF2-40B4-BE49-F238E27FC236}">
                <a16:creationId xmlns:a16="http://schemas.microsoft.com/office/drawing/2014/main" id="{9445C34D-1632-4AA3-8414-C8F655D77CA8}"/>
              </a:ext>
            </a:extLst>
          </p:cNvPr>
          <p:cNvCxnSpPr/>
          <p:nvPr/>
        </p:nvCxnSpPr>
        <p:spPr>
          <a:xfrm flipV="1">
            <a:off x="661253" y="2040229"/>
            <a:ext cx="1332963" cy="8585"/>
          </a:xfrm>
          <a:prstGeom prst="straightConnector1">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uora nuoliyhdysviiva 9">
            <a:extLst>
              <a:ext uri="{FF2B5EF4-FFF2-40B4-BE49-F238E27FC236}">
                <a16:creationId xmlns:a16="http://schemas.microsoft.com/office/drawing/2014/main" id="{C412259E-45DF-42CF-88C0-B15D6B9A0C4C}"/>
              </a:ext>
            </a:extLst>
          </p:cNvPr>
          <p:cNvCxnSpPr>
            <a:cxnSpLocks/>
          </p:cNvCxnSpPr>
          <p:nvPr/>
        </p:nvCxnSpPr>
        <p:spPr>
          <a:xfrm flipV="1">
            <a:off x="661253" y="3424708"/>
            <a:ext cx="1332963" cy="8585"/>
          </a:xfrm>
          <a:prstGeom prst="straightConnector1">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uora nuoliyhdysviiva 10">
            <a:extLst>
              <a:ext uri="{FF2B5EF4-FFF2-40B4-BE49-F238E27FC236}">
                <a16:creationId xmlns:a16="http://schemas.microsoft.com/office/drawing/2014/main" id="{2EECE71F-357D-4354-AFC5-E124FCCCA2C1}"/>
              </a:ext>
            </a:extLst>
          </p:cNvPr>
          <p:cNvCxnSpPr>
            <a:cxnSpLocks/>
            <a:endCxn id="33" idx="1"/>
          </p:cNvCxnSpPr>
          <p:nvPr/>
        </p:nvCxnSpPr>
        <p:spPr>
          <a:xfrm flipV="1">
            <a:off x="661253" y="4801703"/>
            <a:ext cx="1345439" cy="16070"/>
          </a:xfrm>
          <a:prstGeom prst="straightConnector1">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4" name="Suora nuoliyhdysviiva 11">
            <a:extLst>
              <a:ext uri="{FF2B5EF4-FFF2-40B4-BE49-F238E27FC236}">
                <a16:creationId xmlns:a16="http://schemas.microsoft.com/office/drawing/2014/main" id="{BF64D385-9D40-4F7C-8E03-C30F8F35A79F}"/>
              </a:ext>
            </a:extLst>
          </p:cNvPr>
          <p:cNvCxnSpPr>
            <a:cxnSpLocks/>
          </p:cNvCxnSpPr>
          <p:nvPr/>
        </p:nvCxnSpPr>
        <p:spPr>
          <a:xfrm flipH="1" flipV="1">
            <a:off x="1758103" y="2050961"/>
            <a:ext cx="8586" cy="2756077"/>
          </a:xfrm>
          <a:prstGeom prst="straightConnector1">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5" name="Ellipsi 14">
            <a:extLst>
              <a:ext uri="{FF2B5EF4-FFF2-40B4-BE49-F238E27FC236}">
                <a16:creationId xmlns:a16="http://schemas.microsoft.com/office/drawing/2014/main" id="{2D5B4652-66DF-4919-8E6E-A89463D10190}"/>
              </a:ext>
            </a:extLst>
          </p:cNvPr>
          <p:cNvSpPr/>
          <p:nvPr/>
        </p:nvSpPr>
        <p:spPr>
          <a:xfrm>
            <a:off x="660910" y="4817773"/>
            <a:ext cx="968061" cy="968061"/>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26" name="Tekstiruutu 16">
            <a:extLst>
              <a:ext uri="{FF2B5EF4-FFF2-40B4-BE49-F238E27FC236}">
                <a16:creationId xmlns:a16="http://schemas.microsoft.com/office/drawing/2014/main" id="{ED31B6C8-B73B-4C60-A458-D056086DCDD4}"/>
              </a:ext>
            </a:extLst>
          </p:cNvPr>
          <p:cNvSpPr txBox="1"/>
          <p:nvPr/>
        </p:nvSpPr>
        <p:spPr>
          <a:xfrm>
            <a:off x="590344" y="5096009"/>
            <a:ext cx="1111878"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dirty="0">
                <a:latin typeface="Arial"/>
                <a:ea typeface="ＭＳ Ｐゴシック"/>
                <a:cs typeface="Arial"/>
              </a:rPr>
              <a:t> 100kW</a:t>
            </a:r>
            <a:endParaRPr lang="fi-FI" dirty="0">
              <a:cs typeface="Arial"/>
            </a:endParaRPr>
          </a:p>
        </p:txBody>
      </p:sp>
      <p:sp>
        <p:nvSpPr>
          <p:cNvPr id="27" name="Ellipsi 17">
            <a:extLst>
              <a:ext uri="{FF2B5EF4-FFF2-40B4-BE49-F238E27FC236}">
                <a16:creationId xmlns:a16="http://schemas.microsoft.com/office/drawing/2014/main" id="{C0523E88-D5C1-44D3-B402-FF09919BA570}"/>
              </a:ext>
            </a:extLst>
          </p:cNvPr>
          <p:cNvSpPr/>
          <p:nvPr/>
        </p:nvSpPr>
        <p:spPr>
          <a:xfrm>
            <a:off x="672134" y="3446939"/>
            <a:ext cx="968061" cy="968061"/>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28" name="Tekstiruutu 18">
            <a:extLst>
              <a:ext uri="{FF2B5EF4-FFF2-40B4-BE49-F238E27FC236}">
                <a16:creationId xmlns:a16="http://schemas.microsoft.com/office/drawing/2014/main" id="{837ED8D7-84B7-448B-8C95-BDC9C0B38594}"/>
              </a:ext>
            </a:extLst>
          </p:cNvPr>
          <p:cNvSpPr txBox="1"/>
          <p:nvPr/>
        </p:nvSpPr>
        <p:spPr>
          <a:xfrm>
            <a:off x="601568" y="3746640"/>
            <a:ext cx="1347990"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a:latin typeface="Arial"/>
                <a:ea typeface="ＭＳ Ｐゴシック"/>
                <a:cs typeface="Arial"/>
              </a:rPr>
              <a:t>1-20MW</a:t>
            </a:r>
            <a:endParaRPr lang="fi-FI">
              <a:cs typeface="Arial"/>
            </a:endParaRPr>
          </a:p>
        </p:txBody>
      </p:sp>
      <p:sp>
        <p:nvSpPr>
          <p:cNvPr id="29" name="Ellipsi 19">
            <a:extLst>
              <a:ext uri="{FF2B5EF4-FFF2-40B4-BE49-F238E27FC236}">
                <a16:creationId xmlns:a16="http://schemas.microsoft.com/office/drawing/2014/main" id="{ADF6C4BC-F197-4C41-AAB9-ABCBE5633584}"/>
              </a:ext>
            </a:extLst>
          </p:cNvPr>
          <p:cNvSpPr/>
          <p:nvPr/>
        </p:nvSpPr>
        <p:spPr>
          <a:xfrm>
            <a:off x="714089" y="2051069"/>
            <a:ext cx="968061" cy="968061"/>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30" name="Tekstiruutu 20">
            <a:extLst>
              <a:ext uri="{FF2B5EF4-FFF2-40B4-BE49-F238E27FC236}">
                <a16:creationId xmlns:a16="http://schemas.microsoft.com/office/drawing/2014/main" id="{0CDA38F7-7D6B-4581-8058-07A9573EDB18}"/>
              </a:ext>
            </a:extLst>
          </p:cNvPr>
          <p:cNvSpPr txBox="1"/>
          <p:nvPr/>
        </p:nvSpPr>
        <p:spPr>
          <a:xfrm>
            <a:off x="671696" y="2335045"/>
            <a:ext cx="1111878"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i-FI" dirty="0">
                <a:latin typeface="Arial"/>
                <a:ea typeface="ＭＳ Ｐゴシック"/>
                <a:cs typeface="Arial"/>
              </a:rPr>
              <a:t>100MW</a:t>
            </a:r>
            <a:endParaRPr lang="fi-FI" dirty="0">
              <a:cs typeface="Arial"/>
            </a:endParaRPr>
          </a:p>
        </p:txBody>
      </p:sp>
      <p:sp>
        <p:nvSpPr>
          <p:cNvPr id="31" name="Tekstiruutu 21">
            <a:extLst>
              <a:ext uri="{FF2B5EF4-FFF2-40B4-BE49-F238E27FC236}">
                <a16:creationId xmlns:a16="http://schemas.microsoft.com/office/drawing/2014/main" id="{6A21BA11-C452-4C40-9E0E-6CBE597ACBA9}"/>
              </a:ext>
            </a:extLst>
          </p:cNvPr>
          <p:cNvSpPr txBox="1"/>
          <p:nvPr/>
        </p:nvSpPr>
        <p:spPr>
          <a:xfrm>
            <a:off x="1985228" y="1854155"/>
            <a:ext cx="648097"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i-FI" dirty="0">
                <a:latin typeface="Arial"/>
                <a:ea typeface="ＭＳ Ｐゴシック"/>
                <a:cs typeface="Arial"/>
              </a:rPr>
              <a:t>HV</a:t>
            </a:r>
            <a:endParaRPr lang="fi-FI" dirty="0"/>
          </a:p>
        </p:txBody>
      </p:sp>
      <p:sp>
        <p:nvSpPr>
          <p:cNvPr id="32" name="Tekstiruutu 24">
            <a:extLst>
              <a:ext uri="{FF2B5EF4-FFF2-40B4-BE49-F238E27FC236}">
                <a16:creationId xmlns:a16="http://schemas.microsoft.com/office/drawing/2014/main" id="{A28384C4-5BA4-423D-8DB1-19A178159681}"/>
              </a:ext>
            </a:extLst>
          </p:cNvPr>
          <p:cNvSpPr txBox="1"/>
          <p:nvPr/>
        </p:nvSpPr>
        <p:spPr>
          <a:xfrm>
            <a:off x="1985228" y="3238634"/>
            <a:ext cx="617686"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i-FI" dirty="0">
                <a:latin typeface="Arial"/>
                <a:ea typeface="ＭＳ Ｐゴシック"/>
                <a:cs typeface="Arial"/>
              </a:rPr>
              <a:t>MV</a:t>
            </a:r>
            <a:endParaRPr lang="fi-FI" dirty="0"/>
          </a:p>
        </p:txBody>
      </p:sp>
      <p:sp>
        <p:nvSpPr>
          <p:cNvPr id="33" name="Tekstiruutu 25">
            <a:extLst>
              <a:ext uri="{FF2B5EF4-FFF2-40B4-BE49-F238E27FC236}">
                <a16:creationId xmlns:a16="http://schemas.microsoft.com/office/drawing/2014/main" id="{869DC4F1-8C8A-48D4-8164-7B1249B43673}"/>
              </a:ext>
            </a:extLst>
          </p:cNvPr>
          <p:cNvSpPr txBox="1"/>
          <p:nvPr/>
        </p:nvSpPr>
        <p:spPr>
          <a:xfrm>
            <a:off x="2006692" y="4601648"/>
            <a:ext cx="626633"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i-FI" dirty="0">
                <a:latin typeface="Arial"/>
                <a:ea typeface="ＭＳ Ｐゴシック"/>
                <a:cs typeface="Arial"/>
              </a:rPr>
              <a:t>LV</a:t>
            </a:r>
            <a:endParaRPr lang="fi-FI" dirty="0"/>
          </a:p>
        </p:txBody>
      </p:sp>
      <p:sp>
        <p:nvSpPr>
          <p:cNvPr id="34" name="Tekstiruutu 25">
            <a:extLst>
              <a:ext uri="{FF2B5EF4-FFF2-40B4-BE49-F238E27FC236}">
                <a16:creationId xmlns:a16="http://schemas.microsoft.com/office/drawing/2014/main" id="{6304EE9F-25A1-487C-8C8D-AD01B08DD831}"/>
              </a:ext>
            </a:extLst>
          </p:cNvPr>
          <p:cNvSpPr txBox="1"/>
          <p:nvPr/>
        </p:nvSpPr>
        <p:spPr>
          <a:xfrm>
            <a:off x="419725" y="1222389"/>
            <a:ext cx="1434834"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i-FI" dirty="0" err="1">
                <a:latin typeface="Arial"/>
                <a:ea typeface="ＭＳ Ｐゴシック"/>
                <a:cs typeface="Arial"/>
              </a:rPr>
              <a:t>Wind</a:t>
            </a:r>
            <a:r>
              <a:rPr lang="fi-FI" dirty="0">
                <a:latin typeface="Arial"/>
                <a:ea typeface="ＭＳ Ｐゴシック"/>
                <a:cs typeface="Arial"/>
              </a:rPr>
              <a:t> </a:t>
            </a:r>
            <a:r>
              <a:rPr lang="fi-FI" dirty="0" err="1">
                <a:latin typeface="Arial"/>
                <a:ea typeface="ＭＳ Ｐゴシック"/>
                <a:cs typeface="Arial"/>
              </a:rPr>
              <a:t>production</a:t>
            </a:r>
            <a:endParaRPr lang="fi-FI" dirty="0"/>
          </a:p>
        </p:txBody>
      </p:sp>
      <p:sp>
        <p:nvSpPr>
          <p:cNvPr id="35" name="Tekstiruutu 25">
            <a:extLst>
              <a:ext uri="{FF2B5EF4-FFF2-40B4-BE49-F238E27FC236}">
                <a16:creationId xmlns:a16="http://schemas.microsoft.com/office/drawing/2014/main" id="{32648E6B-BF97-4E97-A568-FD1167775912}"/>
              </a:ext>
            </a:extLst>
          </p:cNvPr>
          <p:cNvSpPr txBox="1"/>
          <p:nvPr/>
        </p:nvSpPr>
        <p:spPr>
          <a:xfrm>
            <a:off x="1934033" y="1532336"/>
            <a:ext cx="1180827"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i-FI" dirty="0">
                <a:latin typeface="Arial"/>
                <a:ea typeface="ＭＳ Ｐゴシック"/>
                <a:cs typeface="Arial"/>
              </a:rPr>
              <a:t>Network</a:t>
            </a:r>
            <a:endParaRPr lang="fi-FI" dirty="0"/>
          </a:p>
        </p:txBody>
      </p:sp>
    </p:spTree>
    <p:extLst>
      <p:ext uri="{BB962C8B-B14F-4D97-AF65-F5344CB8AC3E}">
        <p14:creationId xmlns:p14="http://schemas.microsoft.com/office/powerpoint/2010/main" val="3932568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it-IT">
                <a:ea typeface="ＭＳ Ｐゴシック"/>
                <a:cs typeface="Arial"/>
              </a:rPr>
              <a:t>Effects of wind power on grid</a:t>
            </a:r>
            <a:endParaRPr lang="it-IT">
              <a:ea typeface="+mj-lt"/>
              <a:cs typeface="Arial"/>
            </a:endParaRPr>
          </a:p>
          <a:p>
            <a:endParaRPr lang="fi-FI"/>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4</a:t>
            </a:fld>
            <a:endParaRPr lang="en-US" altLang="en-US"/>
          </a:p>
        </p:txBody>
      </p:sp>
      <p:sp>
        <p:nvSpPr>
          <p:cNvPr id="2" name="CasellaDiTesto 1">
            <a:extLst>
              <a:ext uri="{FF2B5EF4-FFF2-40B4-BE49-F238E27FC236}">
                <a16:creationId xmlns:a16="http://schemas.microsoft.com/office/drawing/2014/main" id="{98FB6F15-BC3C-4C99-AEEF-D119B74456C1}"/>
              </a:ext>
            </a:extLst>
          </p:cNvPr>
          <p:cNvSpPr txBox="1"/>
          <p:nvPr/>
        </p:nvSpPr>
        <p:spPr>
          <a:xfrm>
            <a:off x="574993" y="1390733"/>
            <a:ext cx="4173928" cy="440120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endParaRPr lang="it-IT" sz="1400" dirty="0">
              <a:solidFill>
                <a:schemeClr val="accent4"/>
              </a:solidFill>
              <a:cs typeface="Arial" panose="020B0604020202020204" pitchFamily="34" charset="0"/>
            </a:endParaRPr>
          </a:p>
          <a:p>
            <a:pPr marL="285750" indent="-285750">
              <a:buFont typeface="Arial,Sans-Serif"/>
              <a:buChar char="•"/>
            </a:pPr>
            <a:r>
              <a:rPr lang="it-IT" sz="1400" dirty="0">
                <a:latin typeface="Arial"/>
                <a:ea typeface="ＭＳ Ｐゴシック"/>
                <a:cs typeface="Arial"/>
              </a:rPr>
              <a:t>Voltage</a:t>
            </a:r>
            <a:endParaRPr lang="it-IT" sz="1400" dirty="0">
              <a:cs typeface="Arial" panose="020B0604020202020204" pitchFamily="34" charset="0"/>
            </a:endParaRPr>
          </a:p>
          <a:p>
            <a:pPr marL="674370" lvl="1" indent="-285750">
              <a:buFont typeface="Arial,Sans-Serif"/>
              <a:buChar char="•"/>
            </a:pPr>
            <a:r>
              <a:rPr lang="it-IT" sz="1400" dirty="0" err="1">
                <a:latin typeface="Arial"/>
                <a:ea typeface="ＭＳ Ｐゴシック"/>
                <a:cs typeface="Arial"/>
              </a:rPr>
              <a:t>Variation</a:t>
            </a:r>
            <a:r>
              <a:rPr lang="it-IT" sz="1400" dirty="0">
                <a:latin typeface="Arial"/>
                <a:ea typeface="ＭＳ Ｐゴシック"/>
                <a:cs typeface="Arial"/>
              </a:rPr>
              <a:t> </a:t>
            </a:r>
            <a:r>
              <a:rPr lang="it-IT" sz="1400" dirty="0" err="1">
                <a:latin typeface="Arial"/>
                <a:ea typeface="ＭＳ Ｐゴシック"/>
                <a:cs typeface="Arial"/>
              </a:rPr>
              <a:t>around</a:t>
            </a:r>
            <a:r>
              <a:rPr lang="it-IT" sz="1400" dirty="0">
                <a:latin typeface="Arial"/>
                <a:ea typeface="ＭＳ Ｐゴシック"/>
                <a:cs typeface="Arial"/>
              </a:rPr>
              <a:t> the </a:t>
            </a:r>
            <a:r>
              <a:rPr lang="it-IT" sz="1400" dirty="0" err="1">
                <a:latin typeface="Arial"/>
                <a:ea typeface="ＭＳ Ｐゴシック"/>
                <a:cs typeface="Arial"/>
              </a:rPr>
              <a:t>nominal</a:t>
            </a:r>
            <a:r>
              <a:rPr lang="it-IT" sz="1400" dirty="0">
                <a:latin typeface="Arial"/>
                <a:ea typeface="ＭＳ Ｐゴシック"/>
                <a:cs typeface="Arial"/>
              </a:rPr>
              <a:t> </a:t>
            </a:r>
            <a:r>
              <a:rPr lang="it-IT" sz="1400" dirty="0" err="1">
                <a:latin typeface="Arial"/>
                <a:ea typeface="ＭＳ Ｐゴシック"/>
                <a:cs typeface="Arial"/>
              </a:rPr>
              <a:t>value</a:t>
            </a:r>
            <a:endParaRPr lang="it-IT" sz="1400" dirty="0">
              <a:latin typeface="Arial"/>
              <a:ea typeface="ＭＳ Ｐゴシック"/>
              <a:cs typeface="Arial"/>
            </a:endParaRPr>
          </a:p>
          <a:p>
            <a:pPr marL="674370" lvl="1" indent="-285750">
              <a:buFont typeface="Arial,Sans-Serif"/>
              <a:buChar char="•"/>
            </a:pPr>
            <a:r>
              <a:rPr lang="it-IT" sz="1400" dirty="0" err="1">
                <a:latin typeface="Arial"/>
                <a:ea typeface="ＭＳ Ｐゴシック"/>
                <a:cs typeface="Arial"/>
              </a:rPr>
              <a:t>Fluctuations</a:t>
            </a:r>
            <a:r>
              <a:rPr lang="it-IT" sz="1400" dirty="0">
                <a:latin typeface="Arial"/>
                <a:ea typeface="ＭＳ Ｐゴシック"/>
                <a:cs typeface="Arial"/>
              </a:rPr>
              <a:t> in production </a:t>
            </a:r>
          </a:p>
          <a:p>
            <a:pPr marL="1063625" lvl="2">
              <a:buFont typeface="Arial,Sans-Serif"/>
              <a:buChar char="•"/>
            </a:pPr>
            <a:r>
              <a:rPr lang="it-IT" sz="1400" dirty="0">
                <a:latin typeface="Arial"/>
                <a:ea typeface="ＭＳ Ｐゴシック"/>
                <a:cs typeface="Arial"/>
              </a:rPr>
              <a:t>Flicker</a:t>
            </a:r>
          </a:p>
          <a:p>
            <a:pPr marL="674370" lvl="1" indent="-285750">
              <a:buFont typeface="Arial,Sans-Serif"/>
              <a:buChar char="•"/>
            </a:pPr>
            <a:r>
              <a:rPr lang="it-IT" sz="1400" dirty="0" err="1">
                <a:latin typeface="Arial"/>
                <a:ea typeface="ＭＳ Ｐゴシック"/>
                <a:cs typeface="Arial"/>
              </a:rPr>
              <a:t>Reduction</a:t>
            </a:r>
            <a:r>
              <a:rPr lang="it-IT" sz="1400" dirty="0">
                <a:latin typeface="Arial"/>
                <a:ea typeface="ＭＳ Ｐゴシック"/>
                <a:cs typeface="Arial"/>
              </a:rPr>
              <a:t> from </a:t>
            </a:r>
            <a:r>
              <a:rPr lang="it-IT" sz="1400" dirty="0" err="1">
                <a:latin typeface="Arial"/>
                <a:ea typeface="ＭＳ Ｐゴシック"/>
                <a:cs typeface="Arial"/>
              </a:rPr>
              <a:t>induction</a:t>
            </a:r>
            <a:r>
              <a:rPr lang="it-IT" sz="1400" dirty="0">
                <a:latin typeface="Arial"/>
                <a:ea typeface="ＭＳ Ｐゴシック"/>
                <a:cs typeface="Arial"/>
              </a:rPr>
              <a:t> machines</a:t>
            </a:r>
          </a:p>
          <a:p>
            <a:pPr marL="674370" lvl="1" indent="-285750">
              <a:buFont typeface="Arial,Sans-Serif"/>
              <a:buChar char="•"/>
            </a:pPr>
            <a:r>
              <a:rPr lang="it-IT" sz="1400" dirty="0" err="1">
                <a:latin typeface="Arial"/>
                <a:ea typeface="ＭＳ Ｐゴシック"/>
                <a:cs typeface="Arial"/>
              </a:rPr>
              <a:t>Transients</a:t>
            </a:r>
            <a:r>
              <a:rPr lang="it-IT" sz="1400" dirty="0">
                <a:latin typeface="Arial"/>
                <a:ea typeface="ＭＳ Ｐゴシック"/>
                <a:cs typeface="Arial"/>
              </a:rPr>
              <a:t> </a:t>
            </a:r>
            <a:r>
              <a:rPr lang="it-IT" sz="1400" dirty="0" err="1">
                <a:latin typeface="Arial"/>
                <a:ea typeface="ＭＳ Ｐゴシック"/>
                <a:cs typeface="Arial"/>
              </a:rPr>
              <a:t>caused</a:t>
            </a:r>
            <a:r>
              <a:rPr lang="it-IT" sz="1400" dirty="0">
                <a:latin typeface="Arial"/>
                <a:ea typeface="ＭＳ Ｐゴシック"/>
                <a:cs typeface="Arial"/>
              </a:rPr>
              <a:t> by switching</a:t>
            </a:r>
          </a:p>
          <a:p>
            <a:pPr marL="285750" indent="-285750">
              <a:buFont typeface="Arial,Sans-Serif"/>
              <a:buChar char="•"/>
            </a:pPr>
            <a:endParaRPr lang="it-IT" sz="1400" dirty="0">
              <a:latin typeface="Arial"/>
              <a:ea typeface="ＭＳ Ｐゴシック"/>
              <a:cs typeface="Arial"/>
            </a:endParaRPr>
          </a:p>
          <a:p>
            <a:pPr marL="285750" indent="-285750">
              <a:buFont typeface="Arial,Sans-Serif"/>
              <a:buChar char="•"/>
            </a:pPr>
            <a:r>
              <a:rPr lang="it-IT" sz="1400" dirty="0" err="1">
                <a:latin typeface="Arial"/>
                <a:ea typeface="ＭＳ Ｐゴシック"/>
                <a:cs typeface="Arial"/>
              </a:rPr>
              <a:t>Reactive</a:t>
            </a:r>
            <a:r>
              <a:rPr lang="it-IT" sz="1400" dirty="0">
                <a:latin typeface="Arial"/>
                <a:ea typeface="ＭＳ Ｐゴシック"/>
                <a:cs typeface="Arial"/>
              </a:rPr>
              <a:t> power and </a:t>
            </a:r>
            <a:r>
              <a:rPr lang="it-IT" sz="1400" dirty="0" err="1">
                <a:latin typeface="Arial"/>
                <a:ea typeface="ＭＳ Ｐゴシック"/>
                <a:cs typeface="Arial"/>
              </a:rPr>
              <a:t>voltage</a:t>
            </a:r>
            <a:r>
              <a:rPr lang="it-IT" sz="1400" dirty="0">
                <a:latin typeface="Arial"/>
                <a:ea typeface="ＭＳ Ｐゴシック"/>
                <a:cs typeface="Arial"/>
              </a:rPr>
              <a:t> control</a:t>
            </a:r>
          </a:p>
          <a:p>
            <a:pPr marL="674370" lvl="1" indent="-285750">
              <a:buFont typeface="Arial,Sans-Serif"/>
              <a:buChar char="•"/>
            </a:pPr>
            <a:r>
              <a:rPr lang="it-IT" sz="1400" dirty="0" err="1">
                <a:latin typeface="Arial"/>
                <a:ea typeface="ＭＳ Ｐゴシック"/>
                <a:cs typeface="Arial"/>
              </a:rPr>
              <a:t>Induction</a:t>
            </a:r>
            <a:r>
              <a:rPr lang="it-IT" sz="1400" dirty="0">
                <a:latin typeface="Arial"/>
                <a:ea typeface="ＭＳ Ｐゴシック"/>
                <a:cs typeface="Arial"/>
              </a:rPr>
              <a:t> </a:t>
            </a:r>
            <a:r>
              <a:rPr lang="it-IT" sz="1400" dirty="0" err="1">
                <a:latin typeface="Arial"/>
                <a:ea typeface="ＭＳ Ｐゴシック"/>
                <a:cs typeface="Arial"/>
              </a:rPr>
              <a:t>generators</a:t>
            </a:r>
            <a:r>
              <a:rPr lang="it-IT" sz="1400" dirty="0">
                <a:latin typeface="Arial"/>
                <a:ea typeface="ＭＳ Ｐゴシック"/>
                <a:cs typeface="Arial"/>
              </a:rPr>
              <a:t> </a:t>
            </a:r>
            <a:r>
              <a:rPr lang="it-IT" sz="1400" dirty="0" err="1">
                <a:latin typeface="Arial"/>
                <a:ea typeface="ＭＳ Ｐゴシック"/>
                <a:cs typeface="Arial"/>
              </a:rPr>
              <a:t>consume</a:t>
            </a:r>
            <a:r>
              <a:rPr lang="it-IT" sz="1400" dirty="0">
                <a:latin typeface="Arial"/>
                <a:ea typeface="ＭＳ Ｐゴシック"/>
                <a:cs typeface="Arial"/>
              </a:rPr>
              <a:t> </a:t>
            </a:r>
            <a:r>
              <a:rPr lang="it-IT" sz="1400" dirty="0" err="1">
                <a:latin typeface="Arial"/>
                <a:ea typeface="ＭＳ Ｐゴシック"/>
                <a:cs typeface="Arial"/>
              </a:rPr>
              <a:t>reactive</a:t>
            </a:r>
            <a:r>
              <a:rPr lang="it-IT" sz="1400" dirty="0">
                <a:latin typeface="Arial"/>
                <a:ea typeface="ＭＳ Ｐゴシック"/>
                <a:cs typeface="Arial"/>
              </a:rPr>
              <a:t> power</a:t>
            </a:r>
          </a:p>
          <a:p>
            <a:pPr marL="674370" lvl="1" indent="-285750">
              <a:buFont typeface="Arial,Sans-Serif"/>
              <a:buChar char="•"/>
            </a:pPr>
            <a:r>
              <a:rPr lang="it-IT" sz="1400" dirty="0" err="1">
                <a:latin typeface="Arial"/>
                <a:ea typeface="ＭＳ Ｐゴシック"/>
                <a:cs typeface="Arial"/>
              </a:rPr>
              <a:t>Asynchronous</a:t>
            </a:r>
            <a:r>
              <a:rPr lang="it-IT" sz="1400" dirty="0">
                <a:latin typeface="Arial"/>
                <a:ea typeface="ＭＳ Ｐゴシック"/>
                <a:cs typeface="Arial"/>
              </a:rPr>
              <a:t> or full </a:t>
            </a:r>
            <a:r>
              <a:rPr lang="it-IT" sz="1400" dirty="0" err="1">
                <a:latin typeface="Arial"/>
                <a:ea typeface="ＭＳ Ｐゴシック"/>
                <a:cs typeface="Arial"/>
              </a:rPr>
              <a:t>converter</a:t>
            </a:r>
            <a:r>
              <a:rPr lang="it-IT" sz="1400" dirty="0">
                <a:latin typeface="Arial"/>
                <a:ea typeface="ＭＳ Ｐゴシック"/>
                <a:cs typeface="Arial"/>
              </a:rPr>
              <a:t> control </a:t>
            </a:r>
            <a:r>
              <a:rPr lang="it-IT" sz="1400" dirty="0" err="1">
                <a:latin typeface="Arial"/>
                <a:ea typeface="ＭＳ Ｐゴシック"/>
                <a:cs typeface="Arial"/>
              </a:rPr>
              <a:t>reactive</a:t>
            </a:r>
            <a:r>
              <a:rPr lang="it-IT" sz="1400" dirty="0">
                <a:latin typeface="Arial"/>
                <a:ea typeface="ＭＳ Ｐゴシック"/>
                <a:cs typeface="Arial"/>
              </a:rPr>
              <a:t> power</a:t>
            </a:r>
          </a:p>
          <a:p>
            <a:pPr marL="674370" lvl="1" indent="-285750">
              <a:buFont typeface="Arial,Sans-Serif"/>
              <a:buChar char="•"/>
            </a:pPr>
            <a:endParaRPr lang="it-IT" sz="1400" dirty="0">
              <a:latin typeface="Arial"/>
              <a:ea typeface="ＭＳ Ｐゴシック"/>
              <a:cs typeface="Arial"/>
            </a:endParaRPr>
          </a:p>
          <a:p>
            <a:pPr marL="285750" indent="-285750">
              <a:buFont typeface="Arial,Sans-Serif"/>
              <a:buChar char="•"/>
            </a:pPr>
            <a:r>
              <a:rPr lang="it-IT" sz="1400" dirty="0" err="1">
                <a:latin typeface="Arial"/>
                <a:ea typeface="ＭＳ Ｐゴシック"/>
                <a:cs typeface="Arial"/>
              </a:rPr>
              <a:t>Harmonics</a:t>
            </a:r>
            <a:endParaRPr lang="it-IT" sz="1400" dirty="0">
              <a:latin typeface="Arial"/>
              <a:ea typeface="ＭＳ Ｐゴシック"/>
              <a:cs typeface="Arial"/>
            </a:endParaRPr>
          </a:p>
          <a:p>
            <a:pPr marL="285750" indent="-285750">
              <a:buFont typeface="Arial,Sans-Serif"/>
              <a:buChar char="•"/>
            </a:pPr>
            <a:endParaRPr lang="it-IT" sz="1400" dirty="0">
              <a:latin typeface="Arial"/>
              <a:ea typeface="ＭＳ Ｐゴシック"/>
              <a:cs typeface="Arial"/>
            </a:endParaRPr>
          </a:p>
          <a:p>
            <a:pPr marL="285750" indent="-285750">
              <a:buFont typeface="Arial,Sans-Serif"/>
              <a:buChar char="•"/>
            </a:pPr>
            <a:r>
              <a:rPr lang="it-IT" sz="1400" dirty="0" err="1">
                <a:latin typeface="Arial"/>
                <a:ea typeface="ＭＳ Ｐゴシック"/>
                <a:cs typeface="Arial"/>
              </a:rPr>
              <a:t>Grid</a:t>
            </a:r>
            <a:r>
              <a:rPr lang="it-IT" sz="1400" dirty="0">
                <a:latin typeface="Arial"/>
                <a:ea typeface="ＭＳ Ｐゴシック"/>
                <a:cs typeface="Arial"/>
              </a:rPr>
              <a:t> </a:t>
            </a:r>
            <a:r>
              <a:rPr lang="it-IT" sz="1400" dirty="0" err="1">
                <a:latin typeface="Arial"/>
                <a:ea typeface="ＭＳ Ｐゴシック"/>
                <a:cs typeface="Arial"/>
              </a:rPr>
              <a:t>losses</a:t>
            </a:r>
            <a:r>
              <a:rPr lang="it-IT" sz="1400" dirty="0">
                <a:latin typeface="Arial"/>
                <a:ea typeface="ＭＳ Ｐゴシック"/>
                <a:cs typeface="Arial"/>
              </a:rPr>
              <a:t> </a:t>
            </a:r>
            <a:r>
              <a:rPr lang="it-IT" sz="1400" dirty="0" err="1">
                <a:latin typeface="Arial"/>
                <a:ea typeface="ＭＳ Ｐゴシック"/>
                <a:cs typeface="Arial"/>
              </a:rPr>
              <a:t>increase</a:t>
            </a:r>
            <a:r>
              <a:rPr lang="it-IT" sz="1400" dirty="0">
                <a:latin typeface="Arial"/>
                <a:ea typeface="ＭＳ Ｐゴシック"/>
                <a:cs typeface="Arial"/>
              </a:rPr>
              <a:t>/</a:t>
            </a:r>
            <a:r>
              <a:rPr lang="it-IT" sz="1400" dirty="0" err="1">
                <a:latin typeface="Arial"/>
                <a:ea typeface="ＭＳ Ｐゴシック"/>
                <a:cs typeface="Arial"/>
              </a:rPr>
              <a:t>decrease</a:t>
            </a:r>
            <a:r>
              <a:rPr lang="it-IT" sz="1400" dirty="0">
                <a:latin typeface="Arial"/>
                <a:ea typeface="ＭＳ Ｐゴシック"/>
                <a:cs typeface="Arial"/>
              </a:rPr>
              <a:t> </a:t>
            </a:r>
          </a:p>
          <a:p>
            <a:pPr marL="285750" indent="-285750">
              <a:buFont typeface="Arial,Sans-Serif"/>
              <a:buChar char="•"/>
            </a:pPr>
            <a:endParaRPr lang="it-IT" sz="1400" dirty="0">
              <a:latin typeface="Arial"/>
              <a:ea typeface="ＭＳ Ｐゴシック"/>
              <a:cs typeface="Arial"/>
            </a:endParaRPr>
          </a:p>
          <a:p>
            <a:pPr marL="285750" indent="-285750">
              <a:buFont typeface="Arial,Sans-Serif"/>
              <a:buChar char="•"/>
            </a:pPr>
            <a:r>
              <a:rPr lang="it-IT" sz="1400" dirty="0" err="1">
                <a:latin typeface="Arial"/>
                <a:ea typeface="ＭＳ Ｐゴシック"/>
                <a:cs typeface="Arial"/>
              </a:rPr>
              <a:t>Complicated</a:t>
            </a:r>
            <a:r>
              <a:rPr lang="it-IT" sz="1400" dirty="0">
                <a:latin typeface="Arial"/>
                <a:ea typeface="ＭＳ Ｐゴシック"/>
                <a:cs typeface="Arial"/>
              </a:rPr>
              <a:t> </a:t>
            </a:r>
            <a:r>
              <a:rPr lang="it-IT" sz="1400" dirty="0" err="1">
                <a:latin typeface="Arial"/>
                <a:ea typeface="ＭＳ Ｐゴシック"/>
                <a:cs typeface="Arial"/>
              </a:rPr>
              <a:t>protection</a:t>
            </a:r>
            <a:r>
              <a:rPr lang="it-IT" sz="1400" dirty="0">
                <a:latin typeface="Arial"/>
                <a:ea typeface="ＭＳ Ｐゴシック"/>
                <a:cs typeface="Arial"/>
              </a:rPr>
              <a:t> </a:t>
            </a:r>
            <a:r>
              <a:rPr lang="it-IT" sz="1400" dirty="0" err="1">
                <a:latin typeface="Arial"/>
                <a:ea typeface="ＭＳ Ｐゴシック"/>
                <a:cs typeface="Arial"/>
              </a:rPr>
              <a:t>at</a:t>
            </a:r>
            <a:r>
              <a:rPr lang="it-IT" sz="1400" dirty="0">
                <a:latin typeface="Arial"/>
                <a:ea typeface="ＭＳ Ｐゴシック"/>
                <a:cs typeface="Arial"/>
              </a:rPr>
              <a:t> </a:t>
            </a:r>
            <a:r>
              <a:rPr lang="it-IT" sz="1400" dirty="0" err="1">
                <a:latin typeface="Arial"/>
                <a:ea typeface="ＭＳ Ｐゴシック"/>
                <a:cs typeface="Arial"/>
              </a:rPr>
              <a:t>distribution</a:t>
            </a:r>
            <a:r>
              <a:rPr lang="it-IT" sz="1400" dirty="0">
                <a:latin typeface="Arial"/>
                <a:ea typeface="ＭＳ Ｐゴシック"/>
                <a:cs typeface="Arial"/>
              </a:rPr>
              <a:t> network </a:t>
            </a:r>
            <a:r>
              <a:rPr lang="it-IT" sz="1400" dirty="0" err="1">
                <a:latin typeface="Arial"/>
                <a:ea typeface="ＭＳ Ｐゴシック"/>
                <a:cs typeface="Arial"/>
              </a:rPr>
              <a:t>level</a:t>
            </a:r>
            <a:endParaRPr lang="it-IT" sz="1400" dirty="0">
              <a:solidFill>
                <a:schemeClr val="accent4"/>
              </a:solidFill>
              <a:latin typeface="Arial"/>
              <a:ea typeface="ＭＳ Ｐゴシック"/>
              <a:cs typeface="Arial"/>
            </a:endParaRPr>
          </a:p>
        </p:txBody>
      </p:sp>
      <p:sp>
        <p:nvSpPr>
          <p:cNvPr id="18" name="Segnaposto data 5">
            <a:extLst>
              <a:ext uri="{FF2B5EF4-FFF2-40B4-BE49-F238E27FC236}">
                <a16:creationId xmlns:a16="http://schemas.microsoft.com/office/drawing/2014/main" id="{5ED6AA63-2597-1F4A-B429-3BB110A803C7}"/>
              </a:ext>
            </a:extLst>
          </p:cNvPr>
          <p:cNvSpPr>
            <a:spLocks noGrp="1"/>
          </p:cNvSpPr>
          <p:nvPr>
            <p:ph type="dt" sz="half" idx="19"/>
          </p:nvPr>
        </p:nvSpPr>
        <p:spPr>
          <a:xfrm>
            <a:off x="3429000" y="6273800"/>
            <a:ext cx="1544638" cy="125413"/>
          </a:xfrm>
        </p:spPr>
        <p:txBody>
          <a:bodyPr/>
          <a:lstStyle/>
          <a:p>
            <a:pPr>
              <a:defRPr/>
            </a:pPr>
            <a:r>
              <a:rPr lang="fi-FI"/>
              <a:t>21.04.2020</a:t>
            </a:r>
            <a:endParaRPr lang="en-US"/>
          </a:p>
        </p:txBody>
      </p:sp>
      <p:pic>
        <p:nvPicPr>
          <p:cNvPr id="9" name="Kuva 9">
            <a:extLst>
              <a:ext uri="{FF2B5EF4-FFF2-40B4-BE49-F238E27FC236}">
                <a16:creationId xmlns:a16="http://schemas.microsoft.com/office/drawing/2014/main" id="{FB2D25F4-995F-4AFE-9A1E-5414899C2474}"/>
              </a:ext>
            </a:extLst>
          </p:cNvPr>
          <p:cNvPicPr>
            <a:picLocks noChangeAspect="1"/>
          </p:cNvPicPr>
          <p:nvPr/>
        </p:nvPicPr>
        <p:blipFill>
          <a:blip r:embed="rId3"/>
          <a:stretch>
            <a:fillRect/>
          </a:stretch>
        </p:blipFill>
        <p:spPr>
          <a:xfrm>
            <a:off x="4457205" y="2155520"/>
            <a:ext cx="4168238" cy="2873528"/>
          </a:xfrm>
          <a:prstGeom prst="rect">
            <a:avLst/>
          </a:prstGeom>
        </p:spPr>
      </p:pic>
      <p:sp>
        <p:nvSpPr>
          <p:cNvPr id="10" name="Tekstiruutu 9">
            <a:extLst>
              <a:ext uri="{FF2B5EF4-FFF2-40B4-BE49-F238E27FC236}">
                <a16:creationId xmlns:a16="http://schemas.microsoft.com/office/drawing/2014/main" id="{D7249F99-7C5C-441E-A57F-2A14D66F4057}"/>
              </a:ext>
            </a:extLst>
          </p:cNvPr>
          <p:cNvSpPr txBox="1"/>
          <p:nvPr/>
        </p:nvSpPr>
        <p:spPr>
          <a:xfrm>
            <a:off x="4570392" y="5084988"/>
            <a:ext cx="4000004"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sz="1100" dirty="0">
                <a:latin typeface="Arial"/>
                <a:ea typeface="ＭＳ Ｐゴシック"/>
                <a:cs typeface="Arial"/>
              </a:rPr>
              <a:t>Distributed </a:t>
            </a:r>
            <a:r>
              <a:rPr lang="fi-FI" sz="1100" dirty="0" err="1">
                <a:latin typeface="Arial"/>
                <a:ea typeface="ＭＳ Ｐゴシック"/>
                <a:cs typeface="Arial"/>
              </a:rPr>
              <a:t>production</a:t>
            </a:r>
            <a:r>
              <a:rPr lang="fi-FI" sz="1100" dirty="0">
                <a:latin typeface="Arial"/>
                <a:ea typeface="ＭＳ Ｐゴシック"/>
                <a:cs typeface="Arial"/>
              </a:rPr>
              <a:t> </a:t>
            </a:r>
            <a:r>
              <a:rPr lang="fi-FI" sz="1100" dirty="0" err="1">
                <a:latin typeface="Arial"/>
                <a:ea typeface="ＭＳ Ｐゴシック"/>
                <a:cs typeface="Arial"/>
              </a:rPr>
              <a:t>influence</a:t>
            </a:r>
            <a:r>
              <a:rPr lang="fi-FI" sz="1100" dirty="0">
                <a:latin typeface="Arial"/>
                <a:ea typeface="ＭＳ Ｐゴシック"/>
                <a:cs typeface="Arial"/>
              </a:rPr>
              <a:t> on </a:t>
            </a:r>
            <a:r>
              <a:rPr lang="fi-FI" sz="1100" dirty="0" err="1">
                <a:latin typeface="Arial"/>
                <a:ea typeface="ＭＳ Ｐゴシック"/>
                <a:cs typeface="Arial"/>
              </a:rPr>
              <a:t>network</a:t>
            </a:r>
            <a:r>
              <a:rPr lang="fi-FI" sz="1100" dirty="0">
                <a:latin typeface="Arial"/>
                <a:ea typeface="ＭＳ Ｐゴシック"/>
                <a:cs typeface="Arial"/>
              </a:rPr>
              <a:t> </a:t>
            </a:r>
            <a:r>
              <a:rPr lang="fi-FI" sz="1100" dirty="0" err="1">
                <a:latin typeface="Arial"/>
                <a:ea typeface="ＭＳ Ｐゴシック"/>
                <a:cs typeface="Arial"/>
              </a:rPr>
              <a:t>losses</a:t>
            </a:r>
            <a:endParaRPr lang="fi-FI" dirty="0" err="1">
              <a:cs typeface="Arial" panose="020B0604020202020204" pitchFamily="34" charset="0"/>
            </a:endParaRPr>
          </a:p>
          <a:p>
            <a:r>
              <a:rPr lang="fi-FI" sz="1100" dirty="0" err="1">
                <a:latin typeface="Arial"/>
                <a:ea typeface="ＭＳ Ｐゴシック"/>
                <a:cs typeface="Arial"/>
              </a:rPr>
              <a:t>Source</a:t>
            </a:r>
            <a:r>
              <a:rPr lang="fi-FI" sz="1100" dirty="0">
                <a:latin typeface="Arial"/>
                <a:ea typeface="ＭＳ Ｐゴシック"/>
                <a:cs typeface="Arial"/>
              </a:rPr>
              <a:t>: </a:t>
            </a:r>
            <a:r>
              <a:rPr lang="fi-FI" sz="1100" dirty="0" err="1">
                <a:latin typeface="Arial"/>
                <a:ea typeface="ＭＳ Ｐゴシック"/>
                <a:cs typeface="Arial"/>
              </a:rPr>
              <a:t>Wind</a:t>
            </a:r>
            <a:r>
              <a:rPr lang="fi-FI" sz="1100" dirty="0">
                <a:latin typeface="Arial"/>
                <a:ea typeface="ＭＳ Ｐゴシック"/>
                <a:cs typeface="Arial"/>
              </a:rPr>
              <a:t> Power Grid Connection 20181012 – Uski. Aalto</a:t>
            </a:r>
            <a:endParaRPr lang="fi-FI" dirty="0">
              <a:cs typeface="Arial"/>
            </a:endParaRPr>
          </a:p>
        </p:txBody>
      </p:sp>
    </p:spTree>
    <p:extLst>
      <p:ext uri="{BB962C8B-B14F-4D97-AF65-F5344CB8AC3E}">
        <p14:creationId xmlns:p14="http://schemas.microsoft.com/office/powerpoint/2010/main" val="2703918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fi-FI">
                <a:ea typeface="ＭＳ Ｐゴシック"/>
              </a:rPr>
              <a:t>Connection to </a:t>
            </a:r>
            <a:r>
              <a:rPr lang="fi-FI" err="1">
                <a:ea typeface="ＭＳ Ｐゴシック"/>
              </a:rPr>
              <a:t>grid</a:t>
            </a:r>
            <a:endParaRPr lang="en-US" err="1"/>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5</a:t>
            </a:fld>
            <a:endParaRPr lang="en-US" altLang="en-US"/>
          </a:p>
        </p:txBody>
      </p:sp>
      <p:sp>
        <p:nvSpPr>
          <p:cNvPr id="18" name="Segnaposto data 5">
            <a:extLst>
              <a:ext uri="{FF2B5EF4-FFF2-40B4-BE49-F238E27FC236}">
                <a16:creationId xmlns:a16="http://schemas.microsoft.com/office/drawing/2014/main" id="{5ED6AA63-2597-1F4A-B429-3BB110A803C7}"/>
              </a:ext>
            </a:extLst>
          </p:cNvPr>
          <p:cNvSpPr>
            <a:spLocks noGrp="1"/>
          </p:cNvSpPr>
          <p:nvPr>
            <p:ph type="dt" sz="half" idx="19"/>
          </p:nvPr>
        </p:nvSpPr>
        <p:spPr>
          <a:xfrm>
            <a:off x="3429000" y="6273800"/>
            <a:ext cx="1544638" cy="125413"/>
          </a:xfrm>
        </p:spPr>
        <p:txBody>
          <a:bodyPr/>
          <a:lstStyle/>
          <a:p>
            <a:pPr>
              <a:defRPr/>
            </a:pPr>
            <a:r>
              <a:rPr lang="fi-FI"/>
              <a:t>21.04.2020</a:t>
            </a:r>
            <a:endParaRPr lang="en-US"/>
          </a:p>
        </p:txBody>
      </p:sp>
      <p:pic>
        <p:nvPicPr>
          <p:cNvPr id="7" name="Kuva 8">
            <a:extLst>
              <a:ext uri="{FF2B5EF4-FFF2-40B4-BE49-F238E27FC236}">
                <a16:creationId xmlns:a16="http://schemas.microsoft.com/office/drawing/2014/main" id="{F644DA91-0F35-4A14-BEDC-1674687E494B}"/>
              </a:ext>
            </a:extLst>
          </p:cNvPr>
          <p:cNvPicPr>
            <a:picLocks noChangeAspect="1"/>
          </p:cNvPicPr>
          <p:nvPr/>
        </p:nvPicPr>
        <p:blipFill>
          <a:blip r:embed="rId3"/>
          <a:stretch>
            <a:fillRect/>
          </a:stretch>
        </p:blipFill>
        <p:spPr>
          <a:xfrm>
            <a:off x="4541631" y="3731776"/>
            <a:ext cx="4008516" cy="2017867"/>
          </a:xfrm>
          <a:prstGeom prst="rect">
            <a:avLst/>
          </a:prstGeom>
        </p:spPr>
      </p:pic>
      <p:pic>
        <p:nvPicPr>
          <p:cNvPr id="9" name="Kuva 9">
            <a:extLst>
              <a:ext uri="{FF2B5EF4-FFF2-40B4-BE49-F238E27FC236}">
                <a16:creationId xmlns:a16="http://schemas.microsoft.com/office/drawing/2014/main" id="{B35689F7-72C3-4DBE-9E53-382415B6238D}"/>
              </a:ext>
            </a:extLst>
          </p:cNvPr>
          <p:cNvPicPr>
            <a:picLocks noChangeAspect="1"/>
          </p:cNvPicPr>
          <p:nvPr/>
        </p:nvPicPr>
        <p:blipFill>
          <a:blip r:embed="rId4"/>
          <a:stretch>
            <a:fillRect/>
          </a:stretch>
        </p:blipFill>
        <p:spPr>
          <a:xfrm>
            <a:off x="4541634" y="1213578"/>
            <a:ext cx="4016948" cy="2313551"/>
          </a:xfrm>
          <a:prstGeom prst="rect">
            <a:avLst/>
          </a:prstGeom>
        </p:spPr>
      </p:pic>
      <p:cxnSp>
        <p:nvCxnSpPr>
          <p:cNvPr id="10" name="Suora nuoliyhdysviiva 9">
            <a:extLst>
              <a:ext uri="{FF2B5EF4-FFF2-40B4-BE49-F238E27FC236}">
                <a16:creationId xmlns:a16="http://schemas.microsoft.com/office/drawing/2014/main" id="{E19FECA5-258B-4932-BACC-89F6C346D799}"/>
              </a:ext>
            </a:extLst>
          </p:cNvPr>
          <p:cNvCxnSpPr/>
          <p:nvPr/>
        </p:nvCxnSpPr>
        <p:spPr>
          <a:xfrm>
            <a:off x="6392365" y="3570714"/>
            <a:ext cx="180518" cy="1277124"/>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13" name="Suora nuoliyhdysviiva 12">
            <a:extLst>
              <a:ext uri="{FF2B5EF4-FFF2-40B4-BE49-F238E27FC236}">
                <a16:creationId xmlns:a16="http://schemas.microsoft.com/office/drawing/2014/main" id="{74757B1C-C381-4FE4-8C58-45BFDB928775}"/>
              </a:ext>
            </a:extLst>
          </p:cNvPr>
          <p:cNvCxnSpPr>
            <a:cxnSpLocks/>
          </p:cNvCxnSpPr>
          <p:nvPr/>
        </p:nvCxnSpPr>
        <p:spPr>
          <a:xfrm flipH="1">
            <a:off x="4742398" y="3570715"/>
            <a:ext cx="156897" cy="1319301"/>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sp>
        <p:nvSpPr>
          <p:cNvPr id="12" name="Tekstiruutu 11">
            <a:extLst>
              <a:ext uri="{FF2B5EF4-FFF2-40B4-BE49-F238E27FC236}">
                <a16:creationId xmlns:a16="http://schemas.microsoft.com/office/drawing/2014/main" id="{B5D02E4C-5D7B-4ABA-9461-F4E308FB7AEE}"/>
              </a:ext>
            </a:extLst>
          </p:cNvPr>
          <p:cNvSpPr txBox="1"/>
          <p:nvPr/>
        </p:nvSpPr>
        <p:spPr>
          <a:xfrm>
            <a:off x="575929" y="1427906"/>
            <a:ext cx="3744129" cy="331409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sz="1400" b="1" dirty="0" err="1">
                <a:latin typeface="Arial"/>
                <a:ea typeface="ＭＳ Ｐゴシック"/>
                <a:cs typeface="Arial"/>
              </a:rPr>
              <a:t>Turbine</a:t>
            </a:r>
            <a:r>
              <a:rPr lang="fi-FI" sz="1400" b="1">
                <a:latin typeface="Arial"/>
                <a:ea typeface="ＭＳ Ｐゴシック"/>
                <a:cs typeface="Arial"/>
              </a:rPr>
              <a:t> </a:t>
            </a:r>
            <a:r>
              <a:rPr lang="fi-FI" sz="1400" b="1" dirty="0" err="1">
                <a:latin typeface="Arial"/>
                <a:ea typeface="ＭＳ Ｐゴシック"/>
                <a:cs typeface="Arial"/>
              </a:rPr>
              <a:t>Transformer</a:t>
            </a:r>
            <a:endParaRPr lang="fi-FI" sz="1400" dirty="0" err="1">
              <a:ea typeface="ＭＳ Ｐゴシック"/>
              <a:cs typeface="Arial"/>
            </a:endParaRPr>
          </a:p>
          <a:p>
            <a:pPr marL="285750" indent="-285750">
              <a:buFont typeface="Arial"/>
              <a:buChar char="•"/>
            </a:pPr>
            <a:r>
              <a:rPr lang="fi-FI" sz="1400" dirty="0" err="1">
                <a:latin typeface="Arial"/>
                <a:ea typeface="ＭＳ Ｐゴシック"/>
                <a:cs typeface="Arial"/>
              </a:rPr>
              <a:t>Responsibility</a:t>
            </a:r>
            <a:r>
              <a:rPr lang="fi-FI" sz="1400">
                <a:latin typeface="Arial"/>
                <a:ea typeface="ＭＳ Ｐゴシック"/>
                <a:cs typeface="Arial"/>
              </a:rPr>
              <a:t> of </a:t>
            </a:r>
            <a:r>
              <a:rPr lang="fi-FI" sz="1400" dirty="0" err="1">
                <a:latin typeface="Arial"/>
                <a:ea typeface="ＭＳ Ｐゴシック"/>
                <a:cs typeface="Arial"/>
              </a:rPr>
              <a:t>the</a:t>
            </a:r>
            <a:r>
              <a:rPr lang="fi-FI" sz="1400">
                <a:latin typeface="Arial"/>
                <a:ea typeface="ＭＳ Ｐゴシック"/>
                <a:cs typeface="Arial"/>
              </a:rPr>
              <a:t> </a:t>
            </a:r>
            <a:r>
              <a:rPr lang="fi-FI" sz="1400" dirty="0" err="1">
                <a:latin typeface="Arial"/>
                <a:ea typeface="ＭＳ Ｐゴシック"/>
                <a:cs typeface="Arial"/>
              </a:rPr>
              <a:t>plant</a:t>
            </a:r>
            <a:r>
              <a:rPr lang="fi-FI" sz="1400">
                <a:latin typeface="Arial"/>
                <a:ea typeface="ＭＳ Ｐゴシック"/>
                <a:cs typeface="Arial"/>
              </a:rPr>
              <a:t> </a:t>
            </a:r>
            <a:r>
              <a:rPr lang="fi-FI" sz="1400" dirty="0" err="1">
                <a:latin typeface="Arial"/>
                <a:ea typeface="ＭＳ Ｐゴシック"/>
                <a:cs typeface="Arial"/>
              </a:rPr>
              <a:t>owner</a:t>
            </a:r>
            <a:endParaRPr lang="fi-FI" sz="1400" dirty="0" err="1">
              <a:ea typeface="ＭＳ Ｐゴシック"/>
              <a:cs typeface="Arial"/>
            </a:endParaRPr>
          </a:p>
          <a:p>
            <a:pPr marL="285750" indent="-285750">
              <a:buFont typeface="Arial"/>
              <a:buChar char="•"/>
            </a:pPr>
            <a:r>
              <a:rPr lang="fi-FI" sz="1400" dirty="0" err="1">
                <a:latin typeface="Arial"/>
                <a:ea typeface="ＭＳ Ｐゴシック"/>
                <a:cs typeface="Arial"/>
              </a:rPr>
              <a:t>Low</a:t>
            </a:r>
            <a:r>
              <a:rPr lang="fi-FI" sz="1400">
                <a:latin typeface="Arial"/>
                <a:ea typeface="ＭＳ Ｐゴシック"/>
                <a:cs typeface="Arial"/>
              </a:rPr>
              <a:t> </a:t>
            </a:r>
            <a:r>
              <a:rPr lang="fi-FI" sz="1400" dirty="0" err="1">
                <a:latin typeface="Arial"/>
                <a:ea typeface="ＭＳ Ｐゴシック"/>
                <a:cs typeface="Arial"/>
              </a:rPr>
              <a:t>Voltage</a:t>
            </a:r>
            <a:r>
              <a:rPr lang="fi-FI" sz="1400">
                <a:latin typeface="Arial"/>
                <a:ea typeface="ＭＳ Ｐゴシック"/>
                <a:cs typeface="Arial"/>
              </a:rPr>
              <a:t> (&lt;700 V) </a:t>
            </a:r>
            <a:r>
              <a:rPr lang="fi-FI" sz="1400" dirty="0" err="1">
                <a:latin typeface="Arial"/>
                <a:ea typeface="ＭＳ Ｐゴシック"/>
                <a:cs typeface="Arial"/>
              </a:rPr>
              <a:t>power</a:t>
            </a:r>
            <a:r>
              <a:rPr lang="fi-FI" sz="1400">
                <a:latin typeface="Arial"/>
                <a:ea typeface="ＭＳ Ｐゴシック"/>
                <a:cs typeface="Arial"/>
              </a:rPr>
              <a:t> is </a:t>
            </a:r>
            <a:r>
              <a:rPr lang="fi-FI" sz="1400" dirty="0" err="1">
                <a:latin typeface="Arial"/>
                <a:ea typeface="ＭＳ Ｐゴシック"/>
                <a:cs typeface="Arial"/>
              </a:rPr>
              <a:t>converted</a:t>
            </a:r>
            <a:r>
              <a:rPr lang="fi-FI" sz="1400">
                <a:latin typeface="Arial"/>
                <a:ea typeface="ＭＳ Ｐゴシック"/>
                <a:cs typeface="Arial"/>
              </a:rPr>
              <a:t> into Medium </a:t>
            </a:r>
            <a:r>
              <a:rPr lang="fi-FI" sz="1400" dirty="0" err="1">
                <a:latin typeface="Arial"/>
                <a:ea typeface="ＭＳ Ｐゴシック"/>
                <a:cs typeface="Arial"/>
              </a:rPr>
              <a:t>Voltage</a:t>
            </a:r>
            <a:r>
              <a:rPr lang="fi-FI" sz="1400">
                <a:latin typeface="Arial"/>
                <a:ea typeface="ＭＳ Ｐゴシック"/>
                <a:cs typeface="Arial"/>
              </a:rPr>
              <a:t> (20 kV)</a:t>
            </a:r>
            <a:endParaRPr lang="fi-FI" sz="1400">
              <a:ea typeface="ＭＳ Ｐゴシック"/>
              <a:cs typeface="Arial"/>
            </a:endParaRPr>
          </a:p>
          <a:p>
            <a:endParaRPr lang="fi-FI" sz="1400">
              <a:latin typeface="Arial"/>
              <a:ea typeface="ＭＳ Ｐゴシック"/>
              <a:cs typeface="Arial"/>
            </a:endParaRPr>
          </a:p>
          <a:p>
            <a:r>
              <a:rPr lang="fi-FI" sz="1400" b="1">
                <a:latin typeface="Arial"/>
                <a:ea typeface="ＭＳ Ｐゴシック"/>
                <a:cs typeface="Arial"/>
              </a:rPr>
              <a:t>Point of Connection (POC)</a:t>
            </a:r>
            <a:endParaRPr lang="fi-FI" sz="1400">
              <a:ea typeface="ＭＳ Ｐゴシック"/>
              <a:cs typeface="Arial"/>
            </a:endParaRPr>
          </a:p>
          <a:p>
            <a:pPr marL="285750" indent="-285750">
              <a:buFont typeface="Arial"/>
              <a:buChar char="•"/>
            </a:pPr>
            <a:r>
              <a:rPr lang="fi-FI" sz="1400" dirty="0" err="1">
                <a:latin typeface="Arial"/>
                <a:ea typeface="ＭＳ Ｐゴシック"/>
                <a:cs typeface="Arial"/>
              </a:rPr>
              <a:t>Responsibility</a:t>
            </a:r>
            <a:r>
              <a:rPr lang="fi-FI" sz="1400">
                <a:latin typeface="Arial"/>
                <a:ea typeface="ＭＳ Ｐゴシック"/>
                <a:cs typeface="Arial"/>
              </a:rPr>
              <a:t> of </a:t>
            </a:r>
            <a:r>
              <a:rPr lang="fi-FI" sz="1400" dirty="0" err="1">
                <a:latin typeface="Arial"/>
                <a:ea typeface="ＭＳ Ｐゴシック"/>
                <a:cs typeface="Arial"/>
              </a:rPr>
              <a:t>the</a:t>
            </a:r>
            <a:r>
              <a:rPr lang="fi-FI" sz="1400">
                <a:latin typeface="Arial"/>
                <a:ea typeface="ＭＳ Ｐゴシック"/>
                <a:cs typeface="Arial"/>
              </a:rPr>
              <a:t> </a:t>
            </a:r>
            <a:r>
              <a:rPr lang="fi-FI" sz="1400" dirty="0" err="1">
                <a:latin typeface="Arial"/>
                <a:ea typeface="ＭＳ Ｐゴシック"/>
                <a:cs typeface="Arial"/>
              </a:rPr>
              <a:t>public</a:t>
            </a:r>
            <a:r>
              <a:rPr lang="fi-FI" sz="1400">
                <a:latin typeface="Arial"/>
                <a:ea typeface="ＭＳ Ｐゴシック"/>
                <a:cs typeface="Arial"/>
              </a:rPr>
              <a:t> TSO</a:t>
            </a:r>
            <a:endParaRPr lang="fi-FI" sz="1400">
              <a:ea typeface="ＭＳ Ｐゴシック"/>
              <a:cs typeface="Arial"/>
            </a:endParaRPr>
          </a:p>
          <a:p>
            <a:pPr marL="285750" indent="-285750">
              <a:buFont typeface="Arial"/>
              <a:buChar char="•"/>
            </a:pPr>
            <a:r>
              <a:rPr lang="fi-FI" sz="1400">
                <a:latin typeface="Arial"/>
                <a:ea typeface="ＭＳ Ｐゴシック"/>
                <a:cs typeface="Arial"/>
              </a:rPr>
              <a:t>Conversion into </a:t>
            </a:r>
            <a:r>
              <a:rPr lang="fi-FI" sz="1400" dirty="0" err="1">
                <a:latin typeface="Arial"/>
                <a:ea typeface="ＭＳ Ｐゴシック"/>
                <a:cs typeface="Arial"/>
              </a:rPr>
              <a:t>High</a:t>
            </a:r>
            <a:r>
              <a:rPr lang="fi-FI" sz="1400">
                <a:latin typeface="Arial"/>
                <a:ea typeface="ＭＳ Ｐゴシック"/>
                <a:cs typeface="Arial"/>
              </a:rPr>
              <a:t> Voltage or Medium Voltage in </a:t>
            </a:r>
            <a:r>
              <a:rPr lang="fi-FI" sz="1400" dirty="0" err="1">
                <a:latin typeface="Arial"/>
                <a:ea typeface="ＭＳ Ｐゴシック"/>
                <a:cs typeface="Arial"/>
              </a:rPr>
              <a:t>substations</a:t>
            </a:r>
            <a:endParaRPr lang="fi-FI" sz="1400" dirty="0" err="1">
              <a:ea typeface="ＭＳ Ｐゴシック"/>
              <a:cs typeface="Arial"/>
            </a:endParaRPr>
          </a:p>
          <a:p>
            <a:endParaRPr lang="fi-FI" sz="1400">
              <a:latin typeface="Arial"/>
              <a:ea typeface="ＭＳ Ｐゴシック"/>
              <a:cs typeface="Arial"/>
            </a:endParaRPr>
          </a:p>
          <a:p>
            <a:r>
              <a:rPr lang="fi-FI" sz="1400" b="1">
                <a:latin typeface="Arial"/>
                <a:ea typeface="ＭＳ Ｐゴシック"/>
                <a:cs typeface="Arial"/>
              </a:rPr>
              <a:t>Point of </a:t>
            </a:r>
            <a:r>
              <a:rPr lang="fi-FI" sz="1400" b="1" dirty="0" err="1">
                <a:latin typeface="Arial"/>
                <a:ea typeface="ＭＳ Ｐゴシック"/>
                <a:cs typeface="Arial"/>
              </a:rPr>
              <a:t>Common</a:t>
            </a:r>
            <a:r>
              <a:rPr lang="fi-FI" sz="1400" b="1">
                <a:latin typeface="Arial"/>
                <a:ea typeface="ＭＳ Ｐゴシック"/>
                <a:cs typeface="Arial"/>
              </a:rPr>
              <a:t> </a:t>
            </a:r>
            <a:r>
              <a:rPr lang="fi-FI" sz="1400" b="1" dirty="0" err="1">
                <a:latin typeface="Arial"/>
                <a:ea typeface="ＭＳ Ｐゴシック"/>
                <a:cs typeface="Arial"/>
              </a:rPr>
              <a:t>Coupling</a:t>
            </a:r>
            <a:r>
              <a:rPr lang="fi-FI" sz="1400" b="1">
                <a:latin typeface="Arial"/>
                <a:ea typeface="ＭＳ Ｐゴシック"/>
                <a:cs typeface="Arial"/>
              </a:rPr>
              <a:t> (PCC)</a:t>
            </a:r>
            <a:endParaRPr lang="fi-FI" sz="1400">
              <a:ea typeface="ＭＳ Ｐゴシック"/>
              <a:cs typeface="Arial"/>
            </a:endParaRPr>
          </a:p>
          <a:p>
            <a:pPr marL="285750" indent="-285750">
              <a:buFont typeface="Arial"/>
              <a:buChar char="•"/>
            </a:pPr>
            <a:r>
              <a:rPr lang="fi-FI" sz="1400">
                <a:latin typeface="Arial"/>
                <a:ea typeface="ＭＳ Ｐゴシック"/>
                <a:cs typeface="Arial"/>
              </a:rPr>
              <a:t>Power </a:t>
            </a:r>
            <a:r>
              <a:rPr lang="fi-FI" sz="1400" dirty="0" err="1">
                <a:latin typeface="Arial"/>
                <a:ea typeface="ＭＳ Ｐゴシック"/>
                <a:cs typeface="Arial"/>
              </a:rPr>
              <a:t>sent</a:t>
            </a:r>
            <a:r>
              <a:rPr lang="fi-FI" sz="1400">
                <a:latin typeface="Arial"/>
                <a:ea typeface="ＭＳ Ｐゴシック"/>
                <a:cs typeface="Arial"/>
              </a:rPr>
              <a:t> to </a:t>
            </a:r>
            <a:r>
              <a:rPr lang="fi-FI" sz="1400" dirty="0" err="1">
                <a:latin typeface="Arial"/>
                <a:ea typeface="ＭＳ Ｐゴシック"/>
                <a:cs typeface="Arial"/>
              </a:rPr>
              <a:t>the</a:t>
            </a:r>
            <a:r>
              <a:rPr lang="fi-FI" sz="1400">
                <a:latin typeface="Arial"/>
                <a:ea typeface="ＭＳ Ｐゴシック"/>
                <a:cs typeface="Arial"/>
              </a:rPr>
              <a:t> </a:t>
            </a:r>
            <a:r>
              <a:rPr lang="fi-FI" sz="1400" dirty="0" err="1">
                <a:latin typeface="Arial"/>
                <a:ea typeface="ＭＳ Ｐゴシック"/>
                <a:cs typeface="Arial"/>
              </a:rPr>
              <a:t>grid</a:t>
            </a:r>
            <a:endParaRPr lang="fi-FI" sz="1400" dirty="0" err="1">
              <a:ea typeface="ＭＳ Ｐゴシック"/>
              <a:cs typeface="Arial"/>
            </a:endParaRPr>
          </a:p>
          <a:p>
            <a:pPr marL="285750" indent="-285750">
              <a:buFont typeface="Arial"/>
              <a:buChar char="•"/>
            </a:pPr>
            <a:r>
              <a:rPr lang="fi-FI" sz="1400" dirty="0" err="1">
                <a:latin typeface="Arial"/>
                <a:ea typeface="ＭＳ Ｐゴシック"/>
                <a:cs typeface="Arial"/>
              </a:rPr>
              <a:t>Effects</a:t>
            </a:r>
            <a:r>
              <a:rPr lang="fi-FI" sz="1400">
                <a:latin typeface="Arial"/>
                <a:ea typeface="ＭＳ Ｐゴシック"/>
                <a:cs typeface="Arial"/>
              </a:rPr>
              <a:t> on </a:t>
            </a:r>
            <a:r>
              <a:rPr lang="fi-FI" sz="1400" dirty="0" err="1">
                <a:latin typeface="Arial"/>
                <a:ea typeface="ＭＳ Ｐゴシック"/>
                <a:cs typeface="Arial"/>
              </a:rPr>
              <a:t>grid</a:t>
            </a:r>
            <a:r>
              <a:rPr lang="fi-FI" sz="1400">
                <a:latin typeface="Arial"/>
                <a:ea typeface="ＭＳ Ｐゴシック"/>
                <a:cs typeface="Arial"/>
              </a:rPr>
              <a:t> </a:t>
            </a:r>
            <a:r>
              <a:rPr lang="fi-FI" sz="1400" dirty="0" err="1">
                <a:latin typeface="Arial"/>
                <a:ea typeface="ＭＳ Ｐゴシック"/>
                <a:cs typeface="Arial"/>
              </a:rPr>
              <a:t>stability</a:t>
            </a:r>
            <a:r>
              <a:rPr lang="fi-FI" sz="1400">
                <a:latin typeface="Arial"/>
                <a:ea typeface="ＭＳ Ｐゴシック"/>
                <a:cs typeface="Arial"/>
              </a:rPr>
              <a:t> </a:t>
            </a:r>
            <a:r>
              <a:rPr lang="fi-FI" sz="1400" dirty="0" err="1">
                <a:latin typeface="Arial"/>
                <a:ea typeface="ＭＳ Ｐゴシック"/>
                <a:cs typeface="Arial"/>
              </a:rPr>
              <a:t>are</a:t>
            </a:r>
            <a:r>
              <a:rPr lang="fi-FI" sz="1400">
                <a:latin typeface="Arial"/>
                <a:ea typeface="ＭＳ Ｐゴシック"/>
                <a:cs typeface="Arial"/>
              </a:rPr>
              <a:t> </a:t>
            </a:r>
            <a:r>
              <a:rPr lang="fi-FI" sz="1400" dirty="0" err="1">
                <a:latin typeface="Arial"/>
                <a:ea typeface="ＭＳ Ｐゴシック"/>
                <a:cs typeface="Arial"/>
              </a:rPr>
              <a:t>evaluated</a:t>
            </a:r>
            <a:r>
              <a:rPr lang="fi-FI" sz="1400">
                <a:latin typeface="Arial"/>
                <a:ea typeface="ＭＳ Ｐゴシック"/>
                <a:cs typeface="Arial"/>
              </a:rPr>
              <a:t> </a:t>
            </a:r>
            <a:r>
              <a:rPr lang="fi-FI" sz="1400" dirty="0" err="1">
                <a:latin typeface="Arial"/>
                <a:ea typeface="ＭＳ Ｐゴシック"/>
                <a:cs typeface="Arial"/>
              </a:rPr>
              <a:t>here</a:t>
            </a:r>
            <a:r>
              <a:rPr lang="fi-FI" sz="1400">
                <a:latin typeface="Arial"/>
                <a:ea typeface="ＭＳ Ｐゴシック"/>
                <a:cs typeface="Arial"/>
              </a:rPr>
              <a:t>: Grid </a:t>
            </a:r>
            <a:r>
              <a:rPr lang="fi-FI" sz="1400" dirty="0" err="1">
                <a:latin typeface="Arial"/>
                <a:ea typeface="ＭＳ Ｐゴシック"/>
                <a:cs typeface="Arial"/>
              </a:rPr>
              <a:t>Code</a:t>
            </a:r>
            <a:endParaRPr lang="fi-FI" sz="1400" dirty="0" err="1">
              <a:ea typeface="ＭＳ Ｐゴシック"/>
              <a:cs typeface="Arial"/>
            </a:endParaRPr>
          </a:p>
          <a:p>
            <a:pPr algn="l"/>
            <a:endParaRPr lang="fi-FI" sz="1400">
              <a:cs typeface="Arial"/>
            </a:endParaRPr>
          </a:p>
        </p:txBody>
      </p:sp>
      <p:sp>
        <p:nvSpPr>
          <p:cNvPr id="14" name="Tekstiruutu 13">
            <a:extLst>
              <a:ext uri="{FF2B5EF4-FFF2-40B4-BE49-F238E27FC236}">
                <a16:creationId xmlns:a16="http://schemas.microsoft.com/office/drawing/2014/main" id="{29C987C2-E214-4DC2-B4B6-E43FC2571309}"/>
              </a:ext>
            </a:extLst>
          </p:cNvPr>
          <p:cNvSpPr txBox="1"/>
          <p:nvPr/>
        </p:nvSpPr>
        <p:spPr>
          <a:xfrm>
            <a:off x="5442640" y="4615970"/>
            <a:ext cx="406588"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i-FI" sz="1000" b="1">
                <a:latin typeface="Arial"/>
                <a:ea typeface="ＭＳ Ｐゴシック"/>
                <a:cs typeface="Arial"/>
              </a:rPr>
              <a:t>DC</a:t>
            </a:r>
            <a:endParaRPr lang="fi-FI" sz="1000" b="1">
              <a:cs typeface="Arial"/>
            </a:endParaRPr>
          </a:p>
        </p:txBody>
      </p:sp>
      <p:sp>
        <p:nvSpPr>
          <p:cNvPr id="6" name="Tekstiruutu 5">
            <a:extLst>
              <a:ext uri="{FF2B5EF4-FFF2-40B4-BE49-F238E27FC236}">
                <a16:creationId xmlns:a16="http://schemas.microsoft.com/office/drawing/2014/main" id="{65C3D852-A39A-4E77-B901-E52EB2F6A6A3}"/>
              </a:ext>
            </a:extLst>
          </p:cNvPr>
          <p:cNvSpPr txBox="1"/>
          <p:nvPr/>
        </p:nvSpPr>
        <p:spPr>
          <a:xfrm>
            <a:off x="528452" y="4655127"/>
            <a:ext cx="3881252"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sz="1000">
                <a:latin typeface="Arial"/>
                <a:ea typeface="ＭＳ Ｐゴシック"/>
                <a:cs typeface="Arial"/>
              </a:rPr>
              <a:t>Sources:</a:t>
            </a:r>
          </a:p>
          <a:p>
            <a:r>
              <a:rPr lang="fi-FI" sz="1000">
                <a:latin typeface="Arial"/>
                <a:ea typeface="ＭＳ Ｐゴシック"/>
                <a:cs typeface="Arial"/>
                <a:hlinkClick r:id="rId5"/>
              </a:rPr>
              <a:t>https://www.wind-energy-the-facts.org/electrical-system.html</a:t>
            </a:r>
            <a:r>
              <a:rPr lang="fi-FI" sz="1000">
                <a:latin typeface="Arial"/>
                <a:ea typeface="ＭＳ Ｐゴシック"/>
                <a:cs typeface="Arial"/>
              </a:rPr>
              <a:t> </a:t>
            </a:r>
            <a:endParaRPr lang="fi-FI"/>
          </a:p>
          <a:p>
            <a:endParaRPr lang="fi-FI" sz="1000">
              <a:cs typeface="Arial"/>
            </a:endParaRPr>
          </a:p>
          <a:p>
            <a:r>
              <a:rPr lang="fi-FI" sz="1000">
                <a:latin typeface="Arial"/>
                <a:ea typeface="ＭＳ Ｐゴシック"/>
                <a:cs typeface="Arial"/>
              </a:rPr>
              <a:t>Wind Farm Design: Planning, Research and Commissioning - Renewable Energy World, 2020</a:t>
            </a:r>
            <a:endParaRPr lang="fi-FI" sz="1000">
              <a:ea typeface="ＭＳ Ｐゴシック"/>
              <a:cs typeface="Arial"/>
            </a:endParaRPr>
          </a:p>
          <a:p>
            <a:r>
              <a:rPr lang="fi-FI" sz="1000">
                <a:latin typeface="Arial"/>
                <a:ea typeface="ＭＳ Ｐゴシック"/>
                <a:cs typeface="Arial"/>
                <a:hlinkClick r:id="rId6"/>
              </a:rPr>
              <a:t>https://www.renewableenergyworld.com/wind-power/wind-farm-design-planning-research-and-commissioning/</a:t>
            </a:r>
            <a:r>
              <a:rPr lang="fi-FI" sz="1000">
                <a:latin typeface="Arial"/>
                <a:ea typeface="ＭＳ Ｐゴシック"/>
                <a:cs typeface="Arial"/>
              </a:rPr>
              <a:t> </a:t>
            </a:r>
            <a:endParaRPr lang="fi-FI">
              <a:latin typeface="Arial"/>
              <a:ea typeface="ＭＳ Ｐゴシック"/>
            </a:endParaRPr>
          </a:p>
        </p:txBody>
      </p:sp>
    </p:spTree>
    <p:extLst>
      <p:ext uri="{BB962C8B-B14F-4D97-AF65-F5344CB8AC3E}">
        <p14:creationId xmlns:p14="http://schemas.microsoft.com/office/powerpoint/2010/main" val="1083074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fi-FI">
                <a:ea typeface="ＭＳ Ｐゴシック"/>
              </a:rPr>
              <a:t>Grid connection requirements - Grid </a:t>
            </a:r>
            <a:r>
              <a:rPr lang="fi-FI" err="1">
                <a:ea typeface="ＭＳ Ｐゴシック"/>
              </a:rPr>
              <a:t>code</a:t>
            </a:r>
            <a:endParaRPr lang="en-US" err="1"/>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6</a:t>
            </a:fld>
            <a:endParaRPr lang="en-US" altLang="en-US"/>
          </a:p>
        </p:txBody>
      </p:sp>
      <p:sp>
        <p:nvSpPr>
          <p:cNvPr id="2" name="CasellaDiTesto 1">
            <a:extLst>
              <a:ext uri="{FF2B5EF4-FFF2-40B4-BE49-F238E27FC236}">
                <a16:creationId xmlns:a16="http://schemas.microsoft.com/office/drawing/2014/main" id="{98FB6F15-BC3C-4C99-AEEF-D119B74456C1}"/>
              </a:ext>
            </a:extLst>
          </p:cNvPr>
          <p:cNvSpPr txBox="1"/>
          <p:nvPr/>
        </p:nvSpPr>
        <p:spPr>
          <a:xfrm>
            <a:off x="4660963" y="1392194"/>
            <a:ext cx="3803860" cy="39703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800" b="1" dirty="0">
                <a:latin typeface="Arial"/>
                <a:ea typeface="ＭＳ Ｐゴシック"/>
                <a:cs typeface="Arial"/>
              </a:rPr>
              <a:t>Main topics in all Grid Codes</a:t>
            </a:r>
            <a:endParaRPr lang="it-IT" sz="1800" b="1" dirty="0">
              <a:cs typeface="Arial" panose="020B0604020202020204" pitchFamily="34" charset="0"/>
            </a:endParaRPr>
          </a:p>
          <a:p>
            <a:endParaRPr lang="it-IT" sz="1800" dirty="0">
              <a:latin typeface="Arial"/>
              <a:ea typeface="ＭＳ Ｐゴシック"/>
              <a:cs typeface="Arial"/>
            </a:endParaRPr>
          </a:p>
          <a:p>
            <a:pPr marL="285750" indent="-285750">
              <a:buFont typeface="Arial"/>
              <a:buChar char="•"/>
            </a:pPr>
            <a:r>
              <a:rPr lang="it-IT" sz="1800" dirty="0">
                <a:latin typeface="Arial"/>
                <a:ea typeface="ＭＳ Ｐゴシック"/>
                <a:cs typeface="Arial"/>
              </a:rPr>
              <a:t>Voltage and frequency operating range </a:t>
            </a:r>
          </a:p>
          <a:p>
            <a:pPr marL="285750" indent="-285750">
              <a:buFont typeface="Arial"/>
              <a:buChar char="•"/>
            </a:pPr>
            <a:r>
              <a:rPr lang="it-IT" sz="1800" dirty="0">
                <a:latin typeface="Arial"/>
                <a:ea typeface="ＭＳ Ｐゴシック"/>
                <a:cs typeface="Arial"/>
              </a:rPr>
              <a:t>Active power / frequency control </a:t>
            </a:r>
            <a:endParaRPr lang="it-IT" sz="1800" dirty="0">
              <a:cs typeface="Arial" panose="020B0604020202020204" pitchFamily="34" charset="0"/>
            </a:endParaRPr>
          </a:p>
          <a:p>
            <a:pPr marL="285750" indent="-285750">
              <a:buFont typeface="Arial"/>
              <a:buChar char="•"/>
            </a:pPr>
            <a:r>
              <a:rPr lang="it-IT" sz="1800" dirty="0">
                <a:latin typeface="Arial"/>
                <a:ea typeface="ＭＳ Ｐゴシック"/>
                <a:cs typeface="Arial"/>
              </a:rPr>
              <a:t>Reactive power capability </a:t>
            </a:r>
            <a:endParaRPr lang="it-IT" sz="1800" dirty="0">
              <a:cs typeface="Arial"/>
            </a:endParaRPr>
          </a:p>
          <a:p>
            <a:pPr marL="285750" indent="-285750">
              <a:buFont typeface="Arial"/>
              <a:buChar char="•"/>
            </a:pPr>
            <a:r>
              <a:rPr lang="it-IT" sz="1800" dirty="0">
                <a:latin typeface="Arial"/>
                <a:ea typeface="ＭＳ Ｐゴシック"/>
                <a:cs typeface="Arial"/>
              </a:rPr>
              <a:t>Voltage / reactive power control </a:t>
            </a:r>
            <a:endParaRPr lang="it-IT" sz="1800" dirty="0">
              <a:cs typeface="Arial"/>
            </a:endParaRPr>
          </a:p>
          <a:p>
            <a:pPr marL="285750" indent="-285750">
              <a:buFont typeface="Arial"/>
              <a:buChar char="•"/>
            </a:pPr>
            <a:r>
              <a:rPr lang="it-IT" sz="1800" dirty="0">
                <a:latin typeface="Arial"/>
                <a:ea typeface="ＭＳ Ｐゴシック"/>
                <a:cs typeface="Arial"/>
              </a:rPr>
              <a:t>Voltage disturbance events (LVRT/HVRT) </a:t>
            </a:r>
            <a:endParaRPr lang="it-IT" sz="1800" dirty="0">
              <a:cs typeface="Arial"/>
            </a:endParaRPr>
          </a:p>
          <a:p>
            <a:pPr marL="285750" indent="-285750">
              <a:buFont typeface="Arial"/>
              <a:buChar char="•"/>
            </a:pPr>
            <a:r>
              <a:rPr lang="it-IT" sz="1800" dirty="0">
                <a:latin typeface="Arial"/>
                <a:ea typeface="ＭＳ Ｐゴシック"/>
                <a:cs typeface="Arial"/>
              </a:rPr>
              <a:t>Power quality </a:t>
            </a:r>
            <a:endParaRPr lang="it-IT" sz="1800" dirty="0">
              <a:cs typeface="Arial"/>
            </a:endParaRPr>
          </a:p>
          <a:p>
            <a:pPr marL="285750" indent="-285750">
              <a:buFont typeface="Arial"/>
              <a:buChar char="•"/>
            </a:pPr>
            <a:r>
              <a:rPr lang="it-IT" sz="1800" dirty="0">
                <a:latin typeface="Arial"/>
                <a:ea typeface="ＭＳ Ｐゴシック"/>
                <a:cs typeface="Arial"/>
              </a:rPr>
              <a:t>Protection, communications etc. </a:t>
            </a:r>
            <a:endParaRPr lang="it-IT" sz="1800" dirty="0">
              <a:cs typeface="Arial"/>
            </a:endParaRPr>
          </a:p>
          <a:p>
            <a:pPr marL="285750" indent="-285750">
              <a:buFont typeface="Arial"/>
              <a:buChar char="•"/>
            </a:pPr>
            <a:r>
              <a:rPr lang="it-IT" sz="1800" dirty="0">
                <a:latin typeface="Arial"/>
                <a:ea typeface="ＭＳ Ｐゴシック"/>
                <a:cs typeface="Arial"/>
              </a:rPr>
              <a:t>Simulation models </a:t>
            </a:r>
            <a:endParaRPr lang="it-IT" sz="1800" dirty="0">
              <a:cs typeface="Arial"/>
            </a:endParaRPr>
          </a:p>
          <a:p>
            <a:pPr marL="285750" indent="-285750">
              <a:buFont typeface="Arial"/>
              <a:buChar char="•"/>
            </a:pPr>
            <a:r>
              <a:rPr lang="it-IT" sz="1800" dirty="0">
                <a:latin typeface="Arial"/>
                <a:ea typeface="ＭＳ Ｐゴシック"/>
                <a:cs typeface="Arial"/>
              </a:rPr>
              <a:t>Grid code compliance testing </a:t>
            </a:r>
            <a:endParaRPr lang="it-IT" sz="1800" dirty="0">
              <a:cs typeface="Arial"/>
            </a:endParaRPr>
          </a:p>
          <a:p>
            <a:pPr marL="285750" indent="-285750">
              <a:buFont typeface="Arial"/>
              <a:buChar char="•"/>
            </a:pPr>
            <a:r>
              <a:rPr lang="it-IT" sz="1800" dirty="0">
                <a:latin typeface="Arial"/>
                <a:ea typeface="ＭＳ Ｐゴシック"/>
                <a:cs typeface="Arial"/>
              </a:rPr>
              <a:t>Compliance process </a:t>
            </a:r>
            <a:endParaRPr lang="it-IT" sz="1800" dirty="0">
              <a:cs typeface="Arial"/>
            </a:endParaRPr>
          </a:p>
        </p:txBody>
      </p:sp>
      <p:sp>
        <p:nvSpPr>
          <p:cNvPr id="18" name="Segnaposto data 5">
            <a:extLst>
              <a:ext uri="{FF2B5EF4-FFF2-40B4-BE49-F238E27FC236}">
                <a16:creationId xmlns:a16="http://schemas.microsoft.com/office/drawing/2014/main" id="{5ED6AA63-2597-1F4A-B429-3BB110A803C7}"/>
              </a:ext>
            </a:extLst>
          </p:cNvPr>
          <p:cNvSpPr>
            <a:spLocks noGrp="1"/>
          </p:cNvSpPr>
          <p:nvPr>
            <p:ph type="dt" sz="half" idx="19"/>
          </p:nvPr>
        </p:nvSpPr>
        <p:spPr>
          <a:xfrm>
            <a:off x="3429000" y="6273800"/>
            <a:ext cx="1544638" cy="125413"/>
          </a:xfrm>
        </p:spPr>
        <p:txBody>
          <a:bodyPr/>
          <a:lstStyle/>
          <a:p>
            <a:pPr>
              <a:defRPr/>
            </a:pPr>
            <a:r>
              <a:rPr lang="fi-FI"/>
              <a:t>21.04.2020</a:t>
            </a:r>
            <a:endParaRPr lang="en-US"/>
          </a:p>
        </p:txBody>
      </p:sp>
      <p:sp>
        <p:nvSpPr>
          <p:cNvPr id="6" name="Tekstiruutu 5">
            <a:extLst>
              <a:ext uri="{FF2B5EF4-FFF2-40B4-BE49-F238E27FC236}">
                <a16:creationId xmlns:a16="http://schemas.microsoft.com/office/drawing/2014/main" id="{FF6579EF-15A2-4F22-839F-12573420C9B7}"/>
              </a:ext>
            </a:extLst>
          </p:cNvPr>
          <p:cNvSpPr txBox="1"/>
          <p:nvPr/>
        </p:nvSpPr>
        <p:spPr>
          <a:xfrm>
            <a:off x="568036" y="1389412"/>
            <a:ext cx="3901043" cy="20313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800">
                <a:latin typeface="Arial"/>
                <a:ea typeface="ＭＳ Ｐゴシック"/>
                <a:cs typeface="Arial"/>
              </a:rPr>
              <a:t>Wind farm compatibility is measured through operations simulation</a:t>
            </a:r>
          </a:p>
          <a:p>
            <a:pPr marL="285750" indent="-285750">
              <a:buFont typeface="Arial"/>
              <a:buChar char="•"/>
            </a:pPr>
            <a:r>
              <a:rPr lang="it-IT" sz="1800">
                <a:latin typeface="Arial"/>
                <a:ea typeface="ＭＳ Ｐゴシック"/>
                <a:cs typeface="Arial"/>
              </a:rPr>
              <a:t>Local network characteristics</a:t>
            </a:r>
          </a:p>
          <a:p>
            <a:pPr marL="285750" indent="-285750">
              <a:buFont typeface="Arial"/>
              <a:buChar char="•"/>
            </a:pPr>
            <a:r>
              <a:rPr lang="it-IT" sz="1800">
                <a:latin typeface="Arial"/>
                <a:ea typeface="ＭＳ Ｐゴシック"/>
                <a:cs typeface="Arial"/>
              </a:rPr>
              <a:t>Turbine technical features</a:t>
            </a:r>
          </a:p>
          <a:p>
            <a:pPr marL="285750" indent="-285750">
              <a:buFont typeface="Arial"/>
              <a:buChar char="•"/>
            </a:pPr>
            <a:r>
              <a:rPr lang="it-IT" sz="1800" err="1">
                <a:latin typeface="Arial"/>
                <a:ea typeface="ＭＳ Ｐゴシック"/>
                <a:cs typeface="Arial"/>
              </a:rPr>
              <a:t>Grid</a:t>
            </a:r>
            <a:r>
              <a:rPr lang="it-IT" sz="1800">
                <a:latin typeface="Arial"/>
                <a:ea typeface="ＭＳ Ｐゴシック"/>
                <a:cs typeface="Arial"/>
              </a:rPr>
              <a:t> code</a:t>
            </a:r>
          </a:p>
          <a:p>
            <a:pPr marL="674370" lvl="1" indent="-285750">
              <a:buFont typeface="Arial"/>
              <a:buChar char="•"/>
            </a:pPr>
            <a:r>
              <a:rPr lang="it-IT" sz="1800">
                <a:latin typeface="Arial"/>
                <a:ea typeface="ＭＳ Ｐゴシック"/>
                <a:cs typeface="Arial"/>
              </a:rPr>
              <a:t>General and special for wind</a:t>
            </a:r>
          </a:p>
          <a:p>
            <a:pPr marL="674370" lvl="1" indent="-285750">
              <a:buFont typeface="Arial"/>
              <a:buChar char="•"/>
            </a:pPr>
            <a:r>
              <a:rPr lang="it-IT" sz="1800">
                <a:latin typeface="Arial"/>
                <a:ea typeface="ＭＳ Ｐゴシック"/>
                <a:cs typeface="Arial"/>
              </a:rPr>
              <a:t>Local TSO and national </a:t>
            </a:r>
            <a:endParaRPr lang="it-IT" sz="1800">
              <a:cs typeface="Arial"/>
            </a:endParaRPr>
          </a:p>
        </p:txBody>
      </p:sp>
      <p:pic>
        <p:nvPicPr>
          <p:cNvPr id="7" name="Kuva 8">
            <a:extLst>
              <a:ext uri="{FF2B5EF4-FFF2-40B4-BE49-F238E27FC236}">
                <a16:creationId xmlns:a16="http://schemas.microsoft.com/office/drawing/2014/main" id="{123FACEB-D9C2-4882-9FF4-648AEE1BC8EA}"/>
              </a:ext>
            </a:extLst>
          </p:cNvPr>
          <p:cNvPicPr>
            <a:picLocks noChangeAspect="1"/>
          </p:cNvPicPr>
          <p:nvPr/>
        </p:nvPicPr>
        <p:blipFill>
          <a:blip r:embed="rId3"/>
          <a:stretch>
            <a:fillRect/>
          </a:stretch>
        </p:blipFill>
        <p:spPr>
          <a:xfrm>
            <a:off x="568036" y="3421900"/>
            <a:ext cx="3917101" cy="2187422"/>
          </a:xfrm>
          <a:prstGeom prst="rect">
            <a:avLst/>
          </a:prstGeom>
        </p:spPr>
      </p:pic>
    </p:spTree>
    <p:extLst>
      <p:ext uri="{BB962C8B-B14F-4D97-AF65-F5344CB8AC3E}">
        <p14:creationId xmlns:p14="http://schemas.microsoft.com/office/powerpoint/2010/main" val="1711253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fi-FI" dirty="0" err="1">
                <a:ea typeface="ＭＳ Ｐゴシック"/>
              </a:rPr>
              <a:t>Challenges</a:t>
            </a:r>
            <a:r>
              <a:rPr lang="fi-FI" dirty="0">
                <a:ea typeface="ＭＳ Ｐゴシック"/>
              </a:rPr>
              <a:t> of </a:t>
            </a:r>
            <a:r>
              <a:rPr lang="fi-FI" dirty="0" err="1">
                <a:ea typeface="ＭＳ Ｐゴシック"/>
              </a:rPr>
              <a:t>wind</a:t>
            </a:r>
            <a:r>
              <a:rPr lang="fi-FI" dirty="0">
                <a:ea typeface="ＭＳ Ｐゴシック"/>
              </a:rPr>
              <a:t> </a:t>
            </a:r>
            <a:r>
              <a:rPr lang="fi-FI" dirty="0" err="1">
                <a:ea typeface="ＭＳ Ｐゴシック"/>
              </a:rPr>
              <a:t>power</a:t>
            </a:r>
            <a:r>
              <a:rPr lang="fi-FI" dirty="0">
                <a:ea typeface="ＭＳ Ｐゴシック"/>
              </a:rPr>
              <a:t> </a:t>
            </a:r>
            <a:r>
              <a:rPr lang="fi-FI" dirty="0" err="1">
                <a:ea typeface="ＭＳ Ｐゴシック"/>
              </a:rPr>
              <a:t>integration</a:t>
            </a:r>
            <a:endParaRPr lang="fi-FI" dirty="0"/>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7</a:t>
            </a:fld>
            <a:endParaRPr lang="en-US" altLang="en-US"/>
          </a:p>
        </p:txBody>
      </p:sp>
      <p:sp>
        <p:nvSpPr>
          <p:cNvPr id="2" name="CasellaDiTesto 1">
            <a:extLst>
              <a:ext uri="{FF2B5EF4-FFF2-40B4-BE49-F238E27FC236}">
                <a16:creationId xmlns:a16="http://schemas.microsoft.com/office/drawing/2014/main" id="{98FB6F15-BC3C-4C99-AEEF-D119B74456C1}"/>
              </a:ext>
            </a:extLst>
          </p:cNvPr>
          <p:cNvSpPr txBox="1"/>
          <p:nvPr/>
        </p:nvSpPr>
        <p:spPr>
          <a:xfrm>
            <a:off x="4569735" y="1343648"/>
            <a:ext cx="3719758" cy="403187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it-IT" sz="1600" dirty="0">
                <a:latin typeface="Arial"/>
                <a:ea typeface="ＭＳ Ｐゴシック"/>
                <a:cs typeface="Arial"/>
              </a:rPr>
              <a:t>Key technical challenges for power quality in the network:</a:t>
            </a:r>
          </a:p>
          <a:p>
            <a:pPr marL="674688" lvl="1" indent="-285750">
              <a:buFont typeface="Arial"/>
              <a:buChar char="•"/>
            </a:pPr>
            <a:r>
              <a:rPr lang="it-IT" sz="1600" dirty="0">
                <a:latin typeface="Arial"/>
                <a:ea typeface="ＭＳ Ｐゴシック"/>
                <a:cs typeface="Arial"/>
              </a:rPr>
              <a:t>Voltage fluctuation</a:t>
            </a:r>
          </a:p>
          <a:p>
            <a:pPr marL="674688" lvl="1" indent="-285750">
              <a:buFont typeface="Arial"/>
              <a:buChar char="•"/>
            </a:pPr>
            <a:r>
              <a:rPr lang="it-IT" sz="1600" dirty="0">
                <a:latin typeface="Arial"/>
                <a:ea typeface="ＭＳ Ｐゴシック"/>
                <a:cs typeface="Arial"/>
              </a:rPr>
              <a:t>Reactive power compensation</a:t>
            </a:r>
          </a:p>
          <a:p>
            <a:pPr marL="674688" lvl="1" indent="-285750">
              <a:buFont typeface="Arial"/>
              <a:buChar char="•"/>
            </a:pPr>
            <a:r>
              <a:rPr lang="it-IT" sz="1600" dirty="0">
                <a:latin typeface="Arial"/>
                <a:ea typeface="ＭＳ Ｐゴシック"/>
                <a:cs typeface="Arial"/>
              </a:rPr>
              <a:t>Low power factor</a:t>
            </a:r>
          </a:p>
          <a:p>
            <a:pPr marL="674688" lvl="1" indent="-285750">
              <a:buFont typeface="Arial"/>
              <a:buChar char="•"/>
            </a:pPr>
            <a:r>
              <a:rPr lang="it-IT" sz="1600" dirty="0">
                <a:latin typeface="Arial"/>
                <a:ea typeface="ＭＳ Ｐゴシック"/>
                <a:cs typeface="Arial"/>
              </a:rPr>
              <a:t>Harmonic distortion</a:t>
            </a:r>
          </a:p>
          <a:p>
            <a:pPr lvl="1" indent="0"/>
            <a:endParaRPr lang="it-IT" sz="1600" dirty="0">
              <a:latin typeface="Arial"/>
              <a:ea typeface="ＭＳ Ｐゴシック"/>
              <a:cs typeface="Arial"/>
            </a:endParaRPr>
          </a:p>
          <a:p>
            <a:pPr marL="285750" indent="-285750">
              <a:buFont typeface="Arial"/>
              <a:buChar char="•"/>
            </a:pPr>
            <a:r>
              <a:rPr lang="it-IT" sz="1600" dirty="0">
                <a:latin typeface="Arial"/>
                <a:ea typeface="ＭＳ Ｐゴシック"/>
                <a:cs typeface="Arial"/>
              </a:rPr>
              <a:t>Efficient power converters mitigate voltage fluctuations, reactive power consumption, harmonic distortion and ensure adequate power quality</a:t>
            </a:r>
          </a:p>
          <a:p>
            <a:pPr marL="285750" indent="-285750">
              <a:buFont typeface="Arial"/>
              <a:buChar char="•"/>
            </a:pPr>
            <a:r>
              <a:rPr lang="it-IT" sz="1600" dirty="0">
                <a:latin typeface="Arial"/>
                <a:ea typeface="ＭＳ Ｐゴシック"/>
                <a:cs typeface="Arial"/>
              </a:rPr>
              <a:t>Energy storage systems essential for power delivery</a:t>
            </a:r>
          </a:p>
          <a:p>
            <a:pPr marL="285750" indent="-285750">
              <a:buFont typeface="Arial"/>
              <a:buChar char="•"/>
            </a:pPr>
            <a:r>
              <a:rPr lang="it-IT" sz="1600" dirty="0">
                <a:latin typeface="Arial"/>
                <a:ea typeface="ＭＳ Ｐゴシック"/>
                <a:cs typeface="Arial"/>
              </a:rPr>
              <a:t>Reactive power can be regulated with doubly-fed induction generators</a:t>
            </a:r>
          </a:p>
        </p:txBody>
      </p:sp>
      <p:sp>
        <p:nvSpPr>
          <p:cNvPr id="18" name="Segnaposto data 5">
            <a:extLst>
              <a:ext uri="{FF2B5EF4-FFF2-40B4-BE49-F238E27FC236}">
                <a16:creationId xmlns:a16="http://schemas.microsoft.com/office/drawing/2014/main" id="{5ED6AA63-2597-1F4A-B429-3BB110A803C7}"/>
              </a:ext>
            </a:extLst>
          </p:cNvPr>
          <p:cNvSpPr>
            <a:spLocks noGrp="1"/>
          </p:cNvSpPr>
          <p:nvPr>
            <p:ph type="dt" sz="half" idx="19"/>
          </p:nvPr>
        </p:nvSpPr>
        <p:spPr>
          <a:xfrm>
            <a:off x="3429000" y="6273800"/>
            <a:ext cx="1544638" cy="125413"/>
          </a:xfrm>
        </p:spPr>
        <p:txBody>
          <a:bodyPr/>
          <a:lstStyle/>
          <a:p>
            <a:pPr>
              <a:defRPr/>
            </a:pPr>
            <a:r>
              <a:rPr lang="fi-FI"/>
              <a:t>21.04.2020</a:t>
            </a:r>
            <a:endParaRPr lang="en-US"/>
          </a:p>
        </p:txBody>
      </p:sp>
      <p:sp>
        <p:nvSpPr>
          <p:cNvPr id="11" name="TextBox 10">
            <a:extLst>
              <a:ext uri="{FF2B5EF4-FFF2-40B4-BE49-F238E27FC236}">
                <a16:creationId xmlns:a16="http://schemas.microsoft.com/office/drawing/2014/main" id="{AC6135CF-F228-4DB3-86B1-B7410AA0476D}"/>
              </a:ext>
            </a:extLst>
          </p:cNvPr>
          <p:cNvSpPr txBox="1"/>
          <p:nvPr/>
        </p:nvSpPr>
        <p:spPr>
          <a:xfrm>
            <a:off x="597991" y="5070686"/>
            <a:ext cx="3860609" cy="430887"/>
          </a:xfrm>
          <a:prstGeom prst="rect">
            <a:avLst/>
          </a:prstGeom>
          <a:noFill/>
        </p:spPr>
        <p:txBody>
          <a:bodyPr wrap="square">
            <a:spAutoFit/>
          </a:bodyPr>
          <a:lstStyle/>
          <a:p>
            <a:r>
              <a:rPr lang="en-GB" sz="1050" dirty="0"/>
              <a:t>Table: Potential challenges of integration of wind energy with the smart power grid</a:t>
            </a:r>
          </a:p>
        </p:txBody>
      </p:sp>
      <p:graphicFrame>
        <p:nvGraphicFramePr>
          <p:cNvPr id="14" name="Table 13">
            <a:extLst>
              <a:ext uri="{FF2B5EF4-FFF2-40B4-BE49-F238E27FC236}">
                <a16:creationId xmlns:a16="http://schemas.microsoft.com/office/drawing/2014/main" id="{CEF6E514-A91B-4ED9-9996-A69166EF839D}"/>
              </a:ext>
            </a:extLst>
          </p:cNvPr>
          <p:cNvGraphicFramePr>
            <a:graphicFrameLocks noGrp="1"/>
          </p:cNvGraphicFramePr>
          <p:nvPr>
            <p:extLst>
              <p:ext uri="{D42A27DB-BD31-4B8C-83A1-F6EECF244321}">
                <p14:modId xmlns:p14="http://schemas.microsoft.com/office/powerpoint/2010/main" val="2857782899"/>
              </p:ext>
            </p:extLst>
          </p:nvPr>
        </p:nvGraphicFramePr>
        <p:xfrm>
          <a:off x="718354" y="1472931"/>
          <a:ext cx="3568700" cy="3566160"/>
        </p:xfrm>
        <a:graphic>
          <a:graphicData uri="http://schemas.openxmlformats.org/drawingml/2006/table">
            <a:tbl>
              <a:tblPr>
                <a:tableStyleId>{69C7853C-536D-4A76-A0AE-DD22124D55A5}</a:tableStyleId>
              </a:tblPr>
              <a:tblGrid>
                <a:gridCol w="1625600">
                  <a:extLst>
                    <a:ext uri="{9D8B030D-6E8A-4147-A177-3AD203B41FA5}">
                      <a16:colId xmlns:a16="http://schemas.microsoft.com/office/drawing/2014/main" val="2679107902"/>
                    </a:ext>
                  </a:extLst>
                </a:gridCol>
                <a:gridCol w="1943100">
                  <a:extLst>
                    <a:ext uri="{9D8B030D-6E8A-4147-A177-3AD203B41FA5}">
                      <a16:colId xmlns:a16="http://schemas.microsoft.com/office/drawing/2014/main" val="1217572344"/>
                    </a:ext>
                  </a:extLst>
                </a:gridCol>
              </a:tblGrid>
              <a:tr h="182880">
                <a:tc>
                  <a:txBody>
                    <a:bodyPr/>
                    <a:lstStyle/>
                    <a:p>
                      <a:pPr algn="ctr" fontAlgn="ctr"/>
                      <a:r>
                        <a:rPr lang="fi-FI" sz="1100" b="1" u="none" strike="noStrike">
                          <a:solidFill>
                            <a:srgbClr val="000000"/>
                          </a:solidFill>
                          <a:effectLst/>
                        </a:rPr>
                        <a:t>Problems</a:t>
                      </a:r>
                      <a:endParaRPr lang="fi-FI" sz="1100" b="1"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fi-FI" sz="1100" b="1" u="none" strike="noStrike">
                          <a:solidFill>
                            <a:srgbClr val="000000"/>
                          </a:solidFill>
                          <a:effectLst/>
                        </a:rPr>
                        <a:t>Causes</a:t>
                      </a:r>
                      <a:endParaRPr lang="fi-FI" sz="1100" b="1"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335294231"/>
                  </a:ext>
                </a:extLst>
              </a:tr>
              <a:tr h="182880">
                <a:tc>
                  <a:txBody>
                    <a:bodyPr/>
                    <a:lstStyle/>
                    <a:p>
                      <a:pPr algn="l" fontAlgn="ctr"/>
                      <a:r>
                        <a:rPr lang="fi-FI" sz="1100" b="0" u="none" strike="noStrike">
                          <a:solidFill>
                            <a:srgbClr val="000000"/>
                          </a:solidFill>
                          <a:effectLst/>
                        </a:rPr>
                        <a:t>Steady state voltage rise</a:t>
                      </a:r>
                      <a:endParaRPr lang="fi-FI" sz="1100" b="0" i="0" u="none" strike="noStrike">
                        <a:solidFill>
                          <a:srgbClr val="000000"/>
                        </a:solidFill>
                        <a:effectLst/>
                        <a:latin typeface="Calibri" panose="020F0502020204030204" pitchFamily="34" charset="0"/>
                      </a:endParaRPr>
                    </a:p>
                  </a:txBody>
                  <a:tcPr marL="7620" marR="7620" marT="7620" marB="0" anchor="ctr"/>
                </a:tc>
                <a:tc>
                  <a:txBody>
                    <a:bodyPr/>
                    <a:lstStyle/>
                    <a:p>
                      <a:pPr algn="l" fontAlgn="ctr"/>
                      <a:r>
                        <a:rPr lang="fi-FI" sz="1100" b="0" u="none" strike="noStrike">
                          <a:solidFill>
                            <a:srgbClr val="000000"/>
                          </a:solidFill>
                          <a:effectLst/>
                        </a:rPr>
                        <a:t>Wind speed variation</a:t>
                      </a:r>
                      <a:endParaRPr lang="fi-FI"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804870675"/>
                  </a:ext>
                </a:extLst>
              </a:tr>
              <a:tr h="182880">
                <a:tc>
                  <a:txBody>
                    <a:bodyPr/>
                    <a:lstStyle/>
                    <a:p>
                      <a:pPr algn="l" fontAlgn="ctr"/>
                      <a:r>
                        <a:rPr lang="fi-FI" sz="1100" b="0" u="none" strike="noStrike">
                          <a:solidFill>
                            <a:srgbClr val="000000"/>
                          </a:solidFill>
                          <a:effectLst/>
                        </a:rPr>
                        <a:t>Over-current</a:t>
                      </a:r>
                      <a:endParaRPr lang="fi-FI" sz="1100" b="0" i="0" u="none" strike="noStrike">
                        <a:solidFill>
                          <a:srgbClr val="000000"/>
                        </a:solidFill>
                        <a:effectLst/>
                        <a:latin typeface="Calibri" panose="020F0502020204030204" pitchFamily="34" charset="0"/>
                      </a:endParaRPr>
                    </a:p>
                  </a:txBody>
                  <a:tcPr marL="7620" marR="7620" marT="7620" marB="0" anchor="ctr"/>
                </a:tc>
                <a:tc>
                  <a:txBody>
                    <a:bodyPr/>
                    <a:lstStyle/>
                    <a:p>
                      <a:pPr algn="l" fontAlgn="ctr"/>
                      <a:r>
                        <a:rPr lang="fi-FI" sz="1100" b="0" u="none" strike="noStrike">
                          <a:solidFill>
                            <a:srgbClr val="000000"/>
                          </a:solidFill>
                          <a:effectLst/>
                        </a:rPr>
                        <a:t>Peaks of wind speed</a:t>
                      </a:r>
                      <a:endParaRPr lang="fi-FI"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264526912"/>
                  </a:ext>
                </a:extLst>
              </a:tr>
              <a:tr h="182880">
                <a:tc>
                  <a:txBody>
                    <a:bodyPr/>
                    <a:lstStyle/>
                    <a:p>
                      <a:pPr algn="l" fontAlgn="ctr"/>
                      <a:r>
                        <a:rPr lang="fi-FI" sz="1100" b="0" u="none" strike="noStrike">
                          <a:solidFill>
                            <a:srgbClr val="000000"/>
                          </a:solidFill>
                          <a:effectLst/>
                        </a:rPr>
                        <a:t>Protection error action</a:t>
                      </a:r>
                      <a:endParaRPr lang="fi-FI" sz="1100" b="0" i="0" u="none" strike="noStrike">
                        <a:solidFill>
                          <a:srgbClr val="000000"/>
                        </a:solidFill>
                        <a:effectLst/>
                        <a:latin typeface="Calibri" panose="020F0502020204030204" pitchFamily="34" charset="0"/>
                      </a:endParaRPr>
                    </a:p>
                  </a:txBody>
                  <a:tcPr marL="7620" marR="7620" marT="7620" marB="0" anchor="ctr"/>
                </a:tc>
                <a:tc>
                  <a:txBody>
                    <a:bodyPr/>
                    <a:lstStyle/>
                    <a:p>
                      <a:pPr algn="l" fontAlgn="ctr"/>
                      <a:r>
                        <a:rPr lang="fi-FI" sz="1100" b="0" u="none" strike="noStrike" dirty="0" err="1">
                          <a:solidFill>
                            <a:srgbClr val="000000"/>
                          </a:solidFill>
                          <a:effectLst/>
                        </a:rPr>
                        <a:t>Peaks</a:t>
                      </a:r>
                      <a:r>
                        <a:rPr lang="fi-FI" sz="1100" b="0" u="none" strike="noStrike" dirty="0">
                          <a:solidFill>
                            <a:srgbClr val="000000"/>
                          </a:solidFill>
                          <a:effectLst/>
                        </a:rPr>
                        <a:t> of </a:t>
                      </a:r>
                      <a:r>
                        <a:rPr lang="fi-FI" sz="1100" b="0" u="none" strike="noStrike" dirty="0" err="1">
                          <a:solidFill>
                            <a:srgbClr val="000000"/>
                          </a:solidFill>
                          <a:effectLst/>
                        </a:rPr>
                        <a:t>wind</a:t>
                      </a:r>
                      <a:r>
                        <a:rPr lang="fi-FI" sz="1100" b="0" u="none" strike="noStrike" dirty="0">
                          <a:solidFill>
                            <a:srgbClr val="000000"/>
                          </a:solidFill>
                          <a:effectLst/>
                        </a:rPr>
                        <a:t> </a:t>
                      </a:r>
                      <a:r>
                        <a:rPr lang="fi-FI" sz="1100" b="0" u="none" strike="noStrike" dirty="0" err="1">
                          <a:solidFill>
                            <a:srgbClr val="000000"/>
                          </a:solidFill>
                          <a:effectLst/>
                        </a:rPr>
                        <a:t>speed</a:t>
                      </a:r>
                      <a:endParaRPr lang="fi-FI"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241004580"/>
                  </a:ext>
                </a:extLst>
              </a:tr>
              <a:tr h="365760">
                <a:tc>
                  <a:txBody>
                    <a:bodyPr/>
                    <a:lstStyle/>
                    <a:p>
                      <a:pPr algn="l" fontAlgn="ctr"/>
                      <a:r>
                        <a:rPr lang="en-GB" sz="1100" b="0" u="none" strike="noStrike">
                          <a:solidFill>
                            <a:srgbClr val="000000"/>
                          </a:solidFill>
                          <a:effectLst/>
                        </a:rPr>
                        <a:t>Flicker emission during continuous operation</a:t>
                      </a:r>
                      <a:endParaRPr lang="en-GB" sz="1100" b="0" i="0" u="none" strike="noStrike">
                        <a:solidFill>
                          <a:srgbClr val="000000"/>
                        </a:solidFill>
                        <a:effectLst/>
                        <a:latin typeface="Calibri" panose="020F0502020204030204" pitchFamily="34" charset="0"/>
                      </a:endParaRPr>
                    </a:p>
                  </a:txBody>
                  <a:tcPr marL="7620" marR="7620" marT="7620" marB="0" anchor="ctr"/>
                </a:tc>
                <a:tc>
                  <a:txBody>
                    <a:bodyPr/>
                    <a:lstStyle/>
                    <a:p>
                      <a:pPr algn="l" fontAlgn="ctr"/>
                      <a:r>
                        <a:rPr lang="en-GB" sz="1100" b="0" u="none" strike="noStrike">
                          <a:solidFill>
                            <a:srgbClr val="000000"/>
                          </a:solidFill>
                          <a:effectLst/>
                        </a:rPr>
                        <a:t>Dynamic operation of wind turbines</a:t>
                      </a:r>
                      <a:endParaRPr lang="en-GB"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445582516"/>
                  </a:ext>
                </a:extLst>
              </a:tr>
              <a:tr h="365760">
                <a:tc>
                  <a:txBody>
                    <a:bodyPr/>
                    <a:lstStyle/>
                    <a:p>
                      <a:pPr algn="l" fontAlgn="ctr"/>
                      <a:r>
                        <a:rPr lang="en-GB" sz="1100" b="0" u="none" strike="noStrike">
                          <a:solidFill>
                            <a:srgbClr val="000000"/>
                          </a:solidFill>
                          <a:effectLst/>
                        </a:rPr>
                        <a:t>Flicker emission during switching operation</a:t>
                      </a:r>
                      <a:endParaRPr lang="en-GB" sz="1100" b="0" i="0" u="none" strike="noStrike">
                        <a:solidFill>
                          <a:srgbClr val="000000"/>
                        </a:solidFill>
                        <a:effectLst/>
                        <a:latin typeface="Calibri" panose="020F0502020204030204" pitchFamily="34" charset="0"/>
                      </a:endParaRPr>
                    </a:p>
                  </a:txBody>
                  <a:tcPr marL="7620" marR="7620" marT="7620" marB="0" anchor="ctr"/>
                </a:tc>
                <a:tc>
                  <a:txBody>
                    <a:bodyPr/>
                    <a:lstStyle/>
                    <a:p>
                      <a:pPr algn="l" fontAlgn="ctr"/>
                      <a:r>
                        <a:rPr lang="en-GB" sz="1100" b="0" u="none" strike="noStrike">
                          <a:solidFill>
                            <a:srgbClr val="000000"/>
                          </a:solidFill>
                          <a:effectLst/>
                        </a:rPr>
                        <a:t>Switching/start-up operation of generators</a:t>
                      </a:r>
                      <a:endParaRPr lang="en-GB"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564223456"/>
                  </a:ext>
                </a:extLst>
              </a:tr>
              <a:tr h="365760">
                <a:tc>
                  <a:txBody>
                    <a:bodyPr/>
                    <a:lstStyle/>
                    <a:p>
                      <a:pPr algn="l" fontAlgn="ctr"/>
                      <a:r>
                        <a:rPr lang="fi-FI" sz="1100" b="0" u="none" strike="noStrike">
                          <a:solidFill>
                            <a:srgbClr val="000000"/>
                          </a:solidFill>
                          <a:effectLst/>
                        </a:rPr>
                        <a:t>Voltage drop</a:t>
                      </a:r>
                      <a:endParaRPr lang="fi-FI" sz="1100" b="0" i="0" u="none" strike="noStrike">
                        <a:solidFill>
                          <a:srgbClr val="000000"/>
                        </a:solidFill>
                        <a:effectLst/>
                        <a:latin typeface="Calibri" panose="020F0502020204030204" pitchFamily="34" charset="0"/>
                      </a:endParaRPr>
                    </a:p>
                  </a:txBody>
                  <a:tcPr marL="7620" marR="7620" marT="7620" marB="0" anchor="ctr"/>
                </a:tc>
                <a:tc>
                  <a:txBody>
                    <a:bodyPr/>
                    <a:lstStyle/>
                    <a:p>
                      <a:pPr algn="l" fontAlgn="ctr"/>
                      <a:r>
                        <a:rPr lang="en-GB" sz="1100" b="0" u="none" strike="noStrike">
                          <a:solidFill>
                            <a:srgbClr val="000000"/>
                          </a:solidFill>
                          <a:effectLst/>
                        </a:rPr>
                        <a:t>In rush current due to switching operation of generators</a:t>
                      </a:r>
                      <a:endParaRPr lang="en-GB"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322548057"/>
                  </a:ext>
                </a:extLst>
              </a:tr>
              <a:tr h="182880">
                <a:tc>
                  <a:txBody>
                    <a:bodyPr/>
                    <a:lstStyle/>
                    <a:p>
                      <a:pPr algn="l" fontAlgn="ctr"/>
                      <a:r>
                        <a:rPr lang="fi-FI" sz="1100" b="0" u="none" strike="noStrike">
                          <a:solidFill>
                            <a:srgbClr val="000000"/>
                          </a:solidFill>
                          <a:effectLst/>
                        </a:rPr>
                        <a:t>Harmonics</a:t>
                      </a:r>
                      <a:endParaRPr lang="fi-FI" sz="1100" b="0" i="0" u="none" strike="noStrike">
                        <a:solidFill>
                          <a:srgbClr val="000000"/>
                        </a:solidFill>
                        <a:effectLst/>
                        <a:latin typeface="Calibri" panose="020F0502020204030204" pitchFamily="34" charset="0"/>
                      </a:endParaRPr>
                    </a:p>
                  </a:txBody>
                  <a:tcPr marL="7620" marR="7620" marT="7620" marB="0" anchor="ctr"/>
                </a:tc>
                <a:tc>
                  <a:txBody>
                    <a:bodyPr/>
                    <a:lstStyle/>
                    <a:p>
                      <a:pPr algn="l" fontAlgn="ctr"/>
                      <a:r>
                        <a:rPr lang="fi-FI" sz="1100" b="0" u="none" strike="noStrike">
                          <a:solidFill>
                            <a:srgbClr val="000000"/>
                          </a:solidFill>
                          <a:effectLst/>
                        </a:rPr>
                        <a:t>Power electronic converters</a:t>
                      </a:r>
                      <a:endParaRPr lang="fi-FI"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4278675970"/>
                  </a:ext>
                </a:extLst>
              </a:tr>
              <a:tr h="731520">
                <a:tc>
                  <a:txBody>
                    <a:bodyPr/>
                    <a:lstStyle/>
                    <a:p>
                      <a:pPr algn="l" fontAlgn="ctr"/>
                      <a:r>
                        <a:rPr lang="fi-FI" sz="1100" b="0" u="none" strike="noStrike">
                          <a:solidFill>
                            <a:srgbClr val="000000"/>
                          </a:solidFill>
                          <a:effectLst/>
                        </a:rPr>
                        <a:t>Power system oscillations</a:t>
                      </a:r>
                      <a:endParaRPr lang="fi-FI" sz="1100" b="0" i="0" u="none" strike="noStrike">
                        <a:solidFill>
                          <a:srgbClr val="000000"/>
                        </a:solidFill>
                        <a:effectLst/>
                        <a:latin typeface="Calibri" panose="020F0502020204030204" pitchFamily="34" charset="0"/>
                      </a:endParaRPr>
                    </a:p>
                  </a:txBody>
                  <a:tcPr marL="7620" marR="7620" marT="7620" marB="0" anchor="ctr"/>
                </a:tc>
                <a:tc>
                  <a:txBody>
                    <a:bodyPr/>
                    <a:lstStyle/>
                    <a:p>
                      <a:pPr algn="l" fontAlgn="ctr"/>
                      <a:r>
                        <a:rPr lang="en-GB" sz="1100" b="0" u="none" strike="noStrike" dirty="0">
                          <a:solidFill>
                            <a:srgbClr val="000000"/>
                          </a:solidFill>
                          <a:effectLst/>
                        </a:rPr>
                        <a:t>Inability of the power system controllers to cope with the power variations from the wind farm and loads</a:t>
                      </a:r>
                      <a:endParaRPr lang="en-GB"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950548047"/>
                  </a:ext>
                </a:extLst>
              </a:tr>
              <a:tr h="548640">
                <a:tc>
                  <a:txBody>
                    <a:bodyPr/>
                    <a:lstStyle/>
                    <a:p>
                      <a:pPr algn="l" fontAlgn="ctr"/>
                      <a:r>
                        <a:rPr lang="fi-FI" sz="1100" b="0" u="none" strike="noStrike" dirty="0" err="1">
                          <a:solidFill>
                            <a:srgbClr val="000000"/>
                          </a:solidFill>
                          <a:effectLst/>
                        </a:rPr>
                        <a:t>Voltage</a:t>
                      </a:r>
                      <a:r>
                        <a:rPr lang="fi-FI" sz="1100" b="0" u="none" strike="noStrike" dirty="0">
                          <a:solidFill>
                            <a:srgbClr val="000000"/>
                          </a:solidFill>
                          <a:effectLst/>
                        </a:rPr>
                        <a:t> </a:t>
                      </a:r>
                      <a:r>
                        <a:rPr lang="fi-FI" sz="1100" b="0" u="none" strike="noStrike" dirty="0" err="1">
                          <a:solidFill>
                            <a:srgbClr val="000000"/>
                          </a:solidFill>
                          <a:effectLst/>
                        </a:rPr>
                        <a:t>stability</a:t>
                      </a:r>
                      <a:endParaRPr lang="fi-FI"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l" fontAlgn="ctr"/>
                      <a:r>
                        <a:rPr lang="en-GB" sz="1100" b="0" u="none" strike="noStrike" dirty="0">
                          <a:solidFill>
                            <a:srgbClr val="000000"/>
                          </a:solidFill>
                          <a:effectLst/>
                        </a:rPr>
                        <a:t>Reactive power limitations and excessive reactive power demand from the power system</a:t>
                      </a:r>
                      <a:endParaRPr lang="en-GB"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608418756"/>
                  </a:ext>
                </a:extLst>
              </a:tr>
            </a:tbl>
          </a:graphicData>
        </a:graphic>
      </p:graphicFrame>
    </p:spTree>
    <p:extLst>
      <p:ext uri="{BB962C8B-B14F-4D97-AF65-F5344CB8AC3E}">
        <p14:creationId xmlns:p14="http://schemas.microsoft.com/office/powerpoint/2010/main" val="1188357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fi-FI">
                <a:ea typeface="ＭＳ Ｐゴシック"/>
              </a:rPr>
              <a:t>Conclusions</a:t>
            </a:r>
            <a:endParaRPr lang="en-US"/>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8</a:t>
            </a:fld>
            <a:endParaRPr lang="en-US" altLang="en-US"/>
          </a:p>
        </p:txBody>
      </p:sp>
      <p:sp>
        <p:nvSpPr>
          <p:cNvPr id="2" name="CasellaDiTesto 1">
            <a:extLst>
              <a:ext uri="{FF2B5EF4-FFF2-40B4-BE49-F238E27FC236}">
                <a16:creationId xmlns:a16="http://schemas.microsoft.com/office/drawing/2014/main" id="{98FB6F15-BC3C-4C99-AEEF-D119B74456C1}"/>
              </a:ext>
            </a:extLst>
          </p:cNvPr>
          <p:cNvSpPr txBox="1"/>
          <p:nvPr/>
        </p:nvSpPr>
        <p:spPr>
          <a:xfrm>
            <a:off x="574993" y="1343648"/>
            <a:ext cx="7714500" cy="507831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it-IT" sz="1800" dirty="0">
                <a:latin typeface="Arial"/>
                <a:ea typeface="ＭＳ Ｐゴシック"/>
                <a:cs typeface="Arial"/>
              </a:rPr>
              <a:t>Wind power production is increasing steadily</a:t>
            </a:r>
          </a:p>
          <a:p>
            <a:pPr marL="674370" lvl="1" indent="-285750">
              <a:buFont typeface="Arial"/>
              <a:buChar char="•"/>
            </a:pPr>
            <a:r>
              <a:rPr lang="it-IT" sz="1800" dirty="0">
                <a:latin typeface="Arial"/>
                <a:ea typeface="ＭＳ Ｐゴシック"/>
                <a:cs typeface="Arial"/>
              </a:rPr>
              <a:t>Higher levels of penetration cause problems for power stability</a:t>
            </a:r>
          </a:p>
          <a:p>
            <a:pPr marL="285750" indent="-285750">
              <a:buFont typeface="Arial"/>
              <a:buChar char="•"/>
            </a:pPr>
            <a:endParaRPr lang="it-IT" sz="1800" dirty="0">
              <a:latin typeface="Arial"/>
              <a:ea typeface="ＭＳ Ｐゴシック"/>
              <a:cs typeface="Arial"/>
            </a:endParaRPr>
          </a:p>
          <a:p>
            <a:pPr marL="285750" indent="-285750">
              <a:buFont typeface="Arial"/>
              <a:buChar char="•"/>
            </a:pPr>
            <a:r>
              <a:rPr lang="it-IT" sz="1800" dirty="0">
                <a:latin typeface="Arial"/>
                <a:ea typeface="ＭＳ Ｐゴシック"/>
                <a:cs typeface="Arial"/>
              </a:rPr>
              <a:t>Wind farms require careful technical design to comply to generation and operation requirements of networks</a:t>
            </a:r>
          </a:p>
          <a:p>
            <a:pPr marL="674370" lvl="1" indent="-285750">
              <a:buFont typeface="Arial"/>
              <a:buChar char="•"/>
            </a:pPr>
            <a:r>
              <a:rPr lang="it-IT" sz="1800" dirty="0">
                <a:latin typeface="Arial"/>
                <a:ea typeface="ＭＳ Ｐゴシック"/>
                <a:cs typeface="Arial"/>
              </a:rPr>
              <a:t>Grid code</a:t>
            </a:r>
            <a:endParaRPr lang="it-IT" dirty="0">
              <a:cs typeface="Arial" panose="020B0604020202020204" pitchFamily="34" charset="0"/>
            </a:endParaRPr>
          </a:p>
          <a:p>
            <a:pPr marL="674370" lvl="1" indent="-285750">
              <a:buFont typeface="Arial"/>
              <a:buChar char="•"/>
            </a:pPr>
            <a:endParaRPr lang="it-IT" sz="1800" dirty="0">
              <a:latin typeface="Arial"/>
              <a:ea typeface="ＭＳ Ｐゴシック"/>
              <a:cs typeface="Arial"/>
            </a:endParaRPr>
          </a:p>
          <a:p>
            <a:pPr marL="285750" indent="-285750">
              <a:buFont typeface="Arial"/>
              <a:buChar char="•"/>
            </a:pPr>
            <a:r>
              <a:rPr lang="it-IT" sz="1800" dirty="0">
                <a:latin typeface="Arial"/>
                <a:ea typeface="ＭＳ Ｐゴシック"/>
                <a:cs typeface="Arial"/>
              </a:rPr>
              <a:t>Grid integration requires detailed simulation of the operation of the wind farm </a:t>
            </a:r>
          </a:p>
          <a:p>
            <a:pPr marL="285750" indent="-285750">
              <a:buFont typeface="Arial"/>
              <a:buChar char="•"/>
            </a:pPr>
            <a:endParaRPr lang="it-IT" sz="1800" dirty="0">
              <a:latin typeface="Arial"/>
              <a:ea typeface="ＭＳ Ｐゴシック"/>
              <a:cs typeface="Arial"/>
            </a:endParaRPr>
          </a:p>
          <a:p>
            <a:pPr marL="285750" indent="-285750">
              <a:buFont typeface="Arial"/>
              <a:buChar char="•"/>
            </a:pPr>
            <a:r>
              <a:rPr lang="it-IT" sz="1800" dirty="0">
                <a:latin typeface="Arial"/>
                <a:ea typeface="ＭＳ Ｐゴシック"/>
                <a:cs typeface="Arial"/>
              </a:rPr>
              <a:t>Supportive technology is useful near the connections points</a:t>
            </a:r>
            <a:endParaRPr lang="it-IT" dirty="0">
              <a:latin typeface="Arial"/>
              <a:ea typeface="ＭＳ Ｐゴシック"/>
              <a:cs typeface="Arial"/>
            </a:endParaRPr>
          </a:p>
          <a:p>
            <a:pPr marL="674370" lvl="1" indent="-285750">
              <a:buFont typeface="Arial"/>
              <a:buChar char="•"/>
            </a:pPr>
            <a:r>
              <a:rPr lang="it-IT" sz="1800" dirty="0">
                <a:latin typeface="Arial"/>
                <a:ea typeface="ＭＳ Ｐゴシック"/>
                <a:cs typeface="Arial"/>
              </a:rPr>
              <a:t>Auxiliary technology for additional controls</a:t>
            </a:r>
            <a:endParaRPr lang="it-IT" sz="1800" dirty="0">
              <a:cs typeface="Arial" panose="020B0604020202020204" pitchFamily="34" charset="0"/>
            </a:endParaRPr>
          </a:p>
          <a:p>
            <a:pPr marL="674370" lvl="1" indent="-285750">
              <a:buFont typeface="Arial"/>
              <a:buChar char="•"/>
            </a:pPr>
            <a:r>
              <a:rPr lang="it-IT" sz="1800" dirty="0">
                <a:latin typeface="Arial"/>
                <a:ea typeface="ＭＳ Ｐゴシック"/>
                <a:cs typeface="Arial"/>
              </a:rPr>
              <a:t>Energy storages</a:t>
            </a:r>
            <a:endParaRPr lang="it-IT" sz="1800" dirty="0">
              <a:cs typeface="Arial" panose="020B0604020202020204" pitchFamily="34" charset="0"/>
            </a:endParaRPr>
          </a:p>
          <a:p>
            <a:pPr marL="285750" indent="-285750">
              <a:buFont typeface="Arial"/>
              <a:buChar char="•"/>
            </a:pPr>
            <a:endParaRPr lang="it-IT" sz="1800" dirty="0">
              <a:cs typeface="Arial" panose="020B0604020202020204" pitchFamily="34" charset="0"/>
            </a:endParaRPr>
          </a:p>
          <a:p>
            <a:pPr marL="285750" indent="-285750">
              <a:buFont typeface="Arial"/>
              <a:buChar char="•"/>
            </a:pPr>
            <a:endParaRPr lang="it-IT" sz="1800" dirty="0">
              <a:cs typeface="Arial" panose="020B0604020202020204" pitchFamily="34" charset="0"/>
            </a:endParaRPr>
          </a:p>
          <a:p>
            <a:pPr marL="285750" indent="-285750">
              <a:buFont typeface="Arial"/>
              <a:buChar char="•"/>
            </a:pPr>
            <a:endParaRPr lang="it-IT" sz="1800" dirty="0">
              <a:cs typeface="Arial" panose="020B0604020202020204" pitchFamily="34" charset="0"/>
            </a:endParaRPr>
          </a:p>
          <a:p>
            <a:pPr marL="285750" indent="-285750">
              <a:buFont typeface="Arial"/>
              <a:buChar char="•"/>
            </a:pPr>
            <a:endParaRPr lang="it-IT" sz="1800" dirty="0">
              <a:cs typeface="Arial" panose="020B0604020202020204" pitchFamily="34" charset="0"/>
            </a:endParaRPr>
          </a:p>
          <a:p>
            <a:pPr marL="285750" indent="-285750">
              <a:buFont typeface="Arial"/>
              <a:buChar char="•"/>
            </a:pPr>
            <a:endParaRPr lang="it-IT" sz="1800" dirty="0">
              <a:cs typeface="Arial" panose="020B0604020202020204" pitchFamily="34" charset="0"/>
            </a:endParaRPr>
          </a:p>
        </p:txBody>
      </p:sp>
      <p:sp>
        <p:nvSpPr>
          <p:cNvPr id="18" name="Segnaposto data 5">
            <a:extLst>
              <a:ext uri="{FF2B5EF4-FFF2-40B4-BE49-F238E27FC236}">
                <a16:creationId xmlns:a16="http://schemas.microsoft.com/office/drawing/2014/main" id="{5ED6AA63-2597-1F4A-B429-3BB110A803C7}"/>
              </a:ext>
            </a:extLst>
          </p:cNvPr>
          <p:cNvSpPr>
            <a:spLocks noGrp="1"/>
          </p:cNvSpPr>
          <p:nvPr>
            <p:ph type="dt" sz="half" idx="19"/>
          </p:nvPr>
        </p:nvSpPr>
        <p:spPr>
          <a:xfrm>
            <a:off x="3429000" y="6273800"/>
            <a:ext cx="1544638" cy="125413"/>
          </a:xfrm>
        </p:spPr>
        <p:txBody>
          <a:bodyPr/>
          <a:lstStyle/>
          <a:p>
            <a:pPr>
              <a:defRPr/>
            </a:pPr>
            <a:r>
              <a:rPr lang="fi-FI"/>
              <a:t>21.04.2020</a:t>
            </a:r>
            <a:endParaRPr lang="en-US"/>
          </a:p>
        </p:txBody>
      </p:sp>
    </p:spTree>
    <p:extLst>
      <p:ext uri="{BB962C8B-B14F-4D97-AF65-F5344CB8AC3E}">
        <p14:creationId xmlns:p14="http://schemas.microsoft.com/office/powerpoint/2010/main" val="1898999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497600"/>
            <a:ext cx="8134278" cy="4136400"/>
          </a:xfrm>
        </p:spPr>
        <p:txBody>
          <a:bodyPr>
            <a:normAutofit fontScale="77500" lnSpcReduction="20000"/>
          </a:bodyPr>
          <a:lstStyle/>
          <a:p>
            <a:pPr marL="0" indent="0">
              <a:lnSpc>
                <a:spcPct val="150000"/>
              </a:lnSpc>
            </a:pPr>
            <a:r>
              <a:rPr lang="en-US" b="0" dirty="0">
                <a:ea typeface="+mn-lt"/>
                <a:cs typeface="+mn-lt"/>
              </a:rPr>
              <a:t>Cleveland, C., Morris, C. (2015). Dictionary of Energy. Available at: https://www.sciencedirect.com/science/book/9780080968117 </a:t>
            </a:r>
          </a:p>
          <a:p>
            <a:pPr marL="0" indent="0">
              <a:lnSpc>
                <a:spcPct val="150000"/>
              </a:lnSpc>
            </a:pPr>
            <a:r>
              <a:rPr lang="en-US" b="0" dirty="0" err="1">
                <a:ea typeface="+mn-lt"/>
                <a:cs typeface="+mn-lt"/>
              </a:rPr>
              <a:t>Colak</a:t>
            </a:r>
            <a:r>
              <a:rPr lang="en-US" b="0" dirty="0">
                <a:ea typeface="+mn-lt"/>
                <a:cs typeface="+mn-lt"/>
              </a:rPr>
              <a:t>, I., </a:t>
            </a:r>
            <a:r>
              <a:rPr lang="en-US" b="0" dirty="0" err="1">
                <a:ea typeface="+mn-lt"/>
                <a:cs typeface="+mn-lt"/>
              </a:rPr>
              <a:t>Fulli</a:t>
            </a:r>
            <a:r>
              <a:rPr lang="en-US" b="0" dirty="0">
                <a:ea typeface="+mn-lt"/>
                <a:cs typeface="+mn-lt"/>
              </a:rPr>
              <a:t>, G., </a:t>
            </a:r>
            <a:r>
              <a:rPr lang="en-US" b="0" dirty="0" err="1">
                <a:ea typeface="+mn-lt"/>
                <a:cs typeface="+mn-lt"/>
              </a:rPr>
              <a:t>Bayhan</a:t>
            </a:r>
            <a:r>
              <a:rPr lang="en-US" b="0" dirty="0">
                <a:ea typeface="+mn-lt"/>
                <a:cs typeface="+mn-lt"/>
              </a:rPr>
              <a:t>, S., </a:t>
            </a:r>
            <a:r>
              <a:rPr lang="en-US" b="0" dirty="0" err="1">
                <a:ea typeface="+mn-lt"/>
                <a:cs typeface="+mn-lt"/>
              </a:rPr>
              <a:t>Chondrogiannis</a:t>
            </a:r>
            <a:r>
              <a:rPr lang="en-US" b="0" dirty="0">
                <a:ea typeface="+mn-lt"/>
                <a:cs typeface="+mn-lt"/>
              </a:rPr>
              <a:t>, S., </a:t>
            </a:r>
            <a:r>
              <a:rPr lang="en-US" b="0" dirty="0" err="1">
                <a:ea typeface="+mn-lt"/>
                <a:cs typeface="+mn-lt"/>
              </a:rPr>
              <a:t>Demirbas</a:t>
            </a:r>
            <a:r>
              <a:rPr lang="en-US" b="0" dirty="0">
                <a:ea typeface="+mn-lt"/>
                <a:cs typeface="+mn-lt"/>
              </a:rPr>
              <a:t>, S. (2015). Critical aspects of wind energy systems in smart grid applications, Renewable and Sustainable Energy Reviews, Volume 52, 2015, p. 155-171. Available at: </a:t>
            </a:r>
            <a:r>
              <a:rPr lang="en-US" b="0" dirty="0">
                <a:ea typeface="+mn-lt"/>
                <a:cs typeface="+mn-lt"/>
                <a:hlinkClick r:id="rId3"/>
              </a:rPr>
              <a:t>https://doi.org/10.1016/j.rser.2015.07.062</a:t>
            </a:r>
            <a:r>
              <a:rPr lang="en-US" b="0" dirty="0">
                <a:ea typeface="+mn-lt"/>
                <a:cs typeface="+mn-lt"/>
              </a:rPr>
              <a:t>. </a:t>
            </a:r>
          </a:p>
          <a:p>
            <a:pPr marL="0" indent="0">
              <a:lnSpc>
                <a:spcPct val="150000"/>
              </a:lnSpc>
            </a:pPr>
            <a:r>
              <a:rPr lang="en-US" b="0" dirty="0">
                <a:ea typeface="+mn-lt"/>
                <a:cs typeface="+mn-lt"/>
              </a:rPr>
              <a:t>Rona, B., </a:t>
            </a:r>
            <a:r>
              <a:rPr lang="en-US" b="0" dirty="0" err="1">
                <a:ea typeface="+mn-lt"/>
                <a:cs typeface="+mn-lt"/>
              </a:rPr>
              <a:t>Güler</a:t>
            </a:r>
            <a:r>
              <a:rPr lang="en-US" b="0" dirty="0">
                <a:ea typeface="+mn-lt"/>
                <a:cs typeface="+mn-lt"/>
              </a:rPr>
              <a:t>, Ö. (2015). Power system integration of wind farms and analysis of grid code requirements, Renewable and Sustainable Energy Reviews, Volume 49, 2015, p.100-107</a:t>
            </a:r>
          </a:p>
          <a:p>
            <a:pPr marL="0" indent="0">
              <a:lnSpc>
                <a:spcPct val="150000"/>
              </a:lnSpc>
            </a:pPr>
            <a:r>
              <a:rPr lang="en-US" b="0" dirty="0">
                <a:cs typeface="Arial"/>
              </a:rPr>
              <a:t>Shafiullah, G., Amanullah, M., </a:t>
            </a:r>
            <a:r>
              <a:rPr lang="en-US" b="0" dirty="0" err="1">
                <a:cs typeface="Arial"/>
              </a:rPr>
              <a:t>Shawkat</a:t>
            </a:r>
            <a:r>
              <a:rPr lang="en-US" b="0" dirty="0">
                <a:cs typeface="Arial"/>
              </a:rPr>
              <a:t> Ali, A., Wolfs, P. (2013). Potential challenges of integrating large-scale wind energy into the power grid–A review, Renewable and Sustainable Energy </a:t>
            </a:r>
            <a:r>
              <a:rPr lang="en-US" b="0" dirty="0" err="1">
                <a:cs typeface="Arial"/>
              </a:rPr>
              <a:t>Reviews,Volume</a:t>
            </a:r>
            <a:r>
              <a:rPr lang="en-US" b="0" dirty="0">
                <a:cs typeface="Arial"/>
              </a:rPr>
              <a:t> 20, 2013, p. 306-321, Available at: </a:t>
            </a:r>
            <a:r>
              <a:rPr lang="en-US" b="0" dirty="0">
                <a:cs typeface="Arial"/>
                <a:hlinkClick r:id="rId4"/>
              </a:rPr>
              <a:t>https://doi.org/10.1016/j.rser.2012.11.057</a:t>
            </a:r>
            <a:r>
              <a:rPr lang="en-US" b="0" dirty="0">
                <a:cs typeface="Arial"/>
              </a:rPr>
              <a:t>.</a:t>
            </a:r>
          </a:p>
          <a:p>
            <a:pPr marL="0" indent="0">
              <a:lnSpc>
                <a:spcPct val="150000"/>
              </a:lnSpc>
            </a:pPr>
            <a:r>
              <a:rPr lang="en-GB" b="0" dirty="0">
                <a:ea typeface="+mn-lt"/>
                <a:cs typeface="+mn-lt"/>
              </a:rPr>
              <a:t>Sorensen, P. (2016). Grid connection of wind. Available at: </a:t>
            </a:r>
            <a:r>
              <a:rPr lang="en-GB" b="0" dirty="0">
                <a:ea typeface="+mn-lt"/>
                <a:cs typeface="+mn-lt"/>
                <a:hlinkClick r:id="rId5"/>
              </a:rPr>
              <a:t>https://www.youtube.com/watch?v=-HljEywnEf0</a:t>
            </a:r>
            <a:r>
              <a:rPr lang="en-GB" b="0" dirty="0">
                <a:ea typeface="+mn-lt"/>
                <a:cs typeface="+mn-lt"/>
              </a:rPr>
              <a:t> </a:t>
            </a:r>
            <a:endParaRPr lang="en-GB" dirty="0"/>
          </a:p>
          <a:p>
            <a:pPr marL="0" indent="0">
              <a:lnSpc>
                <a:spcPct val="150000"/>
              </a:lnSpc>
            </a:pPr>
            <a:r>
              <a:rPr lang="en-US" b="0" dirty="0" err="1">
                <a:ea typeface="+mn-lt"/>
                <a:cs typeface="+mn-lt"/>
              </a:rPr>
              <a:t>Sudria</a:t>
            </a:r>
            <a:r>
              <a:rPr lang="en-US" b="0" dirty="0">
                <a:ea typeface="+mn-lt"/>
                <a:cs typeface="+mn-lt"/>
              </a:rPr>
              <a:t>, A., </a:t>
            </a:r>
            <a:r>
              <a:rPr lang="en-US" b="0" dirty="0" err="1">
                <a:ea typeface="+mn-lt"/>
                <a:cs typeface="+mn-lt"/>
              </a:rPr>
              <a:t>Chindris</a:t>
            </a:r>
            <a:r>
              <a:rPr lang="en-US" b="0" dirty="0">
                <a:ea typeface="+mn-lt"/>
                <a:cs typeface="+mn-lt"/>
              </a:rPr>
              <a:t>, M., </a:t>
            </a:r>
            <a:r>
              <a:rPr lang="en-US" b="0" dirty="0" err="1">
                <a:ea typeface="+mn-lt"/>
                <a:cs typeface="+mn-lt"/>
              </a:rPr>
              <a:t>Sumper</a:t>
            </a:r>
            <a:r>
              <a:rPr lang="en-US" b="0" dirty="0">
                <a:ea typeface="+mn-lt"/>
                <a:cs typeface="+mn-lt"/>
              </a:rPr>
              <a:t>, A., Gross, G. &amp; Ferrer, F. (2005). Wind Turbine Operation in Power Systems and Grid Connection Requirements, Electrical Power System Department, March 2005. Available: </a:t>
            </a:r>
            <a:r>
              <a:rPr lang="en-US" b="0" dirty="0">
                <a:ea typeface="+mn-lt"/>
                <a:cs typeface="+mn-lt"/>
                <a:hlinkClick r:id="rId6"/>
              </a:rPr>
              <a:t>http://www.icrepq.com/full-paper-icrep/309-SUMPER.pdf</a:t>
            </a:r>
            <a:r>
              <a:rPr lang="en-US" b="0" dirty="0">
                <a:ea typeface="+mn-lt"/>
                <a:cs typeface="+mn-lt"/>
              </a:rPr>
              <a:t> </a:t>
            </a:r>
          </a:p>
          <a:p>
            <a:pPr marL="0" indent="0">
              <a:lnSpc>
                <a:spcPct val="150000"/>
              </a:lnSpc>
            </a:pPr>
            <a:r>
              <a:rPr lang="en-US" b="0" dirty="0" err="1">
                <a:cs typeface="Arial"/>
              </a:rPr>
              <a:t>Suomen</a:t>
            </a:r>
            <a:r>
              <a:rPr lang="en-US" b="0" dirty="0">
                <a:cs typeface="Arial"/>
              </a:rPr>
              <a:t> </a:t>
            </a:r>
            <a:r>
              <a:rPr lang="en-US" b="0" dirty="0" err="1">
                <a:cs typeface="Arial"/>
              </a:rPr>
              <a:t>tuulivoimayhdistys</a:t>
            </a:r>
            <a:r>
              <a:rPr lang="en-US" b="0" dirty="0">
                <a:cs typeface="Arial"/>
              </a:rPr>
              <a:t> ry. (2020). </a:t>
            </a:r>
            <a:r>
              <a:rPr lang="en-US" b="0" dirty="0" err="1">
                <a:cs typeface="Arial"/>
              </a:rPr>
              <a:t>Tuulivoima</a:t>
            </a:r>
            <a:r>
              <a:rPr lang="en-US" b="0" dirty="0">
                <a:cs typeface="Arial"/>
              </a:rPr>
              <a:t> </a:t>
            </a:r>
            <a:r>
              <a:rPr lang="en-US" b="0" dirty="0" err="1">
                <a:cs typeface="Arial"/>
              </a:rPr>
              <a:t>Suomessa</a:t>
            </a:r>
            <a:r>
              <a:rPr lang="en-US" b="0" dirty="0">
                <a:cs typeface="Arial"/>
              </a:rPr>
              <a:t> 2020. Available at: </a:t>
            </a:r>
            <a:r>
              <a:rPr lang="en-US" b="0" dirty="0">
                <a:cs typeface="Arial"/>
                <a:hlinkClick r:id="rId7"/>
              </a:rPr>
              <a:t>https://tuulivoimayhdistys.fi/media/tuulivoima_vuositilastot_2020_julkaisuun-10.2.pdf</a:t>
            </a:r>
            <a:r>
              <a:rPr lang="en-US" b="0" dirty="0">
                <a:cs typeface="Arial"/>
              </a:rPr>
              <a:t> </a:t>
            </a:r>
          </a:p>
          <a:p>
            <a:pPr marL="0" indent="0">
              <a:lnSpc>
                <a:spcPct val="150000"/>
              </a:lnSpc>
            </a:pPr>
            <a:r>
              <a:rPr lang="en-GB" b="0" dirty="0" err="1">
                <a:ea typeface="ＭＳ Ｐゴシック"/>
              </a:rPr>
              <a:t>Uski</a:t>
            </a:r>
            <a:r>
              <a:rPr lang="en-GB" b="0" dirty="0">
                <a:ea typeface="ＭＳ Ｐゴシック"/>
              </a:rPr>
              <a:t>, S. (2018). Wind Power Grid Connection. Aalto University.</a:t>
            </a:r>
          </a:p>
          <a:p>
            <a:pPr marL="0" indent="0">
              <a:lnSpc>
                <a:spcPct val="150000"/>
              </a:lnSpc>
            </a:pPr>
            <a:endParaRPr lang="en-US" dirty="0">
              <a:highlight>
                <a:srgbClr val="FFFF00"/>
              </a:highlight>
            </a:endParaRPr>
          </a:p>
        </p:txBody>
      </p:sp>
      <p:sp>
        <p:nvSpPr>
          <p:cNvPr id="3" name="Title 2"/>
          <p:cNvSpPr>
            <a:spLocks noGrp="1"/>
          </p:cNvSpPr>
          <p:nvPr>
            <p:ph type="ctrTitle"/>
          </p:nvPr>
        </p:nvSpPr>
        <p:spPr/>
        <p:txBody>
          <a:bodyPr/>
          <a:lstStyle/>
          <a:p>
            <a:r>
              <a:rPr lang="fi-FI" err="1"/>
              <a:t>Source</a:t>
            </a:r>
            <a:r>
              <a:rPr lang="fi-FI"/>
              <a:t> </a:t>
            </a:r>
            <a:r>
              <a:rPr lang="fi-FI" err="1"/>
              <a:t>material</a:t>
            </a:r>
            <a:r>
              <a:rPr lang="fi-FI"/>
              <a:t> </a:t>
            </a:r>
            <a:r>
              <a:rPr lang="fi-FI" err="1"/>
              <a:t>used</a:t>
            </a:r>
            <a:endParaRPr lang="en-US"/>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dirty="0" smtClean="0"/>
              <a:pPr>
                <a:defRPr/>
              </a:pPr>
              <a:t>9</a:t>
            </a:fld>
            <a:endParaRPr lang="en-US" altLang="en-US"/>
          </a:p>
        </p:txBody>
      </p:sp>
      <p:sp>
        <p:nvSpPr>
          <p:cNvPr id="9" name="Segnaposto data 5">
            <a:extLst>
              <a:ext uri="{FF2B5EF4-FFF2-40B4-BE49-F238E27FC236}">
                <a16:creationId xmlns:a16="http://schemas.microsoft.com/office/drawing/2014/main" id="{85A6FC43-D6D8-A047-8112-A57367B83E1E}"/>
              </a:ext>
            </a:extLst>
          </p:cNvPr>
          <p:cNvSpPr>
            <a:spLocks noGrp="1"/>
          </p:cNvSpPr>
          <p:nvPr>
            <p:ph type="dt" sz="half" idx="19"/>
          </p:nvPr>
        </p:nvSpPr>
        <p:spPr>
          <a:xfrm>
            <a:off x="3429000" y="6273800"/>
            <a:ext cx="1544638" cy="125413"/>
          </a:xfrm>
        </p:spPr>
        <p:txBody>
          <a:bodyPr/>
          <a:lstStyle/>
          <a:p>
            <a:pPr>
              <a:defRPr/>
            </a:pPr>
            <a:r>
              <a:rPr lang="fi-FI"/>
              <a:t>21.04.2020</a:t>
            </a:r>
            <a:endParaRPr lang="en-US"/>
          </a:p>
        </p:txBody>
      </p:sp>
    </p:spTree>
    <p:extLst>
      <p:ext uri="{BB962C8B-B14F-4D97-AF65-F5344CB8AC3E}">
        <p14:creationId xmlns:p14="http://schemas.microsoft.com/office/powerpoint/2010/main" val="1660700262"/>
      </p:ext>
    </p:extLst>
  </p:cSld>
  <p:clrMapOvr>
    <a:masterClrMapping/>
  </p:clrMapOvr>
</p:sld>
</file>

<file path=ppt/theme/theme1.xml><?xml version="1.0" encoding="utf-8"?>
<a:theme xmlns:a="http://schemas.openxmlformats.org/drawingml/2006/main" name="presentation">
  <a:themeElements>
    <a:clrScheme name="Custom 5">
      <a:dk1>
        <a:sysClr val="windowText" lastClr="000000"/>
      </a:dk1>
      <a:lt1>
        <a:sysClr val="window" lastClr="FFFFFF"/>
      </a:lt1>
      <a:dk2>
        <a:srgbClr val="1F497D"/>
      </a:dk2>
      <a:lt2>
        <a:srgbClr val="928B81"/>
      </a:lt2>
      <a:accent1>
        <a:srgbClr val="FED100"/>
      </a:accent1>
      <a:accent2>
        <a:srgbClr val="E00034"/>
      </a:accent2>
      <a:accent3>
        <a:srgbClr val="0065BD"/>
      </a:accent3>
      <a:accent4>
        <a:srgbClr val="009B3A"/>
      </a:accent4>
      <a:accent5>
        <a:srgbClr val="6639B7"/>
      </a:accent5>
      <a:accent6>
        <a:srgbClr val="FF7900"/>
      </a:accent6>
      <a:hlink>
        <a:srgbClr val="000000"/>
      </a:hlink>
      <a:folHlink>
        <a:srgbClr val="928B81"/>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alto Content - Green">
  <a:themeElements>
    <a:clrScheme name="Custom 6">
      <a:dk1>
        <a:sysClr val="windowText" lastClr="000000"/>
      </a:dk1>
      <a:lt1>
        <a:sysClr val="window" lastClr="FFFFFF"/>
      </a:lt1>
      <a:dk2>
        <a:srgbClr val="1F497D"/>
      </a:dk2>
      <a:lt2>
        <a:srgbClr val="928B81"/>
      </a:lt2>
      <a:accent1>
        <a:srgbClr val="FED100"/>
      </a:accent1>
      <a:accent2>
        <a:srgbClr val="E00034"/>
      </a:accent2>
      <a:accent3>
        <a:srgbClr val="0065BD"/>
      </a:accent3>
      <a:accent4>
        <a:srgbClr val="009B3A"/>
      </a:accent4>
      <a:accent5>
        <a:srgbClr val="6639B7"/>
      </a:accent5>
      <a:accent6>
        <a:srgbClr val="FF7900"/>
      </a:accent6>
      <a:hlink>
        <a:srgbClr val="000000"/>
      </a:hlink>
      <a:folHlink>
        <a:srgbClr val="928B8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D86AD697D6ECE242BCFF88ABF86AC480" ma:contentTypeVersion="6" ma:contentTypeDescription="Luo uusi asiakirja." ma:contentTypeScope="" ma:versionID="ca0ad32c24e4bfbcc18558cbf92e68e6">
  <xsd:schema xmlns:xsd="http://www.w3.org/2001/XMLSchema" xmlns:xs="http://www.w3.org/2001/XMLSchema" xmlns:p="http://schemas.microsoft.com/office/2006/metadata/properties" xmlns:ns2="cc1ee9ce-c247-4dcf-a5b4-b031280e559c" targetNamespace="http://schemas.microsoft.com/office/2006/metadata/properties" ma:root="true" ma:fieldsID="21f60d159986a967a2509148ad6184c1" ns2:_="">
    <xsd:import namespace="cc1ee9ce-c247-4dcf-a5b4-b031280e559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1ee9ce-c247-4dcf-a5b4-b031280e559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B341BFB-443C-46EA-AD75-BBA78A07B45F}">
  <ds:schemaRefs>
    <ds:schemaRef ds:uri="cc1ee9ce-c247-4dcf-a5b4-b031280e559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908E55C0-D0B5-4BAA-975F-13F2B87976CB}">
  <ds:schemaRefs>
    <ds:schemaRef ds:uri="cc1ee9ce-c247-4dcf-a5b4-b031280e559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C2838B78-D03B-4D89-8E95-73C63C3AB4E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Template>
  <TotalTime>0</TotalTime>
  <Words>1608</Words>
  <Application>Microsoft Office PowerPoint</Application>
  <PresentationFormat>On-screen Show (4:3)</PresentationFormat>
  <Paragraphs>188</Paragraphs>
  <Slides>9</Slides>
  <Notes>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Arial</vt:lpstr>
      <vt:lpstr>Arial,Sans-Serif</vt:lpstr>
      <vt:lpstr>Calibri</vt:lpstr>
      <vt:lpstr>Times New Roman</vt:lpstr>
      <vt:lpstr>presentation</vt:lpstr>
      <vt:lpstr>Aalto Content - Green</vt:lpstr>
      <vt:lpstr>ELEC-E8423 - Smart Grid  Wind farms and their local grids and connections</vt:lpstr>
      <vt:lpstr>Introduction</vt:lpstr>
      <vt:lpstr>Wind farms</vt:lpstr>
      <vt:lpstr>Effects of wind power on grid </vt:lpstr>
      <vt:lpstr>Connection to grid</vt:lpstr>
      <vt:lpstr>Grid connection requirements - Grid code</vt:lpstr>
      <vt:lpstr>Challenges of wind power integration</vt:lpstr>
      <vt:lpstr>Conclusions</vt:lpstr>
      <vt:lpstr>Source material used</vt:lpstr>
    </vt:vector>
  </TitlesOfParts>
  <Company>TKK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Indirect holographic imaging: evaluation of image quality at 310 GHz</dc:title>
  <dc:creator>atammine</dc:creator>
  <cp:lastModifiedBy>Lehtonen Matti</cp:lastModifiedBy>
  <cp:revision>1</cp:revision>
  <dcterms:created xsi:type="dcterms:W3CDTF">2010-03-23T14:57:30Z</dcterms:created>
  <dcterms:modified xsi:type="dcterms:W3CDTF">2021-05-04T06:39:21Z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0x010100D86AD697D6ECE242BCFF88ABF86AC480</vt:lpwstr>
  </property>
</Properties>
</file>