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31" r:id="rId4"/>
    <p:sldMasterId id="2147483671" r:id="rId5"/>
  </p:sldMasterIdLst>
  <p:notesMasterIdLst>
    <p:notesMasterId r:id="rId20"/>
  </p:notesMasterIdLst>
  <p:handoutMasterIdLst>
    <p:handoutMasterId r:id="rId21"/>
  </p:handoutMasterIdLst>
  <p:sldIdLst>
    <p:sldId id="339" r:id="rId6"/>
    <p:sldId id="355" r:id="rId7"/>
    <p:sldId id="363" r:id="rId8"/>
    <p:sldId id="369" r:id="rId9"/>
    <p:sldId id="368" r:id="rId10"/>
    <p:sldId id="370" r:id="rId11"/>
    <p:sldId id="372" r:id="rId12"/>
    <p:sldId id="373" r:id="rId13"/>
    <p:sldId id="374" r:id="rId14"/>
    <p:sldId id="375" r:id="rId15"/>
    <p:sldId id="371" r:id="rId16"/>
    <p:sldId id="352" r:id="rId17"/>
    <p:sldId id="362" r:id="rId18"/>
    <p:sldId id="376" r:id="rId19"/>
  </p:sldIdLst>
  <p:sldSz cx="9144000" cy="6858000" type="screen4x3"/>
  <p:notesSz cx="6797675" cy="9874250"/>
  <p:embeddedFontLst>
    <p:embeddedFont>
      <p:font typeface="Calibri" panose="020F0502020204030204" pitchFamily="34" charset="0"/>
      <p:regular r:id="rId22"/>
      <p:bold r:id="rId23"/>
      <p:italic r:id="rId24"/>
      <p:boldItalic r:id="rId25"/>
    </p:embeddedFont>
  </p:embeddedFontLst>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33"/>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4/6/2021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4/6/2021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146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016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62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64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977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412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928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280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296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dirty="0"/>
              <a:t>25.03.2020</a:t>
            </a:r>
          </a:p>
          <a:p>
            <a:pPr>
              <a:defRPr/>
            </a:pPr>
            <a:endParaRPr lang="en-US" dirty="0"/>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dirty="0"/>
              <a:t>25.03.2020</a:t>
            </a:r>
            <a:endParaRPr lang="en-US" dirty="0"/>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dirty="0"/>
              <a:t>25.03.2020</a:t>
            </a:r>
            <a:endParaRPr lang="en-US" dirty="0"/>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dirty="0"/>
              <a:t>25.03.2020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tsep.2019.10046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fi-FI" sz="3200" dirty="0"/>
              <a:t>ELEC-E8423 - Smart Grid</a:t>
            </a:r>
            <a:br>
              <a:rPr lang="fi-FI" sz="3200" dirty="0"/>
            </a:br>
            <a:br>
              <a:rPr lang="fi-FI" sz="3200" dirty="0"/>
            </a:br>
            <a:r>
              <a:rPr lang="en-US" sz="3200" dirty="0"/>
              <a:t>Role of DR, storages and hydrogen in future energy systems</a:t>
            </a:r>
            <a:endParaRPr lang="en-US" sz="3200" i="1" dirty="0"/>
          </a:p>
        </p:txBody>
      </p:sp>
      <p:sp>
        <p:nvSpPr>
          <p:cNvPr id="3" name="Subtitle 2"/>
          <p:cNvSpPr>
            <a:spLocks noGrp="1"/>
          </p:cNvSpPr>
          <p:nvPr>
            <p:ph type="subTitle" idx="1"/>
          </p:nvPr>
        </p:nvSpPr>
        <p:spPr>
          <a:xfrm>
            <a:off x="572401" y="4182429"/>
            <a:ext cx="6285600" cy="1323370"/>
          </a:xfrm>
        </p:spPr>
        <p:txBody>
          <a:bodyPr>
            <a:normAutofit/>
          </a:bodyPr>
          <a:lstStyle/>
          <a:p>
            <a:r>
              <a:rPr lang="en-US" i="1" dirty="0"/>
              <a:t>Yuchen Ju, </a:t>
            </a:r>
            <a:r>
              <a:rPr lang="en-US" i="1" dirty="0" err="1"/>
              <a:t>Tianchen</a:t>
            </a:r>
            <a:r>
              <a:rPr lang="en-US" i="1" dirty="0"/>
              <a:t> </a:t>
            </a:r>
            <a:r>
              <a:rPr lang="en-US" i="1" dirty="0" err="1"/>
              <a:t>Xue</a:t>
            </a:r>
            <a:endParaRPr lang="en-US" i="1" dirty="0"/>
          </a:p>
          <a:p>
            <a:endParaRPr lang="en-US" dirty="0"/>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fi-FI" dirty="0"/>
              <a:t>06</a:t>
            </a:r>
            <a:r>
              <a:rPr lang="et-EE" dirty="0"/>
              <a:t>.0</a:t>
            </a:r>
            <a:r>
              <a:rPr lang="fi-FI" dirty="0"/>
              <a:t>4</a:t>
            </a:r>
            <a:r>
              <a:rPr lang="et-EE" dirty="0"/>
              <a:t>.202</a:t>
            </a:r>
            <a:r>
              <a:rPr lang="en-US" dirty="0"/>
              <a:t>1</a:t>
            </a:r>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dirty="0"/>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5206" y="617469"/>
            <a:ext cx="8203955" cy="382645"/>
          </a:xfrm>
        </p:spPr>
        <p:txBody>
          <a:bodyPr/>
          <a:lstStyle/>
          <a:p>
            <a:r>
              <a:rPr lang="en-US" dirty="0">
                <a:ea typeface="ＭＳ Ｐゴシック"/>
              </a:rPr>
              <a:t>Hydrogen Transportation</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
        <p:nvSpPr>
          <p:cNvPr id="10" name="文本框 9">
            <a:extLst>
              <a:ext uri="{FF2B5EF4-FFF2-40B4-BE49-F238E27FC236}">
                <a16:creationId xmlns:a16="http://schemas.microsoft.com/office/drawing/2014/main" id="{FB6F1D48-BB95-4383-9BD8-95882ED2EBB5}"/>
              </a:ext>
            </a:extLst>
          </p:cNvPr>
          <p:cNvSpPr txBox="1"/>
          <p:nvPr/>
        </p:nvSpPr>
        <p:spPr>
          <a:xfrm>
            <a:off x="545995" y="1556752"/>
            <a:ext cx="7748590" cy="3585597"/>
          </a:xfrm>
          <a:prstGeom prst="rect">
            <a:avLst/>
          </a:prstGeom>
          <a:noFill/>
        </p:spPr>
        <p:txBody>
          <a:bodyPr wrap="square">
            <a:spAutoFit/>
          </a:bodyPr>
          <a:lstStyle/>
          <a:p>
            <a:pPr marL="342900" indent="-342900">
              <a:buFont typeface="Wingdings" panose="05000000000000000000" pitchFamily="2" charset="2"/>
              <a:buChar char="Ø"/>
            </a:pPr>
            <a:r>
              <a:rPr lang="en-US" altLang="zh-CN" dirty="0"/>
              <a:t>Pipelines for gaseous hydrogen</a:t>
            </a:r>
          </a:p>
          <a:p>
            <a:pPr>
              <a:spcBef>
                <a:spcPts val="600"/>
              </a:spcBef>
            </a:pPr>
            <a:r>
              <a:rPr lang="en-US" altLang="zh-CN" sz="1600" dirty="0"/>
              <a:t>Piping systems are usually several miles long, and in some cases may be hundreds of miles long. </a:t>
            </a:r>
          </a:p>
          <a:p>
            <a:pPr>
              <a:spcBef>
                <a:spcPts val="600"/>
              </a:spcBef>
            </a:pPr>
            <a:r>
              <a:rPr lang="en-US" altLang="zh-CN" sz="1600" dirty="0"/>
              <a:t>A slight change in the operating pressure of a pipeline system can result in a large change in the amount of gas contained within the piping network due to excessive volume of these piping systems.</a:t>
            </a:r>
          </a:p>
          <a:p>
            <a:endParaRPr lang="en-US" altLang="zh-CN" dirty="0"/>
          </a:p>
          <a:p>
            <a:pPr marL="342900" indent="-342900">
              <a:buFont typeface="Wingdings" panose="05000000000000000000" pitchFamily="2" charset="2"/>
              <a:buChar char="Ø"/>
            </a:pPr>
            <a:r>
              <a:rPr lang="en-US" altLang="zh-CN" dirty="0"/>
              <a:t>Trucks, trains, or ships for either compressed gas tube trailers or liquefied hydrogen</a:t>
            </a:r>
          </a:p>
          <a:p>
            <a:pPr>
              <a:spcBef>
                <a:spcPts val="600"/>
              </a:spcBef>
            </a:pPr>
            <a:r>
              <a:rPr lang="en-US" altLang="zh-CN" sz="1600" dirty="0"/>
              <a:t>The main drawback of using hydrogen as a transportation fuel is associated with its huge on-board storage tank because of extremely low density of hydrogen.</a:t>
            </a:r>
            <a:endParaRPr lang="zh-CN" altLang="en-US" sz="1600" dirty="0"/>
          </a:p>
          <a:p>
            <a:endParaRPr lang="zh-CN" altLang="en-US" dirty="0"/>
          </a:p>
        </p:txBody>
      </p:sp>
    </p:spTree>
    <p:extLst>
      <p:ext uri="{BB962C8B-B14F-4D97-AF65-F5344CB8AC3E}">
        <p14:creationId xmlns:p14="http://schemas.microsoft.com/office/powerpoint/2010/main" val="112434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5206" y="617469"/>
            <a:ext cx="8203955" cy="382645"/>
          </a:xfrm>
        </p:spPr>
        <p:txBody>
          <a:bodyPr/>
          <a:lstStyle/>
          <a:p>
            <a:r>
              <a:rPr lang="en-US" dirty="0">
                <a:ea typeface="ＭＳ Ｐゴシック"/>
              </a:rPr>
              <a:t>Cost Challenges for Hydrogen Storage</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11</a:t>
            </a:fld>
            <a:endParaRPr lang="en-US" altLang="en-US"/>
          </a:p>
        </p:txBody>
      </p:sp>
      <p:sp>
        <p:nvSpPr>
          <p:cNvPr id="10" name="文本框 9">
            <a:extLst>
              <a:ext uri="{FF2B5EF4-FFF2-40B4-BE49-F238E27FC236}">
                <a16:creationId xmlns:a16="http://schemas.microsoft.com/office/drawing/2014/main" id="{3E366CF7-886B-45E9-9E61-0B41C06F9CEA}"/>
              </a:ext>
            </a:extLst>
          </p:cNvPr>
          <p:cNvSpPr txBox="1"/>
          <p:nvPr/>
        </p:nvSpPr>
        <p:spPr>
          <a:xfrm>
            <a:off x="595206" y="1902937"/>
            <a:ext cx="7555868" cy="2554545"/>
          </a:xfrm>
          <a:prstGeom prst="rect">
            <a:avLst/>
          </a:prstGeom>
          <a:noFill/>
        </p:spPr>
        <p:txBody>
          <a:bodyPr wrap="square">
            <a:spAutoFit/>
          </a:bodyPr>
          <a:lstStyle/>
          <a:p>
            <a:pPr marL="342900" indent="-342900">
              <a:buFont typeface="Wingdings" panose="05000000000000000000" pitchFamily="2" charset="2"/>
              <a:buChar char="Ø"/>
            </a:pPr>
            <a:r>
              <a:rPr lang="en-US" altLang="zh-CN" dirty="0"/>
              <a:t>Most importantly, cost of efficient and sustainable hydrogen production and delivery must considerably be reduced. </a:t>
            </a:r>
          </a:p>
          <a:p>
            <a:pPr marL="342900" indent="-342900">
              <a:buFont typeface="Wingdings" panose="05000000000000000000" pitchFamily="2" charset="2"/>
              <a:buChar char="Ø"/>
            </a:pPr>
            <a:endParaRPr lang="en-US" altLang="zh-CN" dirty="0"/>
          </a:p>
          <a:p>
            <a:pPr marL="342900" indent="-342900">
              <a:buFont typeface="Wingdings" panose="05000000000000000000" pitchFamily="2" charset="2"/>
              <a:buChar char="Ø"/>
            </a:pPr>
            <a:r>
              <a:rPr lang="en-US" altLang="zh-CN" dirty="0"/>
              <a:t>New generations of hydrogen storage systems for both vehicular and stationary applications must be developed. </a:t>
            </a:r>
          </a:p>
          <a:p>
            <a:pPr marL="342900" indent="-342900">
              <a:buFont typeface="Wingdings" panose="05000000000000000000" pitchFamily="2" charset="2"/>
              <a:buChar char="Ø"/>
            </a:pPr>
            <a:endParaRPr lang="en-US" altLang="zh-CN" dirty="0"/>
          </a:p>
          <a:p>
            <a:pPr marL="342900" indent="-342900">
              <a:buFont typeface="Wingdings" panose="05000000000000000000" pitchFamily="2" charset="2"/>
              <a:buChar char="Ø"/>
            </a:pPr>
            <a:r>
              <a:rPr lang="en-US" altLang="zh-CN" dirty="0"/>
              <a:t>The cost of fuel-cell and other hydrogen-based systems must also be reduced.</a:t>
            </a:r>
            <a:endParaRPr lang="zh-CN" altLang="en-US" dirty="0"/>
          </a:p>
        </p:txBody>
      </p:sp>
    </p:spTree>
    <p:extLst>
      <p:ext uri="{BB962C8B-B14F-4D97-AF65-F5344CB8AC3E}">
        <p14:creationId xmlns:p14="http://schemas.microsoft.com/office/powerpoint/2010/main" val="170720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4861" y="1354772"/>
            <a:ext cx="8134278" cy="4404640"/>
          </a:xfrm>
        </p:spPr>
        <p:txBody>
          <a:bodyPr>
            <a:normAutofit fontScale="85000" lnSpcReduction="10000"/>
          </a:bodyPr>
          <a:lstStyle/>
          <a:p>
            <a:pPr marL="342900" indent="-342900">
              <a:lnSpc>
                <a:spcPct val="120000"/>
              </a:lnSpc>
              <a:spcBef>
                <a:spcPts val="600"/>
              </a:spcBef>
              <a:buChar char="•"/>
            </a:pPr>
            <a:r>
              <a:rPr lang="fi-FI" sz="2000" b="0" dirty="0" err="1">
                <a:ea typeface="ＭＳ Ｐゴシック"/>
              </a:rPr>
              <a:t>The</a:t>
            </a:r>
            <a:r>
              <a:rPr lang="fi-FI" sz="2000" b="0" dirty="0">
                <a:ea typeface="ＭＳ Ｐゴシック"/>
              </a:rPr>
              <a:t> </a:t>
            </a:r>
            <a:r>
              <a:rPr lang="fi-FI" sz="2000" b="0" dirty="0" err="1">
                <a:ea typeface="ＭＳ Ｐゴシック"/>
              </a:rPr>
              <a:t>increase</a:t>
            </a:r>
            <a:r>
              <a:rPr lang="fi-FI" sz="2000" b="0" dirty="0">
                <a:ea typeface="ＭＳ Ｐゴシック"/>
              </a:rPr>
              <a:t> in </a:t>
            </a:r>
            <a:r>
              <a:rPr lang="fi-FI" sz="2000" b="0" dirty="0" err="1">
                <a:ea typeface="ＭＳ Ｐゴシック"/>
              </a:rPr>
              <a:t>variable</a:t>
            </a:r>
            <a:r>
              <a:rPr lang="fi-FI" sz="2000" b="0" dirty="0">
                <a:ea typeface="ＭＳ Ｐゴシック"/>
              </a:rPr>
              <a:t> </a:t>
            </a:r>
            <a:r>
              <a:rPr lang="fi-FI" sz="2000" b="0" dirty="0" err="1">
                <a:ea typeface="ＭＳ Ｐゴシック"/>
              </a:rPr>
              <a:t>renewable</a:t>
            </a:r>
            <a:r>
              <a:rPr lang="fi-FI" sz="2000" b="0" dirty="0">
                <a:ea typeface="ＭＳ Ｐゴシック"/>
              </a:rPr>
              <a:t> </a:t>
            </a:r>
            <a:r>
              <a:rPr lang="fi-FI" sz="2000" b="0" dirty="0" err="1">
                <a:ea typeface="ＭＳ Ｐゴシック"/>
              </a:rPr>
              <a:t>technologies</a:t>
            </a:r>
            <a:r>
              <a:rPr lang="fi-FI" sz="2000" b="0" dirty="0">
                <a:ea typeface="ＭＳ Ｐゴシック"/>
              </a:rPr>
              <a:t> </a:t>
            </a:r>
            <a:r>
              <a:rPr lang="fi-FI" sz="2000" b="0" dirty="0" err="1">
                <a:ea typeface="ＭＳ Ｐゴシック"/>
              </a:rPr>
              <a:t>induce</a:t>
            </a:r>
            <a:r>
              <a:rPr lang="fi-FI" sz="2000" b="0" dirty="0">
                <a:ea typeface="ＭＳ Ｐゴシック"/>
              </a:rPr>
              <a:t> </a:t>
            </a:r>
            <a:r>
              <a:rPr lang="fi-FI" sz="2000" b="0" dirty="0" err="1">
                <a:ea typeface="ＭＳ Ｐゴシック"/>
              </a:rPr>
              <a:t>imbalance</a:t>
            </a:r>
            <a:r>
              <a:rPr lang="fi-FI" sz="2000" b="0" dirty="0">
                <a:ea typeface="ＭＳ Ｐゴシック"/>
              </a:rPr>
              <a:t> </a:t>
            </a:r>
            <a:r>
              <a:rPr lang="fi-FI" sz="2000" b="0" dirty="0" err="1">
                <a:ea typeface="ＭＳ Ｐゴシック"/>
              </a:rPr>
              <a:t>pressure</a:t>
            </a:r>
            <a:r>
              <a:rPr lang="fi-FI" sz="2000" b="0" dirty="0">
                <a:ea typeface="ＭＳ Ｐゴシック"/>
              </a:rPr>
              <a:t> to </a:t>
            </a:r>
            <a:r>
              <a:rPr lang="fi-FI" sz="2000" b="0" dirty="0" err="1">
                <a:ea typeface="ＭＳ Ｐゴシック"/>
              </a:rPr>
              <a:t>energy</a:t>
            </a:r>
            <a:r>
              <a:rPr lang="fi-FI" sz="2000" b="0" dirty="0">
                <a:ea typeface="ＭＳ Ｐゴシック"/>
              </a:rPr>
              <a:t> </a:t>
            </a:r>
            <a:r>
              <a:rPr lang="fi-FI" sz="2000" b="0" dirty="0" err="1">
                <a:ea typeface="ＭＳ Ｐゴシック"/>
              </a:rPr>
              <a:t>systems</a:t>
            </a:r>
            <a:r>
              <a:rPr lang="fi-FI" sz="2000" b="0" dirty="0">
                <a:ea typeface="ＭＳ Ｐゴシック"/>
              </a:rPr>
              <a:t>, </a:t>
            </a:r>
            <a:r>
              <a:rPr lang="fi-FI" sz="2000" b="0" dirty="0" err="1">
                <a:ea typeface="ＭＳ Ｐゴシック"/>
              </a:rPr>
              <a:t>which</a:t>
            </a:r>
            <a:r>
              <a:rPr lang="fi-FI" sz="2000" b="0" dirty="0">
                <a:ea typeface="ＭＳ Ｐゴシック"/>
              </a:rPr>
              <a:t> </a:t>
            </a:r>
            <a:r>
              <a:rPr lang="fi-FI" sz="2000" b="0" dirty="0" err="1">
                <a:ea typeface="ＭＳ Ｐゴシック"/>
              </a:rPr>
              <a:t>creates</a:t>
            </a:r>
            <a:r>
              <a:rPr lang="fi-FI" sz="2000" b="0" dirty="0">
                <a:ea typeface="ＭＳ Ｐゴシック"/>
              </a:rPr>
              <a:t> an </a:t>
            </a:r>
            <a:r>
              <a:rPr lang="fi-FI" sz="2000" b="0" dirty="0" err="1">
                <a:ea typeface="ＭＳ Ｐゴシック"/>
              </a:rPr>
              <a:t>increasing</a:t>
            </a:r>
            <a:r>
              <a:rPr lang="fi-FI" sz="2000" b="0" dirty="0">
                <a:ea typeface="ＭＳ Ｐゴシック"/>
              </a:rPr>
              <a:t> </a:t>
            </a:r>
            <a:r>
              <a:rPr lang="fi-FI" sz="2000" b="0" dirty="0" err="1">
                <a:ea typeface="ＭＳ Ｐゴシック"/>
              </a:rPr>
              <a:t>demand</a:t>
            </a:r>
            <a:r>
              <a:rPr lang="fi-FI" sz="2000" b="0" dirty="0">
                <a:ea typeface="ＭＳ Ｐゴシック"/>
              </a:rPr>
              <a:t> for </a:t>
            </a:r>
            <a:r>
              <a:rPr lang="fi-FI" sz="2000" b="0" dirty="0" err="1">
                <a:ea typeface="ＭＳ Ｐゴシック"/>
              </a:rPr>
              <a:t>balancing</a:t>
            </a:r>
            <a:r>
              <a:rPr lang="fi-FI" sz="2000" b="0" dirty="0">
                <a:ea typeface="ＭＳ Ｐゴシック"/>
              </a:rPr>
              <a:t> </a:t>
            </a:r>
            <a:r>
              <a:rPr lang="fi-FI" sz="2000" b="0" dirty="0" err="1">
                <a:ea typeface="ＭＳ Ｐゴシック"/>
              </a:rPr>
              <a:t>technologies</a:t>
            </a:r>
            <a:r>
              <a:rPr lang="fi-FI" sz="2000" b="0" dirty="0">
                <a:ea typeface="ＭＳ Ｐゴシック"/>
              </a:rPr>
              <a:t>, </a:t>
            </a:r>
            <a:r>
              <a:rPr lang="fi-FI" sz="2000" b="0" dirty="0" err="1">
                <a:ea typeface="ＭＳ Ｐゴシック"/>
              </a:rPr>
              <a:t>such</a:t>
            </a:r>
            <a:r>
              <a:rPr lang="fi-FI" sz="2000" b="0" dirty="0">
                <a:ea typeface="ＭＳ Ｐゴシック"/>
              </a:rPr>
              <a:t> as Energy </a:t>
            </a:r>
            <a:r>
              <a:rPr lang="fi-FI" sz="2000" b="0" dirty="0" err="1">
                <a:ea typeface="ＭＳ Ｐゴシック"/>
              </a:rPr>
              <a:t>Storages</a:t>
            </a:r>
            <a:r>
              <a:rPr lang="fi-FI" sz="2000" b="0" dirty="0">
                <a:ea typeface="ＭＳ Ｐゴシック"/>
              </a:rPr>
              <a:t> and </a:t>
            </a:r>
            <a:r>
              <a:rPr lang="fi-FI" sz="2000" b="0" dirty="0" err="1">
                <a:ea typeface="ＭＳ Ｐゴシック"/>
              </a:rPr>
              <a:t>Demand</a:t>
            </a:r>
            <a:r>
              <a:rPr lang="fi-FI" sz="2000" b="0" dirty="0">
                <a:ea typeface="ＭＳ Ｐゴシック"/>
              </a:rPr>
              <a:t> </a:t>
            </a:r>
            <a:r>
              <a:rPr lang="fi-FI" sz="2000" b="0" dirty="0" err="1">
                <a:ea typeface="ＭＳ Ｐゴシック"/>
              </a:rPr>
              <a:t>Response</a:t>
            </a:r>
            <a:r>
              <a:rPr lang="fi-FI" sz="2000" b="0" dirty="0">
                <a:ea typeface="ＭＳ Ｐゴシック"/>
              </a:rPr>
              <a:t>.</a:t>
            </a:r>
          </a:p>
          <a:p>
            <a:pPr marL="0" indent="0">
              <a:lnSpc>
                <a:spcPct val="120000"/>
              </a:lnSpc>
              <a:spcBef>
                <a:spcPts val="600"/>
              </a:spcBef>
            </a:pPr>
            <a:endParaRPr lang="fi-FI" sz="2000" b="0" dirty="0"/>
          </a:p>
          <a:p>
            <a:pPr marL="342900" indent="-342900">
              <a:lnSpc>
                <a:spcPct val="120000"/>
              </a:lnSpc>
              <a:spcBef>
                <a:spcPts val="600"/>
              </a:spcBef>
              <a:buFont typeface="Arial" panose="020B0604020202020204" pitchFamily="34" charset="0"/>
              <a:buChar char="•"/>
            </a:pPr>
            <a:r>
              <a:rPr lang="fi-FI" sz="2000" b="0" dirty="0">
                <a:ea typeface="ＭＳ Ｐゴシック"/>
              </a:rPr>
              <a:t>Demand Response with storages can decrease costs for prosumers and improve market performance for producers.</a:t>
            </a:r>
          </a:p>
          <a:p>
            <a:pPr marL="342900" indent="-342900">
              <a:lnSpc>
                <a:spcPct val="120000"/>
              </a:lnSpc>
              <a:spcBef>
                <a:spcPts val="600"/>
              </a:spcBef>
              <a:buFont typeface="Arial" panose="020B0604020202020204" pitchFamily="34" charset="0"/>
              <a:buChar char="•"/>
            </a:pPr>
            <a:endParaRPr lang="fi-FI" sz="2000" b="0" dirty="0">
              <a:ea typeface="ＭＳ Ｐゴシック"/>
            </a:endParaRPr>
          </a:p>
          <a:p>
            <a:pPr marL="342900" indent="-342900">
              <a:lnSpc>
                <a:spcPct val="120000"/>
              </a:lnSpc>
              <a:spcBef>
                <a:spcPts val="600"/>
              </a:spcBef>
              <a:buFont typeface="Arial" panose="020B0604020202020204" pitchFamily="34" charset="0"/>
              <a:buChar char="•"/>
            </a:pPr>
            <a:r>
              <a:rPr lang="en-US" sz="2000" b="0" dirty="0"/>
              <a:t>Electricity conversion to hydrogen and usage of hydrogen as an energy storage medium, fuel can productively utilize excess of renewable energy in smart grids.</a:t>
            </a:r>
          </a:p>
          <a:p>
            <a:pPr marL="342900" indent="-342900">
              <a:lnSpc>
                <a:spcPct val="120000"/>
              </a:lnSpc>
              <a:spcBef>
                <a:spcPts val="600"/>
              </a:spcBef>
              <a:buFont typeface="Arial" panose="020B0604020202020204" pitchFamily="34" charset="0"/>
              <a:buChar char="•"/>
            </a:pPr>
            <a:endParaRPr lang="en-US" sz="2000" b="0" dirty="0"/>
          </a:p>
          <a:p>
            <a:pPr marL="342900" indent="-342900">
              <a:lnSpc>
                <a:spcPct val="120000"/>
              </a:lnSpc>
              <a:spcBef>
                <a:spcPts val="600"/>
              </a:spcBef>
              <a:buFont typeface="Arial" panose="020B0604020202020204" pitchFamily="34" charset="0"/>
              <a:buChar char="•"/>
            </a:pPr>
            <a:r>
              <a:rPr lang="en-US" sz="2000" b="0" dirty="0"/>
              <a:t>It is vital to improve hydrogen storage technique and keep the costs of hydrogen generation, storage and usage on the acceptable level.</a:t>
            </a:r>
            <a:endParaRPr lang="fi-FI" sz="2000" dirty="0"/>
          </a:p>
          <a:p>
            <a:pPr>
              <a:lnSpc>
                <a:spcPct val="150000"/>
              </a:lnSpc>
              <a:buFont typeface="Arial" panose="020B0604020202020204" pitchFamily="34" charset="0"/>
              <a:buChar char="•"/>
            </a:pPr>
            <a:endParaRPr lang="en-US" sz="2000" dirty="0"/>
          </a:p>
        </p:txBody>
      </p:sp>
      <p:sp>
        <p:nvSpPr>
          <p:cNvPr id="3" name="Title 2"/>
          <p:cNvSpPr>
            <a:spLocks noGrp="1"/>
          </p:cNvSpPr>
          <p:nvPr>
            <p:ph type="ctrTitle"/>
          </p:nvPr>
        </p:nvSpPr>
        <p:spPr/>
        <p:txBody>
          <a:bodyPr/>
          <a:lstStyle/>
          <a:p>
            <a:r>
              <a:rPr lang="fi-FI" dirty="0" err="1"/>
              <a:t>Conclusions</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12</a:t>
            </a:fld>
            <a:endParaRPr lang="en-US" altLang="en-US"/>
          </a:p>
        </p:txBody>
      </p:sp>
    </p:spTree>
    <p:extLst>
      <p:ext uri="{BB962C8B-B14F-4D97-AF65-F5344CB8AC3E}">
        <p14:creationId xmlns:p14="http://schemas.microsoft.com/office/powerpoint/2010/main" val="32231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78416" cy="4214332"/>
          </a:xfrm>
        </p:spPr>
        <p:txBody>
          <a:bodyPr>
            <a:normAutofit/>
          </a:bodyPr>
          <a:lstStyle/>
          <a:p>
            <a:r>
              <a:rPr lang="en-US" b="0" dirty="0" err="1">
                <a:ea typeface="+mn-lt"/>
                <a:cs typeface="+mn-lt"/>
              </a:rPr>
              <a:t>Siano</a:t>
            </a:r>
            <a:r>
              <a:rPr lang="en-US" b="0" dirty="0">
                <a:ea typeface="+mn-lt"/>
                <a:cs typeface="+mn-lt"/>
              </a:rPr>
              <a:t>, P. (2014). Demand response and smart grids—A survey. </a:t>
            </a:r>
            <a:r>
              <a:rPr lang="en-US" b="0" i="1" dirty="0">
                <a:ea typeface="+mn-lt"/>
                <a:cs typeface="+mn-lt"/>
              </a:rPr>
              <a:t>Renewable and Sustainable Energy Reviews</a:t>
            </a:r>
            <a:r>
              <a:rPr lang="en-US" b="0" dirty="0">
                <a:ea typeface="+mn-lt"/>
                <a:cs typeface="+mn-lt"/>
              </a:rPr>
              <a:t>, </a:t>
            </a:r>
            <a:r>
              <a:rPr lang="en-US" b="0" i="1" dirty="0">
                <a:ea typeface="+mn-lt"/>
                <a:cs typeface="+mn-lt"/>
              </a:rPr>
              <a:t>30</a:t>
            </a:r>
            <a:r>
              <a:rPr lang="en-US" b="0" dirty="0">
                <a:ea typeface="+mn-lt"/>
                <a:cs typeface="+mn-lt"/>
              </a:rPr>
              <a:t>, 461–478. </a:t>
            </a:r>
            <a:r>
              <a:rPr lang="en-US" b="0" dirty="0" err="1">
                <a:ea typeface="+mn-lt"/>
                <a:cs typeface="+mn-lt"/>
              </a:rPr>
              <a:t>doi</a:t>
            </a:r>
            <a:r>
              <a:rPr lang="en-US" b="0" dirty="0">
                <a:ea typeface="+mn-lt"/>
                <a:cs typeface="+mn-lt"/>
              </a:rPr>
              <a:t>: 10.1016/j.rser.2013.10.022</a:t>
            </a:r>
            <a:endParaRPr lang="en-US" b="0" dirty="0"/>
          </a:p>
          <a:p>
            <a:r>
              <a:rPr lang="en-US" b="0" dirty="0">
                <a:ea typeface="ＭＳ Ｐゴシック"/>
              </a:rPr>
              <a:t>DoE (2006) Benefits of Demand Response in Electricity Markets and Recommendations for Achieving Them. A report to the United States Congress Pursuant to Section 1252 of the Energy Policy Act of 2005</a:t>
            </a:r>
          </a:p>
          <a:p>
            <a:r>
              <a:rPr lang="en-US" b="0" dirty="0" err="1"/>
              <a:t>Dominković</a:t>
            </a:r>
            <a:r>
              <a:rPr lang="en-US" b="0" dirty="0"/>
              <a:t>, D. F., </a:t>
            </a:r>
            <a:r>
              <a:rPr lang="en-US" b="0" dirty="0" err="1"/>
              <a:t>Gianniou</a:t>
            </a:r>
            <a:r>
              <a:rPr lang="en-US" b="0" dirty="0"/>
              <a:t>, P., Münster, M., Heller, A., &amp; Rode, C. (2018). Utilizing thermal building mass for storage in district heating systems: Combined building level simulations and system level optimization. </a:t>
            </a:r>
            <a:r>
              <a:rPr lang="en-US" b="0" i="1" dirty="0"/>
              <a:t>Energy</a:t>
            </a:r>
            <a:r>
              <a:rPr lang="en-US" b="0" dirty="0"/>
              <a:t>, </a:t>
            </a:r>
            <a:r>
              <a:rPr lang="en-US" b="0" i="1" dirty="0"/>
              <a:t>153</a:t>
            </a:r>
            <a:r>
              <a:rPr lang="en-US" b="0" dirty="0"/>
              <a:t>, 949-966.</a:t>
            </a:r>
          </a:p>
          <a:p>
            <a:r>
              <a:rPr lang="fi-FI" b="0" dirty="0"/>
              <a:t>Kontu, K., </a:t>
            </a:r>
            <a:r>
              <a:rPr lang="fi-FI" b="0" dirty="0" err="1"/>
              <a:t>Vimpari</a:t>
            </a:r>
            <a:r>
              <a:rPr lang="fi-FI" b="0" dirty="0"/>
              <a:t>, J., Penttinen, P., &amp; Junnila, S. (2018). </a:t>
            </a:r>
            <a:r>
              <a:rPr lang="en-US" b="0" dirty="0"/>
              <a:t>City scale demand side management in three different-sized district heating systems. </a:t>
            </a:r>
            <a:r>
              <a:rPr lang="en-US" b="0" i="1" dirty="0"/>
              <a:t>Energies</a:t>
            </a:r>
            <a:r>
              <a:rPr lang="en-US" b="0" dirty="0"/>
              <a:t>, </a:t>
            </a:r>
            <a:r>
              <a:rPr lang="en-US" b="0" i="1" dirty="0"/>
              <a:t>11</a:t>
            </a:r>
            <a:r>
              <a:rPr lang="en-US" b="0" dirty="0"/>
              <a:t>(12), 3370.</a:t>
            </a:r>
            <a:endParaRPr lang="en-US" b="0" dirty="0">
              <a:ea typeface="ＭＳ Ｐゴシック"/>
              <a:cs typeface="Arial"/>
            </a:endParaRPr>
          </a:p>
          <a:p>
            <a:r>
              <a:rPr lang="en-US" b="0" dirty="0"/>
              <a:t>European Commission, 2050 long-term strategy. (2020). Available at: https://ec.europa.eu/clima/policies/strategies/2050_en (accessed on 19 Mar. 2021).</a:t>
            </a:r>
          </a:p>
          <a:p>
            <a:r>
              <a:rPr lang="en-US" b="0" dirty="0"/>
              <a:t>Chen, H., Cong, T. N., Yang, W., Tan, C., Li, Y., &amp; Ding, Y. (2009). Progress in electrical energy storage system: A critical review. </a:t>
            </a:r>
            <a:r>
              <a:rPr lang="en-US" b="0" i="1" dirty="0"/>
              <a:t>Progress in natural science</a:t>
            </a:r>
            <a:r>
              <a:rPr lang="en-US" b="0" dirty="0"/>
              <a:t>, </a:t>
            </a:r>
            <a:r>
              <a:rPr lang="en-US" b="0" i="1" dirty="0"/>
              <a:t>19</a:t>
            </a:r>
            <a:r>
              <a:rPr lang="en-US" b="0" dirty="0"/>
              <a:t>(3), 291-312.</a:t>
            </a:r>
          </a:p>
          <a:p>
            <a:r>
              <a:rPr lang="en-US" b="0" dirty="0">
                <a:ea typeface="ＭＳ Ｐゴシック"/>
                <a:cs typeface="Arial"/>
              </a:rPr>
              <a:t>Lin, R. H., Zhao, Y. Y., &amp; Wu, B. D. (2020). Toward a hydrogen society: Hydrogen and smart grid integration. International Journal of Hydrogen Energy, 45(39), 20164–20175. https://doi.org/10.1016/j.ijhydene.2020.01.047</a:t>
            </a:r>
          </a:p>
        </p:txBody>
      </p:sp>
      <p:sp>
        <p:nvSpPr>
          <p:cNvPr id="3" name="Title 2"/>
          <p:cNvSpPr>
            <a:spLocks noGrp="1"/>
          </p:cNvSpPr>
          <p:nvPr>
            <p:ph type="ctrTitle"/>
          </p:nvPr>
        </p:nvSpPr>
        <p:spPr/>
        <p:txBody>
          <a:bodyPr/>
          <a:lstStyle/>
          <a:p>
            <a:r>
              <a:rPr lang="fi-FI" dirty="0" err="1"/>
              <a:t>Source</a:t>
            </a:r>
            <a:r>
              <a:rPr lang="fi-FI" dirty="0"/>
              <a:t> </a:t>
            </a:r>
            <a:r>
              <a:rPr lang="fi-FI" dirty="0" err="1"/>
              <a:t>material</a:t>
            </a:r>
            <a:r>
              <a:rPr lang="fi-FI" dirty="0"/>
              <a:t> </a:t>
            </a:r>
            <a:r>
              <a:rPr lang="fi-FI" dirty="0" err="1"/>
              <a:t>used</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13</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78416" cy="4214332"/>
          </a:xfrm>
        </p:spPr>
        <p:txBody>
          <a:bodyPr>
            <a:normAutofit/>
          </a:bodyPr>
          <a:lstStyle/>
          <a:p>
            <a:r>
              <a:rPr lang="en-US" altLang="zh-CN" b="0" dirty="0">
                <a:ea typeface="ＭＳ Ｐゴシック"/>
                <a:cs typeface="Arial"/>
              </a:rPr>
              <a:t>Sharma, S., &amp; Ghoshal, S. K. (2015). Hydrogen the future transportation fuel: From production to applications. Renewable and Sustainable Energy Reviews, 43, 1151–1158. https://doi.org/10.1016/j.rser.2014.11.093</a:t>
            </a:r>
          </a:p>
          <a:p>
            <a:r>
              <a:rPr lang="en-US" altLang="zh-CN" b="0" dirty="0" err="1">
                <a:ea typeface="ＭＳ Ｐゴシック"/>
                <a:cs typeface="Arial"/>
              </a:rPr>
              <a:t>Widera</a:t>
            </a:r>
            <a:r>
              <a:rPr lang="en-US" altLang="zh-CN" b="0" dirty="0">
                <a:ea typeface="ＭＳ Ｐゴシック"/>
                <a:cs typeface="Arial"/>
              </a:rPr>
              <a:t>, B. (2020). Renewable hydrogen implementations for combined energy storage, transportation and stationary applications. Thermal Science and Engineering Progress, 16(September 2019), 100460. </a:t>
            </a:r>
            <a:r>
              <a:rPr lang="en-US" altLang="zh-CN" b="0" dirty="0">
                <a:ea typeface="ＭＳ Ｐゴシック"/>
                <a:cs typeface="Arial"/>
                <a:hlinkClick r:id="rId3"/>
              </a:rPr>
              <a:t>https://doi.org/10.1016/j.tsep.2019.100460</a:t>
            </a:r>
            <a:endParaRPr lang="en-US" altLang="zh-CN" b="0" dirty="0">
              <a:ea typeface="ＭＳ Ｐゴシック"/>
              <a:cs typeface="Arial"/>
            </a:endParaRPr>
          </a:p>
          <a:p>
            <a:r>
              <a:rPr lang="en-US" altLang="zh-CN" b="0" dirty="0">
                <a:ea typeface="ＭＳ Ｐゴシック"/>
                <a:cs typeface="Arial"/>
              </a:rPr>
              <a:t>Wang, M., Wang, G., Sun, Z., Zhang, Y., &amp; Xu, D. (2019). Review of renewable energy-based hydrogen production processes for sustainable energy innovation. Global Energy Interconnection, 2(5), 436–443. https://doi.org/10.1016/j.gloei.2019.11.019</a:t>
            </a:r>
          </a:p>
          <a:p>
            <a:endParaRPr lang="en-US" altLang="zh-CN" b="0" dirty="0">
              <a:ea typeface="ＭＳ Ｐゴシック"/>
              <a:cs typeface="Arial"/>
            </a:endParaRPr>
          </a:p>
        </p:txBody>
      </p:sp>
      <p:sp>
        <p:nvSpPr>
          <p:cNvPr id="3" name="Title 2"/>
          <p:cNvSpPr>
            <a:spLocks noGrp="1"/>
          </p:cNvSpPr>
          <p:nvPr>
            <p:ph type="ctrTitle"/>
          </p:nvPr>
        </p:nvSpPr>
        <p:spPr/>
        <p:txBody>
          <a:bodyPr/>
          <a:lstStyle/>
          <a:p>
            <a:r>
              <a:rPr lang="fi-FI" dirty="0" err="1"/>
              <a:t>Source</a:t>
            </a:r>
            <a:r>
              <a:rPr lang="fi-FI" dirty="0"/>
              <a:t> </a:t>
            </a:r>
            <a:r>
              <a:rPr lang="fi-FI" dirty="0" err="1"/>
              <a:t>material</a:t>
            </a:r>
            <a:r>
              <a:rPr lang="fi-FI" dirty="0"/>
              <a:t> </a:t>
            </a:r>
            <a:r>
              <a:rPr lang="fi-FI" dirty="0" err="1"/>
              <a:t>used</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14</a:t>
            </a:fld>
            <a:endParaRPr lang="en-US" altLang="en-US"/>
          </a:p>
        </p:txBody>
      </p:sp>
    </p:spTree>
    <p:extLst>
      <p:ext uri="{BB962C8B-B14F-4D97-AF65-F5344CB8AC3E}">
        <p14:creationId xmlns:p14="http://schemas.microsoft.com/office/powerpoint/2010/main" val="241821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387740"/>
            <a:ext cx="7988990" cy="4246260"/>
          </a:xfrm>
        </p:spPr>
        <p:txBody>
          <a:bodyPr>
            <a:normAutofit fontScale="92500" lnSpcReduction="10000"/>
          </a:bodyPr>
          <a:lstStyle/>
          <a:p>
            <a:pPr marL="0" indent="0">
              <a:lnSpc>
                <a:spcPct val="100000"/>
              </a:lnSpc>
            </a:pPr>
            <a:r>
              <a:rPr lang="fr-FR" sz="1700" dirty="0"/>
              <a:t>In </a:t>
            </a:r>
            <a:r>
              <a:rPr lang="fr-FR" sz="1700" dirty="0" err="1"/>
              <a:t>order</a:t>
            </a:r>
            <a:r>
              <a:rPr lang="fr-FR" sz="1700" dirty="0"/>
              <a:t> to </a:t>
            </a:r>
            <a:r>
              <a:rPr lang="fr-FR" sz="1700" dirty="0" err="1"/>
              <a:t>realize</a:t>
            </a:r>
            <a:r>
              <a:rPr lang="fr-FR" sz="1700" dirty="0"/>
              <a:t> the vision of </a:t>
            </a:r>
            <a:r>
              <a:rPr lang="fr-FR" sz="1700" dirty="0" err="1"/>
              <a:t>climate</a:t>
            </a:r>
            <a:r>
              <a:rPr lang="fr-FR" sz="1700" dirty="0"/>
              <a:t> </a:t>
            </a:r>
            <a:r>
              <a:rPr lang="fr-FR" sz="1700" dirty="0" err="1"/>
              <a:t>neutrality</a:t>
            </a:r>
            <a:r>
              <a:rPr lang="fr-FR" sz="1700" dirty="0"/>
              <a:t>, the proportion of </a:t>
            </a:r>
            <a:r>
              <a:rPr lang="fr-FR" sz="1700" dirty="0" err="1"/>
              <a:t>renewable</a:t>
            </a:r>
            <a:r>
              <a:rPr lang="fr-FR" sz="1700" dirty="0"/>
              <a:t> sources </a:t>
            </a:r>
            <a:r>
              <a:rPr lang="fr-FR" sz="1700" dirty="0" err="1"/>
              <a:t>is</a:t>
            </a:r>
            <a:r>
              <a:rPr lang="fr-FR" sz="1700" dirty="0"/>
              <a:t> </a:t>
            </a:r>
            <a:r>
              <a:rPr lang="fr-FR" sz="1700" dirty="0" err="1"/>
              <a:t>increasing</a:t>
            </a:r>
            <a:r>
              <a:rPr lang="fr-FR" sz="1700" dirty="0"/>
              <a:t> in the </a:t>
            </a:r>
            <a:r>
              <a:rPr lang="fr-FR" sz="1700" dirty="0" err="1"/>
              <a:t>energy</a:t>
            </a:r>
            <a:r>
              <a:rPr lang="fr-FR" sz="1700" dirty="0"/>
              <a:t> system. It </a:t>
            </a:r>
            <a:r>
              <a:rPr lang="fr-FR" sz="1700" dirty="0" err="1"/>
              <a:t>makes</a:t>
            </a:r>
            <a:r>
              <a:rPr lang="fr-FR" sz="1700" dirty="0"/>
              <a:t> the </a:t>
            </a:r>
            <a:r>
              <a:rPr lang="fr-FR" sz="1700" dirty="0" err="1"/>
              <a:t>energy</a:t>
            </a:r>
            <a:r>
              <a:rPr lang="fr-FR" sz="1700" dirty="0"/>
              <a:t> </a:t>
            </a:r>
            <a:r>
              <a:rPr lang="fr-FR" sz="1700" dirty="0" err="1"/>
              <a:t>supply</a:t>
            </a:r>
            <a:r>
              <a:rPr lang="fr-FR" sz="1700" dirty="0"/>
              <a:t> </a:t>
            </a:r>
            <a:r>
              <a:rPr lang="fr-FR" sz="1700" dirty="0" err="1"/>
              <a:t>unstable</a:t>
            </a:r>
            <a:r>
              <a:rPr lang="fr-FR" sz="1700" dirty="0"/>
              <a:t> </a:t>
            </a:r>
            <a:r>
              <a:rPr lang="fr-FR" sz="1700" dirty="0" err="1"/>
              <a:t>which</a:t>
            </a:r>
            <a:r>
              <a:rPr lang="fr-FR" sz="1700" dirty="0"/>
              <a:t> causes a </a:t>
            </a:r>
            <a:r>
              <a:rPr lang="fr-FR" sz="1700" dirty="0" err="1"/>
              <a:t>dismatch</a:t>
            </a:r>
            <a:r>
              <a:rPr lang="fr-FR" sz="1700" dirty="0"/>
              <a:t> of </a:t>
            </a:r>
            <a:r>
              <a:rPr lang="fr-FR" sz="1700" dirty="0" err="1"/>
              <a:t>energy</a:t>
            </a:r>
            <a:r>
              <a:rPr lang="fr-FR" sz="1700" dirty="0"/>
              <a:t> </a:t>
            </a:r>
            <a:r>
              <a:rPr lang="fr-FR" sz="1700" dirty="0" err="1"/>
              <a:t>supply</a:t>
            </a:r>
            <a:r>
              <a:rPr lang="fr-FR" sz="1700" dirty="0"/>
              <a:t> and </a:t>
            </a:r>
            <a:r>
              <a:rPr lang="fr-FR" sz="1700" dirty="0" err="1"/>
              <a:t>demand</a:t>
            </a:r>
            <a:r>
              <a:rPr lang="fr-FR" sz="1700" dirty="0"/>
              <a:t>. </a:t>
            </a:r>
            <a:r>
              <a:rPr lang="en-US" sz="1700" dirty="0">
                <a:ea typeface="ＭＳ Ｐゴシック"/>
                <a:cs typeface="Arial"/>
              </a:rPr>
              <a:t>Demand Response (DR) and Energy Storage Systems are key enablers in the ongoing transformation of energy systems into </a:t>
            </a:r>
            <a:r>
              <a:rPr lang="en-US" sz="1700" dirty="0" err="1">
                <a:ea typeface="ＭＳ Ｐゴシック"/>
                <a:cs typeface="Arial"/>
              </a:rPr>
              <a:t>adaptible</a:t>
            </a:r>
            <a:r>
              <a:rPr lang="en-US" sz="1700" dirty="0">
                <a:ea typeface="ＭＳ Ｐゴシック"/>
                <a:cs typeface="Arial"/>
              </a:rPr>
              <a:t>, renewable and energy secure systems. DR and ESS are used to compensate the spatial and temporal imbalances in energy demand and production, offsetting the need for on-demand fossil fuel generation.</a:t>
            </a:r>
            <a:endParaRPr lang="en-US" sz="1700" dirty="0">
              <a:cs typeface="Arial"/>
            </a:endParaRPr>
          </a:p>
          <a:p>
            <a:pPr marL="0" indent="0">
              <a:lnSpc>
                <a:spcPct val="100000"/>
              </a:lnSpc>
            </a:pPr>
            <a:endParaRPr lang="en-US" sz="1600" dirty="0">
              <a:ea typeface="ＭＳ Ｐゴシック"/>
              <a:cs typeface="Arial"/>
            </a:endParaRPr>
          </a:p>
          <a:p>
            <a:pPr marL="0" indent="0">
              <a:lnSpc>
                <a:spcPct val="100000"/>
              </a:lnSpc>
            </a:pPr>
            <a:r>
              <a:rPr lang="en-US" sz="1600" dirty="0">
                <a:ea typeface="ＭＳ Ｐゴシック"/>
                <a:cs typeface="Arial"/>
              </a:rPr>
              <a:t>Presentation Contents:</a:t>
            </a:r>
          </a:p>
          <a:p>
            <a:pPr marL="285750" indent="-285750">
              <a:lnSpc>
                <a:spcPct val="150000"/>
              </a:lnSpc>
              <a:buChar char="•"/>
            </a:pPr>
            <a:r>
              <a:rPr lang="en-US" b="0" dirty="0">
                <a:ea typeface="ＭＳ Ｐゴシック"/>
                <a:cs typeface="Arial"/>
              </a:rPr>
              <a:t>Demand Response in Smart Grids</a:t>
            </a:r>
          </a:p>
          <a:p>
            <a:pPr>
              <a:lnSpc>
                <a:spcPct val="150000"/>
              </a:lnSpc>
              <a:buChar char="•"/>
            </a:pPr>
            <a:r>
              <a:rPr lang="en-US" b="0" dirty="0">
                <a:ea typeface="ＭＳ Ｐゴシック"/>
                <a:cs typeface="Arial"/>
              </a:rPr>
              <a:t>Demand response technology with storages </a:t>
            </a:r>
          </a:p>
          <a:p>
            <a:pPr>
              <a:lnSpc>
                <a:spcPct val="150000"/>
              </a:lnSpc>
              <a:buChar char="•"/>
            </a:pPr>
            <a:r>
              <a:rPr lang="en-US" b="0" dirty="0">
                <a:ea typeface="ＭＳ Ｐゴシック"/>
                <a:cs typeface="Arial"/>
              </a:rPr>
              <a:t>Demand response benefits</a:t>
            </a:r>
          </a:p>
          <a:p>
            <a:pPr>
              <a:lnSpc>
                <a:spcPct val="150000"/>
              </a:lnSpc>
              <a:buChar char="•"/>
            </a:pPr>
            <a:r>
              <a:rPr lang="en-US" b="0" dirty="0">
                <a:ea typeface="ＭＳ Ｐゴシック"/>
                <a:cs typeface="Arial"/>
              </a:rPr>
              <a:t>H</a:t>
            </a:r>
            <a:r>
              <a:rPr lang="en-US" altLang="zh-CN" b="0" dirty="0">
                <a:ea typeface="ＭＳ Ｐゴシック"/>
                <a:cs typeface="Arial"/>
              </a:rPr>
              <a:t>ydrogen energy in Smart Grids</a:t>
            </a:r>
            <a:endParaRPr lang="en-US" b="0" dirty="0">
              <a:ea typeface="ＭＳ Ｐゴシック"/>
              <a:cs typeface="Arial"/>
            </a:endParaRPr>
          </a:p>
          <a:p>
            <a:pPr>
              <a:lnSpc>
                <a:spcPct val="150000"/>
              </a:lnSpc>
              <a:buChar char="•"/>
            </a:pPr>
            <a:r>
              <a:rPr lang="fi-FI" b="0" dirty="0" err="1">
                <a:ea typeface="+mn-lt"/>
                <a:cs typeface="+mn-lt"/>
              </a:rPr>
              <a:t>Conclusions</a:t>
            </a:r>
            <a:endParaRPr lang="en-GB" b="0" dirty="0">
              <a:ea typeface="+mn-lt"/>
              <a:cs typeface="+mn-lt"/>
            </a:endParaRPr>
          </a:p>
          <a:p>
            <a:pPr>
              <a:lnSpc>
                <a:spcPct val="150000"/>
              </a:lnSpc>
              <a:buChar char="•"/>
            </a:pPr>
            <a:r>
              <a:rPr lang="fi-FI" b="0" dirty="0" err="1">
                <a:ea typeface="+mn-lt"/>
                <a:cs typeface="+mn-lt"/>
              </a:rPr>
              <a:t>Source</a:t>
            </a:r>
            <a:r>
              <a:rPr lang="fi-FI" b="0" dirty="0">
                <a:ea typeface="+mn-lt"/>
                <a:cs typeface="+mn-lt"/>
              </a:rPr>
              <a:t> </a:t>
            </a:r>
            <a:r>
              <a:rPr lang="fi-FI" b="0" dirty="0" err="1">
                <a:ea typeface="+mn-lt"/>
                <a:cs typeface="+mn-lt"/>
              </a:rPr>
              <a:t>material</a:t>
            </a:r>
            <a:r>
              <a:rPr lang="fi-FI" b="0" dirty="0">
                <a:ea typeface="+mn-lt"/>
                <a:cs typeface="+mn-lt"/>
              </a:rPr>
              <a:t> </a:t>
            </a:r>
            <a:r>
              <a:rPr lang="fi-FI" b="0" dirty="0" err="1">
                <a:ea typeface="+mn-lt"/>
                <a:cs typeface="+mn-lt"/>
              </a:rPr>
              <a:t>used</a:t>
            </a:r>
            <a:endParaRPr lang="fi-FI" b="0" dirty="0">
              <a:ea typeface="+mn-lt"/>
              <a:cs typeface="+mn-lt"/>
            </a:endParaRPr>
          </a:p>
          <a:p>
            <a:pPr>
              <a:buChar char="•"/>
            </a:pPr>
            <a:endParaRPr lang="fi-FI" dirty="0">
              <a:cs typeface="Arial"/>
            </a:endParaRPr>
          </a:p>
          <a:p>
            <a:endParaRPr lang="en-GB" dirty="0">
              <a:cs typeface="Arial"/>
            </a:endParaRPr>
          </a:p>
          <a:p>
            <a:endParaRPr lang="en-GB" dirty="0">
              <a:cs typeface="Arial"/>
            </a:endParaRPr>
          </a:p>
          <a:p>
            <a:endParaRPr lang="en-US" dirty="0">
              <a:cs typeface="Arial"/>
            </a:endParaRPr>
          </a:p>
          <a:p>
            <a:endParaRPr lang="en-US" dirty="0">
              <a:cs typeface="Arial"/>
            </a:endParaRPr>
          </a:p>
          <a:p>
            <a:endParaRPr lang="en-US" dirty="0">
              <a:cs typeface="Arial"/>
            </a:endParaRPr>
          </a:p>
          <a:p>
            <a:pPr marL="0" indent="0">
              <a:lnSpc>
                <a:spcPct val="160000"/>
              </a:lnSpc>
            </a:pPr>
            <a:endParaRPr lang="en-US" dirty="0">
              <a:cs typeface="Arial"/>
            </a:endParaRPr>
          </a:p>
        </p:txBody>
      </p:sp>
      <p:sp>
        <p:nvSpPr>
          <p:cNvPr id="3" name="Title 2"/>
          <p:cNvSpPr>
            <a:spLocks noGrp="1"/>
          </p:cNvSpPr>
          <p:nvPr>
            <p:ph type="ctrTitle"/>
          </p:nvPr>
        </p:nvSpPr>
        <p:spPr/>
        <p:txBody>
          <a:bodyPr/>
          <a:lstStyle/>
          <a:p>
            <a:r>
              <a:rPr lang="fi-FI" dirty="0" err="1"/>
              <a:t>Introduction</a:t>
            </a:r>
            <a:endParaRPr lang="en-US" dirty="0"/>
          </a:p>
        </p:txBody>
      </p:sp>
      <p:sp>
        <p:nvSpPr>
          <p:cNvPr id="4" name="Text Placeholder 3"/>
          <p:cNvSpPr>
            <a:spLocks noGrp="1"/>
          </p:cNvSpPr>
          <p:nvPr>
            <p:ph type="body" sz="quarter" idx="16"/>
          </p:nvPr>
        </p:nvSpPr>
        <p:spPr/>
        <p:txBody>
          <a:bodyPr/>
          <a:lstStyle/>
          <a:p>
            <a:endParaRPr lang="en-US" dirty="0"/>
          </a:p>
        </p:txBody>
      </p:sp>
      <p:sp>
        <p:nvSpPr>
          <p:cNvPr id="5" name="Text Placeholder 4"/>
          <p:cNvSpPr>
            <a:spLocks noGrp="1"/>
          </p:cNvSpPr>
          <p:nvPr>
            <p:ph type="body" sz="quarter" idx="17"/>
          </p:nvPr>
        </p:nvSpPr>
        <p:spPr/>
        <p:txBody>
          <a:bodyPr/>
          <a:lstStyle/>
          <a:p>
            <a:endParaRPr lang="en-US" dirty="0"/>
          </a:p>
        </p:txBody>
      </p:sp>
      <p:sp>
        <p:nvSpPr>
          <p:cNvPr id="8" name="Slide Number Placeholder 7"/>
          <p:cNvSpPr>
            <a:spLocks noGrp="1"/>
          </p:cNvSpPr>
          <p:nvPr>
            <p:ph type="sldNum" sz="quarter" idx="20"/>
          </p:nvPr>
        </p:nvSpPr>
        <p:spPr/>
        <p:txBody>
          <a:bodyPr/>
          <a:lstStyle/>
          <a:p>
            <a:pPr>
              <a:defRPr/>
            </a:pPr>
            <a:r>
              <a:rPr lang="et-EE" altLang="en-US" dirty="0"/>
              <a:t>Page </a:t>
            </a:r>
            <a:fld id="{7ACE66E0-BE04-47BA-A62D-7BFC499E8192}" type="slidenum">
              <a:rPr lang="en-US" altLang="en-US" smtClean="0"/>
              <a:pPr>
                <a:defRPr/>
              </a:pPr>
              <a:t>2</a:t>
            </a:fld>
            <a:endParaRPr lang="en-US" altLang="en-US" dirty="0"/>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136400"/>
          </a:xfrm>
        </p:spPr>
        <p:txBody>
          <a:bodyPr>
            <a:normAutofit/>
          </a:bodyPr>
          <a:lstStyle/>
          <a:p>
            <a:pPr marL="342900" indent="-342900">
              <a:lnSpc>
                <a:spcPct val="100000"/>
              </a:lnSpc>
              <a:buFont typeface="Arial" panose="020B0604020202020204" pitchFamily="34" charset="0"/>
              <a:buChar char="•"/>
            </a:pPr>
            <a:r>
              <a:rPr lang="en-US" sz="1800" b="0" dirty="0">
                <a:ea typeface="+mn-lt"/>
                <a:cs typeface="+mn-lt"/>
              </a:rPr>
              <a:t>DR refers to “changes in energy usage by prosumers from their normal consumption patterns in response to changes in dynamic energy prices, or to incentive payments designed to induce lower energy consumption at times of high wholesale market prices or when system reliability is jeopardized” .</a:t>
            </a:r>
          </a:p>
          <a:p>
            <a:pPr marL="342900" indent="-342900">
              <a:lnSpc>
                <a:spcPct val="100000"/>
              </a:lnSpc>
              <a:buFont typeface="Arial" panose="020B0604020202020204" pitchFamily="34" charset="0"/>
              <a:buChar char="•"/>
            </a:pPr>
            <a:r>
              <a:rPr lang="en-US" sz="1800" b="0" dirty="0">
                <a:ea typeface="+mn-lt"/>
                <a:cs typeface="+mn-lt"/>
              </a:rPr>
              <a:t>DR takes advantage of storages.</a:t>
            </a:r>
          </a:p>
          <a:p>
            <a:pPr marL="342900" indent="-342900">
              <a:lnSpc>
                <a:spcPct val="100000"/>
              </a:lnSpc>
              <a:buFont typeface="Arial" panose="020B0604020202020204" pitchFamily="34" charset="0"/>
              <a:buChar char="•"/>
            </a:pPr>
            <a:r>
              <a:rPr lang="en-US" sz="1800" b="0" dirty="0">
                <a:ea typeface="+mn-lt"/>
                <a:cs typeface="+mn-lt"/>
              </a:rPr>
              <a:t>Water storage: integrated into</a:t>
            </a:r>
          </a:p>
          <a:p>
            <a:pPr marL="0" indent="0">
              <a:lnSpc>
                <a:spcPct val="100000"/>
              </a:lnSpc>
            </a:pPr>
            <a:r>
              <a:rPr lang="en-US" sz="1800" b="0" dirty="0">
                <a:cs typeface="+mn-lt"/>
              </a:rPr>
              <a:t>      energy system to manage </a:t>
            </a:r>
          </a:p>
          <a:p>
            <a:pPr marL="0" indent="0">
              <a:lnSpc>
                <a:spcPct val="100000"/>
              </a:lnSpc>
            </a:pPr>
            <a:r>
              <a:rPr lang="en-US" sz="1800" b="0" dirty="0">
                <a:cs typeface="+mn-lt"/>
              </a:rPr>
              <a:t>     the generation more flexible</a:t>
            </a:r>
          </a:p>
          <a:p>
            <a:pPr marL="342900" indent="-342900">
              <a:lnSpc>
                <a:spcPct val="100000"/>
              </a:lnSpc>
              <a:buFont typeface="Arial" panose="020B0604020202020204" pitchFamily="34" charset="0"/>
              <a:buChar char="•"/>
            </a:pPr>
            <a:r>
              <a:rPr lang="en-US" sz="1800" b="0" dirty="0">
                <a:cs typeface="+mn-lt"/>
              </a:rPr>
              <a:t>Building mass: preheating </a:t>
            </a:r>
          </a:p>
          <a:p>
            <a:pPr marL="0" indent="0">
              <a:lnSpc>
                <a:spcPct val="100000"/>
              </a:lnSpc>
            </a:pPr>
            <a:r>
              <a:rPr lang="en-US" sz="1800" b="0" dirty="0">
                <a:cs typeface="+mn-lt"/>
              </a:rPr>
              <a:t>     technology which can get</a:t>
            </a:r>
          </a:p>
          <a:p>
            <a:pPr marL="0" indent="0">
              <a:lnSpc>
                <a:spcPct val="100000"/>
              </a:lnSpc>
            </a:pPr>
            <a:r>
              <a:rPr lang="en-US" sz="1800" b="0" dirty="0">
                <a:cs typeface="+mn-lt"/>
              </a:rPr>
              <a:t>     benefits both for </a:t>
            </a:r>
          </a:p>
          <a:p>
            <a:pPr marL="0" indent="0">
              <a:lnSpc>
                <a:spcPct val="100000"/>
              </a:lnSpc>
            </a:pPr>
            <a:r>
              <a:rPr lang="en-US" sz="1800" b="0" dirty="0">
                <a:cs typeface="+mn-lt"/>
              </a:rPr>
              <a:t>     prosumers and producers.</a:t>
            </a:r>
          </a:p>
          <a:p>
            <a:pPr marL="0" indent="0">
              <a:lnSpc>
                <a:spcPct val="100000"/>
              </a:lnSpc>
            </a:pPr>
            <a:endParaRPr lang="en-US" sz="2000" b="0" dirty="0">
              <a:ea typeface="+mn-lt"/>
              <a:cs typeface="+mn-lt"/>
            </a:endParaRPr>
          </a:p>
          <a:p>
            <a:pPr marL="342900" indent="-342900">
              <a:lnSpc>
                <a:spcPct val="100000"/>
              </a:lnSpc>
              <a:buChar char="•"/>
            </a:pPr>
            <a:endParaRPr lang="en-US" sz="2000" b="0" dirty="0">
              <a:cs typeface="+mn-lt"/>
            </a:endParaRPr>
          </a:p>
          <a:p>
            <a:pPr>
              <a:lnSpc>
                <a:spcPct val="100000"/>
              </a:lnSpc>
              <a:buChar char="•"/>
            </a:pPr>
            <a:endParaRPr lang="en-US" sz="2000" dirty="0">
              <a:cs typeface="Arial"/>
            </a:endParaRPr>
          </a:p>
        </p:txBody>
      </p:sp>
      <p:sp>
        <p:nvSpPr>
          <p:cNvPr id="3" name="Title 2"/>
          <p:cNvSpPr>
            <a:spLocks noGrp="1"/>
          </p:cNvSpPr>
          <p:nvPr>
            <p:ph type="ctrTitle"/>
          </p:nvPr>
        </p:nvSpPr>
        <p:spPr/>
        <p:txBody>
          <a:bodyPr/>
          <a:lstStyle/>
          <a:p>
            <a:r>
              <a:rPr lang="en-US" dirty="0">
                <a:ea typeface="ＭＳ Ｐゴシック"/>
              </a:rPr>
              <a:t>Demand Response in Smart Grids</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a:xfrm>
            <a:off x="3429000" y="6273800"/>
            <a:ext cx="1544638" cy="125413"/>
          </a:xfrm>
        </p:spPr>
        <p:txBody>
          <a:bodyPr/>
          <a:lstStyle/>
          <a:p>
            <a:pPr>
              <a:defRPr/>
            </a:pPr>
            <a:r>
              <a:rPr lang="fi-FI" dirty="0"/>
              <a:t>26.04.202</a:t>
            </a:r>
            <a:r>
              <a:rPr lang="en-US" altLang="zh-CN" dirty="0"/>
              <a:t>1</a:t>
            </a:r>
            <a:endParaRPr lang="en-US" dirty="0"/>
          </a:p>
        </p:txBody>
      </p:sp>
      <p:sp>
        <p:nvSpPr>
          <p:cNvPr id="8" name="Slide Number Placeholder 7"/>
          <p:cNvSpPr>
            <a:spLocks noGrp="1"/>
          </p:cNvSpPr>
          <p:nvPr>
            <p:ph type="sldNum" sz="quarter" idx="20"/>
          </p:nvPr>
        </p:nvSpPr>
        <p:spPr/>
        <p:txBody>
          <a:bodyPr/>
          <a:lstStyle/>
          <a:p>
            <a:pPr>
              <a:defRPr/>
            </a:pPr>
            <a:r>
              <a:rPr lang="et-EE" altLang="en-US" dirty="0"/>
              <a:t>Page </a:t>
            </a:r>
            <a:fld id="{7ACE66E0-BE04-47BA-A62D-7BFC499E8192}" type="slidenum">
              <a:rPr lang="en-US" altLang="en-US" smtClean="0"/>
              <a:pPr>
                <a:defRPr/>
              </a:pPr>
              <a:t>3</a:t>
            </a:fld>
            <a:endParaRPr lang="en-US" altLang="en-US" dirty="0"/>
          </a:p>
        </p:txBody>
      </p:sp>
      <p:pic>
        <p:nvPicPr>
          <p:cNvPr id="9" name="图片 13">
            <a:extLst>
              <a:ext uri="{FF2B5EF4-FFF2-40B4-BE49-F238E27FC236}">
                <a16:creationId xmlns:a16="http://schemas.microsoft.com/office/drawing/2014/main" id="{B4B87510-B34C-49EF-9323-D2243A446968}"/>
              </a:ext>
            </a:extLst>
          </p:cNvPr>
          <p:cNvPicPr>
            <a:picLocks noChangeAspect="1"/>
          </p:cNvPicPr>
          <p:nvPr/>
        </p:nvPicPr>
        <p:blipFill>
          <a:blip r:embed="rId3"/>
          <a:stretch>
            <a:fillRect/>
          </a:stretch>
        </p:blipFill>
        <p:spPr>
          <a:xfrm>
            <a:off x="3930977" y="3429000"/>
            <a:ext cx="4848014" cy="2377646"/>
          </a:xfrm>
          <a:prstGeom prst="rect">
            <a:avLst/>
          </a:prstGeom>
        </p:spPr>
      </p:pic>
    </p:spTree>
    <p:extLst>
      <p:ext uri="{BB962C8B-B14F-4D97-AF65-F5344CB8AC3E}">
        <p14:creationId xmlns:p14="http://schemas.microsoft.com/office/powerpoint/2010/main" val="5218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A60836-B7B5-40BA-AA24-B4FD11775AB6}"/>
              </a:ext>
            </a:extLst>
          </p:cNvPr>
          <p:cNvSpPr>
            <a:spLocks noGrp="1"/>
          </p:cNvSpPr>
          <p:nvPr>
            <p:ph type="body" sz="quarter" idx="13"/>
          </p:nvPr>
        </p:nvSpPr>
        <p:spPr>
          <a:xfrm>
            <a:off x="572399" y="1497600"/>
            <a:ext cx="3754503" cy="4136400"/>
          </a:xfrm>
        </p:spPr>
        <p:txBody>
          <a:bodyPr>
            <a:normAutofit/>
          </a:bodyPr>
          <a:lstStyle/>
          <a:p>
            <a:pPr marL="0" indent="0"/>
            <a:r>
              <a:rPr lang="en-US" sz="2000" b="0" dirty="0"/>
              <a:t>Energy transfer</a:t>
            </a:r>
          </a:p>
          <a:p>
            <a:pPr marL="285750" indent="-285750">
              <a:lnSpc>
                <a:spcPct val="150000"/>
              </a:lnSpc>
              <a:buFont typeface="Arial" panose="020B0604020202020204" pitchFamily="34" charset="0"/>
              <a:buChar char="•"/>
            </a:pPr>
            <a:r>
              <a:rPr lang="en-US" sz="1800" b="0" dirty="0"/>
              <a:t>The intermediary energy obtained by renewable sources will be stored and utilized at an appropriate time as a substitute for the expensive primary power used in peak-load power stations. </a:t>
            </a:r>
          </a:p>
          <a:p>
            <a:pPr marL="0" indent="0">
              <a:lnSpc>
                <a:spcPct val="150000"/>
              </a:lnSpc>
            </a:pPr>
            <a:r>
              <a:rPr lang="en-US" sz="1800" b="0" dirty="0"/>
              <a:t>Heating/ cooling system, DHW, electrical appliances, buildings.</a:t>
            </a:r>
          </a:p>
          <a:p>
            <a:endParaRPr lang="en-US" dirty="0"/>
          </a:p>
        </p:txBody>
      </p:sp>
      <p:sp>
        <p:nvSpPr>
          <p:cNvPr id="3" name="Title 2">
            <a:extLst>
              <a:ext uri="{FF2B5EF4-FFF2-40B4-BE49-F238E27FC236}">
                <a16:creationId xmlns:a16="http://schemas.microsoft.com/office/drawing/2014/main" id="{ACE998FA-9477-4892-96AE-024E52F3DC62}"/>
              </a:ext>
            </a:extLst>
          </p:cNvPr>
          <p:cNvSpPr>
            <a:spLocks noGrp="1"/>
          </p:cNvSpPr>
          <p:nvPr>
            <p:ph type="ctrTitle"/>
          </p:nvPr>
        </p:nvSpPr>
        <p:spPr/>
        <p:txBody>
          <a:bodyPr/>
          <a:lstStyle/>
          <a:p>
            <a:r>
              <a:rPr lang="en-US" dirty="0"/>
              <a:t>Demand response technology with storages</a:t>
            </a:r>
          </a:p>
        </p:txBody>
      </p:sp>
      <p:sp>
        <p:nvSpPr>
          <p:cNvPr id="4" name="Text Placeholder 3">
            <a:extLst>
              <a:ext uri="{FF2B5EF4-FFF2-40B4-BE49-F238E27FC236}">
                <a16:creationId xmlns:a16="http://schemas.microsoft.com/office/drawing/2014/main" id="{E177B488-2FB4-4515-9751-918B27F3F3F0}"/>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7F070330-6EC9-4F45-BD91-9CF4F04935A5}"/>
              </a:ext>
            </a:extLst>
          </p:cNvPr>
          <p:cNvSpPr>
            <a:spLocks noGrp="1"/>
          </p:cNvSpPr>
          <p:nvPr>
            <p:ph type="body" sz="quarter" idx="17"/>
          </p:nvPr>
        </p:nvSpPr>
        <p:spPr/>
        <p:txBody>
          <a:bodyPr/>
          <a:lstStyle/>
          <a:p>
            <a:endParaRPr lang="en-US"/>
          </a:p>
        </p:txBody>
      </p:sp>
      <p:sp>
        <p:nvSpPr>
          <p:cNvPr id="6" name="Date Placeholder 5">
            <a:extLst>
              <a:ext uri="{FF2B5EF4-FFF2-40B4-BE49-F238E27FC236}">
                <a16:creationId xmlns:a16="http://schemas.microsoft.com/office/drawing/2014/main" id="{79D26638-C6D1-459B-81F9-0AD24DE8DBFA}"/>
              </a:ext>
            </a:extLst>
          </p:cNvPr>
          <p:cNvSpPr>
            <a:spLocks noGrp="1"/>
          </p:cNvSpPr>
          <p:nvPr>
            <p:ph type="dt" sz="half" idx="19"/>
          </p:nvPr>
        </p:nvSpPr>
        <p:spPr/>
        <p:txBody>
          <a:bodyPr/>
          <a:lstStyle/>
          <a:p>
            <a:pPr>
              <a:defRPr/>
            </a:pPr>
            <a:r>
              <a:rPr lang="fi-FI" dirty="0"/>
              <a:t>2</a:t>
            </a:r>
            <a:r>
              <a:rPr lang="en-US" altLang="zh-CN" dirty="0"/>
              <a:t>6</a:t>
            </a:r>
            <a:r>
              <a:rPr lang="fi-FI" dirty="0"/>
              <a:t>.0</a:t>
            </a:r>
            <a:r>
              <a:rPr lang="en-US" altLang="zh-CN" dirty="0"/>
              <a:t>4</a:t>
            </a:r>
            <a:r>
              <a:rPr lang="fi-FI" dirty="0"/>
              <a:t>.202</a:t>
            </a:r>
            <a:r>
              <a:rPr lang="en-US" altLang="zh-CN" dirty="0"/>
              <a:t>1</a:t>
            </a:r>
            <a:endParaRPr lang="en-US" dirty="0"/>
          </a:p>
        </p:txBody>
      </p:sp>
      <p:sp>
        <p:nvSpPr>
          <p:cNvPr id="7" name="Slide Number Placeholder 6">
            <a:extLst>
              <a:ext uri="{FF2B5EF4-FFF2-40B4-BE49-F238E27FC236}">
                <a16:creationId xmlns:a16="http://schemas.microsoft.com/office/drawing/2014/main" id="{D3347845-6A0E-452E-9D30-69E93E0E7005}"/>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pic>
        <p:nvPicPr>
          <p:cNvPr id="8" name="Picture 7">
            <a:extLst>
              <a:ext uri="{FF2B5EF4-FFF2-40B4-BE49-F238E27FC236}">
                <a16:creationId xmlns:a16="http://schemas.microsoft.com/office/drawing/2014/main" id="{21136DD3-49A6-44B6-8FE0-AC2B451165C9}"/>
              </a:ext>
            </a:extLst>
          </p:cNvPr>
          <p:cNvPicPr>
            <a:picLocks noChangeAspect="1"/>
          </p:cNvPicPr>
          <p:nvPr/>
        </p:nvPicPr>
        <p:blipFill>
          <a:blip r:embed="rId3"/>
          <a:stretch>
            <a:fillRect/>
          </a:stretch>
        </p:blipFill>
        <p:spPr>
          <a:xfrm>
            <a:off x="5281966" y="1266001"/>
            <a:ext cx="2940059" cy="4325997"/>
          </a:xfrm>
          <a:prstGeom prst="rect">
            <a:avLst/>
          </a:prstGeom>
        </p:spPr>
      </p:pic>
    </p:spTree>
    <p:extLst>
      <p:ext uri="{BB962C8B-B14F-4D97-AF65-F5344CB8AC3E}">
        <p14:creationId xmlns:p14="http://schemas.microsoft.com/office/powerpoint/2010/main" val="364658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5206" y="1623012"/>
            <a:ext cx="7772400" cy="3083827"/>
          </a:xfrm>
        </p:spPr>
        <p:txBody>
          <a:bodyPr>
            <a:normAutofit/>
          </a:bodyPr>
          <a:lstStyle/>
          <a:p>
            <a:pPr marL="342900" indent="-342900">
              <a:lnSpc>
                <a:spcPct val="150000"/>
              </a:lnSpc>
              <a:buFont typeface="Arial,Sans-Serif" panose="020B0604020202020204" pitchFamily="34" charset="0"/>
              <a:buChar char="•"/>
            </a:pPr>
            <a:r>
              <a:rPr lang="en-US" sz="2000" b="0" dirty="0">
                <a:ea typeface="ＭＳ Ｐゴシック"/>
                <a:cs typeface="+mn-lt"/>
              </a:rPr>
              <a:t>Prosumers can take part in demand response programs with pre-set tariffs or react to changes in dynamic energy prices.</a:t>
            </a:r>
          </a:p>
          <a:p>
            <a:pPr marL="389255" indent="0">
              <a:lnSpc>
                <a:spcPct val="150000"/>
              </a:lnSpc>
            </a:pPr>
            <a:r>
              <a:rPr lang="en-US" sz="1600" b="0" dirty="0">
                <a:cs typeface="+mn-lt"/>
              </a:rPr>
              <a:t>Preheating technology can shift energy demand from high price periods to low price periods and decrease peak power demand. </a:t>
            </a:r>
          </a:p>
          <a:p>
            <a:pPr marL="342900" indent="-342900">
              <a:lnSpc>
                <a:spcPct val="100000"/>
              </a:lnSpc>
              <a:buChar char="•"/>
            </a:pPr>
            <a:endParaRPr lang="en-US" sz="2000" b="0" dirty="0">
              <a:cs typeface="+mn-lt"/>
            </a:endParaRPr>
          </a:p>
          <a:p>
            <a:pPr marL="0" indent="0"/>
            <a:endParaRPr lang="en-US" sz="2000" b="0" dirty="0">
              <a:cs typeface="+mn-lt"/>
            </a:endParaRPr>
          </a:p>
          <a:p>
            <a:pPr marL="0" indent="0">
              <a:lnSpc>
                <a:spcPct val="100000"/>
              </a:lnSpc>
            </a:pPr>
            <a:endParaRPr lang="en-US" sz="2000" b="0" dirty="0">
              <a:cs typeface="+mn-lt"/>
            </a:endParaRPr>
          </a:p>
          <a:p>
            <a:pPr marL="342900" indent="-342900">
              <a:lnSpc>
                <a:spcPct val="100000"/>
              </a:lnSpc>
              <a:buChar char="•"/>
            </a:pPr>
            <a:endParaRPr lang="en-US" sz="2000" b="0" dirty="0">
              <a:cs typeface="Arial"/>
            </a:endParaRPr>
          </a:p>
          <a:p>
            <a:pPr>
              <a:lnSpc>
                <a:spcPct val="100000"/>
              </a:lnSpc>
              <a:buFont typeface="Arial" panose="020B0604020202020204" pitchFamily="34" charset="0"/>
              <a:buChar char="•"/>
            </a:pPr>
            <a:endParaRPr lang="en-US" sz="2000" dirty="0">
              <a:cs typeface="Arial"/>
            </a:endParaRPr>
          </a:p>
        </p:txBody>
      </p:sp>
      <p:sp>
        <p:nvSpPr>
          <p:cNvPr id="3" name="Title 2"/>
          <p:cNvSpPr>
            <a:spLocks noGrp="1"/>
          </p:cNvSpPr>
          <p:nvPr>
            <p:ph type="ctrTitle"/>
          </p:nvPr>
        </p:nvSpPr>
        <p:spPr>
          <a:xfrm>
            <a:off x="595206" y="617469"/>
            <a:ext cx="8203955" cy="382645"/>
          </a:xfrm>
        </p:spPr>
        <p:txBody>
          <a:bodyPr/>
          <a:lstStyle/>
          <a:p>
            <a:r>
              <a:rPr lang="en-US" dirty="0">
                <a:ea typeface="ＭＳ Ｐゴシック"/>
              </a:rPr>
              <a:t>Demand Response benefits</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sp>
        <p:nvSpPr>
          <p:cNvPr id="6" name="Rectangle 5">
            <a:extLst>
              <a:ext uri="{FF2B5EF4-FFF2-40B4-BE49-F238E27FC236}">
                <a16:creationId xmlns:a16="http://schemas.microsoft.com/office/drawing/2014/main" id="{A8F04C1C-D7C9-4FC4-92DA-2F6F41B2FE95}"/>
              </a:ext>
            </a:extLst>
          </p:cNvPr>
          <p:cNvSpPr/>
          <p:nvPr/>
        </p:nvSpPr>
        <p:spPr>
          <a:xfrm>
            <a:off x="595206" y="3293168"/>
            <a:ext cx="7270144" cy="2355004"/>
          </a:xfrm>
          <a:prstGeom prst="rect">
            <a:avLst/>
          </a:prstGeom>
        </p:spPr>
        <p:txBody>
          <a:bodyPr wrap="square">
            <a:spAutoFit/>
          </a:bodyPr>
          <a:lstStyle/>
          <a:p>
            <a:pPr marL="342900" indent="-342900">
              <a:lnSpc>
                <a:spcPct val="150000"/>
              </a:lnSpc>
              <a:buChar char="•"/>
            </a:pPr>
            <a:r>
              <a:rPr lang="en-US" dirty="0">
                <a:latin typeface="+mn-lt"/>
                <a:ea typeface="+mn-lt"/>
                <a:cs typeface="+mn-lt"/>
              </a:rPr>
              <a:t>Envisioned benefits of DR:</a:t>
            </a:r>
          </a:p>
          <a:p>
            <a:pPr lvl="1" indent="-242570">
              <a:lnSpc>
                <a:spcPct val="150000"/>
              </a:lnSpc>
              <a:buFont typeface="Arial" panose="020B0604020202020204" pitchFamily="34" charset="0"/>
              <a:buChar char="•"/>
            </a:pPr>
            <a:r>
              <a:rPr lang="en-US" sz="1600" dirty="0">
                <a:latin typeface="+mn-lt"/>
                <a:ea typeface="+mn-lt"/>
                <a:cs typeface="+mn-lt"/>
              </a:rPr>
              <a:t>Participant bill savings – consumption at a lower price</a:t>
            </a:r>
          </a:p>
          <a:p>
            <a:pPr lvl="1" indent="-242570">
              <a:lnSpc>
                <a:spcPct val="150000"/>
              </a:lnSpc>
              <a:buFont typeface="Arial" panose="020B0604020202020204" pitchFamily="34" charset="0"/>
              <a:buChar char="•"/>
            </a:pPr>
            <a:r>
              <a:rPr lang="en-US" sz="1600" dirty="0">
                <a:latin typeface="+mn-lt"/>
                <a:ea typeface="+mn-lt"/>
                <a:cs typeface="+mn-lt"/>
              </a:rPr>
              <a:t>Market performance – more efficient market, more users can be added into the energy system because of peak power reduction.</a:t>
            </a:r>
          </a:p>
          <a:p>
            <a:pPr lvl="1" indent="-242570">
              <a:lnSpc>
                <a:spcPct val="150000"/>
              </a:lnSpc>
              <a:buFont typeface="Arial" panose="020B0604020202020204" pitchFamily="34" charset="0"/>
              <a:buChar char="•"/>
            </a:pPr>
            <a:r>
              <a:rPr lang="en-US" sz="1600" dirty="0">
                <a:latin typeface="+mn-lt"/>
                <a:ea typeface="+mn-lt"/>
                <a:cs typeface="+mn-lt"/>
              </a:rPr>
              <a:t>Reliability benefits and system security – provides support in contingency</a:t>
            </a:r>
            <a:endParaRPr lang="en-US" sz="1600" dirty="0">
              <a:latin typeface="+mn-lt"/>
              <a:cs typeface="Arial"/>
            </a:endParaRPr>
          </a:p>
          <a:p>
            <a:pPr lvl="1" indent="-242570">
              <a:lnSpc>
                <a:spcPct val="150000"/>
              </a:lnSpc>
              <a:buFont typeface="Arial" panose="020B0604020202020204" pitchFamily="34" charset="0"/>
              <a:buChar char="•"/>
            </a:pPr>
            <a:r>
              <a:rPr lang="en-US" altLang="zh-CN" sz="1600" kern="100" dirty="0">
                <a:latin typeface="+mn-lt"/>
                <a:ea typeface="等线" panose="02010600030101010101" pitchFamily="2" charset="-122"/>
                <a:cs typeface="Times New Roman" panose="02020603050405020304" pitchFamily="18" charset="0"/>
              </a:rPr>
              <a:t>CO</a:t>
            </a:r>
            <a:r>
              <a:rPr lang="en-US" altLang="zh-CN" sz="1600" kern="100" baseline="-25000" dirty="0">
                <a:latin typeface="+mn-lt"/>
                <a:ea typeface="等线" panose="02010600030101010101" pitchFamily="2" charset="-122"/>
                <a:cs typeface="Times New Roman" panose="02020603050405020304" pitchFamily="18" charset="0"/>
              </a:rPr>
              <a:t>2 </a:t>
            </a:r>
            <a:r>
              <a:rPr lang="en-US" altLang="zh-CN" sz="1600" kern="100" dirty="0">
                <a:latin typeface="+mn-lt"/>
                <a:ea typeface="等线" panose="02010600030101010101" pitchFamily="2" charset="-122"/>
                <a:cs typeface="Times New Roman" panose="02020603050405020304" pitchFamily="18" charset="0"/>
              </a:rPr>
              <a:t>emission reduction: decrease the CO</a:t>
            </a:r>
            <a:r>
              <a:rPr lang="en-US" altLang="zh-CN" sz="1600" kern="100" baseline="-25000" dirty="0">
                <a:latin typeface="+mn-lt"/>
                <a:ea typeface="等线" panose="02010600030101010101" pitchFamily="2" charset="-122"/>
                <a:cs typeface="Times New Roman" panose="02020603050405020304" pitchFamily="18" charset="0"/>
              </a:rPr>
              <a:t>2 </a:t>
            </a:r>
            <a:r>
              <a:rPr lang="en-US" altLang="zh-CN" sz="1600" kern="100" dirty="0">
                <a:latin typeface="+mn-lt"/>
                <a:ea typeface="等线" panose="02010600030101010101" pitchFamily="2" charset="-122"/>
                <a:cs typeface="Times New Roman" panose="02020603050405020304" pitchFamily="18" charset="0"/>
              </a:rPr>
              <a:t>emission price for producers. </a:t>
            </a:r>
            <a:endParaRPr lang="en-US" sz="1600" dirty="0">
              <a:latin typeface="+mn-lt"/>
              <a:cs typeface="+mn-lt"/>
            </a:endParaRPr>
          </a:p>
        </p:txBody>
      </p:sp>
    </p:spTree>
    <p:extLst>
      <p:ext uri="{BB962C8B-B14F-4D97-AF65-F5344CB8AC3E}">
        <p14:creationId xmlns:p14="http://schemas.microsoft.com/office/powerpoint/2010/main" val="264041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5206" y="617469"/>
            <a:ext cx="8203955" cy="382645"/>
          </a:xfrm>
        </p:spPr>
        <p:txBody>
          <a:bodyPr/>
          <a:lstStyle/>
          <a:p>
            <a:r>
              <a:rPr lang="en-US" dirty="0">
                <a:ea typeface="ＭＳ Ｐゴシック"/>
              </a:rPr>
              <a:t>Hydrogen energy in Smart Grid </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sp>
        <p:nvSpPr>
          <p:cNvPr id="9" name="文本框 8">
            <a:extLst>
              <a:ext uri="{FF2B5EF4-FFF2-40B4-BE49-F238E27FC236}">
                <a16:creationId xmlns:a16="http://schemas.microsoft.com/office/drawing/2014/main" id="{D0188ACB-8C5E-470F-8A3B-6C07142C50C7}"/>
              </a:ext>
            </a:extLst>
          </p:cNvPr>
          <p:cNvSpPr txBox="1"/>
          <p:nvPr/>
        </p:nvSpPr>
        <p:spPr>
          <a:xfrm>
            <a:off x="470850" y="1332079"/>
            <a:ext cx="8111914" cy="1846659"/>
          </a:xfrm>
          <a:prstGeom prst="rect">
            <a:avLst/>
          </a:prstGeom>
          <a:noFill/>
        </p:spPr>
        <p:txBody>
          <a:bodyPr wrap="square">
            <a:spAutoFit/>
          </a:bodyPr>
          <a:lstStyle/>
          <a:p>
            <a:r>
              <a:rPr lang="en-US" altLang="zh-CN" sz="1600" dirty="0"/>
              <a:t>Role of hydrogen energy in smart grid:</a:t>
            </a:r>
          </a:p>
          <a:p>
            <a:endParaRPr lang="en-US" altLang="zh-CN" sz="1600" dirty="0"/>
          </a:p>
          <a:p>
            <a:pPr marL="285750" indent="-285750">
              <a:buFont typeface="Arial" panose="020B0604020202020204" pitchFamily="34" charset="0"/>
              <a:buChar char="•"/>
            </a:pPr>
            <a:r>
              <a:rPr lang="en-US" altLang="zh-CN" sz="1600" dirty="0"/>
              <a:t>D</a:t>
            </a:r>
            <a:r>
              <a:rPr lang="zh-CN" altLang="en-US" sz="1600" dirty="0"/>
              <a:t>ifferent sources of energy </a:t>
            </a:r>
            <a:r>
              <a:rPr lang="en-US" altLang="zh-CN" sz="1600" dirty="0"/>
              <a:t>can be stored </a:t>
            </a:r>
            <a:r>
              <a:rPr lang="zh-CN" altLang="en-US" sz="1600" dirty="0"/>
              <a:t>in the form of hydrogen when renewable energies are excess</a:t>
            </a:r>
            <a:r>
              <a:rPr lang="en-US" altLang="zh-CN" sz="1600" dirty="0"/>
              <a:t>, which </a:t>
            </a:r>
            <a:r>
              <a:rPr lang="zh-CN" altLang="en-US" sz="1600" dirty="0"/>
              <a:t>satisfy</a:t>
            </a:r>
            <a:r>
              <a:rPr lang="en-US" altLang="zh-CN" sz="1600" dirty="0"/>
              <a:t>s</a:t>
            </a:r>
            <a:r>
              <a:rPr lang="zh-CN" altLang="en-US" sz="1600" dirty="0"/>
              <a:t> the users' needs on peak usage. </a:t>
            </a:r>
            <a:endParaRPr lang="en-US" altLang="zh-CN" sz="1600" dirty="0"/>
          </a:p>
          <a:p>
            <a:pPr marL="285750" indent="-285750">
              <a:buFont typeface="Arial" panose="020B0604020202020204" pitchFamily="34" charset="0"/>
              <a:buChar char="•"/>
            </a:pPr>
            <a:r>
              <a:rPr lang="en-US" altLang="zh-CN" sz="1600" dirty="0"/>
              <a:t>Hydrogen </a:t>
            </a:r>
            <a:r>
              <a:rPr lang="zh-CN" altLang="en-US" sz="1600" dirty="0"/>
              <a:t>and hydrogen-rich fuels</a:t>
            </a:r>
            <a:r>
              <a:rPr lang="en-US" altLang="zh-CN" sz="1600" dirty="0"/>
              <a:t> (n</a:t>
            </a:r>
            <a:r>
              <a:rPr lang="zh-CN" altLang="en-US" sz="1600" dirty="0"/>
              <a:t>atural gas and biogas</a:t>
            </a:r>
            <a:r>
              <a:rPr lang="en-US" altLang="zh-CN" sz="1600" dirty="0"/>
              <a:t>)</a:t>
            </a:r>
            <a:r>
              <a:rPr lang="zh-CN" altLang="en-US" sz="1600" dirty="0"/>
              <a:t> </a:t>
            </a:r>
            <a:r>
              <a:rPr lang="en-US" altLang="zh-CN" sz="1600" dirty="0"/>
              <a:t>can be used in natural gas pipeline systems as well as in marine and land transportation as fuel, which contributes to lower consumption of conventional fossil fuels</a:t>
            </a:r>
            <a:r>
              <a:rPr lang="en-US" altLang="zh-CN" sz="1800" dirty="0"/>
              <a:t>.</a:t>
            </a:r>
          </a:p>
        </p:txBody>
      </p:sp>
      <p:pic>
        <p:nvPicPr>
          <p:cNvPr id="12" name="图片 11">
            <a:extLst>
              <a:ext uri="{FF2B5EF4-FFF2-40B4-BE49-F238E27FC236}">
                <a16:creationId xmlns:a16="http://schemas.microsoft.com/office/drawing/2014/main" id="{1E511832-FB5C-4FDE-B074-F6C8CC7747D0}"/>
              </a:ext>
            </a:extLst>
          </p:cNvPr>
          <p:cNvPicPr>
            <a:picLocks noChangeAspect="1"/>
          </p:cNvPicPr>
          <p:nvPr/>
        </p:nvPicPr>
        <p:blipFill>
          <a:blip r:embed="rId3"/>
          <a:stretch>
            <a:fillRect/>
          </a:stretch>
        </p:blipFill>
        <p:spPr>
          <a:xfrm>
            <a:off x="3791429" y="3178738"/>
            <a:ext cx="4881721" cy="2451301"/>
          </a:xfrm>
          <a:prstGeom prst="rect">
            <a:avLst/>
          </a:prstGeom>
        </p:spPr>
      </p:pic>
      <p:sp>
        <p:nvSpPr>
          <p:cNvPr id="10" name="文本框 9">
            <a:extLst>
              <a:ext uri="{FF2B5EF4-FFF2-40B4-BE49-F238E27FC236}">
                <a16:creationId xmlns:a16="http://schemas.microsoft.com/office/drawing/2014/main" id="{FBB54A89-61E5-482B-91DE-A73A32A86132}"/>
              </a:ext>
            </a:extLst>
          </p:cNvPr>
          <p:cNvSpPr txBox="1"/>
          <p:nvPr/>
        </p:nvSpPr>
        <p:spPr>
          <a:xfrm>
            <a:off x="470850" y="3244334"/>
            <a:ext cx="3108169" cy="2554545"/>
          </a:xfrm>
          <a:prstGeom prst="rect">
            <a:avLst/>
          </a:prstGeom>
          <a:noFill/>
        </p:spPr>
        <p:txBody>
          <a:bodyPr wrap="square">
            <a:spAutoFit/>
          </a:bodyPr>
          <a:lstStyle/>
          <a:p>
            <a:r>
              <a:rPr lang="en-US" altLang="zh-CN" sz="1600" dirty="0"/>
              <a:t>Usage of hydrogen:</a:t>
            </a:r>
          </a:p>
          <a:p>
            <a:endParaRPr lang="en-US" altLang="zh-CN" sz="1600" dirty="0"/>
          </a:p>
          <a:p>
            <a:pPr marL="285750" indent="-285750">
              <a:buFont typeface="Arial" panose="020B0604020202020204" pitchFamily="34" charset="0"/>
              <a:buChar char="•"/>
            </a:pPr>
            <a:r>
              <a:rPr lang="en-US" altLang="zh-CN" sz="1600" dirty="0"/>
              <a:t>Fuel cell electric vehicles,</a:t>
            </a:r>
          </a:p>
          <a:p>
            <a:pPr marL="285750" indent="-285750">
              <a:buFont typeface="Arial" panose="020B0604020202020204" pitchFamily="34" charset="0"/>
              <a:buChar char="•"/>
            </a:pPr>
            <a:r>
              <a:rPr lang="en-US" altLang="zh-CN" sz="1600" dirty="0"/>
              <a:t>Fuel cell forklifts, </a:t>
            </a:r>
          </a:p>
          <a:p>
            <a:pPr marL="285750" indent="-285750">
              <a:buFont typeface="Arial" panose="020B0604020202020204" pitchFamily="34" charset="0"/>
              <a:buChar char="•"/>
            </a:pPr>
            <a:r>
              <a:rPr lang="en-US" altLang="zh-CN" sz="1600" dirty="0"/>
              <a:t>Range-extenders for battery electric vehicles, </a:t>
            </a:r>
          </a:p>
          <a:p>
            <a:pPr marL="285750" indent="-285750">
              <a:buFont typeface="Arial" panose="020B0604020202020204" pitchFamily="34" charset="0"/>
              <a:buChar char="•"/>
            </a:pPr>
            <a:r>
              <a:rPr lang="en-US" altLang="zh-CN" sz="1600" dirty="0"/>
              <a:t>Backup power supply, </a:t>
            </a:r>
          </a:p>
          <a:p>
            <a:pPr marL="285750" indent="-285750">
              <a:buFont typeface="Arial" panose="020B0604020202020204" pitchFamily="34" charset="0"/>
              <a:buChar char="•"/>
            </a:pPr>
            <a:r>
              <a:rPr lang="en-US" altLang="zh-CN" sz="1600" dirty="0"/>
              <a:t>Feedstock supply to multiple industrial processes (e.g. biorefineries)</a:t>
            </a:r>
          </a:p>
        </p:txBody>
      </p:sp>
    </p:spTree>
    <p:extLst>
      <p:ext uri="{BB962C8B-B14F-4D97-AF65-F5344CB8AC3E}">
        <p14:creationId xmlns:p14="http://schemas.microsoft.com/office/powerpoint/2010/main" val="345186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0B4586-D8C2-4676-B057-F3178EB196EF}"/>
              </a:ext>
            </a:extLst>
          </p:cNvPr>
          <p:cNvSpPr>
            <a:spLocks noGrp="1"/>
          </p:cNvSpPr>
          <p:nvPr>
            <p:ph type="ctrTitle"/>
          </p:nvPr>
        </p:nvSpPr>
        <p:spPr/>
        <p:txBody>
          <a:bodyPr/>
          <a:lstStyle/>
          <a:p>
            <a:r>
              <a:rPr lang="en-US" altLang="zh-CN" dirty="0"/>
              <a:t>Hydrogen Generation</a:t>
            </a:r>
            <a:endParaRPr lang="zh-CN" altLang="en-US" dirty="0"/>
          </a:p>
        </p:txBody>
      </p:sp>
      <p:sp>
        <p:nvSpPr>
          <p:cNvPr id="4" name="文本占位符 3">
            <a:extLst>
              <a:ext uri="{FF2B5EF4-FFF2-40B4-BE49-F238E27FC236}">
                <a16:creationId xmlns:a16="http://schemas.microsoft.com/office/drawing/2014/main" id="{CDF4B629-2F9E-4B31-A5B3-FF06A8C55208}"/>
              </a:ext>
            </a:extLst>
          </p:cNvPr>
          <p:cNvSpPr>
            <a:spLocks noGrp="1"/>
          </p:cNvSpPr>
          <p:nvPr>
            <p:ph type="body" sz="quarter" idx="16"/>
          </p:nvPr>
        </p:nvSpPr>
        <p:spPr/>
        <p:txBody>
          <a:bodyPr/>
          <a:lstStyle/>
          <a:p>
            <a:endParaRPr lang="zh-CN" altLang="en-US"/>
          </a:p>
        </p:txBody>
      </p:sp>
      <p:sp>
        <p:nvSpPr>
          <p:cNvPr id="5" name="文本占位符 4">
            <a:extLst>
              <a:ext uri="{FF2B5EF4-FFF2-40B4-BE49-F238E27FC236}">
                <a16:creationId xmlns:a16="http://schemas.microsoft.com/office/drawing/2014/main" id="{39014075-5566-44E3-9B2D-B244B7D6CF6A}"/>
              </a:ext>
            </a:extLst>
          </p:cNvPr>
          <p:cNvSpPr>
            <a:spLocks noGrp="1"/>
          </p:cNvSpPr>
          <p:nvPr>
            <p:ph type="body" sz="quarter" idx="17"/>
          </p:nvPr>
        </p:nvSpPr>
        <p:spPr/>
        <p:txBody>
          <a:bodyPr/>
          <a:lstStyle/>
          <a:p>
            <a:endParaRPr lang="zh-CN" altLang="en-US"/>
          </a:p>
        </p:txBody>
      </p:sp>
      <p:sp>
        <p:nvSpPr>
          <p:cNvPr id="7" name="灯片编号占位符 6">
            <a:extLst>
              <a:ext uri="{FF2B5EF4-FFF2-40B4-BE49-F238E27FC236}">
                <a16:creationId xmlns:a16="http://schemas.microsoft.com/office/drawing/2014/main" id="{2E320BFC-38E0-4DA3-B908-ED368DFCB8D1}"/>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10" name="图片 9">
            <a:extLst>
              <a:ext uri="{FF2B5EF4-FFF2-40B4-BE49-F238E27FC236}">
                <a16:creationId xmlns:a16="http://schemas.microsoft.com/office/drawing/2014/main" id="{FA4CA2F6-1113-4424-AA3B-4E0E555A084C}"/>
              </a:ext>
            </a:extLst>
          </p:cNvPr>
          <p:cNvPicPr>
            <a:picLocks noChangeAspect="1"/>
          </p:cNvPicPr>
          <p:nvPr/>
        </p:nvPicPr>
        <p:blipFill>
          <a:blip r:embed="rId3"/>
          <a:stretch>
            <a:fillRect/>
          </a:stretch>
        </p:blipFill>
        <p:spPr>
          <a:xfrm>
            <a:off x="3138170" y="1728455"/>
            <a:ext cx="5547360" cy="3401089"/>
          </a:xfrm>
          <a:prstGeom prst="rect">
            <a:avLst/>
          </a:prstGeom>
        </p:spPr>
      </p:pic>
      <p:sp>
        <p:nvSpPr>
          <p:cNvPr id="12" name="文本框 11">
            <a:extLst>
              <a:ext uri="{FF2B5EF4-FFF2-40B4-BE49-F238E27FC236}">
                <a16:creationId xmlns:a16="http://schemas.microsoft.com/office/drawing/2014/main" id="{5C181DD4-8FC4-4899-8A3B-349D38AEFF92}"/>
              </a:ext>
            </a:extLst>
          </p:cNvPr>
          <p:cNvSpPr txBox="1"/>
          <p:nvPr/>
        </p:nvSpPr>
        <p:spPr>
          <a:xfrm>
            <a:off x="294958" y="1293800"/>
            <a:ext cx="3134042" cy="4270400"/>
          </a:xfrm>
          <a:prstGeom prst="rect">
            <a:avLst/>
          </a:prstGeom>
          <a:noFill/>
        </p:spPr>
        <p:txBody>
          <a:bodyPr wrap="square">
            <a:spAutoFit/>
          </a:bodyPr>
          <a:lstStyle/>
          <a:p>
            <a:pPr>
              <a:spcBef>
                <a:spcPts val="450"/>
              </a:spcBef>
            </a:pPr>
            <a:r>
              <a:rPr lang="en-US" altLang="zh-CN" sz="1800" dirty="0"/>
              <a:t>Sources: </a:t>
            </a:r>
          </a:p>
          <a:p>
            <a:pPr>
              <a:spcBef>
                <a:spcPts val="450"/>
              </a:spcBef>
            </a:pPr>
            <a:r>
              <a:rPr lang="en-US" altLang="zh-CN" sz="1800" dirty="0"/>
              <a:t>Fossil fuel, water or biomass.</a:t>
            </a:r>
          </a:p>
          <a:p>
            <a:pPr>
              <a:spcBef>
                <a:spcPts val="450"/>
              </a:spcBef>
            </a:pPr>
            <a:endParaRPr lang="en-US" altLang="zh-CN" sz="1800" dirty="0"/>
          </a:p>
          <a:p>
            <a:pPr>
              <a:spcBef>
                <a:spcPts val="450"/>
              </a:spcBef>
            </a:pPr>
            <a:r>
              <a:rPr lang="en-US" altLang="zh-CN" sz="1800" dirty="0"/>
              <a:t>Methods: </a:t>
            </a:r>
          </a:p>
          <a:p>
            <a:pPr marL="342900" indent="-342900">
              <a:spcBef>
                <a:spcPts val="450"/>
              </a:spcBef>
              <a:buFont typeface="Arial" panose="020B0604020202020204" pitchFamily="34" charset="0"/>
              <a:buChar char="•"/>
            </a:pPr>
            <a:r>
              <a:rPr lang="en-US" altLang="zh-CN" sz="1800" dirty="0"/>
              <a:t>Steam r</a:t>
            </a:r>
            <a:r>
              <a:rPr lang="zh-CN" altLang="en-US" sz="1800" dirty="0"/>
              <a:t>eforming, </a:t>
            </a:r>
            <a:endParaRPr lang="en-US" altLang="zh-CN" sz="1800" dirty="0"/>
          </a:p>
          <a:p>
            <a:pPr marL="342900" indent="-342900">
              <a:spcBef>
                <a:spcPts val="450"/>
              </a:spcBef>
              <a:buFont typeface="Arial" panose="020B0604020202020204" pitchFamily="34" charset="0"/>
              <a:buChar char="•"/>
            </a:pPr>
            <a:r>
              <a:rPr lang="en-US" altLang="zh-CN" sz="1800" dirty="0"/>
              <a:t>G</a:t>
            </a:r>
            <a:r>
              <a:rPr lang="zh-CN" altLang="en-US" sz="1800" dirty="0"/>
              <a:t>asification, </a:t>
            </a:r>
            <a:endParaRPr lang="en-US" altLang="zh-CN" sz="1800" dirty="0"/>
          </a:p>
          <a:p>
            <a:pPr marL="342900" indent="-342900">
              <a:spcBef>
                <a:spcPts val="450"/>
              </a:spcBef>
              <a:buFont typeface="Arial" panose="020B0604020202020204" pitchFamily="34" charset="0"/>
              <a:buChar char="•"/>
            </a:pPr>
            <a:r>
              <a:rPr lang="en-US" altLang="zh-CN" sz="1800" dirty="0"/>
              <a:t>W</a:t>
            </a:r>
            <a:r>
              <a:rPr lang="zh-CN" altLang="en-US" sz="1800" dirty="0"/>
              <a:t>ater electrolysis,</a:t>
            </a:r>
            <a:endParaRPr lang="en-US" altLang="zh-CN" sz="1800" dirty="0"/>
          </a:p>
          <a:p>
            <a:pPr marL="342900" indent="-342900">
              <a:spcBef>
                <a:spcPts val="450"/>
              </a:spcBef>
              <a:buFont typeface="Arial" panose="020B0604020202020204" pitchFamily="34" charset="0"/>
              <a:buChar char="•"/>
            </a:pPr>
            <a:r>
              <a:rPr lang="en-US" altLang="zh-CN" sz="1800" dirty="0"/>
              <a:t>M</a:t>
            </a:r>
            <a:r>
              <a:rPr lang="zh-CN" altLang="en-US" sz="1800" dirty="0"/>
              <a:t>icrobial fermentation</a:t>
            </a:r>
            <a:r>
              <a:rPr lang="en-US" altLang="zh-CN" sz="1800" dirty="0"/>
              <a:t>,</a:t>
            </a:r>
          </a:p>
          <a:p>
            <a:pPr marL="342900" indent="-342900">
              <a:spcBef>
                <a:spcPts val="450"/>
              </a:spcBef>
              <a:buFont typeface="Arial" panose="020B0604020202020204" pitchFamily="34" charset="0"/>
              <a:buChar char="•"/>
            </a:pPr>
            <a:r>
              <a:rPr lang="en-US" altLang="zh-CN" sz="1800" dirty="0"/>
              <a:t>P</a:t>
            </a:r>
            <a:r>
              <a:rPr lang="zh-CN" altLang="en-US" sz="1800" dirty="0"/>
              <a:t>hotocatalysis (PC), </a:t>
            </a:r>
            <a:endParaRPr lang="en-US" altLang="zh-CN" sz="1800" dirty="0"/>
          </a:p>
          <a:p>
            <a:pPr marL="342900" indent="-342900">
              <a:spcBef>
                <a:spcPts val="450"/>
              </a:spcBef>
              <a:buFont typeface="Arial" panose="020B0604020202020204" pitchFamily="34" charset="0"/>
              <a:buChar char="•"/>
            </a:pPr>
            <a:r>
              <a:rPr lang="en-US" altLang="zh-CN" sz="1800" dirty="0"/>
              <a:t>O</a:t>
            </a:r>
            <a:r>
              <a:rPr lang="zh-CN" altLang="en-US" sz="1800" dirty="0"/>
              <a:t>ther conversion methods involving fossil fuels or biomass</a:t>
            </a:r>
          </a:p>
        </p:txBody>
      </p:sp>
    </p:spTree>
    <p:extLst>
      <p:ext uri="{BB962C8B-B14F-4D97-AF65-F5344CB8AC3E}">
        <p14:creationId xmlns:p14="http://schemas.microsoft.com/office/powerpoint/2010/main" val="154780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0B4586-D8C2-4676-B057-F3178EB196EF}"/>
              </a:ext>
            </a:extLst>
          </p:cNvPr>
          <p:cNvSpPr>
            <a:spLocks noGrp="1"/>
          </p:cNvSpPr>
          <p:nvPr>
            <p:ph type="ctrTitle"/>
          </p:nvPr>
        </p:nvSpPr>
        <p:spPr/>
        <p:txBody>
          <a:bodyPr/>
          <a:lstStyle/>
          <a:p>
            <a:r>
              <a:rPr lang="en-US" altLang="zh-CN" dirty="0"/>
              <a:t>Hydrogen Energy Storage Systems (HES)</a:t>
            </a:r>
            <a:endParaRPr lang="zh-CN" altLang="en-US" dirty="0"/>
          </a:p>
        </p:txBody>
      </p:sp>
      <p:sp>
        <p:nvSpPr>
          <p:cNvPr id="4" name="文本占位符 3">
            <a:extLst>
              <a:ext uri="{FF2B5EF4-FFF2-40B4-BE49-F238E27FC236}">
                <a16:creationId xmlns:a16="http://schemas.microsoft.com/office/drawing/2014/main" id="{CDF4B629-2F9E-4B31-A5B3-FF06A8C55208}"/>
              </a:ext>
            </a:extLst>
          </p:cNvPr>
          <p:cNvSpPr>
            <a:spLocks noGrp="1"/>
          </p:cNvSpPr>
          <p:nvPr>
            <p:ph type="body" sz="quarter" idx="16"/>
          </p:nvPr>
        </p:nvSpPr>
        <p:spPr/>
        <p:txBody>
          <a:bodyPr/>
          <a:lstStyle/>
          <a:p>
            <a:endParaRPr lang="zh-CN" altLang="en-US"/>
          </a:p>
        </p:txBody>
      </p:sp>
      <p:sp>
        <p:nvSpPr>
          <p:cNvPr id="5" name="文本占位符 4">
            <a:extLst>
              <a:ext uri="{FF2B5EF4-FFF2-40B4-BE49-F238E27FC236}">
                <a16:creationId xmlns:a16="http://schemas.microsoft.com/office/drawing/2014/main" id="{39014075-5566-44E3-9B2D-B244B7D6CF6A}"/>
              </a:ext>
            </a:extLst>
          </p:cNvPr>
          <p:cNvSpPr>
            <a:spLocks noGrp="1"/>
          </p:cNvSpPr>
          <p:nvPr>
            <p:ph type="body" sz="quarter" idx="17"/>
          </p:nvPr>
        </p:nvSpPr>
        <p:spPr/>
        <p:txBody>
          <a:bodyPr/>
          <a:lstStyle/>
          <a:p>
            <a:endParaRPr lang="zh-CN" altLang="en-US"/>
          </a:p>
        </p:txBody>
      </p:sp>
      <p:sp>
        <p:nvSpPr>
          <p:cNvPr id="7" name="灯片编号占位符 6">
            <a:extLst>
              <a:ext uri="{FF2B5EF4-FFF2-40B4-BE49-F238E27FC236}">
                <a16:creationId xmlns:a16="http://schemas.microsoft.com/office/drawing/2014/main" id="{2E320BFC-38E0-4DA3-B908-ED368DFCB8D1}"/>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pic>
        <p:nvPicPr>
          <p:cNvPr id="10" name="Content Placeholder 12" descr="A screenshot of a cell phone&#10;&#10;Description automatically generated">
            <a:extLst>
              <a:ext uri="{FF2B5EF4-FFF2-40B4-BE49-F238E27FC236}">
                <a16:creationId xmlns:a16="http://schemas.microsoft.com/office/drawing/2014/main" id="{0AC1AA09-12BD-43B5-826F-36406D4BD4E1}"/>
              </a:ext>
            </a:extLst>
          </p:cNvPr>
          <p:cNvPicPr>
            <a:picLocks noChangeAspect="1"/>
          </p:cNvPicPr>
          <p:nvPr/>
        </p:nvPicPr>
        <p:blipFill rotWithShape="1">
          <a:blip r:embed="rId2"/>
          <a:srcRect l="4288"/>
          <a:stretch/>
        </p:blipFill>
        <p:spPr>
          <a:xfrm>
            <a:off x="3804599" y="1483566"/>
            <a:ext cx="4988921" cy="3890865"/>
          </a:xfrm>
          <a:prstGeom prst="rect">
            <a:avLst/>
          </a:prstGeom>
        </p:spPr>
      </p:pic>
      <p:sp>
        <p:nvSpPr>
          <p:cNvPr id="16" name="文本占位符 1">
            <a:extLst>
              <a:ext uri="{FF2B5EF4-FFF2-40B4-BE49-F238E27FC236}">
                <a16:creationId xmlns:a16="http://schemas.microsoft.com/office/drawing/2014/main" id="{E8E27B30-3F36-4DC6-92F9-AD116322439F}"/>
              </a:ext>
            </a:extLst>
          </p:cNvPr>
          <p:cNvSpPr>
            <a:spLocks noGrp="1"/>
          </p:cNvSpPr>
          <p:nvPr>
            <p:ph type="body" sz="quarter" idx="13"/>
          </p:nvPr>
        </p:nvSpPr>
        <p:spPr>
          <a:xfrm>
            <a:off x="572400" y="1310011"/>
            <a:ext cx="3232199" cy="4237976"/>
          </a:xfrm>
        </p:spPr>
        <p:txBody>
          <a:bodyPr>
            <a:normAutofit fontScale="77500" lnSpcReduction="20000"/>
          </a:bodyPr>
          <a:lstStyle/>
          <a:p>
            <a:pPr marL="0" indent="0">
              <a:lnSpc>
                <a:spcPct val="100000"/>
              </a:lnSpc>
            </a:pPr>
            <a:r>
              <a:rPr lang="en-US" altLang="zh-CN" sz="1800" b="0" dirty="0"/>
              <a:t>Methods of storage:</a:t>
            </a:r>
          </a:p>
          <a:p>
            <a:pPr marL="0" indent="0">
              <a:lnSpc>
                <a:spcPct val="100000"/>
              </a:lnSpc>
            </a:pPr>
            <a:endParaRPr lang="en-US" altLang="zh-CN" sz="1800" b="0" dirty="0"/>
          </a:p>
          <a:p>
            <a:pPr marL="285750" indent="-285750">
              <a:lnSpc>
                <a:spcPct val="120000"/>
              </a:lnSpc>
              <a:spcBef>
                <a:spcPts val="600"/>
              </a:spcBef>
              <a:buFont typeface="Arial" panose="020B0604020202020204" pitchFamily="34" charset="0"/>
              <a:buChar char="•"/>
            </a:pPr>
            <a:r>
              <a:rPr lang="en-US" altLang="zh-CN" sz="1800" b="0" dirty="0"/>
              <a:t>High-pressure gas cylinders (up to 800 bar), </a:t>
            </a:r>
          </a:p>
          <a:p>
            <a:pPr marL="285750" indent="-285750">
              <a:lnSpc>
                <a:spcPct val="120000"/>
              </a:lnSpc>
              <a:spcBef>
                <a:spcPts val="600"/>
              </a:spcBef>
              <a:buFont typeface="Arial" panose="020B0604020202020204" pitchFamily="34" charset="0"/>
              <a:buChar char="•"/>
            </a:pPr>
            <a:r>
              <a:rPr lang="en-US" altLang="zh-CN" sz="1800" b="0" dirty="0"/>
              <a:t>Liquid hydrogen in cryogenic tanks (at 21 K), </a:t>
            </a:r>
          </a:p>
          <a:p>
            <a:pPr marL="285750" indent="-285750">
              <a:lnSpc>
                <a:spcPct val="120000"/>
              </a:lnSpc>
              <a:spcBef>
                <a:spcPts val="600"/>
              </a:spcBef>
              <a:buFont typeface="Arial" panose="020B0604020202020204" pitchFamily="34" charset="0"/>
              <a:buChar char="•"/>
            </a:pPr>
            <a:r>
              <a:rPr lang="en-US" altLang="zh-CN" sz="1800" b="0" dirty="0"/>
              <a:t>Adsorbed hydrogen on materials with a large specific surface area (at T&lt;100 K), </a:t>
            </a:r>
          </a:p>
          <a:p>
            <a:pPr marL="285750" indent="-285750">
              <a:lnSpc>
                <a:spcPct val="120000"/>
              </a:lnSpc>
              <a:spcBef>
                <a:spcPts val="600"/>
              </a:spcBef>
              <a:buFont typeface="Arial" panose="020B0604020202020204" pitchFamily="34" charset="0"/>
              <a:buChar char="•"/>
            </a:pPr>
            <a:r>
              <a:rPr lang="en-US" altLang="zh-CN" sz="1800" b="0" dirty="0"/>
              <a:t>Absorbed on interstitial sites in a host metal (at ambient pressure and temperature), </a:t>
            </a:r>
          </a:p>
          <a:p>
            <a:pPr marL="285750" indent="-285750">
              <a:lnSpc>
                <a:spcPct val="120000"/>
              </a:lnSpc>
              <a:spcBef>
                <a:spcPts val="600"/>
              </a:spcBef>
              <a:buFont typeface="Arial" panose="020B0604020202020204" pitchFamily="34" charset="0"/>
              <a:buChar char="•"/>
            </a:pPr>
            <a:r>
              <a:rPr lang="en-US" altLang="zh-CN" sz="1800" b="0" dirty="0"/>
              <a:t>Chemically bonded in covalent and ionic compounds (at ambient pressure),</a:t>
            </a:r>
          </a:p>
          <a:p>
            <a:pPr marL="285750" indent="-285750">
              <a:lnSpc>
                <a:spcPct val="120000"/>
              </a:lnSpc>
              <a:spcBef>
                <a:spcPts val="600"/>
              </a:spcBef>
              <a:buFont typeface="Arial" panose="020B0604020202020204" pitchFamily="34" charset="0"/>
              <a:buChar char="•"/>
            </a:pPr>
            <a:r>
              <a:rPr lang="en-US" altLang="zh-CN" sz="1800" b="0" dirty="0"/>
              <a:t>Through oxidation of reactive metals, e.g. Li, Na, Mg, Al, Zn with water.</a:t>
            </a:r>
          </a:p>
        </p:txBody>
      </p:sp>
    </p:spTree>
    <p:extLst>
      <p:ext uri="{BB962C8B-B14F-4D97-AF65-F5344CB8AC3E}">
        <p14:creationId xmlns:p14="http://schemas.microsoft.com/office/powerpoint/2010/main" val="134515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0B4586-D8C2-4676-B057-F3178EB196EF}"/>
              </a:ext>
            </a:extLst>
          </p:cNvPr>
          <p:cNvSpPr>
            <a:spLocks noGrp="1"/>
          </p:cNvSpPr>
          <p:nvPr>
            <p:ph type="ctrTitle"/>
          </p:nvPr>
        </p:nvSpPr>
        <p:spPr/>
        <p:txBody>
          <a:bodyPr/>
          <a:lstStyle/>
          <a:p>
            <a:r>
              <a:rPr lang="en-US" altLang="zh-CN" dirty="0"/>
              <a:t>Hydrogen Energy Storage Systems (HES)</a:t>
            </a:r>
            <a:endParaRPr lang="zh-CN" altLang="en-US" dirty="0"/>
          </a:p>
        </p:txBody>
      </p:sp>
      <p:sp>
        <p:nvSpPr>
          <p:cNvPr id="4" name="文本占位符 3">
            <a:extLst>
              <a:ext uri="{FF2B5EF4-FFF2-40B4-BE49-F238E27FC236}">
                <a16:creationId xmlns:a16="http://schemas.microsoft.com/office/drawing/2014/main" id="{CDF4B629-2F9E-4B31-A5B3-FF06A8C55208}"/>
              </a:ext>
            </a:extLst>
          </p:cNvPr>
          <p:cNvSpPr>
            <a:spLocks noGrp="1"/>
          </p:cNvSpPr>
          <p:nvPr>
            <p:ph type="body" sz="quarter" idx="16"/>
          </p:nvPr>
        </p:nvSpPr>
        <p:spPr/>
        <p:txBody>
          <a:bodyPr/>
          <a:lstStyle/>
          <a:p>
            <a:endParaRPr lang="zh-CN" altLang="en-US"/>
          </a:p>
        </p:txBody>
      </p:sp>
      <p:sp>
        <p:nvSpPr>
          <p:cNvPr id="5" name="文本占位符 4">
            <a:extLst>
              <a:ext uri="{FF2B5EF4-FFF2-40B4-BE49-F238E27FC236}">
                <a16:creationId xmlns:a16="http://schemas.microsoft.com/office/drawing/2014/main" id="{39014075-5566-44E3-9B2D-B244B7D6CF6A}"/>
              </a:ext>
            </a:extLst>
          </p:cNvPr>
          <p:cNvSpPr>
            <a:spLocks noGrp="1"/>
          </p:cNvSpPr>
          <p:nvPr>
            <p:ph type="body" sz="quarter" idx="17"/>
          </p:nvPr>
        </p:nvSpPr>
        <p:spPr/>
        <p:txBody>
          <a:bodyPr/>
          <a:lstStyle/>
          <a:p>
            <a:endParaRPr lang="zh-CN" altLang="en-US"/>
          </a:p>
        </p:txBody>
      </p:sp>
      <p:sp>
        <p:nvSpPr>
          <p:cNvPr id="7" name="灯片编号占位符 6">
            <a:extLst>
              <a:ext uri="{FF2B5EF4-FFF2-40B4-BE49-F238E27FC236}">
                <a16:creationId xmlns:a16="http://schemas.microsoft.com/office/drawing/2014/main" id="{2E320BFC-38E0-4DA3-B908-ED368DFCB8D1}"/>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pic>
        <p:nvPicPr>
          <p:cNvPr id="11" name="图片 10">
            <a:extLst>
              <a:ext uri="{FF2B5EF4-FFF2-40B4-BE49-F238E27FC236}">
                <a16:creationId xmlns:a16="http://schemas.microsoft.com/office/drawing/2014/main" id="{246BDDED-6B73-4C4D-8EB8-DA21278BBD64}"/>
              </a:ext>
            </a:extLst>
          </p:cNvPr>
          <p:cNvPicPr>
            <a:picLocks noChangeAspect="1"/>
          </p:cNvPicPr>
          <p:nvPr/>
        </p:nvPicPr>
        <p:blipFill>
          <a:blip r:embed="rId3"/>
          <a:stretch>
            <a:fillRect/>
          </a:stretch>
        </p:blipFill>
        <p:spPr>
          <a:xfrm>
            <a:off x="2694586" y="1387740"/>
            <a:ext cx="5877014" cy="3111090"/>
          </a:xfrm>
          <a:prstGeom prst="rect">
            <a:avLst/>
          </a:prstGeom>
        </p:spPr>
      </p:pic>
      <p:sp>
        <p:nvSpPr>
          <p:cNvPr id="8" name="文本框 7">
            <a:extLst>
              <a:ext uri="{FF2B5EF4-FFF2-40B4-BE49-F238E27FC236}">
                <a16:creationId xmlns:a16="http://schemas.microsoft.com/office/drawing/2014/main" id="{BCFC2086-AD19-4E02-AD82-99CF0F941D34}"/>
              </a:ext>
            </a:extLst>
          </p:cNvPr>
          <p:cNvSpPr txBox="1"/>
          <p:nvPr/>
        </p:nvSpPr>
        <p:spPr>
          <a:xfrm>
            <a:off x="545826" y="4639263"/>
            <a:ext cx="7966484" cy="830997"/>
          </a:xfrm>
          <a:prstGeom prst="rect">
            <a:avLst/>
          </a:prstGeom>
          <a:noFill/>
        </p:spPr>
        <p:txBody>
          <a:bodyPr wrap="square">
            <a:spAutoFit/>
          </a:bodyPr>
          <a:lstStyle/>
          <a:p>
            <a:pPr marL="285750" indent="-285750">
              <a:buFont typeface="Arial" panose="020B0604020202020204" pitchFamily="34" charset="0"/>
              <a:buChar char="•"/>
            </a:pPr>
            <a:r>
              <a:rPr lang="en-US" altLang="zh-CN" sz="1600" dirty="0"/>
              <a:t>The most promising hydrogen storage routes are in solid materials (e.g. LiBH</a:t>
            </a:r>
            <a:r>
              <a:rPr lang="en-US" altLang="zh-CN" sz="1600" baseline="-25000" dirty="0"/>
              <a:t>4</a:t>
            </a:r>
            <a:r>
              <a:rPr lang="en-US" altLang="zh-CN" sz="1600" dirty="0"/>
              <a:t>) that chemically bind or physically adsorb hydrogen at volume densities greater than that of liquid hydrogen.</a:t>
            </a:r>
            <a:endParaRPr lang="zh-CN" altLang="en-US" sz="1600" dirty="0"/>
          </a:p>
        </p:txBody>
      </p:sp>
      <p:sp>
        <p:nvSpPr>
          <p:cNvPr id="10" name="文本框 9">
            <a:extLst>
              <a:ext uri="{FF2B5EF4-FFF2-40B4-BE49-F238E27FC236}">
                <a16:creationId xmlns:a16="http://schemas.microsoft.com/office/drawing/2014/main" id="{6F67F431-0122-4350-9BB8-EC287A7DAC62}"/>
              </a:ext>
            </a:extLst>
          </p:cNvPr>
          <p:cNvSpPr txBox="1"/>
          <p:nvPr/>
        </p:nvSpPr>
        <p:spPr>
          <a:xfrm>
            <a:off x="545826" y="1495792"/>
            <a:ext cx="2238014" cy="2554545"/>
          </a:xfrm>
          <a:prstGeom prst="rect">
            <a:avLst/>
          </a:prstGeom>
          <a:noFill/>
        </p:spPr>
        <p:txBody>
          <a:bodyPr wrap="square">
            <a:spAutoFit/>
          </a:bodyPr>
          <a:lstStyle/>
          <a:p>
            <a:pPr marL="285750" indent="-285750">
              <a:buFont typeface="Arial" panose="020B0604020202020204" pitchFamily="34" charset="0"/>
              <a:buChar char="•"/>
            </a:pPr>
            <a:r>
              <a:rPr lang="en-US" altLang="zh-CN" sz="1600" dirty="0"/>
              <a:t>M</a:t>
            </a:r>
            <a:r>
              <a:rPr lang="zh-CN" altLang="en-US" sz="1600" dirty="0"/>
              <a:t>ost of these techniques are still in the development stage.</a:t>
            </a:r>
            <a:endParaRPr lang="en-US" altLang="zh-CN" sz="1600" dirty="0"/>
          </a:p>
          <a:p>
            <a:endParaRPr lang="en-US" altLang="zh-CN" sz="1600" dirty="0"/>
          </a:p>
          <a:p>
            <a:endParaRPr lang="en-US" altLang="zh-CN" sz="1600" dirty="0"/>
          </a:p>
          <a:p>
            <a:pPr marL="285750" indent="-285750">
              <a:buFont typeface="Arial" panose="020B0604020202020204" pitchFamily="34" charset="0"/>
              <a:buChar char="•"/>
            </a:pPr>
            <a:r>
              <a:rPr lang="en-US" altLang="zh-CN" sz="1600" dirty="0"/>
              <a:t>One disadvantage of these methods is significant energy loss.</a:t>
            </a:r>
            <a:endParaRPr lang="zh-CN" altLang="en-US" sz="1600" dirty="0"/>
          </a:p>
        </p:txBody>
      </p:sp>
    </p:spTree>
    <p:extLst>
      <p:ext uri="{BB962C8B-B14F-4D97-AF65-F5344CB8AC3E}">
        <p14:creationId xmlns:p14="http://schemas.microsoft.com/office/powerpoint/2010/main" val="609714394"/>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D4F5B2C0BC437346B0B3590219A4E045" ma:contentTypeVersion="2" ma:contentTypeDescription="Luo uusi asiakirja." ma:contentTypeScope="" ma:versionID="e9f89f1ad0e0da2369d6561347f0f6f9">
  <xsd:schema xmlns:xsd="http://www.w3.org/2001/XMLSchema" xmlns:xs="http://www.w3.org/2001/XMLSchema" xmlns:p="http://schemas.microsoft.com/office/2006/metadata/properties" xmlns:ns2="586a7be6-e61f-44ee-bb3e-da1feaeb58b9" targetNamespace="http://schemas.microsoft.com/office/2006/metadata/properties" ma:root="true" ma:fieldsID="0aec6cbe522210095ed469dda3361dec" ns2:_="">
    <xsd:import namespace="586a7be6-e61f-44ee-bb3e-da1feaeb58b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a7be6-e61f-44ee-bb3e-da1feaeb5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1826E3-E832-47C3-86A4-C7913A110B99}">
  <ds:schemaRefs>
    <ds:schemaRef ds:uri="http://schemas.microsoft.com/sharepoint/v3/contenttype/forms"/>
  </ds:schemaRefs>
</ds:datastoreItem>
</file>

<file path=customXml/itemProps2.xml><?xml version="1.0" encoding="utf-8"?>
<ds:datastoreItem xmlns:ds="http://schemas.openxmlformats.org/officeDocument/2006/customXml" ds:itemID="{5057624A-9D55-4261-ACCD-38A90BD6F482}">
  <ds:schemaRefs>
    <ds:schemaRef ds:uri="http://schemas.microsoft.com/office/2006/documentManagement/types"/>
    <ds:schemaRef ds:uri="586a7be6-e61f-44ee-bb3e-da1feaeb58b9"/>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EE885D2-FCF0-4C61-9287-81AA876E4382}">
  <ds:schemaRefs>
    <ds:schemaRef ds:uri="586a7be6-e61f-44ee-bb3e-da1feaeb58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Template>
  <TotalTime>641</TotalTime>
  <Words>1712</Words>
  <Application>Microsoft Office PowerPoint</Application>
  <PresentationFormat>On-screen Show (4:3)</PresentationFormat>
  <Paragraphs>130</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Wingdings</vt:lpstr>
      <vt:lpstr>Calibri</vt:lpstr>
      <vt:lpstr>Times New Roman</vt:lpstr>
      <vt:lpstr>Arial,Sans-Serif</vt:lpstr>
      <vt:lpstr>presentation</vt:lpstr>
      <vt:lpstr>Aalto Content - Green</vt:lpstr>
      <vt:lpstr>ELEC-E8423 - Smart Grid  Role of DR, storages and hydrogen in future energy systems</vt:lpstr>
      <vt:lpstr>Introduction</vt:lpstr>
      <vt:lpstr>Demand Response in Smart Grids</vt:lpstr>
      <vt:lpstr>Demand response technology with storages</vt:lpstr>
      <vt:lpstr>Demand Response benefits</vt:lpstr>
      <vt:lpstr>Hydrogen energy in Smart Grid </vt:lpstr>
      <vt:lpstr>Hydrogen Generation</vt:lpstr>
      <vt:lpstr>Hydrogen Energy Storage Systems (HES)</vt:lpstr>
      <vt:lpstr>Hydrogen Energy Storage Systems (HES)</vt:lpstr>
      <vt:lpstr>Hydrogen Transportation</vt:lpstr>
      <vt:lpstr>Cost Challenges for Hydrogen Storage</vt:lpstr>
      <vt:lpstr>Conclusions</vt:lpstr>
      <vt:lpstr>Source material used</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52</cp:revision>
  <dcterms:created xsi:type="dcterms:W3CDTF">2010-03-23T14:57:30Z</dcterms:created>
  <dcterms:modified xsi:type="dcterms:W3CDTF">2021-04-06T06:59:05Z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0x010100D4F5B2C0BC437346B0B3590219A4E045</vt:lpwstr>
  </property>
</Properties>
</file>