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xKEJ6SctIrhIEHA0i2zjQ+bhI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>
      <p:cViewPr varScale="1">
        <p:scale>
          <a:sx n="75" d="100"/>
          <a:sy n="75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415beb6a9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8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d415beb6a9_1_9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415beb6a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8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d415beb6a9_1_18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3a16f867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d3a16f867d_0_10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415beb6a9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8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d415beb6a9_1_27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3a16f867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8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d3a16f867d_1_16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108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body" idx="2"/>
          </p:nvPr>
        </p:nvSpPr>
        <p:spPr>
          <a:xfrm>
            <a:off x="572401" y="5961599"/>
            <a:ext cx="204924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3"/>
          </p:nvPr>
        </p:nvSpPr>
        <p:spPr>
          <a:xfrm>
            <a:off x="572400" y="6137467"/>
            <a:ext cx="20492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4"/>
          </p:nvPr>
        </p:nvSpPr>
        <p:spPr>
          <a:xfrm>
            <a:off x="2862387" y="6137467"/>
            <a:ext cx="20271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5"/>
          </p:nvPr>
        </p:nvSpPr>
        <p:spPr>
          <a:xfrm>
            <a:off x="7427603" y="5961599"/>
            <a:ext cx="1132198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6"/>
          </p:nvPr>
        </p:nvSpPr>
        <p:spPr>
          <a:xfrm>
            <a:off x="5143295" y="5961067"/>
            <a:ext cx="1962357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2860675" y="5961063"/>
            <a:ext cx="2027238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5" name="Google Shape;35;p10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62856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1714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  <a:defRPr sz="800" b="1">
                <a:solidFill>
                  <a:schemeClr val="lt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ftr" idx="11"/>
          </p:nvPr>
        </p:nvSpPr>
        <p:spPr>
          <a:xfrm>
            <a:off x="3429000" y="6145213"/>
            <a:ext cx="1544638" cy="1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323850" y="1268413"/>
            <a:ext cx="417195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4648200" y="1268413"/>
            <a:ext cx="417195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 descr="Aalto_EN_Electr-Eng_21_RGB_2"/>
          <p:cNvPicPr preferRelativeResize="0"/>
          <p:nvPr/>
        </p:nvPicPr>
        <p:blipFill rotWithShape="1">
          <a:blip r:embed="rId3">
            <a:alphaModFix/>
          </a:blip>
          <a:srcRect l="7030" t="6173"/>
          <a:stretch/>
        </p:blipFill>
        <p:spPr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6" name="Google Shape;16;p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 descr="Aalto_EN_Electr-Eng_13_RGB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t" anchorCtr="0">
            <a:noAutofit/>
          </a:bodyPr>
          <a:lstStyle>
            <a:lvl1pPr marL="457200" marR="0" lvl="0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925" tIns="38950" rIns="77925" bIns="389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ertec.org/technology/" TargetMode="External"/><Relationship Id="rId3" Type="http://schemas.openxmlformats.org/officeDocument/2006/relationships/hyperlink" Target="https://www.pv-magazine.com/2020/04/23/global-supergrid-vs-regional-supergrids/" TargetMode="External"/><Relationship Id="rId7" Type="http://schemas.openxmlformats.org/officeDocument/2006/relationships/hyperlink" Target="http://www.epcc-workshop.net/archive/2015/Presentations/EPCC2015-Presentation_S2-1-Panciatici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stor.org/stable/48590579" TargetMode="External"/><Relationship Id="rId5" Type="http://schemas.openxmlformats.org/officeDocument/2006/relationships/hyperlink" Target="http://www.medgrid-psm.com/en/project/the-vision/" TargetMode="External"/><Relationship Id="rId4" Type="http://schemas.openxmlformats.org/officeDocument/2006/relationships/hyperlink" Target="https://energyfutureslab.blog/2015/08/07/what-will-european-electricity-look-like-in-2050-changes-in-2050-electricity-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/>
              <a:t>ELEC-E8423 - Smart Grid</a:t>
            </a:r>
            <a:br>
              <a:rPr lang="fi-FI" sz="3200"/>
            </a:br>
            <a:br>
              <a:rPr lang="fi-FI" sz="3200"/>
            </a:br>
            <a:r>
              <a:rPr lang="fi-FI" sz="3200" i="1"/>
              <a:t>Supergrids</a:t>
            </a:r>
            <a:endParaRPr sz="3200" i="1"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8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fi-FI" i="1"/>
              <a:t>Juliët Quint and Guido Janssen</a:t>
            </a:r>
            <a:endParaRPr/>
          </a:p>
          <a:p>
            <a:pPr marL="0" lvl="0" indent="0" algn="l" rtl="0">
              <a:lnSpc>
                <a:spcPct val="1108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body" idx="2"/>
          </p:nvPr>
        </p:nvSpPr>
        <p:spPr>
          <a:xfrm>
            <a:off x="572401" y="5961599"/>
            <a:ext cx="2049245" cy="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/>
          </a:p>
        </p:txBody>
      </p:sp>
      <p:sp>
        <p:nvSpPr>
          <p:cNvPr id="72" name="Google Shape;72;p1"/>
          <p:cNvSpPr txBox="1">
            <a:spLocks noGrp="1"/>
          </p:cNvSpPr>
          <p:nvPr>
            <p:ph type="body" idx="3"/>
          </p:nvPr>
        </p:nvSpPr>
        <p:spPr>
          <a:xfrm>
            <a:off x="572400" y="6137467"/>
            <a:ext cx="204924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73" name="Google Shape;73;p1"/>
          <p:cNvSpPr txBox="1">
            <a:spLocks noGrp="1"/>
          </p:cNvSpPr>
          <p:nvPr>
            <p:ph type="body" idx="4"/>
          </p:nvPr>
        </p:nvSpPr>
        <p:spPr>
          <a:xfrm>
            <a:off x="2862387" y="6137467"/>
            <a:ext cx="202711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74" name="Google Shape;74;p1"/>
          <p:cNvSpPr txBox="1">
            <a:spLocks noGrp="1"/>
          </p:cNvSpPr>
          <p:nvPr>
            <p:ph type="body" idx="5"/>
          </p:nvPr>
        </p:nvSpPr>
        <p:spPr>
          <a:xfrm>
            <a:off x="7427603" y="5961599"/>
            <a:ext cx="1132198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  <p:sp>
        <p:nvSpPr>
          <p:cNvPr id="75" name="Google Shape;75;p1"/>
          <p:cNvSpPr txBox="1">
            <a:spLocks noGrp="1"/>
          </p:cNvSpPr>
          <p:nvPr>
            <p:ph type="body" idx="6"/>
          </p:nvPr>
        </p:nvSpPr>
        <p:spPr>
          <a:xfrm>
            <a:off x="5143295" y="5961067"/>
            <a:ext cx="1962357" cy="63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8134278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457200" lvl="0" indent="-29908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fi-FI" sz="1200" dirty="0"/>
              <a:t>Ahmed, </a:t>
            </a:r>
            <a:r>
              <a:rPr lang="fi-FI" sz="1200" dirty="0" err="1"/>
              <a:t>Noman</a:t>
            </a:r>
            <a:r>
              <a:rPr lang="fi-FI" sz="1200" dirty="0"/>
              <a:t> &amp; </a:t>
            </a:r>
            <a:r>
              <a:rPr lang="fi-FI" sz="1200" dirty="0" err="1"/>
              <a:t>Haider</a:t>
            </a:r>
            <a:r>
              <a:rPr lang="fi-FI" sz="1200" dirty="0"/>
              <a:t>, </a:t>
            </a:r>
            <a:r>
              <a:rPr lang="fi-FI" sz="1200" dirty="0" err="1"/>
              <a:t>Arif</a:t>
            </a:r>
            <a:r>
              <a:rPr lang="fi-FI" sz="1200" dirty="0"/>
              <a:t> &amp; Van </a:t>
            </a:r>
            <a:r>
              <a:rPr lang="fi-FI" sz="1200" dirty="0" err="1"/>
              <a:t>Hertem</a:t>
            </a:r>
            <a:r>
              <a:rPr lang="fi-FI" sz="1200" dirty="0"/>
              <a:t>, Dirk &amp; </a:t>
            </a:r>
            <a:r>
              <a:rPr lang="fi-FI" sz="1200" dirty="0" err="1"/>
              <a:t>Nee</a:t>
            </a:r>
            <a:r>
              <a:rPr lang="fi-FI" sz="1200" dirty="0"/>
              <a:t>, H.-P. (2011). </a:t>
            </a:r>
            <a:r>
              <a:rPr lang="fi-FI" sz="1200" dirty="0" err="1"/>
              <a:t>Prospects</a:t>
            </a:r>
            <a:r>
              <a:rPr lang="fi-FI" sz="1200" dirty="0"/>
              <a:t> and </a:t>
            </a:r>
            <a:r>
              <a:rPr lang="fi-FI" sz="1200" dirty="0" err="1"/>
              <a:t>challenges</a:t>
            </a:r>
            <a:r>
              <a:rPr lang="fi-FI" sz="1200" dirty="0"/>
              <a:t> of </a:t>
            </a:r>
            <a:r>
              <a:rPr lang="fi-FI" sz="1200" dirty="0" err="1"/>
              <a:t>future</a:t>
            </a:r>
            <a:r>
              <a:rPr lang="fi-FI" sz="1200" dirty="0"/>
              <a:t> HVDC.  </a:t>
            </a:r>
            <a:r>
              <a:rPr lang="fi-FI" sz="1200" dirty="0" err="1"/>
              <a:t>SuperGrids</a:t>
            </a:r>
            <a:r>
              <a:rPr lang="fi-FI" sz="1200" dirty="0"/>
              <a:t> </a:t>
            </a:r>
            <a:r>
              <a:rPr lang="fi-FI" sz="1200" dirty="0" err="1"/>
              <a:t>with</a:t>
            </a:r>
            <a:r>
              <a:rPr lang="fi-FI" sz="1200" dirty="0"/>
              <a:t> </a:t>
            </a:r>
            <a:r>
              <a:rPr lang="fi-FI" sz="1200" dirty="0" err="1"/>
              <a:t>modular</a:t>
            </a:r>
            <a:r>
              <a:rPr lang="fi-FI" sz="1200" dirty="0"/>
              <a:t> </a:t>
            </a:r>
            <a:r>
              <a:rPr lang="fi-FI" sz="1200" dirty="0" err="1"/>
              <a:t>multilevel</a:t>
            </a:r>
            <a:r>
              <a:rPr lang="fi-FI" sz="1200" dirty="0"/>
              <a:t> </a:t>
            </a:r>
            <a:r>
              <a:rPr lang="fi-FI" sz="1200" dirty="0" err="1"/>
              <a:t>converters</a:t>
            </a:r>
            <a:r>
              <a:rPr lang="fi-FI" sz="1200" dirty="0"/>
              <a:t>. </a:t>
            </a:r>
            <a:r>
              <a:rPr lang="fi-FI" sz="1200" dirty="0" err="1"/>
              <a:t>Proceedings</a:t>
            </a:r>
            <a:r>
              <a:rPr lang="fi-FI" sz="1200" dirty="0"/>
              <a:t> of </a:t>
            </a:r>
            <a:r>
              <a:rPr lang="fi-FI" sz="1200" dirty="0" err="1"/>
              <a:t>the</a:t>
            </a:r>
            <a:r>
              <a:rPr lang="fi-FI" sz="1200" dirty="0"/>
              <a:t> 2011 14th European Conference on Power </a:t>
            </a:r>
            <a:r>
              <a:rPr lang="fi-FI" sz="1200" dirty="0" err="1"/>
              <a:t>Electronics</a:t>
            </a:r>
            <a:r>
              <a:rPr lang="fi-FI" sz="1200" dirty="0"/>
              <a:t> and Applications, EPE 2011. 1 - 10. </a:t>
            </a:r>
            <a:endParaRPr sz="1200" dirty="0"/>
          </a:p>
          <a:p>
            <a:pPr marL="457200" lvl="0" indent="-29908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i-FI" sz="1200" dirty="0"/>
              <a:t>Bellini, E. (2020). Global </a:t>
            </a:r>
            <a:r>
              <a:rPr lang="fi-FI" sz="1200" dirty="0" err="1"/>
              <a:t>supergrid</a:t>
            </a:r>
            <a:r>
              <a:rPr lang="fi-FI" sz="1200" dirty="0"/>
              <a:t> vs. </a:t>
            </a:r>
            <a:r>
              <a:rPr lang="fi-FI" sz="1200" dirty="0" err="1"/>
              <a:t>regional</a:t>
            </a:r>
            <a:r>
              <a:rPr lang="fi-FI" sz="1200" dirty="0"/>
              <a:t> </a:t>
            </a:r>
            <a:r>
              <a:rPr lang="fi-FI" sz="1200" dirty="0" err="1"/>
              <a:t>supergrids</a:t>
            </a:r>
            <a:r>
              <a:rPr lang="fi-FI" sz="1200" dirty="0"/>
              <a:t>. </a:t>
            </a:r>
            <a:r>
              <a:rPr lang="fi-FI" sz="1200" dirty="0" err="1"/>
              <a:t>Available</a:t>
            </a:r>
            <a:r>
              <a:rPr lang="fi-FI" sz="1200" dirty="0"/>
              <a:t> at </a:t>
            </a:r>
            <a:r>
              <a:rPr lang="fi-FI" sz="1200" dirty="0">
                <a:uFill>
                  <a:noFill/>
                </a:uFill>
                <a:hlinkClick r:id="rId3"/>
              </a:rPr>
              <a:t>https://www.pv-magazine.com/2020/04/23/global-supergrid-vs-regional-supergrids/</a:t>
            </a:r>
            <a:r>
              <a:rPr lang="fi-FI" sz="1200" dirty="0"/>
              <a:t> (</a:t>
            </a:r>
            <a:r>
              <a:rPr lang="fi-FI" sz="1200" dirty="0" err="1"/>
              <a:t>Accessed</a:t>
            </a:r>
            <a:r>
              <a:rPr lang="fi-FI" sz="1200" dirty="0"/>
              <a:t>: 7 </a:t>
            </a:r>
            <a:r>
              <a:rPr lang="fi-FI" sz="1200" dirty="0" err="1"/>
              <a:t>May</a:t>
            </a:r>
            <a:r>
              <a:rPr lang="fi-FI" sz="1200" dirty="0"/>
              <a:t> 2021)</a:t>
            </a:r>
            <a:endParaRPr sz="1200" dirty="0"/>
          </a:p>
          <a:p>
            <a:pPr marL="457200" lvl="0" indent="-29908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i-FI" sz="1200" dirty="0"/>
              <a:t>Energy </a:t>
            </a:r>
            <a:r>
              <a:rPr lang="fi-FI" sz="1200" dirty="0" err="1"/>
              <a:t>futures</a:t>
            </a:r>
            <a:r>
              <a:rPr lang="fi-FI" sz="1200" dirty="0"/>
              <a:t> </a:t>
            </a:r>
            <a:r>
              <a:rPr lang="fi-FI" sz="1200" dirty="0" err="1"/>
              <a:t>lab</a:t>
            </a:r>
            <a:r>
              <a:rPr lang="fi-FI" sz="1200" dirty="0"/>
              <a:t> (2015). </a:t>
            </a:r>
            <a:r>
              <a:rPr lang="fi-FI" sz="1200" dirty="0" err="1"/>
              <a:t>What</a:t>
            </a:r>
            <a:r>
              <a:rPr lang="fi-FI" sz="1200" dirty="0"/>
              <a:t> </a:t>
            </a:r>
            <a:r>
              <a:rPr lang="fi-FI" sz="1200" dirty="0" err="1"/>
              <a:t>will</a:t>
            </a:r>
            <a:r>
              <a:rPr lang="fi-FI" sz="1200" dirty="0"/>
              <a:t> European </a:t>
            </a:r>
            <a:r>
              <a:rPr lang="fi-FI" sz="1200" dirty="0" err="1"/>
              <a:t>Electricity</a:t>
            </a:r>
            <a:r>
              <a:rPr lang="fi-FI" sz="1200" dirty="0"/>
              <a:t> look </a:t>
            </a:r>
            <a:r>
              <a:rPr lang="fi-FI" sz="1200" dirty="0" err="1"/>
              <a:t>like</a:t>
            </a:r>
            <a:r>
              <a:rPr lang="fi-FI" sz="1200" dirty="0"/>
              <a:t> in 2050? </a:t>
            </a:r>
            <a:r>
              <a:rPr lang="fi-FI" sz="1200" dirty="0" err="1"/>
              <a:t>Changes</a:t>
            </a:r>
            <a:r>
              <a:rPr lang="fi-FI" sz="1200" dirty="0"/>
              <a:t> in 2050 </a:t>
            </a:r>
            <a:r>
              <a:rPr lang="fi-FI" sz="1200" dirty="0" err="1"/>
              <a:t>Electricity</a:t>
            </a:r>
            <a:r>
              <a:rPr lang="fi-FI" sz="1200" dirty="0"/>
              <a:t> </a:t>
            </a:r>
            <a:r>
              <a:rPr lang="fi-FI" sz="1200" dirty="0" err="1"/>
              <a:t>Use</a:t>
            </a:r>
            <a:r>
              <a:rPr lang="fi-FI" sz="1200" dirty="0"/>
              <a:t>. </a:t>
            </a:r>
            <a:r>
              <a:rPr lang="fi-FI" sz="1200" dirty="0" err="1"/>
              <a:t>Available</a:t>
            </a:r>
            <a:r>
              <a:rPr lang="fi-FI" sz="1200" dirty="0"/>
              <a:t> at </a:t>
            </a:r>
            <a:r>
              <a:rPr lang="fi-FI" sz="1200" dirty="0">
                <a:uFill>
                  <a:noFill/>
                </a:uFill>
                <a:hlinkClick r:id="rId4"/>
              </a:rPr>
              <a:t>https://energyfutureslab.blog/2015/08/07/what-will-european-electricity-look-like-in-2050-changes-in-2050-electricity-use/</a:t>
            </a:r>
            <a:r>
              <a:rPr lang="fi-FI" sz="1200" dirty="0"/>
              <a:t> (</a:t>
            </a:r>
            <a:r>
              <a:rPr lang="fi-FI" sz="1200" dirty="0" err="1"/>
              <a:t>Accessed</a:t>
            </a:r>
            <a:r>
              <a:rPr lang="fi-FI" sz="1200" dirty="0"/>
              <a:t>: 7 </a:t>
            </a:r>
            <a:r>
              <a:rPr lang="fi-FI" sz="1200" dirty="0" err="1"/>
              <a:t>May</a:t>
            </a:r>
            <a:r>
              <a:rPr lang="fi-FI" sz="1200" dirty="0"/>
              <a:t> 2021)</a:t>
            </a:r>
            <a:endParaRPr sz="1200" dirty="0"/>
          </a:p>
          <a:p>
            <a:pPr marL="457200" lvl="0" indent="-29908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i-FI" sz="1200" dirty="0"/>
              <a:t>IRENA (2019), Innovation </a:t>
            </a:r>
            <a:r>
              <a:rPr lang="fi-FI" sz="1200" dirty="0" err="1"/>
              <a:t>landscape</a:t>
            </a:r>
            <a:r>
              <a:rPr lang="fi-FI" sz="1200" dirty="0"/>
              <a:t> </a:t>
            </a:r>
            <a:r>
              <a:rPr lang="fi-FI" sz="1200" dirty="0" err="1"/>
              <a:t>brief</a:t>
            </a:r>
            <a:r>
              <a:rPr lang="fi-FI" sz="1200" dirty="0"/>
              <a:t>: </a:t>
            </a:r>
            <a:r>
              <a:rPr lang="fi-FI" sz="1200" dirty="0" err="1"/>
              <a:t>Supergrids</a:t>
            </a:r>
            <a:r>
              <a:rPr lang="fi-FI" sz="1200" dirty="0"/>
              <a:t>, International </a:t>
            </a:r>
            <a:r>
              <a:rPr lang="fi-FI" sz="1200" dirty="0" err="1"/>
              <a:t>Renewable</a:t>
            </a:r>
            <a:r>
              <a:rPr lang="fi-FI" sz="1200" dirty="0"/>
              <a:t> Energy </a:t>
            </a:r>
            <a:r>
              <a:rPr lang="fi-FI" sz="1200" dirty="0" err="1"/>
              <a:t>Agency</a:t>
            </a:r>
            <a:r>
              <a:rPr lang="fi-FI" sz="1200" dirty="0"/>
              <a:t>, Abu Dhabi.</a:t>
            </a:r>
            <a:endParaRPr sz="1200" dirty="0"/>
          </a:p>
          <a:p>
            <a:pPr marL="457200" lvl="0" indent="-29908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i-FI" sz="1200" dirty="0" err="1"/>
              <a:t>Medgrid</a:t>
            </a:r>
            <a:r>
              <a:rPr lang="fi-FI" sz="1200" dirty="0"/>
              <a:t> (</a:t>
            </a:r>
            <a:r>
              <a:rPr lang="fi-FI" sz="1200" dirty="0" err="1"/>
              <a:t>n.d</a:t>
            </a:r>
            <a:r>
              <a:rPr lang="fi-FI" sz="1200" dirty="0"/>
              <a:t>.) </a:t>
            </a:r>
            <a:r>
              <a:rPr lang="fi-FI" sz="1200" dirty="0" err="1"/>
              <a:t>Our</a:t>
            </a:r>
            <a:r>
              <a:rPr lang="fi-FI" sz="1200" dirty="0"/>
              <a:t> vision. </a:t>
            </a:r>
            <a:r>
              <a:rPr lang="fi-FI" sz="1200" dirty="0" err="1"/>
              <a:t>Available</a:t>
            </a:r>
            <a:r>
              <a:rPr lang="fi-FI" sz="1200" dirty="0"/>
              <a:t> at </a:t>
            </a:r>
            <a:r>
              <a:rPr lang="fi-FI" sz="1200" dirty="0">
                <a:hlinkClick r:id="rId5"/>
              </a:rPr>
              <a:t>http://www.medgrid-psm.com/en/project/the-vision/</a:t>
            </a:r>
            <a:r>
              <a:rPr lang="fi-FI" sz="1200" dirty="0"/>
              <a:t> (</a:t>
            </a:r>
            <a:r>
              <a:rPr lang="fi-FI" sz="1200" dirty="0" err="1"/>
              <a:t>Accessed</a:t>
            </a:r>
            <a:r>
              <a:rPr lang="fi-FI" sz="1200" dirty="0"/>
              <a:t>: 7 </a:t>
            </a:r>
            <a:r>
              <a:rPr lang="fi-FI" sz="1200" dirty="0" err="1"/>
              <a:t>May</a:t>
            </a:r>
            <a:r>
              <a:rPr lang="fi-FI" sz="1200" dirty="0"/>
              <a:t> 2021)</a:t>
            </a:r>
            <a:endParaRPr sz="1200" dirty="0"/>
          </a:p>
          <a:p>
            <a:pPr marL="457200" lvl="0" indent="-29908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i-FI" sz="1200" dirty="0"/>
              <a:t>Lei, H., &amp; </a:t>
            </a:r>
            <a:r>
              <a:rPr lang="fi-FI" sz="1200" dirty="0" err="1"/>
              <a:t>Qiankun</a:t>
            </a:r>
            <a:r>
              <a:rPr lang="fi-FI" sz="1200" dirty="0"/>
              <a:t>, W. (2020). Global Energy </a:t>
            </a:r>
            <a:r>
              <a:rPr lang="fi-FI" sz="1200" dirty="0" err="1"/>
              <a:t>Interconnection</a:t>
            </a:r>
            <a:r>
              <a:rPr lang="fi-FI" sz="1200" dirty="0"/>
              <a:t>: A </a:t>
            </a:r>
            <a:r>
              <a:rPr lang="fi-FI" sz="1200" dirty="0" err="1"/>
              <a:t>Bold</a:t>
            </a:r>
            <a:r>
              <a:rPr lang="fi-FI" sz="1200" dirty="0"/>
              <a:t> </a:t>
            </a:r>
            <a:r>
              <a:rPr lang="fi-FI" sz="1200" dirty="0" err="1"/>
              <a:t>Initiative</a:t>
            </a:r>
            <a:r>
              <a:rPr lang="fi-FI" sz="1200" dirty="0"/>
              <a:t> for A </a:t>
            </a:r>
            <a:r>
              <a:rPr lang="fi-FI" sz="1200" dirty="0" err="1"/>
              <a:t>Sustainable</a:t>
            </a:r>
            <a:r>
              <a:rPr lang="fi-FI" sz="1200" dirty="0"/>
              <a:t> Energy </a:t>
            </a:r>
            <a:r>
              <a:rPr lang="fi-FI" sz="1200" dirty="0" err="1"/>
              <a:t>Future</a:t>
            </a:r>
            <a:r>
              <a:rPr lang="fi-FI" sz="1200" dirty="0"/>
              <a:t>. </a:t>
            </a:r>
            <a:r>
              <a:rPr lang="fi-FI" sz="1200" dirty="0" err="1"/>
              <a:t>Horizons</a:t>
            </a:r>
            <a:r>
              <a:rPr lang="fi-FI" sz="1200" dirty="0"/>
              <a:t>: Journal of International </a:t>
            </a:r>
            <a:r>
              <a:rPr lang="fi-FI" sz="1200" dirty="0" err="1"/>
              <a:t>Relations</a:t>
            </a:r>
            <a:r>
              <a:rPr lang="fi-FI" sz="1200" dirty="0"/>
              <a:t> and </a:t>
            </a:r>
            <a:r>
              <a:rPr lang="fi-FI" sz="1200" dirty="0" err="1"/>
              <a:t>Sustainable</a:t>
            </a:r>
            <a:r>
              <a:rPr lang="fi-FI" sz="1200" dirty="0"/>
              <a:t> </a:t>
            </a:r>
            <a:r>
              <a:rPr lang="fi-FI" sz="1200" dirty="0" err="1"/>
              <a:t>Development</a:t>
            </a:r>
            <a:r>
              <a:rPr lang="fi-FI" sz="1200" dirty="0"/>
              <a:t>, (17), 268-281. </a:t>
            </a:r>
            <a:r>
              <a:rPr lang="fi-FI" sz="1200" dirty="0" err="1"/>
              <a:t>Retrieved</a:t>
            </a:r>
            <a:r>
              <a:rPr lang="fi-FI" sz="1200" dirty="0"/>
              <a:t> </a:t>
            </a:r>
            <a:r>
              <a:rPr lang="fi-FI" sz="1200" dirty="0" err="1"/>
              <a:t>May</a:t>
            </a:r>
            <a:r>
              <a:rPr lang="fi-FI" sz="1200" dirty="0"/>
              <a:t> 7, 2021, </a:t>
            </a:r>
            <a:r>
              <a:rPr lang="fi-FI" sz="1200" dirty="0" err="1"/>
              <a:t>from</a:t>
            </a:r>
            <a:r>
              <a:rPr lang="fi-FI" sz="1200" dirty="0"/>
              <a:t> </a:t>
            </a:r>
            <a:r>
              <a:rPr lang="fi-FI" sz="1200" dirty="0">
                <a:uFill>
                  <a:noFill/>
                </a:uFill>
                <a:hlinkClick r:id="rId6"/>
              </a:rPr>
              <a:t>https://www.jstor.org/stable/48590579</a:t>
            </a:r>
            <a:endParaRPr sz="1200" dirty="0"/>
          </a:p>
          <a:p>
            <a:pPr marL="457200" lvl="0" indent="-29908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fi-FI" sz="1200" dirty="0" err="1"/>
              <a:t>Panciatici</a:t>
            </a:r>
            <a:r>
              <a:rPr lang="fi-FI" sz="1200" dirty="0"/>
              <a:t>, P. (2015). Super </a:t>
            </a:r>
            <a:r>
              <a:rPr lang="fi-FI" sz="1200" dirty="0" err="1"/>
              <a:t>grids</a:t>
            </a:r>
            <a:r>
              <a:rPr lang="fi-FI" sz="1200" dirty="0"/>
              <a:t>, </a:t>
            </a:r>
            <a:r>
              <a:rPr lang="fi-FI" sz="1200" dirty="0" err="1"/>
              <a:t>Benefits</a:t>
            </a:r>
            <a:r>
              <a:rPr lang="fi-FI" sz="1200" dirty="0"/>
              <a:t> and </a:t>
            </a:r>
            <a:r>
              <a:rPr lang="fi-FI" sz="1200" dirty="0" err="1"/>
              <a:t>Challenges</a:t>
            </a:r>
            <a:r>
              <a:rPr lang="fi-FI" sz="1200" dirty="0"/>
              <a:t>. </a:t>
            </a:r>
            <a:r>
              <a:rPr lang="fi-FI" sz="1200" dirty="0" err="1"/>
              <a:t>Available</a:t>
            </a:r>
            <a:r>
              <a:rPr lang="fi-FI" sz="1200" dirty="0"/>
              <a:t> at </a:t>
            </a:r>
            <a:r>
              <a:rPr lang="fi-FI" sz="1200" dirty="0">
                <a:uFill>
                  <a:noFill/>
                </a:uFill>
                <a:hlinkClick r:id="rId7"/>
              </a:rPr>
              <a:t>http://www.epcc-workshop.net/archive/2015/Presentations/EPCC2015-Presentation_S2-1-Panciatici.pdf</a:t>
            </a:r>
            <a:r>
              <a:rPr lang="fi-FI" sz="1200" dirty="0"/>
              <a:t> (</a:t>
            </a:r>
            <a:r>
              <a:rPr lang="fi-FI" sz="1200" dirty="0" err="1"/>
              <a:t>Accessed</a:t>
            </a:r>
            <a:r>
              <a:rPr lang="fi-FI" sz="1200" dirty="0"/>
              <a:t>: 7 </a:t>
            </a:r>
            <a:r>
              <a:rPr lang="fi-FI" sz="1200" dirty="0" err="1"/>
              <a:t>May</a:t>
            </a:r>
            <a:r>
              <a:rPr lang="fi-FI" sz="1200" dirty="0"/>
              <a:t> 2021)</a:t>
            </a:r>
            <a:endParaRPr sz="1200" dirty="0"/>
          </a:p>
          <a:p>
            <a:pPr marL="457200" lvl="0" indent="-29908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fi-FI" sz="1200" dirty="0" err="1"/>
              <a:t>Desertec</a:t>
            </a:r>
            <a:r>
              <a:rPr lang="fi-FI" sz="1200" dirty="0"/>
              <a:t> (</a:t>
            </a:r>
            <a:r>
              <a:rPr lang="fi-FI" sz="1200" dirty="0" err="1"/>
              <a:t>n.d</a:t>
            </a:r>
            <a:r>
              <a:rPr lang="fi-FI" sz="1200" dirty="0"/>
              <a:t>.) Technology. </a:t>
            </a:r>
            <a:r>
              <a:rPr lang="fi-FI" sz="1200" dirty="0" err="1"/>
              <a:t>Available</a:t>
            </a:r>
            <a:r>
              <a:rPr lang="fi-FI" sz="1200" dirty="0"/>
              <a:t> at </a:t>
            </a:r>
            <a:r>
              <a:rPr lang="fi-FI" sz="1200" dirty="0">
                <a:solidFill>
                  <a:schemeClr val="hlink"/>
                </a:solidFill>
                <a:hlinkClick r:id="rId8"/>
              </a:rPr>
              <a:t>https://www.desertec.org/technology/</a:t>
            </a:r>
            <a:r>
              <a:rPr lang="fi-FI" sz="1200" dirty="0"/>
              <a:t> (</a:t>
            </a:r>
            <a:r>
              <a:rPr lang="fi-FI" sz="1200" dirty="0" err="1"/>
              <a:t>Accessed</a:t>
            </a:r>
            <a:r>
              <a:rPr lang="fi-FI" sz="1200" dirty="0"/>
              <a:t>: 7 </a:t>
            </a:r>
            <a:r>
              <a:rPr lang="fi-FI" sz="1200" dirty="0" err="1"/>
              <a:t>May</a:t>
            </a:r>
            <a:r>
              <a:rPr lang="fi-FI" sz="1200" dirty="0"/>
              <a:t> 2021)</a:t>
            </a:r>
            <a:endParaRPr sz="2000" dirty="0"/>
          </a:p>
        </p:txBody>
      </p:sp>
      <p:sp>
        <p:nvSpPr>
          <p:cNvPr id="166" name="Google Shape;166;p5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Source material used</a:t>
            </a:r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170" name="Google Shape;170;p5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98899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sz="2000"/>
              <a:t>What are supergrids?</a:t>
            </a:r>
            <a:endParaRPr sz="2000"/>
          </a:p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sz="2000"/>
              <a:t>Topology</a:t>
            </a:r>
            <a:endParaRPr sz="2000"/>
          </a:p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sz="2000"/>
              <a:t>Benefits</a:t>
            </a:r>
            <a:endParaRPr sz="2000"/>
          </a:p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sz="2000"/>
              <a:t>Challenges</a:t>
            </a:r>
            <a:endParaRPr sz="2000"/>
          </a:p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sz="2000"/>
              <a:t>Ongoing projects</a:t>
            </a:r>
            <a:endParaRPr sz="2000"/>
          </a:p>
          <a:p>
            <a:pPr marL="457200" lvl="0" indent="-355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fi-FI" sz="2000"/>
              <a:t>Conclusions</a:t>
            </a:r>
            <a:endParaRPr sz="2000"/>
          </a:p>
        </p:txBody>
      </p:sp>
      <p:sp>
        <p:nvSpPr>
          <p:cNvPr id="81" name="Google Shape;81;p2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Introduction</a:t>
            </a:r>
            <a:endParaRPr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572400" y="1360800"/>
            <a:ext cx="77724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fi-FI"/>
              <a:t>Wide-area transmission network for trade of high volumes of electricity over large distances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/>
              <a:t>Large infrastructure necessary for interconnection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/>
              <a:t>HVDC (+500 kV) or UHVDC (+800 kV) required for long-distance electricity transmission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/>
              <a:t>Increased controllability and lower losses (1.6% per 1,000km)</a:t>
            </a:r>
            <a:endParaRPr sz="1400"/>
          </a:p>
        </p:txBody>
      </p:sp>
      <p:sp>
        <p:nvSpPr>
          <p:cNvPr id="91" name="Google Shape;91;p3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What are supergrids?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3</a:t>
            </a:fld>
            <a:endParaRPr/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3">
            <a:alphaModFix/>
          </a:blip>
          <a:srcRect t="8037"/>
          <a:stretch/>
        </p:blipFill>
        <p:spPr>
          <a:xfrm>
            <a:off x="1926925" y="3356811"/>
            <a:ext cx="5243896" cy="243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415beb6a9_1_9"/>
          <p:cNvSpPr txBox="1">
            <a:spLocks noGrp="1"/>
          </p:cNvSpPr>
          <p:nvPr>
            <p:ph type="body" idx="1"/>
          </p:nvPr>
        </p:nvSpPr>
        <p:spPr>
          <a:xfrm>
            <a:off x="572400" y="1360800"/>
            <a:ext cx="77724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i-FI" sz="1500"/>
              <a:t>The DC supergrid is independent of the conventional AC grid and does not replace it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i-FI" sz="1500"/>
              <a:t>There are various topologies possible for supergrids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fi-FI" sz="1500"/>
              <a:t>The third topology is the most complex and expensive due to the extra conversions at the terminals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fi-FI" sz="1500"/>
              <a:t>Example: link between Continental Europe and Scandinavia</a:t>
            </a:r>
            <a:endParaRPr sz="1500"/>
          </a:p>
        </p:txBody>
      </p:sp>
      <p:sp>
        <p:nvSpPr>
          <p:cNvPr id="102" name="Google Shape;102;gd415beb6a9_1_9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Topology</a:t>
            </a:r>
            <a:endParaRPr/>
          </a:p>
        </p:txBody>
      </p:sp>
      <p:sp>
        <p:nvSpPr>
          <p:cNvPr id="103" name="Google Shape;103;gd415beb6a9_1_9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04" name="Google Shape;104;gd415beb6a9_1_9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05" name="Google Shape;105;gd415beb6a9_1_9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106" name="Google Shape;106;gd415beb6a9_1_9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4</a:t>
            </a:fld>
            <a:endParaRPr/>
          </a:p>
        </p:txBody>
      </p:sp>
      <p:pic>
        <p:nvPicPr>
          <p:cNvPr id="107" name="Google Shape;107;gd415beb6a9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38" y="3429000"/>
            <a:ext cx="8088525" cy="23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415beb6a9_1_18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7724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1800"/>
              <a:t>Overarching benefit: 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fi-FI" sz="1800" b="0"/>
              <a:t>Supergrids allow for a more efficient electrification of infrastructure and society</a:t>
            </a:r>
            <a:endParaRPr sz="1800" b="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1800"/>
              <a:t>Complementary benefits: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fi-FI" sz="1800" b="0"/>
              <a:t>Increased flexibility and reliability in grids</a:t>
            </a:r>
            <a:endParaRPr sz="1800" b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1800" b="0"/>
              <a:t>Reduced congestion in existing grids</a:t>
            </a:r>
            <a:endParaRPr sz="1800" b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sz="1800" b="0"/>
              <a:t>Decreased costs of electricity across regions</a:t>
            </a:r>
            <a:endParaRPr sz="1800" b="0"/>
          </a:p>
          <a:p>
            <a:pPr marL="45720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13" name="Google Shape;113;gd415beb6a9_1_18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Benefits of supergrids (1/2)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d415beb6a9_1_18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15" name="Google Shape;115;gd415beb6a9_1_18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16" name="Google Shape;116;gd415beb6a9_1_18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117" name="Google Shape;117;gd415beb6a9_1_18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3a16f867d_0_10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7724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</a:pPr>
            <a:r>
              <a:rPr lang="fi-FI" sz="1800"/>
              <a:t>Transmission of renewable energy from resource-rich areas to distant demand centres</a:t>
            </a: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23" name="Google Shape;123;gd3a16f867d_0_10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Benefits of supergrids (2/2)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d3a16f867d_0_10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25" name="Google Shape;125;gd3a16f867d_0_10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26" name="Google Shape;126;gd3a16f867d_0_10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127" name="Google Shape;127;gd3a16f867d_0_10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6</a:t>
            </a:fld>
            <a:endParaRPr/>
          </a:p>
        </p:txBody>
      </p:sp>
      <p:pic>
        <p:nvPicPr>
          <p:cNvPr id="128" name="Google Shape;128;gd3a16f867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475" y="2498210"/>
            <a:ext cx="5863050" cy="32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415beb6a9_1_27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77724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600"/>
              <a:buChar char="●"/>
            </a:pPr>
            <a:r>
              <a:rPr lang="fi-FI" sz="1600"/>
              <a:t>High investment costs: who pays for it? 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-FI" sz="1600"/>
              <a:t>For example: does a country pay for a connection between other countries when it could benefit from that connection?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/>
              <a:t>International political collaboration on grid ownership, rights and revenue allocation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-FI" sz="1600"/>
              <a:t>Many countries involved makes it a big challenge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/>
              <a:t>The parties must comply on the technical specifications of the system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-FI" sz="1600"/>
              <a:t>Different current specifications could make this difficult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/>
              <a:t>Coordination among system operators to ensure power balance is kept</a:t>
            </a:r>
            <a:endParaRPr sz="1600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fi-FI" sz="1600"/>
              <a:t>Large amount of data about production and consumption</a:t>
            </a:r>
            <a:endParaRPr sz="1600"/>
          </a:p>
        </p:txBody>
      </p:sp>
      <p:sp>
        <p:nvSpPr>
          <p:cNvPr id="134" name="Google Shape;134;gd415beb6a9_1_27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Challenges of supergrids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d415beb6a9_1_27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36" name="Google Shape;136;gd415beb6a9_1_27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37" name="Google Shape;137;gd415beb6a9_1_27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138" name="Google Shape;138;gd415beb6a9_1_27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3a16f867d_1_16"/>
          <p:cNvSpPr txBox="1">
            <a:spLocks noGrp="1"/>
          </p:cNvSpPr>
          <p:nvPr>
            <p:ph type="body" idx="1"/>
          </p:nvPr>
        </p:nvSpPr>
        <p:spPr>
          <a:xfrm>
            <a:off x="577500" y="1360800"/>
            <a:ext cx="7989000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400"/>
              <a:buChar char="●"/>
            </a:pPr>
            <a:r>
              <a:rPr lang="fi-FI"/>
              <a:t>There are individual HVDC lines between countries and more projects are planned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/>
              <a:t>Medgrid: set up in 2010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/>
              <a:t>Goal: create a sustainable electricity highway between North Africa and Europe</a:t>
            </a:r>
            <a:endParaRPr sz="14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/>
              <a:t>Investment: 38 - 46 billion Euros</a:t>
            </a:r>
            <a:endParaRPr sz="140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i-FI"/>
              <a:t>Desertec: set up in 2003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/>
              <a:t>In 6 hours, the world's deserts receive more solar energy than humans consume in 1 year</a:t>
            </a:r>
            <a:endParaRPr sz="14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/>
              <a:t>Goal: large scale production of wind and solar power in desert regions across the world</a:t>
            </a:r>
            <a:endParaRPr sz="1400"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sz="1400"/>
              <a:t>With transmission to Europe, investment: 10 billion Euros/GW</a:t>
            </a:r>
            <a:endParaRPr sz="1400"/>
          </a:p>
        </p:txBody>
      </p:sp>
      <p:sp>
        <p:nvSpPr>
          <p:cNvPr id="144" name="Google Shape;144;gd3a16f867d_1_16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Ongoing supergrid projects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d3a16f867d_1_16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46" name="Google Shape;146;gd3a16f867d_1_16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9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47" name="Google Shape;147;gd3a16f867d_1_16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148" name="Google Shape;148;gd3a16f867d_1_16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700" cy="1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8</a:t>
            </a:fld>
            <a:endParaRPr/>
          </a:p>
        </p:txBody>
      </p:sp>
      <p:pic>
        <p:nvPicPr>
          <p:cNvPr id="149" name="Google Shape;149;gd3a16f867d_1_16"/>
          <p:cNvPicPr preferRelativeResize="0"/>
          <p:nvPr/>
        </p:nvPicPr>
        <p:blipFill rotWithShape="1">
          <a:blip r:embed="rId3">
            <a:alphaModFix/>
          </a:blip>
          <a:srcRect t="11946" b="14718"/>
          <a:stretch/>
        </p:blipFill>
        <p:spPr>
          <a:xfrm>
            <a:off x="1928812" y="3958425"/>
            <a:ext cx="5059576" cy="17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572400" y="1497600"/>
            <a:ext cx="8134278" cy="4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/>
              <a:t>HVDC supergrids have the potential to make electrification of society with renewable energy more efficient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/>
              <a:t>There are many challenges that make large-scale implementation difficult</a:t>
            </a:r>
            <a:endParaRPr sz="1600"/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i-FI" sz="1600"/>
              <a:t>Smaller-scale projects between countries are already happening, but worldwide implementation still seems far away</a:t>
            </a:r>
            <a:endParaRPr sz="1600"/>
          </a:p>
          <a:p>
            <a:pPr marL="292100" lvl="0" indent="-1651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600"/>
          </a:p>
        </p:txBody>
      </p:sp>
      <p:sp>
        <p:nvSpPr>
          <p:cNvPr id="155" name="Google Shape;155;p4"/>
          <p:cNvSpPr txBox="1"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Conclusions</a:t>
            </a:r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2"/>
          </p:nvPr>
        </p:nvSpPr>
        <p:spPr>
          <a:xfrm>
            <a:off x="5143500" y="6145215"/>
            <a:ext cx="1536700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3"/>
          </p:nvPr>
        </p:nvSpPr>
        <p:spPr>
          <a:xfrm>
            <a:off x="6859589" y="6145215"/>
            <a:ext cx="1701801" cy="38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None/>
            </a:pPr>
            <a:endParaRPr/>
          </a:p>
        </p:txBody>
      </p: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3429000" y="6273800"/>
            <a:ext cx="1544638" cy="12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11.05.2021</a:t>
            </a:r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sldNum" idx="12"/>
          </p:nvPr>
        </p:nvSpPr>
        <p:spPr>
          <a:xfrm>
            <a:off x="3429000" y="6402388"/>
            <a:ext cx="1544638" cy="12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Page </a:t>
            </a: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160" name="Google Shape;16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131" y="3421335"/>
            <a:ext cx="4634937" cy="23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734</Words>
  <Application>Microsoft Office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presentation</vt:lpstr>
      <vt:lpstr>Aalto Content - Green</vt:lpstr>
      <vt:lpstr>ELEC-E8423 - Smart Grid  Supergrids</vt:lpstr>
      <vt:lpstr>Introduction</vt:lpstr>
      <vt:lpstr>What are supergrids? </vt:lpstr>
      <vt:lpstr>Topology</vt:lpstr>
      <vt:lpstr>Benefits of supergrids (1/2) </vt:lpstr>
      <vt:lpstr>Benefits of supergrids (2/2) </vt:lpstr>
      <vt:lpstr>Challenges of supergrids </vt:lpstr>
      <vt:lpstr>Ongoing supergrid projects </vt:lpstr>
      <vt:lpstr>Conclusions</vt:lpstr>
      <vt:lpstr>Source material used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ELEC-E8423 - Smart Grid  Supergrids</dc:title>
  <dc:creator>atammine</dc:creator>
  <cp:lastModifiedBy>Lehtonen Matti</cp:lastModifiedBy>
  <cp:revision>1</cp:revision>
  <dcterms:created xsi:type="dcterms:W3CDTF">2010-03-23T14:57:30Z</dcterms:created>
  <dcterms:modified xsi:type="dcterms:W3CDTF">2021-05-10T06:13:58Z</dcterms:modified>
</cp:coreProperties>
</file>