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71" r:id="rId5"/>
  </p:sldMasterIdLst>
  <p:notesMasterIdLst>
    <p:notesMasterId r:id="rId15"/>
  </p:notesMasterIdLst>
  <p:handoutMasterIdLst>
    <p:handoutMasterId r:id="rId16"/>
  </p:handoutMasterIdLst>
  <p:sldIdLst>
    <p:sldId id="339" r:id="rId6"/>
    <p:sldId id="355" r:id="rId7"/>
    <p:sldId id="369" r:id="rId8"/>
    <p:sldId id="365" r:id="rId9"/>
    <p:sldId id="367" r:id="rId10"/>
    <p:sldId id="370" r:id="rId11"/>
    <p:sldId id="368" r:id="rId12"/>
    <p:sldId id="352" r:id="rId13"/>
    <p:sldId id="362" r:id="rId14"/>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B1C63-976E-41F7-B96B-20D89B1A1199}" v="64" dt="2021-05-16T08:19:57.432"/>
    <p1510:client id="{1FDF8E59-5A10-420E-B5DD-60ECEA002712}" v="29" dt="2021-04-15T19:49:36.547"/>
    <p1510:client id="{248C6670-B86A-4197-956A-B0271C8461B3}" v="1" dt="2021-05-01T21:24:13.216"/>
    <p1510:client id="{275060D0-BBC2-4714-934E-7DFC8A8E8C38}" v="4" dt="2021-05-15T11:29:57.009"/>
    <p1510:client id="{2A15ECE9-CAC5-43E9-A181-E2EE57630716}" v="506" dt="2021-05-15T12:16:25.398"/>
    <p1510:client id="{5AF6C3F1-A45C-4058-83A8-773651DEDFB3}" v="245" dt="2021-05-17T15:59:49.060"/>
    <p1510:client id="{5BF106C7-8F81-4620-9323-1868B4D7E5DB}" v="323" dt="2021-05-17T15:17:50.889"/>
    <p1510:client id="{8F8ABF85-74B4-4639-A5F2-BAB06EF76283}" v="306" dt="2021-05-16T21:16:31.750"/>
    <p1510:client id="{90482ABA-9E35-45C4-8CD5-8C78FE6A8D97}" v="134" dt="2021-05-17T11:28:14.496"/>
    <p1510:client id="{9CB1158D-EA6F-42B4-B1A3-5248B9EA998A}" v="441" dt="2021-04-23T16:12:31.858"/>
    <p1510:client id="{B9347FEB-92AB-47AB-A012-E42B5ECCD707}" v="148" dt="2021-05-02T15:09:55.788"/>
    <p1510:client id="{C25EA471-676A-4448-9AD2-502FB9FE6381}" v="6" dt="2021-04-15T19:53:24.729"/>
    <p1510:client id="{D2948750-6254-4A06-AF55-6E602B296C28}" v="269" dt="2021-05-16T23:41:32.857"/>
    <p1510:client id="{D546B97B-1C3B-458F-B77E-96B8AB1D50C4}" v="136" dt="2021-05-15T11:27:34.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5/17/2021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5/17/2021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US" noProof="1">
                <a:ea typeface="ＭＳ Ｐゴシック"/>
                <a:cs typeface="Calibri"/>
              </a:rPr>
              <a:t>Hanako:</a:t>
            </a:r>
            <a:endParaRPr lang="en-US" noProof="1">
              <a:ea typeface="ＭＳ Ｐゴシック"/>
            </a:endParaRPr>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US" dirty="0">
                <a:ea typeface="ＭＳ Ｐゴシック"/>
                <a:cs typeface="Calibri"/>
              </a:rPr>
              <a:t>Hanako:</a:t>
            </a:r>
            <a:endParaRPr lang="en-US" dirty="0"/>
          </a:p>
        </p:txBody>
      </p:sp>
    </p:spTree>
    <p:extLst>
      <p:ext uri="{BB962C8B-B14F-4D97-AF65-F5344CB8AC3E}">
        <p14:creationId xmlns:p14="http://schemas.microsoft.com/office/powerpoint/2010/main" val="248097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Hanako:</a:t>
            </a:r>
          </a:p>
          <a:p>
            <a:r>
              <a:rPr lang="en-US" dirty="0">
                <a:ea typeface="ＭＳ Ｐゴシック"/>
                <a:cs typeface="Calibri"/>
              </a:rPr>
              <a:t>This picture describes the connections running through smart cities and smart grid. And as you can see the luminaires works </a:t>
            </a:r>
            <a:r>
              <a:rPr lang="en-US" dirty="0" err="1">
                <a:ea typeface="ＭＳ Ｐゴシック"/>
                <a:cs typeface="Calibri"/>
              </a:rPr>
              <a:t>perfeclty</a:t>
            </a:r>
            <a:r>
              <a:rPr lang="en-US" dirty="0">
                <a:ea typeface="ＭＳ Ｐゴシック"/>
                <a:cs typeface="Calibri"/>
              </a:rPr>
              <a:t> as a host for sensors to </a:t>
            </a:r>
            <a:r>
              <a:rPr lang="en-US" dirty="0" err="1">
                <a:ea typeface="ＭＳ Ｐゴシック"/>
                <a:cs typeface="Calibri"/>
              </a:rPr>
              <a:t>strenghtn</a:t>
            </a:r>
            <a:r>
              <a:rPr lang="en-US" dirty="0">
                <a:ea typeface="ＭＳ Ｐゴシック"/>
                <a:cs typeface="Calibri"/>
              </a:rPr>
              <a:t> the grid and convey information. They can collect a wide range of data from across an urban area, much of which is relevant to the planning, </a:t>
            </a:r>
            <a:r>
              <a:rPr lang="en-US" dirty="0" err="1">
                <a:ea typeface="ＭＳ Ｐゴシック"/>
                <a:cs typeface="Calibri"/>
              </a:rPr>
              <a:t>utilisation</a:t>
            </a:r>
            <a:r>
              <a:rPr lang="en-US" dirty="0">
                <a:ea typeface="ＭＳ Ｐゴシック"/>
                <a:cs typeface="Calibri"/>
              </a:rPr>
              <a:t> and operation of city services. A dense network of small base stations is generally better suited to meeting users’ bandwidth requirements than a traditional macro network.</a:t>
            </a:r>
          </a:p>
          <a:p>
            <a:endParaRPr lang="en-US" dirty="0">
              <a:ea typeface="ＭＳ Ｐゴシック"/>
              <a:cs typeface="Calibri"/>
            </a:endParaRPr>
          </a:p>
          <a:p>
            <a:r>
              <a:rPr lang="en-US" dirty="0">
                <a:ea typeface="ＭＳ Ｐゴシック"/>
                <a:cs typeface="Calibri"/>
              </a:rPr>
              <a:t>And because everything runs around money, as a bonus to the systems lower running and maintenance costs, through data analytics, mobile operators can also improve existing services and generate new revenue streams using the data collected by sensors hosted throughout a city, making mobile operators a strong partner for cities deploying connected streetlights.</a:t>
            </a:r>
          </a:p>
        </p:txBody>
      </p:sp>
    </p:spTree>
    <p:extLst>
      <p:ext uri="{BB962C8B-B14F-4D97-AF65-F5344CB8AC3E}">
        <p14:creationId xmlns:p14="http://schemas.microsoft.com/office/powerpoint/2010/main" val="325418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Amanda:</a:t>
            </a:r>
          </a:p>
          <a:p>
            <a:endParaRPr lang="en-US" dirty="0">
              <a:ea typeface="ＭＳ Ｐゴシック"/>
              <a:cs typeface="Calibri"/>
            </a:endParaRPr>
          </a:p>
          <a:p>
            <a:pPr>
              <a:spcBef>
                <a:spcPct val="0"/>
              </a:spcBef>
            </a:pPr>
            <a:r>
              <a:rPr lang="en-US" dirty="0">
                <a:ea typeface="ＭＳ Ｐゴシック"/>
                <a:cs typeface="Calibri"/>
              </a:rPr>
              <a:t>Street cameras </a:t>
            </a:r>
            <a:endParaRPr lang="en-US">
              <a:cs typeface="Calibri"/>
            </a:endParaRPr>
          </a:p>
          <a:p>
            <a:pPr>
              <a:spcBef>
                <a:spcPct val="0"/>
              </a:spcBef>
            </a:pPr>
            <a:r>
              <a:rPr lang="en-US" dirty="0">
                <a:ea typeface="ＭＳ Ｐゴシック"/>
                <a:cs typeface="Calibri"/>
              </a:rPr>
              <a:t>Air quality meters </a:t>
            </a:r>
          </a:p>
          <a:p>
            <a:pPr>
              <a:spcBef>
                <a:spcPct val="0"/>
              </a:spcBef>
            </a:pPr>
            <a:r>
              <a:rPr lang="en-US" dirty="0">
                <a:ea typeface="ＭＳ Ｐゴシック"/>
                <a:cs typeface="Calibri"/>
              </a:rPr>
              <a:t>Weather condition sensors</a:t>
            </a:r>
          </a:p>
          <a:p>
            <a:pPr>
              <a:spcBef>
                <a:spcPct val="0"/>
              </a:spcBef>
            </a:pPr>
            <a:r>
              <a:rPr lang="en-US" dirty="0">
                <a:ea typeface="ＭＳ Ｐゴシック"/>
                <a:cs typeface="Calibri"/>
              </a:rPr>
              <a:t>Cell base station</a:t>
            </a:r>
          </a:p>
          <a:p>
            <a:endParaRPr lang="en-US" dirty="0">
              <a:ea typeface="ＭＳ Ｐゴシック"/>
              <a:cs typeface="Calibri"/>
            </a:endParaRPr>
          </a:p>
          <a:p>
            <a:r>
              <a:rPr lang="en-US" dirty="0">
                <a:ea typeface="ＭＳ Ｐゴシック"/>
                <a:cs typeface="Calibri"/>
              </a:rPr>
              <a:t>///Light poles provide a natural host for the new generation of small air quality sensors. They can be placed alongside roadways, and can be spread uniformly throughout a city. As the sensor can draw power from the light pole and use the communications equipment embedded in the smart street light, implementation of these sensors can cost much less than finding and allocating dedicated sites to these measuring equipment. There is also a growing trend towards using light poles to host small cell base stations to meet consumers’ growing bandwidth requirements and to support the 5G networks of the future. A dense network of small base stations is generally better suited to meeting users’ bandwidth requirements than a traditional macro network. ///</a:t>
            </a:r>
          </a:p>
          <a:p>
            <a:endParaRPr lang="en-US" dirty="0">
              <a:ea typeface="ＭＳ Ｐゴシック"/>
              <a:cs typeface="Calibri"/>
            </a:endParaRPr>
          </a:p>
          <a:p>
            <a:pPr marL="171450" indent="-171450">
              <a:spcBef>
                <a:spcPct val="0"/>
              </a:spcBef>
              <a:buFont typeface="Arial"/>
              <a:buChar char="•"/>
            </a:pPr>
            <a:r>
              <a:rPr lang="en-US" dirty="0">
                <a:ea typeface="ＭＳ Ｐゴシック"/>
                <a:cs typeface="Calibri"/>
              </a:rPr>
              <a:t>Travel ///Data form the sensors travels through local or wide area networks, wireless transmissions, or anything designated as a route of transmission, back to a central point for processing and storage.///</a:t>
            </a:r>
          </a:p>
          <a:p>
            <a:pPr marL="171450" indent="-171450">
              <a:spcBef>
                <a:spcPct val="0"/>
              </a:spcBef>
              <a:buFont typeface="Arial,Sans-Serif"/>
              <a:buChar char="•"/>
            </a:pPr>
            <a:r>
              <a:rPr lang="en-US" dirty="0">
                <a:ea typeface="ＭＳ Ｐゴシック"/>
                <a:cs typeface="Calibri"/>
              </a:rPr>
              <a:t>Process, analyze, and present data ///This can enable the development of adaptive services, and the introduction of predictive and planning tools that allow the city to adapt over time based on forecasts derived from real-time environmental, traffic, and other related data.///</a:t>
            </a:r>
          </a:p>
          <a:p>
            <a:pPr marL="171450" indent="-171450">
              <a:spcBef>
                <a:spcPct val="0"/>
              </a:spcBef>
              <a:buFont typeface="Arial,Sans-Serif"/>
              <a:buChar char="•"/>
            </a:pPr>
            <a:r>
              <a:rPr lang="en-US" dirty="0">
                <a:ea typeface="ＭＳ Ｐゴシック"/>
                <a:cs typeface="Calibri"/>
              </a:rPr>
              <a:t>Use  /// Use the data for example to minimize maintenance costs and to create better living and environmental conditions ///</a:t>
            </a:r>
          </a:p>
        </p:txBody>
      </p:sp>
    </p:spTree>
    <p:extLst>
      <p:ext uri="{BB962C8B-B14F-4D97-AF65-F5344CB8AC3E}">
        <p14:creationId xmlns:p14="http://schemas.microsoft.com/office/powerpoint/2010/main" val="54800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Amanda:</a:t>
            </a:r>
          </a:p>
          <a:p>
            <a:pPr marL="228600" indent="-228600">
              <a:lnSpc>
                <a:spcPct val="150000"/>
              </a:lnSpc>
              <a:spcBef>
                <a:spcPct val="20000"/>
              </a:spcBef>
              <a:buAutoNum type="arabicPeriod"/>
            </a:pPr>
            <a:r>
              <a:rPr lang="en-US" dirty="0">
                <a:ea typeface="ＭＳ Ｐゴシック"/>
                <a:cs typeface="Calibri"/>
              </a:rPr>
              <a:t>Photo voltaic solar cells convert the radiation of sun light into electrical energy.</a:t>
            </a:r>
          </a:p>
          <a:p>
            <a:pPr marL="228600" indent="-228600">
              <a:lnSpc>
                <a:spcPct val="150000"/>
              </a:lnSpc>
              <a:spcBef>
                <a:spcPct val="20000"/>
              </a:spcBef>
              <a:buAutoNum type="arabicPeriod"/>
            </a:pPr>
            <a:r>
              <a:rPr lang="en-US" dirty="0">
                <a:ea typeface="ＭＳ Ｐゴシック"/>
                <a:cs typeface="Calibri"/>
              </a:rPr>
              <a:t>-</a:t>
            </a:r>
          </a:p>
          <a:p>
            <a:pPr marL="228600" indent="-228600">
              <a:lnSpc>
                <a:spcPct val="150000"/>
              </a:lnSpc>
              <a:spcBef>
                <a:spcPct val="20000"/>
              </a:spcBef>
              <a:buAutoNum type="arabicPeriod"/>
            </a:pPr>
            <a:r>
              <a:rPr lang="en-US" dirty="0">
                <a:ea typeface="ＭＳ Ｐゴシック"/>
                <a:cs typeface="Calibri"/>
              </a:rPr>
              <a:t>A controller is that circuit which decides when to switch on /off charging and lighting.</a:t>
            </a:r>
          </a:p>
          <a:p>
            <a:pPr marL="228600" indent="-228600">
              <a:lnSpc>
                <a:spcPct val="150000"/>
              </a:lnSpc>
              <a:spcBef>
                <a:spcPct val="20000"/>
              </a:spcBef>
              <a:buAutoNum type="arabicPeriod"/>
            </a:pPr>
            <a:r>
              <a:rPr lang="en-US" dirty="0">
                <a:ea typeface="ＭＳ Ｐゴシック"/>
                <a:cs typeface="Calibri"/>
              </a:rPr>
              <a:t>The Rechargeable Battery stores the electricity from solar panel during the day and provides power to the fixture during night.</a:t>
            </a:r>
          </a:p>
          <a:p>
            <a:pPr marL="228600" indent="-228600">
              <a:lnSpc>
                <a:spcPct val="150000"/>
              </a:lnSpc>
              <a:spcBef>
                <a:spcPct val="20000"/>
              </a:spcBef>
              <a:buAutoNum type="arabicPeriod"/>
            </a:pPr>
            <a:endParaRPr lang="en-US" dirty="0">
              <a:ea typeface="ＭＳ Ｐゴシック"/>
              <a:cs typeface="Calibri"/>
            </a:endParaRPr>
          </a:p>
          <a:p>
            <a:pPr marL="228600" indent="-228600">
              <a:lnSpc>
                <a:spcPct val="150000"/>
              </a:lnSpc>
              <a:spcBef>
                <a:spcPct val="20000"/>
              </a:spcBef>
              <a:buAutoNum type="arabicPeriod"/>
            </a:pPr>
            <a:endParaRPr lang="en-US" dirty="0">
              <a:ea typeface="ＭＳ Ｐゴシック"/>
              <a:cs typeface="Calibri"/>
            </a:endParaRPr>
          </a:p>
        </p:txBody>
      </p:sp>
    </p:spTree>
    <p:extLst>
      <p:ext uri="{BB962C8B-B14F-4D97-AF65-F5344CB8AC3E}">
        <p14:creationId xmlns:p14="http://schemas.microsoft.com/office/powerpoint/2010/main" val="53362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Amanda:</a:t>
            </a:r>
            <a:endParaRPr lang="en-US" dirty="0"/>
          </a:p>
          <a:p>
            <a:r>
              <a:rPr lang="en-US" dirty="0">
                <a:ea typeface="ＭＳ Ｐゴシック"/>
                <a:cs typeface="Calibri"/>
              </a:rPr>
              <a:t>There are various products on the market </a:t>
            </a:r>
            <a:r>
              <a:rPr lang="en-US" dirty="0" err="1">
                <a:ea typeface="ＭＳ Ｐゴシック"/>
                <a:cs typeface="Calibri"/>
              </a:rPr>
              <a:t>nowdays</a:t>
            </a:r>
            <a:r>
              <a:rPr lang="en-US" dirty="0">
                <a:ea typeface="ＭＳ Ｐゴシック"/>
                <a:cs typeface="Calibri"/>
              </a:rPr>
              <a:t>, here is </a:t>
            </a:r>
            <a:r>
              <a:rPr lang="en-US" dirty="0" err="1">
                <a:ea typeface="ＭＳ Ｐゴシック"/>
                <a:cs typeface="Calibri"/>
              </a:rPr>
              <a:t>highlited</a:t>
            </a:r>
            <a:r>
              <a:rPr lang="en-US" dirty="0">
                <a:ea typeface="ＭＳ Ｐゴシック"/>
                <a:cs typeface="Calibri"/>
              </a:rPr>
              <a:t> two </a:t>
            </a:r>
            <a:r>
              <a:rPr lang="en-US" dirty="0" err="1">
                <a:ea typeface="ＭＳ Ｐゴシック"/>
                <a:cs typeface="Calibri"/>
              </a:rPr>
              <a:t>diferent</a:t>
            </a:r>
            <a:r>
              <a:rPr lang="en-US" dirty="0">
                <a:ea typeface="ＭＳ Ｐゴシック"/>
                <a:cs typeface="Calibri"/>
              </a:rPr>
              <a:t> product ranges that are available. First on left there is a complete product that includes </a:t>
            </a:r>
            <a:r>
              <a:rPr lang="en-US" dirty="0" err="1">
                <a:ea typeface="ＭＳ Ｐゴシック"/>
                <a:cs typeface="Calibri"/>
              </a:rPr>
              <a:t>everyhtin</a:t>
            </a:r>
            <a:r>
              <a:rPr lang="en-US" dirty="0">
                <a:ea typeface="ＭＳ Ｐゴシック"/>
                <a:cs typeface="Calibri"/>
              </a:rPr>
              <a:t> on the luminaire itself, such as different sensors and solar panel to charge the luminaire.</a:t>
            </a:r>
            <a:endParaRPr lang="en-US" dirty="0"/>
          </a:p>
          <a:p>
            <a:r>
              <a:rPr lang="en-US" dirty="0">
                <a:ea typeface="ＭＳ Ｐゴシック"/>
                <a:cs typeface="Calibri"/>
              </a:rPr>
              <a:t>On the right there is a rail system that works as a power distributer and you can add several different modules on to the rail. Luminaires often goes to the top and under that you can add for example cameras to monito the traffic, WIFI hotspot to </a:t>
            </a:r>
            <a:r>
              <a:rPr lang="en-US" dirty="0" err="1">
                <a:ea typeface="ＭＳ Ｐゴシック"/>
                <a:cs typeface="Calibri"/>
              </a:rPr>
              <a:t>streghten</a:t>
            </a:r>
            <a:r>
              <a:rPr lang="en-US" dirty="0">
                <a:ea typeface="ＭＳ Ｐゴシック"/>
                <a:cs typeface="Calibri"/>
              </a:rPr>
              <a:t> the </a:t>
            </a:r>
            <a:r>
              <a:rPr lang="en-US" dirty="0" err="1">
                <a:ea typeface="ＭＳ Ｐゴシック"/>
                <a:cs typeface="Calibri"/>
              </a:rPr>
              <a:t>citys</a:t>
            </a:r>
            <a:r>
              <a:rPr lang="en-US" dirty="0">
                <a:ea typeface="ＭＳ Ｐゴシック"/>
                <a:cs typeface="Calibri"/>
              </a:rPr>
              <a:t> </a:t>
            </a:r>
            <a:r>
              <a:rPr lang="en-US" dirty="0" err="1">
                <a:ea typeface="ＭＳ Ｐゴシック"/>
                <a:cs typeface="Calibri"/>
              </a:rPr>
              <a:t>wifi</a:t>
            </a:r>
            <a:r>
              <a:rPr lang="en-US" dirty="0">
                <a:ea typeface="ＭＳ Ｐゴシック"/>
                <a:cs typeface="Calibri"/>
              </a:rPr>
              <a:t> network and on the bottom is ESB or WSB bow where the electrical supply cable is brought.</a:t>
            </a:r>
          </a:p>
        </p:txBody>
      </p:sp>
    </p:spTree>
    <p:extLst>
      <p:ext uri="{BB962C8B-B14F-4D97-AF65-F5344CB8AC3E}">
        <p14:creationId xmlns:p14="http://schemas.microsoft.com/office/powerpoint/2010/main" val="64336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pPr>
              <a:lnSpc>
                <a:spcPct val="150000"/>
              </a:lnSpc>
              <a:spcBef>
                <a:spcPct val="20000"/>
              </a:spcBef>
            </a:pPr>
            <a:r>
              <a:rPr lang="en-US" b="1" dirty="0">
                <a:ea typeface="ＭＳ Ｐゴシック"/>
                <a:cs typeface="Calibri"/>
              </a:rPr>
              <a:t>Major information source and important member of the smart grid</a:t>
            </a:r>
            <a:endParaRPr lang="fi-FI" dirty="0">
              <a:ea typeface="ＭＳ Ｐゴシック"/>
              <a:cs typeface="Calibri"/>
            </a:endParaRPr>
          </a:p>
          <a:p>
            <a:pPr marL="560070" lvl="1" indent="-181610">
              <a:lnSpc>
                <a:spcPct val="150000"/>
              </a:lnSpc>
              <a:spcBef>
                <a:spcPct val="20000"/>
              </a:spcBef>
              <a:buFont typeface="Arial,Sans-Serif"/>
              <a:buChar char="•"/>
            </a:pPr>
            <a:r>
              <a:rPr lang="en-US" dirty="0">
                <a:ea typeface="ＭＳ Ｐゴシック"/>
                <a:cs typeface="Calibri"/>
              </a:rPr>
              <a:t>Sensing for example traffic patterns, air quality and weather //// This helps to reduce the amount of electrical sensors individually And helps the communication inside the smart grid due to the fact that the sensors are located </a:t>
            </a:r>
            <a:r>
              <a:rPr lang="en-US" dirty="0" err="1">
                <a:ea typeface="ＭＳ Ｐゴシック"/>
                <a:cs typeface="Calibri"/>
              </a:rPr>
              <a:t>eavenly</a:t>
            </a:r>
            <a:r>
              <a:rPr lang="en-US" dirty="0">
                <a:ea typeface="ＭＳ Ｐゴシック"/>
                <a:cs typeface="Calibri"/>
              </a:rPr>
              <a:t> in the luminaires  ( assuming that all devices are able to communicate with each other )</a:t>
            </a:r>
            <a:endParaRPr lang="en-US" dirty="0">
              <a:cs typeface="Calibri"/>
            </a:endParaRPr>
          </a:p>
          <a:p>
            <a:pPr marL="560070" lvl="1" indent="-181610">
              <a:lnSpc>
                <a:spcPct val="150000"/>
              </a:lnSpc>
              <a:spcBef>
                <a:spcPct val="20000"/>
              </a:spcBef>
              <a:buFont typeface="Arial,Sans-Serif"/>
              <a:buChar char="•"/>
            </a:pPr>
            <a:r>
              <a:rPr lang="en-US" dirty="0">
                <a:ea typeface="ＭＳ Ｐゴシック"/>
                <a:cs typeface="Calibri"/>
              </a:rPr>
              <a:t>Reporting for example provide video surveillance for security, issue traffic tickets and advice for parking </a:t>
            </a:r>
          </a:p>
          <a:p>
            <a:pPr marL="560070" lvl="1" indent="-181610">
              <a:lnSpc>
                <a:spcPct val="150000"/>
              </a:lnSpc>
              <a:spcBef>
                <a:spcPct val="20000"/>
              </a:spcBef>
              <a:buFont typeface="Arial,Sans-Serif"/>
              <a:buChar char="•"/>
            </a:pPr>
            <a:r>
              <a:rPr lang="en-US" dirty="0">
                <a:ea typeface="ＭＳ Ｐゴシック"/>
                <a:cs typeface="Calibri"/>
              </a:rPr>
              <a:t>Big data ////By combining multiple sources of data, such as air quality and traffic information, complex analysis can be undertaken and data can give many insights into a city’s status, how planning can meet citizens’ needs, and what information can be shared with citizens to enhance their quality of life. integration of data from streetlights with data from other city sources, such as transport networks, can be used to inform the dynamic control of the infrastructure, so street lights around a bus stop can be set to be brighter than those further away</a:t>
            </a:r>
          </a:p>
          <a:p>
            <a:pPr marL="560070" lvl="1" indent="-181610">
              <a:lnSpc>
                <a:spcPct val="150000"/>
              </a:lnSpc>
              <a:spcBef>
                <a:spcPct val="20000"/>
              </a:spcBef>
              <a:buFont typeface="Arial,Sans-Serif"/>
              <a:buChar char="•"/>
            </a:pPr>
            <a:endParaRPr lang="en-US" dirty="0">
              <a:ea typeface="ＭＳ Ｐゴシック"/>
              <a:cs typeface="Calibri"/>
            </a:endParaRPr>
          </a:p>
          <a:p>
            <a:r>
              <a:rPr lang="en-US" b="1" dirty="0">
                <a:ea typeface="ＭＳ Ｐゴシック"/>
                <a:cs typeface="Calibri"/>
              </a:rPr>
              <a:t>Reduction in energy cost</a:t>
            </a:r>
            <a:endParaRPr lang="en-US" dirty="0">
              <a:ea typeface="ＭＳ Ｐゴシック"/>
              <a:cs typeface="Calibri"/>
            </a:endParaRPr>
          </a:p>
          <a:p>
            <a:pPr marL="625475" lvl="1" indent="-285750">
              <a:lnSpc>
                <a:spcPct val="150000"/>
              </a:lnSpc>
              <a:spcBef>
                <a:spcPct val="20000"/>
              </a:spcBef>
              <a:buFont typeface="Arial,Sans-Serif"/>
              <a:buChar char="•"/>
            </a:pPr>
            <a:r>
              <a:rPr lang="en-US" dirty="0">
                <a:ea typeface="ＭＳ Ｐゴシック"/>
                <a:cs typeface="Calibri"/>
              </a:rPr>
              <a:t>Adding solar panels on the luminaires --&gt; the largest markets for solar streetlights are China and India //// Use of solar-powered lighting is also growing quickly in the UK and Germany, driven by the significant cost savings these lights generate in hard to reach areas. To summarize, these are the best option in places where the electrical cabling is hard to reach and the usage is less so.</a:t>
            </a:r>
          </a:p>
          <a:p>
            <a:pPr marL="625475" lvl="1" indent="-285750">
              <a:lnSpc>
                <a:spcPct val="150000"/>
              </a:lnSpc>
              <a:spcBef>
                <a:spcPct val="20000"/>
              </a:spcBef>
              <a:buFont typeface="Arial,Sans-Serif"/>
              <a:buChar char="•"/>
            </a:pPr>
            <a:r>
              <a:rPr lang="en-US" dirty="0">
                <a:ea typeface="ＭＳ Ｐゴシック"/>
                <a:cs typeface="Calibri"/>
              </a:rPr>
              <a:t>surplus supply to the municipal network //// The possibility to send the surplus to the municipal network creates elasticity of demand and helps the city to respond the energy needs better.</a:t>
            </a:r>
            <a:endParaRPr lang="en-US" dirty="0">
              <a:cs typeface="Calibri"/>
            </a:endParaRPr>
          </a:p>
          <a:p>
            <a:endParaRPr lang="en-US" b="1" dirty="0">
              <a:ea typeface="ＭＳ Ｐゴシック"/>
              <a:cs typeface="Calibri"/>
            </a:endParaRPr>
          </a:p>
          <a:p>
            <a:r>
              <a:rPr lang="en-US" b="1" dirty="0">
                <a:ea typeface="ＭＳ Ｐゴシック"/>
                <a:cs typeface="Calibri"/>
              </a:rPr>
              <a:t>Improvement in LED lighting and better connectivity</a:t>
            </a:r>
            <a:endParaRPr lang="en-US" dirty="0">
              <a:ea typeface="ＭＳ Ｐゴシック"/>
              <a:cs typeface="Calibri"/>
            </a:endParaRPr>
          </a:p>
          <a:p>
            <a:pPr marL="560070" lvl="1" indent="-242570">
              <a:lnSpc>
                <a:spcPct val="150000"/>
              </a:lnSpc>
              <a:spcBef>
                <a:spcPct val="20000"/>
              </a:spcBef>
              <a:buFont typeface="Arial,Sans-Serif"/>
              <a:buChar char="•"/>
            </a:pPr>
            <a:r>
              <a:rPr lang="en-US" dirty="0">
                <a:ea typeface="ＭＳ Ｐゴシック"/>
                <a:cs typeface="Calibri"/>
              </a:rPr>
              <a:t>Less installation, maintenance and management costs</a:t>
            </a:r>
          </a:p>
          <a:p>
            <a:pPr marL="560070" lvl="1" indent="-242570">
              <a:lnSpc>
                <a:spcPct val="150000"/>
              </a:lnSpc>
              <a:spcBef>
                <a:spcPct val="20000"/>
              </a:spcBef>
              <a:buFont typeface="Arial,Sans-Serif"/>
              <a:buChar char="•"/>
            </a:pPr>
            <a:r>
              <a:rPr lang="en-US" dirty="0">
                <a:ea typeface="ＭＳ Ｐゴシック"/>
                <a:cs typeface="Calibri"/>
              </a:rPr>
              <a:t>New services can be introduced without any further disruption</a:t>
            </a:r>
          </a:p>
        </p:txBody>
      </p:sp>
    </p:spTree>
    <p:extLst>
      <p:ext uri="{BB962C8B-B14F-4D97-AF65-F5344CB8AC3E}">
        <p14:creationId xmlns:p14="http://schemas.microsoft.com/office/powerpoint/2010/main" val="37092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2"/>
            <a:ext cx="7772400" cy="1086181"/>
          </a:xfrm>
        </p:spPr>
        <p:txBody>
          <a:bodyPr lIns="0" tIns="0" rIns="0" bIns="0" anchor="t">
            <a:normAutofit/>
          </a:bodyPr>
          <a:lstStyle>
            <a:lvl1pPr algn="l">
              <a:defRPr sz="3225"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1662"/>
              </a:lnSpc>
              <a:buNone/>
              <a:defRPr sz="1500">
                <a:solidFill>
                  <a:srgbClr val="FFFFFF"/>
                </a:solidFill>
              </a:defRPr>
            </a:lvl1pPr>
            <a:lvl2pPr marL="292220" indent="0" algn="ctr">
              <a:buNone/>
              <a:defRPr>
                <a:solidFill>
                  <a:schemeClr val="tx1">
                    <a:tint val="75000"/>
                  </a:schemeClr>
                </a:solidFill>
              </a:defRPr>
            </a:lvl2pPr>
            <a:lvl3pPr marL="584439" indent="0" algn="ctr">
              <a:buNone/>
              <a:defRPr>
                <a:solidFill>
                  <a:schemeClr val="tx1">
                    <a:tint val="75000"/>
                  </a:schemeClr>
                </a:solidFill>
              </a:defRPr>
            </a:lvl3pPr>
            <a:lvl4pPr marL="876659" indent="0" algn="ctr">
              <a:buNone/>
              <a:defRPr>
                <a:solidFill>
                  <a:schemeClr val="tx1">
                    <a:tint val="75000"/>
                  </a:schemeClr>
                </a:solidFill>
              </a:defRPr>
            </a:lvl4pPr>
            <a:lvl5pPr marL="1168877" indent="0" algn="ctr">
              <a:buNone/>
              <a:defRPr>
                <a:solidFill>
                  <a:schemeClr val="tx1">
                    <a:tint val="75000"/>
                  </a:schemeClr>
                </a:solidFill>
              </a:defRPr>
            </a:lvl5pPr>
            <a:lvl6pPr marL="1461097" indent="0" algn="ctr">
              <a:buNone/>
              <a:defRPr>
                <a:solidFill>
                  <a:schemeClr val="tx1">
                    <a:tint val="75000"/>
                  </a:schemeClr>
                </a:solidFill>
              </a:defRPr>
            </a:lvl6pPr>
            <a:lvl7pPr marL="1753316" indent="0" algn="ctr">
              <a:buNone/>
              <a:defRPr>
                <a:solidFill>
                  <a:schemeClr val="tx1">
                    <a:tint val="75000"/>
                  </a:schemeClr>
                </a:solidFill>
              </a:defRPr>
            </a:lvl7pPr>
            <a:lvl8pPr marL="2045536" indent="0" algn="ctr">
              <a:buNone/>
              <a:defRPr>
                <a:solidFill>
                  <a:schemeClr val="tx1">
                    <a:tint val="75000"/>
                  </a:schemeClr>
                </a:solidFill>
              </a:defRPr>
            </a:lvl8pPr>
            <a:lvl9pPr marL="2337755"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2" y="5961599"/>
            <a:ext cx="2049245" cy="177800"/>
          </a:xfrm>
        </p:spPr>
        <p:txBody>
          <a:bodyPr wrap="none" lIns="0" tIns="0" rIns="0" bIns="0"/>
          <a:lstStyle>
            <a:lvl1pPr marL="0">
              <a:spcBef>
                <a:spcPts val="0"/>
              </a:spcBef>
              <a:buNone/>
              <a:defRPr sz="750" b="1">
                <a:latin typeface="Arial"/>
                <a:cs typeface="Arial"/>
              </a:defRPr>
            </a:lvl1pPr>
            <a:lvl2pPr>
              <a:defRPr sz="750">
                <a:latin typeface="Arial"/>
                <a:cs typeface="Arial"/>
              </a:defRPr>
            </a:lvl2pPr>
            <a:lvl3pPr>
              <a:defRPr sz="750">
                <a:latin typeface="Arial"/>
                <a:cs typeface="Arial"/>
              </a:defRPr>
            </a:lvl3pPr>
            <a:lvl4pPr>
              <a:defRPr sz="750">
                <a:latin typeface="Arial"/>
                <a:cs typeface="Arial"/>
              </a:defRPr>
            </a:lvl4pPr>
            <a:lvl5pPr>
              <a:defRPr sz="75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750" b="1">
                <a:solidFill>
                  <a:schemeClr val="bg2"/>
                </a:solidFill>
                <a:latin typeface="Arial"/>
                <a:cs typeface="Arial"/>
              </a:defRPr>
            </a:lvl1pPr>
            <a:lvl2pPr>
              <a:defRPr sz="750">
                <a:latin typeface="Arial"/>
                <a:cs typeface="Arial"/>
              </a:defRPr>
            </a:lvl2pPr>
            <a:lvl3pPr>
              <a:defRPr sz="750">
                <a:latin typeface="Arial"/>
                <a:cs typeface="Arial"/>
              </a:defRPr>
            </a:lvl3pPr>
            <a:lvl4pPr>
              <a:defRPr sz="750">
                <a:latin typeface="Arial"/>
                <a:cs typeface="Arial"/>
              </a:defRPr>
            </a:lvl4pPr>
            <a:lvl5pPr>
              <a:defRPr sz="75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8" y="6137467"/>
            <a:ext cx="2027114" cy="457200"/>
          </a:xfrm>
        </p:spPr>
        <p:txBody>
          <a:bodyPr wrap="none" lIns="0" tIns="0" rIns="0" bIns="0"/>
          <a:lstStyle>
            <a:lvl1pPr marL="0">
              <a:spcBef>
                <a:spcPts val="0"/>
              </a:spcBef>
              <a:buNone/>
              <a:defRPr sz="750" b="1">
                <a:solidFill>
                  <a:schemeClr val="bg2"/>
                </a:solidFill>
                <a:latin typeface="Arial"/>
                <a:cs typeface="Arial"/>
              </a:defRPr>
            </a:lvl1pPr>
            <a:lvl2pPr>
              <a:defRPr sz="750">
                <a:latin typeface="Arial"/>
                <a:cs typeface="Arial"/>
              </a:defRPr>
            </a:lvl2pPr>
            <a:lvl3pPr>
              <a:defRPr sz="750">
                <a:latin typeface="Arial"/>
                <a:cs typeface="Arial"/>
              </a:defRPr>
            </a:lvl3pPr>
            <a:lvl4pPr>
              <a:defRPr sz="750">
                <a:latin typeface="Arial"/>
                <a:cs typeface="Arial"/>
              </a:defRPr>
            </a:lvl4pPr>
            <a:lvl5pPr>
              <a:defRPr sz="75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4" y="5961599"/>
            <a:ext cx="1132198" cy="633600"/>
          </a:xfrm>
        </p:spPr>
        <p:txBody>
          <a:bodyPr wrap="none" lIns="0" tIns="0" rIns="0" bIns="0"/>
          <a:lstStyle>
            <a:lvl1pPr marL="0">
              <a:spcBef>
                <a:spcPts val="0"/>
              </a:spcBef>
              <a:buNone/>
              <a:defRPr sz="750" b="1">
                <a:solidFill>
                  <a:schemeClr val="bg2"/>
                </a:solidFill>
                <a:latin typeface="Arial"/>
                <a:cs typeface="Arial"/>
              </a:defRPr>
            </a:lvl1pPr>
            <a:lvl2pPr>
              <a:defRPr sz="750">
                <a:latin typeface="Arial"/>
                <a:cs typeface="Arial"/>
              </a:defRPr>
            </a:lvl2pPr>
            <a:lvl3pPr>
              <a:defRPr sz="750">
                <a:latin typeface="Arial"/>
                <a:cs typeface="Arial"/>
              </a:defRPr>
            </a:lvl3pPr>
            <a:lvl4pPr>
              <a:defRPr sz="750">
                <a:latin typeface="Arial"/>
                <a:cs typeface="Arial"/>
              </a:defRPr>
            </a:lvl4pPr>
            <a:lvl5pPr>
              <a:defRPr sz="75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750" b="1">
                <a:solidFill>
                  <a:schemeClr val="bg2"/>
                </a:solidFill>
                <a:latin typeface="Arial"/>
                <a:cs typeface="Arial"/>
              </a:defRPr>
            </a:lvl1pPr>
            <a:lvl2pPr>
              <a:defRPr sz="750">
                <a:latin typeface="Arial"/>
                <a:cs typeface="Arial"/>
              </a:defRPr>
            </a:lvl2pPr>
            <a:lvl3pPr>
              <a:defRPr sz="750">
                <a:latin typeface="Arial"/>
                <a:cs typeface="Arial"/>
              </a:defRPr>
            </a:lvl3pPr>
            <a:lvl4pPr>
              <a:defRPr sz="750">
                <a:latin typeface="Arial"/>
                <a:cs typeface="Arial"/>
              </a:defRPr>
            </a:lvl4pPr>
            <a:lvl5pPr>
              <a:defRPr sz="75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58444" tIns="29222" rIns="58444" bIns="29222" anchor="ctr"/>
          <a:lstStyle/>
          <a:p>
            <a:pPr algn="ctr" defTabSz="292220" eaLnBrk="1" hangingPunct="1">
              <a:defRPr/>
            </a:pPr>
            <a:r>
              <a:rPr lang="en-US" sz="1125">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278"/>
              </a:lnSpc>
              <a:buNone/>
              <a:defRPr sz="105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025"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7"/>
            <a:ext cx="1536700" cy="382645"/>
          </a:xfrm>
        </p:spPr>
        <p:txBody>
          <a:bodyPr lIns="0" tIns="0" rIns="0" bIns="0"/>
          <a:lstStyle>
            <a:lvl1pPr marL="0">
              <a:lnSpc>
                <a:spcPts val="608"/>
              </a:lnSpc>
              <a:spcBef>
                <a:spcPts val="0"/>
              </a:spcBef>
              <a:buNone/>
              <a:defRPr sz="6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7"/>
            <a:ext cx="1701801" cy="382645"/>
          </a:xfrm>
        </p:spPr>
        <p:txBody>
          <a:bodyPr lIns="0" tIns="0" rIns="0" bIns="0"/>
          <a:lstStyle>
            <a:lvl1pPr marL="0">
              <a:lnSpc>
                <a:spcPts val="608"/>
              </a:lnSpc>
              <a:spcBef>
                <a:spcPts val="0"/>
              </a:spcBef>
              <a:buNone/>
              <a:defRPr sz="6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600" b="1"/>
            </a:lvl1pPr>
          </a:lstStyle>
          <a:p>
            <a:pPr>
              <a:defRPr/>
            </a:pPr>
            <a:endParaRPr lang="en-US"/>
          </a:p>
        </p:txBody>
      </p:sp>
      <p:sp>
        <p:nvSpPr>
          <p:cNvPr id="10" name="Date Placeholder 3"/>
          <p:cNvSpPr>
            <a:spLocks noGrp="1"/>
          </p:cNvSpPr>
          <p:nvPr>
            <p:ph type="dt" sz="half" idx="19"/>
          </p:nvPr>
        </p:nvSpPr>
        <p:spPr>
          <a:xfrm>
            <a:off x="3429000" y="6273802"/>
            <a:ext cx="1544638" cy="125413"/>
          </a:xfrm>
        </p:spPr>
        <p:txBody>
          <a:bodyPr lIns="0" tIns="0" rIns="0" bIns="0" anchor="t"/>
          <a:lstStyle>
            <a:lvl1pPr>
              <a:defRPr sz="6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6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1" y="406402"/>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anchor="ctr"/>
          <a:lstStyle/>
          <a:p>
            <a:pPr algn="ctr" defTabSz="292220" eaLnBrk="1" hangingPunct="1">
              <a:defRPr/>
            </a:pPr>
            <a:endParaRPr lang="en-US" sz="1125">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025"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7"/>
            <a:ext cx="1536700" cy="382645"/>
          </a:xfrm>
        </p:spPr>
        <p:txBody>
          <a:bodyPr lIns="0" tIns="0" rIns="0" bIns="0"/>
          <a:lstStyle>
            <a:lvl1pPr marL="0">
              <a:lnSpc>
                <a:spcPts val="608"/>
              </a:lnSpc>
              <a:spcBef>
                <a:spcPts val="0"/>
              </a:spcBef>
              <a:buNone/>
              <a:defRPr sz="6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7"/>
            <a:ext cx="1701801" cy="382645"/>
          </a:xfrm>
        </p:spPr>
        <p:txBody>
          <a:bodyPr lIns="0" tIns="0" rIns="0" bIns="0"/>
          <a:lstStyle>
            <a:lvl1pPr marL="0">
              <a:lnSpc>
                <a:spcPts val="608"/>
              </a:lnSpc>
              <a:spcBef>
                <a:spcPts val="0"/>
              </a:spcBef>
              <a:buNone/>
              <a:defRPr sz="6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600" b="1"/>
            </a:lvl1pPr>
          </a:lstStyle>
          <a:p>
            <a:pPr>
              <a:defRPr/>
            </a:pPr>
            <a:endParaRPr lang="en-US"/>
          </a:p>
        </p:txBody>
      </p:sp>
      <p:sp>
        <p:nvSpPr>
          <p:cNvPr id="7" name="Date Placeholder 3"/>
          <p:cNvSpPr>
            <a:spLocks noGrp="1"/>
          </p:cNvSpPr>
          <p:nvPr>
            <p:ph type="dt" sz="half" idx="19"/>
          </p:nvPr>
        </p:nvSpPr>
        <p:spPr>
          <a:xfrm>
            <a:off x="3429000" y="6273802"/>
            <a:ext cx="1544638" cy="125413"/>
          </a:xfrm>
        </p:spPr>
        <p:txBody>
          <a:bodyPr lIns="0" tIns="0" rIns="0" bIns="0" anchor="t"/>
          <a:lstStyle>
            <a:lvl1pPr>
              <a:defRPr sz="6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6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58444" tIns="29222" rIns="58444" bIns="29222" anchor="ctr"/>
          <a:lstStyle/>
          <a:p>
            <a:pPr algn="ctr" defTabSz="292220" eaLnBrk="1" hangingPunct="1">
              <a:defRPr/>
            </a:pPr>
            <a:r>
              <a:rPr lang="en-US" sz="1125">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58444" tIns="29222" rIns="58444" bIns="29222" anchor="ctr"/>
          <a:lstStyle/>
          <a:p>
            <a:pPr algn="ctr" defTabSz="292220" eaLnBrk="1" hangingPunct="1">
              <a:defRPr/>
            </a:pPr>
            <a:r>
              <a:rPr lang="en-US" sz="1125">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278"/>
              </a:lnSpc>
              <a:buNone/>
              <a:defRPr sz="105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025"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7"/>
            <a:ext cx="1536700" cy="382645"/>
          </a:xfrm>
        </p:spPr>
        <p:txBody>
          <a:bodyPr lIns="0" tIns="0" rIns="0" bIns="0"/>
          <a:lstStyle>
            <a:lvl1pPr marL="0">
              <a:lnSpc>
                <a:spcPts val="608"/>
              </a:lnSpc>
              <a:spcBef>
                <a:spcPts val="0"/>
              </a:spcBef>
              <a:buNone/>
              <a:defRPr sz="6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7"/>
            <a:ext cx="1701801" cy="382645"/>
          </a:xfrm>
        </p:spPr>
        <p:txBody>
          <a:bodyPr lIns="0" tIns="0" rIns="0" bIns="0"/>
          <a:lstStyle>
            <a:lvl1pPr marL="0">
              <a:lnSpc>
                <a:spcPts val="608"/>
              </a:lnSpc>
              <a:spcBef>
                <a:spcPts val="0"/>
              </a:spcBef>
              <a:buNone/>
              <a:defRPr sz="6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600" b="1"/>
            </a:lvl1pPr>
          </a:lstStyle>
          <a:p>
            <a:pPr>
              <a:defRPr/>
            </a:pPr>
            <a:endParaRPr lang="en-US"/>
          </a:p>
        </p:txBody>
      </p:sp>
      <p:sp>
        <p:nvSpPr>
          <p:cNvPr id="11" name="Date Placeholder 3"/>
          <p:cNvSpPr>
            <a:spLocks noGrp="1"/>
          </p:cNvSpPr>
          <p:nvPr>
            <p:ph type="dt" sz="half" idx="19"/>
          </p:nvPr>
        </p:nvSpPr>
        <p:spPr>
          <a:xfrm>
            <a:off x="3429000" y="6273802"/>
            <a:ext cx="1544638" cy="125413"/>
          </a:xfrm>
        </p:spPr>
        <p:txBody>
          <a:bodyPr lIns="0" tIns="0" rIns="0" bIns="0" anchor="t"/>
          <a:lstStyle>
            <a:lvl1pPr>
              <a:defRPr sz="6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6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6" y="119065"/>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291704">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1"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77925" tIns="38963" rIns="77925" bIns="38963" numCol="1" anchor="ctr" anchorCtr="0" compatLnSpc="1">
            <a:prstTxWarp prst="textNoShape">
              <a:avLst/>
            </a:prstTxWarp>
          </a:bodyPr>
          <a:lstStyle>
            <a:lvl1pPr defTabSz="292220" eaLnBrk="1" hangingPunct="1">
              <a:defRPr sz="75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292220" eaLnBrk="1" hangingPunct="1">
              <a:defRPr sz="75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75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1" y="1712915"/>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anchor="ctr"/>
          <a:lstStyle/>
          <a:p>
            <a:pPr algn="ctr" defTabSz="292220" eaLnBrk="1" hangingPunct="1">
              <a:defRPr/>
            </a:pPr>
            <a:endParaRPr lang="en-US" sz="1125">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1" y="5815015"/>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77925" tIns="38963" rIns="77925" bIns="38963" numCol="1" anchor="ctr" anchorCtr="0" compatLnSpc="1">
            <a:prstTxWarp prst="textNoShape">
              <a:avLst/>
            </a:prstTxWarp>
          </a:bodyPr>
          <a:lstStyle>
            <a:lvl1pPr defTabSz="292220" eaLnBrk="1" hangingPunct="1">
              <a:defRPr sz="75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292220" eaLnBrk="1" hangingPunct="1">
              <a:defRPr sz="75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75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300" y="2186416"/>
            <a:ext cx="5832956" cy="1807657"/>
          </a:xfrm>
        </p:spPr>
        <p:txBody>
          <a:bodyPr>
            <a:normAutofit/>
          </a:bodyPr>
          <a:lstStyle/>
          <a:p>
            <a:r>
              <a:rPr lang="fi-FI" sz="2400">
                <a:ea typeface="ＭＳ Ｐゴシック"/>
              </a:rPr>
              <a:t>ELEC-E8423 - Smart Grid</a:t>
            </a:r>
            <a:br>
              <a:rPr lang="fi-FI" sz="2400"/>
            </a:br>
            <a:br>
              <a:rPr lang="fi-FI" sz="2400"/>
            </a:br>
            <a:r>
              <a:rPr lang="en-US" sz="2400" i="1">
                <a:ea typeface="ＭＳ Ｐゴシック"/>
              </a:rPr>
              <a:t>Future</a:t>
            </a:r>
            <a:r>
              <a:rPr lang="fi-FI" sz="2400" i="1">
                <a:ea typeface="ＭＳ Ｐゴシック"/>
              </a:rPr>
              <a:t> </a:t>
            </a:r>
            <a:r>
              <a:rPr lang="en-US" sz="2400" i="1">
                <a:ea typeface="ＭＳ Ｐゴシック"/>
              </a:rPr>
              <a:t>street lights</a:t>
            </a:r>
            <a:endParaRPr lang="en-US" sz="2400" i="1"/>
          </a:p>
        </p:txBody>
      </p:sp>
      <p:sp>
        <p:nvSpPr>
          <p:cNvPr id="3" name="Subtitle 2"/>
          <p:cNvSpPr>
            <a:spLocks noGrp="1"/>
          </p:cNvSpPr>
          <p:nvPr>
            <p:ph type="subTitle" idx="1"/>
          </p:nvPr>
        </p:nvSpPr>
        <p:spPr>
          <a:xfrm>
            <a:off x="1572301" y="3994072"/>
            <a:ext cx="4714200" cy="992528"/>
          </a:xfrm>
        </p:spPr>
        <p:txBody>
          <a:bodyPr>
            <a:normAutofit/>
          </a:bodyPr>
          <a:lstStyle/>
          <a:p>
            <a:r>
              <a:rPr lang="en-US" i="1">
                <a:ea typeface="ＭＳ Ｐゴシック"/>
              </a:rPr>
              <a:t>Amanda Laakkonen</a:t>
            </a:r>
            <a:endParaRPr lang="en-US" i="1"/>
          </a:p>
          <a:p>
            <a:r>
              <a:rPr lang="en-US" i="1">
                <a:ea typeface="ＭＳ Ｐゴシック"/>
              </a:rPr>
              <a:t>Hanako </a:t>
            </a:r>
            <a:r>
              <a:rPr lang="en-US" i="1" err="1">
                <a:ea typeface="ＭＳ Ｐゴシック"/>
              </a:rPr>
              <a:t>Olmedilla</a:t>
            </a:r>
            <a:endParaRPr lang="en-US" i="1" err="1"/>
          </a:p>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et-EE">
                <a:ea typeface="ＭＳ Ｐゴシック"/>
              </a:rPr>
              <a:t>18.05.2021</a:t>
            </a:r>
            <a:endParaRPr lang="fi-FI">
              <a:ea typeface="ＭＳ Ｐゴシック"/>
            </a:endParaRPr>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9" descr="Diagrama&#10;&#10;Descripción generada automáticamente">
            <a:extLst>
              <a:ext uri="{FF2B5EF4-FFF2-40B4-BE49-F238E27FC236}">
                <a16:creationId xmlns:a16="http://schemas.microsoft.com/office/drawing/2014/main" id="{FCFB1408-2CA8-42E4-ADB8-C55EE6B55B99}"/>
              </a:ext>
            </a:extLst>
          </p:cNvPr>
          <p:cNvPicPr>
            <a:picLocks noChangeAspect="1"/>
          </p:cNvPicPr>
          <p:nvPr/>
        </p:nvPicPr>
        <p:blipFill>
          <a:blip r:embed="rId3"/>
          <a:stretch>
            <a:fillRect/>
          </a:stretch>
        </p:blipFill>
        <p:spPr>
          <a:xfrm>
            <a:off x="4974610" y="2244910"/>
            <a:ext cx="3587654" cy="3255287"/>
          </a:xfrm>
          <a:prstGeom prst="rect">
            <a:avLst/>
          </a:prstGeom>
        </p:spPr>
      </p:pic>
      <p:sp>
        <p:nvSpPr>
          <p:cNvPr id="2" name="Text Placeholder 1"/>
          <p:cNvSpPr>
            <a:spLocks noGrp="1"/>
          </p:cNvSpPr>
          <p:nvPr>
            <p:ph type="body" sz="quarter" idx="13"/>
          </p:nvPr>
        </p:nvSpPr>
        <p:spPr>
          <a:xfrm>
            <a:off x="570218" y="1391191"/>
            <a:ext cx="7996258" cy="4108820"/>
          </a:xfrm>
        </p:spPr>
        <p:txBody>
          <a:bodyPr>
            <a:normAutofit/>
          </a:bodyPr>
          <a:lstStyle/>
          <a:p>
            <a:pPr marL="0" indent="0" eaLnBrk="1" hangingPunct="1">
              <a:lnSpc>
                <a:spcPct val="160000"/>
              </a:lnSpc>
            </a:pPr>
            <a:r>
              <a:rPr lang="en-US" sz="1400">
                <a:ea typeface="ＭＳ Ｐゴシック"/>
              </a:rPr>
              <a:t>The goal is to increase energy efficiency and utilize the street lightning better.</a:t>
            </a:r>
            <a:endParaRPr lang="en-US" sz="1400"/>
          </a:p>
          <a:p>
            <a:pPr marL="468630" lvl="1" indent="-213995">
              <a:lnSpc>
                <a:spcPct val="160000"/>
              </a:lnSpc>
              <a:buChar char="•"/>
            </a:pPr>
            <a:r>
              <a:rPr lang="en-US" sz="1200" dirty="0">
                <a:ea typeface="+mn-lt"/>
                <a:cs typeface="+mn-lt"/>
              </a:rPr>
              <a:t>Street light</a:t>
            </a:r>
            <a:r>
              <a:rPr lang="en-US" sz="1200">
                <a:ea typeface="+mn-lt"/>
                <a:cs typeface="+mn-lt"/>
              </a:rPr>
              <a:t> system consume 35% of electricity during nights</a:t>
            </a:r>
            <a:endParaRPr lang="en-US" sz="1200" b="1">
              <a:cs typeface="Arial"/>
            </a:endParaRPr>
          </a:p>
          <a:p>
            <a:pPr marL="468630" lvl="1" indent="-213995">
              <a:lnSpc>
                <a:spcPct val="160000"/>
              </a:lnSpc>
              <a:buChar char="•"/>
            </a:pPr>
            <a:r>
              <a:rPr lang="en-US" sz="1200">
                <a:ea typeface="ＭＳ Ｐゴシック"/>
                <a:cs typeface="+mn-lt"/>
              </a:rPr>
              <a:t>90% of electricity wasted in low traffic areas after 12:00 am</a:t>
            </a:r>
            <a:endParaRPr lang="en-US" sz="1200" dirty="0">
              <a:ea typeface="ＭＳ Ｐゴシック"/>
              <a:cs typeface="+mn-lt"/>
            </a:endParaRPr>
          </a:p>
          <a:p>
            <a:pPr marL="468630" lvl="1" indent="-213995">
              <a:lnSpc>
                <a:spcPct val="160000"/>
              </a:lnSpc>
              <a:buChar char="•"/>
            </a:pPr>
            <a:r>
              <a:rPr lang="en-US" sz="1200">
                <a:ea typeface="ＭＳ Ｐゴシック"/>
                <a:cs typeface="+mn-lt"/>
              </a:rPr>
              <a:t>Quite expensive and contributor to CO</a:t>
            </a:r>
            <a:r>
              <a:rPr lang="en-US" sz="1200" baseline="-25000">
                <a:ea typeface="ＭＳ Ｐゴシック"/>
                <a:cs typeface="+mn-lt"/>
              </a:rPr>
              <a:t>2</a:t>
            </a:r>
            <a:r>
              <a:rPr lang="en-US" sz="1200">
                <a:ea typeface="ＭＳ Ｐゴシック"/>
                <a:cs typeface="+mn-lt"/>
              </a:rPr>
              <a:t> emissions</a:t>
            </a:r>
            <a:endParaRPr lang="en-US" sz="1200" dirty="0">
              <a:ea typeface="+mn-lt"/>
              <a:cs typeface="+mn-lt"/>
            </a:endParaRPr>
          </a:p>
          <a:p>
            <a:pPr marL="468630" lvl="1" indent="-213995">
              <a:lnSpc>
                <a:spcPct val="160000"/>
              </a:lnSpc>
              <a:buChar char="•"/>
            </a:pPr>
            <a:r>
              <a:rPr lang="en-US" sz="1200">
                <a:ea typeface="+mn-lt"/>
                <a:cs typeface="+mn-lt"/>
              </a:rPr>
              <a:t>Street lightning serves as a major information gateway</a:t>
            </a:r>
          </a:p>
          <a:p>
            <a:pPr marL="468630" lvl="1" indent="-213995">
              <a:lnSpc>
                <a:spcPct val="160000"/>
              </a:lnSpc>
              <a:buChar char="•"/>
            </a:pPr>
            <a:r>
              <a:rPr lang="en-US" sz="1200">
                <a:ea typeface="ＭＳ Ｐゴシック"/>
                <a:cs typeface="Arial"/>
              </a:rPr>
              <a:t>Energy efficient LED lamps</a:t>
            </a:r>
            <a:endParaRPr lang="en-US" sz="1200" dirty="0">
              <a:ea typeface="ＭＳ Ｐゴシック"/>
              <a:cs typeface="Arial"/>
            </a:endParaRPr>
          </a:p>
          <a:p>
            <a:pPr marL="0" indent="0">
              <a:lnSpc>
                <a:spcPct val="160000"/>
              </a:lnSpc>
            </a:pPr>
            <a:endParaRPr lang="en-US" sz="1400" dirty="0">
              <a:ea typeface="ＭＳ Ｐゴシック"/>
              <a:cs typeface="Arial"/>
            </a:endParaRPr>
          </a:p>
          <a:p>
            <a:pPr marL="0" indent="0">
              <a:lnSpc>
                <a:spcPct val="160000"/>
              </a:lnSpc>
            </a:pPr>
            <a:r>
              <a:rPr lang="en-US" sz="1400">
                <a:ea typeface="ＭＳ Ｐゴシック"/>
                <a:cs typeface="Arial"/>
              </a:rPr>
              <a:t>What can we do to make the system more useful?</a:t>
            </a:r>
            <a:endParaRPr lang="en-US" sz="1400" dirty="0">
              <a:ea typeface="ＭＳ Ｐゴシック"/>
              <a:cs typeface="Arial"/>
            </a:endParaRPr>
          </a:p>
          <a:p>
            <a:pPr marL="0" indent="0">
              <a:lnSpc>
                <a:spcPct val="160000"/>
              </a:lnSpc>
            </a:pPr>
            <a:r>
              <a:rPr lang="en-US" sz="1200" dirty="0">
                <a:ea typeface="ＭＳ Ｐゴシック"/>
                <a:cs typeface="Arial"/>
              </a:rPr>
              <a:t>IoT</a:t>
            </a:r>
            <a:r>
              <a:rPr lang="en-US" sz="1200" b="0">
                <a:ea typeface="ＭＳ Ｐゴシック"/>
                <a:cs typeface="Arial"/>
              </a:rPr>
              <a:t> = Internet of Things </a:t>
            </a:r>
            <a:endParaRPr lang="en-US" sz="1200" b="0">
              <a:cs typeface="Arial"/>
            </a:endParaRPr>
          </a:p>
          <a:p>
            <a:pPr marL="0" indent="0">
              <a:lnSpc>
                <a:spcPct val="160000"/>
              </a:lnSpc>
            </a:pPr>
            <a:r>
              <a:rPr lang="en-US" sz="1200">
                <a:ea typeface="ＭＳ Ｐゴシック"/>
                <a:cs typeface="Arial"/>
              </a:rPr>
              <a:t>ISLS</a:t>
            </a:r>
            <a:r>
              <a:rPr lang="en-US" sz="1200" b="0">
                <a:ea typeface="ＭＳ Ｐゴシック"/>
              </a:rPr>
              <a:t> = Intelligent street light system</a:t>
            </a:r>
            <a:endParaRPr lang="en-US" sz="1200" b="0"/>
          </a:p>
        </p:txBody>
      </p:sp>
      <p:sp>
        <p:nvSpPr>
          <p:cNvPr id="3" name="Title 2"/>
          <p:cNvSpPr>
            <a:spLocks noGrp="1"/>
          </p:cNvSpPr>
          <p:nvPr>
            <p:ph type="ctrTitle"/>
          </p:nvPr>
        </p:nvSpPr>
        <p:spPr/>
        <p:txBody>
          <a:bodyPr/>
          <a:lstStyle/>
          <a:p>
            <a:r>
              <a:rPr lang="fi-FI" err="1">
                <a:ea typeface="ＭＳ Ｐゴシック"/>
              </a:rPr>
              <a:t>Introduction</a:t>
            </a:r>
            <a:r>
              <a:rPr lang="fi-FI">
                <a:ea typeface="ＭＳ Ｐゴシック"/>
              </a:rPr>
              <a:t> </a:t>
            </a:r>
            <a:endParaRPr lang="fi-FI"/>
          </a:p>
        </p:txBody>
      </p:sp>
      <p:sp>
        <p:nvSpPr>
          <p:cNvPr id="4" name="Text Placeholder 3"/>
          <p:cNvSpPr>
            <a:spLocks noGrp="1"/>
          </p:cNvSpPr>
          <p:nvPr>
            <p:ph type="body" sz="quarter" idx="16"/>
          </p:nvPr>
        </p:nvSpPr>
        <p:spPr>
          <a:xfrm>
            <a:off x="3346111" y="6145217"/>
            <a:ext cx="1536700" cy="382645"/>
          </a:xfrm>
          <a:solidFill>
            <a:schemeClr val="bg1"/>
          </a:solidFill>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0218" y="1338491"/>
            <a:ext cx="7955280" cy="3921165"/>
          </a:xfrm>
        </p:spPr>
        <p:txBody>
          <a:bodyPr>
            <a:normAutofit/>
          </a:bodyPr>
          <a:lstStyle/>
          <a:p>
            <a:pPr marL="285750" indent="-285750">
              <a:lnSpc>
                <a:spcPct val="150000"/>
              </a:lnSpc>
              <a:buChar char="•"/>
            </a:pPr>
            <a:r>
              <a:rPr lang="en-US" sz="1400" b="0" dirty="0">
                <a:ea typeface="+mn-lt"/>
                <a:cs typeface="+mn-lt"/>
              </a:rPr>
              <a:t>Connected to a mobile network</a:t>
            </a:r>
          </a:p>
          <a:p>
            <a:pPr marL="625475" lvl="1" indent="-285750">
              <a:lnSpc>
                <a:spcPct val="150000"/>
              </a:lnSpc>
              <a:buFont typeface="Wingdings" panose="020B0604020202020204" pitchFamily="34" charset="0"/>
              <a:buChar char="Ø"/>
            </a:pPr>
            <a:r>
              <a:rPr lang="en-US" sz="1400" b="0" dirty="0">
                <a:ea typeface="+mn-lt"/>
                <a:cs typeface="+mn-lt"/>
              </a:rPr>
              <a:t>controlled remotely as an IoT device</a:t>
            </a:r>
            <a:endParaRPr lang="en-US" sz="1400" dirty="0"/>
          </a:p>
          <a:p>
            <a:pPr marL="966470" lvl="2">
              <a:lnSpc>
                <a:spcPct val="150000"/>
              </a:lnSpc>
              <a:buFont typeface="Wingdings" panose="020B0604020202020204" pitchFamily="34" charset="0"/>
              <a:buChar char="Ø"/>
            </a:pPr>
            <a:r>
              <a:rPr lang="en-US" sz="1400" dirty="0">
                <a:ea typeface="+mn-lt"/>
                <a:cs typeface="+mn-lt"/>
              </a:rPr>
              <a:t>dimmed outside of peak hours</a:t>
            </a:r>
          </a:p>
          <a:p>
            <a:pPr marL="966470" lvl="2">
              <a:lnSpc>
                <a:spcPct val="150000"/>
              </a:lnSpc>
              <a:buFont typeface="Wingdings" panose="020B0604020202020204" pitchFamily="34" charset="0"/>
              <a:buChar char="Ø"/>
            </a:pPr>
            <a:r>
              <a:rPr lang="en-US" sz="1400" dirty="0">
                <a:ea typeface="+mn-lt"/>
                <a:cs typeface="+mn-lt"/>
              </a:rPr>
              <a:t>turned on or off as needed</a:t>
            </a:r>
          </a:p>
          <a:p>
            <a:pPr marL="966470" lvl="2">
              <a:lnSpc>
                <a:spcPct val="150000"/>
              </a:lnSpc>
              <a:buFont typeface="Wingdings" panose="020B0604020202020204" pitchFamily="34" charset="0"/>
              <a:buChar char="Ø"/>
            </a:pPr>
            <a:r>
              <a:rPr lang="en-US" sz="1400" dirty="0">
                <a:ea typeface="+mn-lt"/>
                <a:cs typeface="+mn-lt"/>
              </a:rPr>
              <a:t>faults identified quickly</a:t>
            </a:r>
            <a:endParaRPr lang="en-US" sz="1400" dirty="0"/>
          </a:p>
          <a:p>
            <a:pPr>
              <a:lnSpc>
                <a:spcPct val="150000"/>
              </a:lnSpc>
              <a:buFont typeface="Arial" panose="020B0604020202020204" pitchFamily="34" charset="0"/>
              <a:buChar char="•"/>
            </a:pPr>
            <a:r>
              <a:rPr lang="en-US" sz="1500" b="0" dirty="0">
                <a:ea typeface="+mn-lt"/>
                <a:cs typeface="+mn-lt"/>
              </a:rPr>
              <a:t>Maintenance costs and energy costs can be reduced significantly</a:t>
            </a:r>
          </a:p>
          <a:p>
            <a:pPr>
              <a:lnSpc>
                <a:spcPct val="150000"/>
              </a:lnSpc>
              <a:buFont typeface="Arial" panose="020B0604020202020204" pitchFamily="34" charset="0"/>
              <a:buChar char="•"/>
            </a:pPr>
            <a:r>
              <a:rPr lang="en-US" sz="1500" b="0" dirty="0">
                <a:ea typeface="+mn-lt"/>
                <a:cs typeface="+mn-lt"/>
              </a:rPr>
              <a:t>Data continuously monitored and collected to give insights into the efficiency of the system across an entire city</a:t>
            </a:r>
          </a:p>
          <a:p>
            <a:pPr>
              <a:lnSpc>
                <a:spcPct val="150000"/>
              </a:lnSpc>
              <a:buFont typeface="Arial" panose="020B0604020202020204" pitchFamily="34" charset="0"/>
              <a:buChar char="•"/>
            </a:pPr>
            <a:r>
              <a:rPr lang="en-US" sz="1500" b="0" dirty="0">
                <a:ea typeface="+mn-lt"/>
                <a:cs typeface="+mn-lt"/>
              </a:rPr>
              <a:t>Urban and rural areas may require different approaches.</a:t>
            </a:r>
          </a:p>
          <a:p>
            <a:pPr>
              <a:lnSpc>
                <a:spcPct val="150000"/>
              </a:lnSpc>
              <a:buFont typeface="Arial" panose="020B0604020202020204" pitchFamily="34" charset="0"/>
              <a:buChar char="•"/>
            </a:pPr>
            <a:r>
              <a:rPr lang="en-US" sz="1500" b="0" dirty="0">
                <a:ea typeface="+mn-lt"/>
                <a:cs typeface="+mn-lt"/>
              </a:rPr>
              <a:t>Solar street lighting may not be useful in some locations.</a:t>
            </a:r>
            <a:endParaRPr lang="en-US" dirty="0"/>
          </a:p>
        </p:txBody>
      </p:sp>
      <p:sp>
        <p:nvSpPr>
          <p:cNvPr id="3" name="Title 2"/>
          <p:cNvSpPr>
            <a:spLocks noGrp="1"/>
          </p:cNvSpPr>
          <p:nvPr>
            <p:ph type="ctrTitle"/>
          </p:nvPr>
        </p:nvSpPr>
        <p:spPr>
          <a:xfrm>
            <a:off x="657699" y="436561"/>
            <a:ext cx="7772400" cy="900000"/>
          </a:xfrm>
        </p:spPr>
        <p:txBody>
          <a:bodyPr/>
          <a:lstStyle/>
          <a:p>
            <a:r>
              <a:rPr lang="en-US">
                <a:ea typeface="ＭＳ Ｐゴシック"/>
              </a:rPr>
              <a:t>Real-time control</a:t>
            </a:r>
            <a:endParaRPr lang="en-US"/>
          </a:p>
        </p:txBody>
      </p:sp>
      <p:sp>
        <p:nvSpPr>
          <p:cNvPr id="4" name="Text Placeholder 3"/>
          <p:cNvSpPr>
            <a:spLocks noGrp="1"/>
          </p:cNvSpPr>
          <p:nvPr>
            <p:ph type="body" sz="quarter" idx="16"/>
          </p:nvPr>
        </p:nvSpPr>
        <p:spPr>
          <a:xfrm>
            <a:off x="3171607" y="6206293"/>
            <a:ext cx="1536700" cy="382645"/>
          </a:xfrm>
          <a:solidFill>
            <a:schemeClr val="bg1"/>
          </a:solidFill>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9" name="Imagen 9" descr="Imagen que contiene Texto&#10;&#10;Descripción generada automáticamente">
            <a:extLst>
              <a:ext uri="{FF2B5EF4-FFF2-40B4-BE49-F238E27FC236}">
                <a16:creationId xmlns:a16="http://schemas.microsoft.com/office/drawing/2014/main" id="{8DC5C699-F0B9-47F2-A47F-0B18D61C0C73}"/>
              </a:ext>
            </a:extLst>
          </p:cNvPr>
          <p:cNvPicPr>
            <a:picLocks noChangeAspect="1"/>
          </p:cNvPicPr>
          <p:nvPr/>
        </p:nvPicPr>
        <p:blipFill>
          <a:blip r:embed="rId3"/>
          <a:stretch>
            <a:fillRect/>
          </a:stretch>
        </p:blipFill>
        <p:spPr>
          <a:xfrm>
            <a:off x="5145205" y="1340679"/>
            <a:ext cx="3374409" cy="1148548"/>
          </a:xfrm>
          <a:prstGeom prst="rect">
            <a:avLst/>
          </a:prstGeom>
        </p:spPr>
      </p:pic>
    </p:spTree>
    <p:extLst>
      <p:ext uri="{BB962C8B-B14F-4D97-AF65-F5344CB8AC3E}">
        <p14:creationId xmlns:p14="http://schemas.microsoft.com/office/powerpoint/2010/main" val="426298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825B6-9C16-429E-BCDD-D5AA3260105F}"/>
              </a:ext>
            </a:extLst>
          </p:cNvPr>
          <p:cNvSpPr>
            <a:spLocks noGrp="1"/>
          </p:cNvSpPr>
          <p:nvPr>
            <p:ph type="ctrTitle"/>
          </p:nvPr>
        </p:nvSpPr>
        <p:spPr/>
        <p:txBody>
          <a:bodyPr/>
          <a:lstStyle/>
          <a:p>
            <a:r>
              <a:rPr lang="en-US">
                <a:ea typeface="ＭＳ Ｐゴシック"/>
              </a:rPr>
              <a:t>IoT in smart lighting</a:t>
            </a:r>
            <a:endParaRPr lang="en-US"/>
          </a:p>
        </p:txBody>
      </p:sp>
      <p:sp>
        <p:nvSpPr>
          <p:cNvPr id="4" name="Text Placeholder 3">
            <a:extLst>
              <a:ext uri="{FF2B5EF4-FFF2-40B4-BE49-F238E27FC236}">
                <a16:creationId xmlns:a16="http://schemas.microsoft.com/office/drawing/2014/main" id="{6D24F9B2-6A60-4CD7-91C9-1AF8A32EF223}"/>
              </a:ext>
            </a:extLst>
          </p:cNvPr>
          <p:cNvSpPr>
            <a:spLocks noGrp="1"/>
          </p:cNvSpPr>
          <p:nvPr>
            <p:ph type="body" sz="quarter" idx="16"/>
          </p:nvPr>
        </p:nvSpPr>
        <p:spPr>
          <a:xfrm>
            <a:off x="3119256" y="6145217"/>
            <a:ext cx="1536700" cy="382645"/>
          </a:xfrm>
          <a:solidFill>
            <a:schemeClr val="bg1"/>
          </a:solidFill>
        </p:spPr>
        <p:txBody>
          <a:bodyPr/>
          <a:lstStyle/>
          <a:p>
            <a:endParaRPr lang="en-US"/>
          </a:p>
        </p:txBody>
      </p:sp>
      <p:sp>
        <p:nvSpPr>
          <p:cNvPr id="6" name="Date Placeholder 5">
            <a:extLst>
              <a:ext uri="{FF2B5EF4-FFF2-40B4-BE49-F238E27FC236}">
                <a16:creationId xmlns:a16="http://schemas.microsoft.com/office/drawing/2014/main" id="{B3173809-C5A8-48C6-B66B-2D64DA0FA950}"/>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C962E51A-25C6-44C2-ACF7-8917351DB977}"/>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sp>
        <p:nvSpPr>
          <p:cNvPr id="9" name="TextBox 8">
            <a:extLst>
              <a:ext uri="{FF2B5EF4-FFF2-40B4-BE49-F238E27FC236}">
                <a16:creationId xmlns:a16="http://schemas.microsoft.com/office/drawing/2014/main" id="{05F78E59-CD0B-427B-AC0C-1B6195FDC154}"/>
              </a:ext>
            </a:extLst>
          </p:cNvPr>
          <p:cNvSpPr txBox="1"/>
          <p:nvPr/>
        </p:nvSpPr>
        <p:spPr>
          <a:xfrm>
            <a:off x="1613593" y="4527283"/>
            <a:ext cx="6132026" cy="3000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sz="1500">
              <a:ea typeface="ＭＳ Ｐゴシック"/>
              <a:cs typeface="Arial"/>
            </a:endParaRPr>
          </a:p>
        </p:txBody>
      </p:sp>
      <p:pic>
        <p:nvPicPr>
          <p:cNvPr id="10" name="Picture 10" descr="Diagram&#10;&#10;Description automatically generated">
            <a:extLst>
              <a:ext uri="{FF2B5EF4-FFF2-40B4-BE49-F238E27FC236}">
                <a16:creationId xmlns:a16="http://schemas.microsoft.com/office/drawing/2014/main" id="{1B8D56F1-4B61-4B29-969C-7EA07E9B7883}"/>
              </a:ext>
            </a:extLst>
          </p:cNvPr>
          <p:cNvPicPr>
            <a:picLocks noChangeAspect="1"/>
          </p:cNvPicPr>
          <p:nvPr/>
        </p:nvPicPr>
        <p:blipFill>
          <a:blip r:embed="rId3"/>
          <a:stretch>
            <a:fillRect/>
          </a:stretch>
        </p:blipFill>
        <p:spPr>
          <a:xfrm>
            <a:off x="1431490" y="1520758"/>
            <a:ext cx="5813250" cy="3937826"/>
          </a:xfrm>
          <a:prstGeom prst="rect">
            <a:avLst/>
          </a:prstGeom>
        </p:spPr>
      </p:pic>
    </p:spTree>
    <p:extLst>
      <p:ext uri="{BB962C8B-B14F-4D97-AF65-F5344CB8AC3E}">
        <p14:creationId xmlns:p14="http://schemas.microsoft.com/office/powerpoint/2010/main" val="176711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2E926-579B-449D-A0E7-7A46B85752C0}"/>
              </a:ext>
            </a:extLst>
          </p:cNvPr>
          <p:cNvSpPr>
            <a:spLocks noGrp="1"/>
          </p:cNvSpPr>
          <p:nvPr>
            <p:ph type="ctrTitle"/>
          </p:nvPr>
        </p:nvSpPr>
        <p:spPr/>
        <p:txBody>
          <a:bodyPr/>
          <a:lstStyle/>
          <a:p>
            <a:r>
              <a:rPr lang="en-US" sz="2000" dirty="0">
                <a:ea typeface="ＭＳ Ｐゴシック"/>
              </a:rPr>
              <a:t>Devices and System</a:t>
            </a:r>
            <a:endParaRPr lang="en-US" dirty="0"/>
          </a:p>
        </p:txBody>
      </p:sp>
      <p:sp>
        <p:nvSpPr>
          <p:cNvPr id="4" name="Text Placeholder 3">
            <a:extLst>
              <a:ext uri="{FF2B5EF4-FFF2-40B4-BE49-F238E27FC236}">
                <a16:creationId xmlns:a16="http://schemas.microsoft.com/office/drawing/2014/main" id="{D8D72CE3-C9A6-4BA0-A635-BA21D081468B}"/>
              </a:ext>
            </a:extLst>
          </p:cNvPr>
          <p:cNvSpPr>
            <a:spLocks noGrp="1"/>
          </p:cNvSpPr>
          <p:nvPr>
            <p:ph type="body" sz="quarter" idx="16"/>
          </p:nvPr>
        </p:nvSpPr>
        <p:spPr>
          <a:xfrm>
            <a:off x="3127981" y="6241194"/>
            <a:ext cx="1536700" cy="382645"/>
          </a:xfrm>
          <a:solidFill>
            <a:schemeClr val="bg1"/>
          </a:solidFill>
        </p:spPr>
        <p:txBody>
          <a:bodyPr/>
          <a:lstStyle/>
          <a:p>
            <a:endParaRPr lang="en-US"/>
          </a:p>
        </p:txBody>
      </p:sp>
      <p:sp>
        <p:nvSpPr>
          <p:cNvPr id="6" name="Date Placeholder 5">
            <a:extLst>
              <a:ext uri="{FF2B5EF4-FFF2-40B4-BE49-F238E27FC236}">
                <a16:creationId xmlns:a16="http://schemas.microsoft.com/office/drawing/2014/main" id="{9BB07D57-762F-4F3C-B3AF-A0793BD5DB97}"/>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5B27CC5A-58B6-4F1F-8EE7-D6D197A90009}"/>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pic>
        <p:nvPicPr>
          <p:cNvPr id="8" name="Picture 8" descr="Shape&#10;&#10;Description automatically generated">
            <a:extLst>
              <a:ext uri="{FF2B5EF4-FFF2-40B4-BE49-F238E27FC236}">
                <a16:creationId xmlns:a16="http://schemas.microsoft.com/office/drawing/2014/main" id="{D32F3E24-69B6-47AD-B3F5-7A9340E5E081}"/>
              </a:ext>
            </a:extLst>
          </p:cNvPr>
          <p:cNvPicPr>
            <a:picLocks noChangeAspect="1"/>
          </p:cNvPicPr>
          <p:nvPr/>
        </p:nvPicPr>
        <p:blipFill rotWithShape="1">
          <a:blip r:embed="rId3"/>
          <a:srcRect t="9854" r="50000" b="5474"/>
          <a:stretch/>
        </p:blipFill>
        <p:spPr>
          <a:xfrm>
            <a:off x="1051560" y="1235643"/>
            <a:ext cx="6071616" cy="2124372"/>
          </a:xfrm>
          <a:prstGeom prst="rect">
            <a:avLst/>
          </a:prstGeom>
        </p:spPr>
      </p:pic>
      <p:sp>
        <p:nvSpPr>
          <p:cNvPr id="10" name="TextBox 9">
            <a:extLst>
              <a:ext uri="{FF2B5EF4-FFF2-40B4-BE49-F238E27FC236}">
                <a16:creationId xmlns:a16="http://schemas.microsoft.com/office/drawing/2014/main" id="{45247DC0-F4D5-419C-A14E-7CD4B140FCFE}"/>
              </a:ext>
            </a:extLst>
          </p:cNvPr>
          <p:cNvSpPr txBox="1"/>
          <p:nvPr/>
        </p:nvSpPr>
        <p:spPr>
          <a:xfrm>
            <a:off x="1755648" y="3840480"/>
            <a:ext cx="22402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dirty="0">
                <a:latin typeface="Arial"/>
                <a:ea typeface="ＭＳ Ｐゴシック"/>
                <a:cs typeface="Arial"/>
              </a:rPr>
              <a:t>Street cameras</a:t>
            </a:r>
            <a:endParaRPr lang="en-US" sz="1200">
              <a:cs typeface="Arial" panose="020B0604020202020204" pitchFamily="34" charset="0"/>
            </a:endParaRPr>
          </a:p>
          <a:p>
            <a:pPr marL="171450" indent="-171450">
              <a:buFont typeface="Arial"/>
              <a:buChar char="•"/>
            </a:pPr>
            <a:r>
              <a:rPr lang="en-US" sz="1200" dirty="0">
                <a:latin typeface="Arial"/>
                <a:ea typeface="ＭＳ Ｐゴシック"/>
                <a:cs typeface="Arial"/>
              </a:rPr>
              <a:t>Air quality meters</a:t>
            </a:r>
            <a:endParaRPr lang="en-US" sz="1200">
              <a:cs typeface="Arial"/>
            </a:endParaRPr>
          </a:p>
          <a:p>
            <a:pPr marL="171450" indent="-171450">
              <a:buFont typeface="Arial"/>
              <a:buChar char="•"/>
            </a:pPr>
            <a:r>
              <a:rPr lang="en-US" sz="1200" dirty="0">
                <a:latin typeface="Arial"/>
                <a:ea typeface="ＭＳ Ｐゴシック"/>
                <a:cs typeface="Arial"/>
              </a:rPr>
              <a:t>Weather condition sensors</a:t>
            </a:r>
          </a:p>
          <a:p>
            <a:pPr marL="171450" indent="-171450">
              <a:buFont typeface="Arial"/>
              <a:buChar char="•"/>
            </a:pPr>
            <a:r>
              <a:rPr lang="en-US" sz="1200" dirty="0">
                <a:latin typeface="Arial"/>
                <a:ea typeface="ＭＳ Ｐゴシック"/>
                <a:cs typeface="Arial"/>
              </a:rPr>
              <a:t>Cell base station</a:t>
            </a:r>
            <a:endParaRPr lang="en-US" sz="1200" dirty="0">
              <a:cs typeface="Arial"/>
            </a:endParaRPr>
          </a:p>
        </p:txBody>
      </p:sp>
      <p:sp>
        <p:nvSpPr>
          <p:cNvPr id="12" name="TextBox 11">
            <a:extLst>
              <a:ext uri="{FF2B5EF4-FFF2-40B4-BE49-F238E27FC236}">
                <a16:creationId xmlns:a16="http://schemas.microsoft.com/office/drawing/2014/main" id="{58503F5F-4763-4B82-B886-C49359EDAFB6}"/>
              </a:ext>
            </a:extLst>
          </p:cNvPr>
          <p:cNvSpPr txBox="1"/>
          <p:nvPr/>
        </p:nvSpPr>
        <p:spPr>
          <a:xfrm>
            <a:off x="4367945" y="3892936"/>
            <a:ext cx="28097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dirty="0">
                <a:latin typeface="Arial"/>
                <a:ea typeface="ＭＳ Ｐゴシック"/>
                <a:cs typeface="Arial"/>
              </a:rPr>
              <a:t>Travel</a:t>
            </a:r>
            <a:endParaRPr lang="en-US"/>
          </a:p>
          <a:p>
            <a:pPr marL="171450" indent="-171450">
              <a:buFont typeface="Arial"/>
              <a:buChar char="•"/>
            </a:pPr>
            <a:r>
              <a:rPr lang="en-US" sz="1200" dirty="0">
                <a:latin typeface="Arial"/>
                <a:ea typeface="ＭＳ Ｐゴシック"/>
                <a:cs typeface="Arial"/>
              </a:rPr>
              <a:t>Process, analyze, and present data</a:t>
            </a:r>
            <a:endParaRPr lang="en-US" dirty="0">
              <a:cs typeface="Arial"/>
            </a:endParaRPr>
          </a:p>
          <a:p>
            <a:pPr marL="171450" indent="-171450">
              <a:buFont typeface="Arial"/>
              <a:buChar char="•"/>
            </a:pPr>
            <a:r>
              <a:rPr lang="en-US" sz="1200" dirty="0">
                <a:latin typeface="Arial"/>
                <a:ea typeface="ＭＳ Ｐゴシック"/>
                <a:cs typeface="Arial"/>
              </a:rPr>
              <a:t>Use</a:t>
            </a:r>
          </a:p>
          <a:p>
            <a:endParaRPr lang="en-US" sz="1200" dirty="0">
              <a:latin typeface="Arial"/>
              <a:ea typeface="ＭＳ Ｐゴシック"/>
              <a:cs typeface="Arial"/>
            </a:endParaRPr>
          </a:p>
        </p:txBody>
      </p:sp>
    </p:spTree>
    <p:extLst>
      <p:ext uri="{BB962C8B-B14F-4D97-AF65-F5344CB8AC3E}">
        <p14:creationId xmlns:p14="http://schemas.microsoft.com/office/powerpoint/2010/main" val="198228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825B6-9C16-429E-BCDD-D5AA3260105F}"/>
              </a:ext>
            </a:extLst>
          </p:cNvPr>
          <p:cNvSpPr>
            <a:spLocks noGrp="1"/>
          </p:cNvSpPr>
          <p:nvPr>
            <p:ph type="ctrTitle"/>
          </p:nvPr>
        </p:nvSpPr>
        <p:spPr/>
        <p:txBody>
          <a:bodyPr/>
          <a:lstStyle/>
          <a:p>
            <a:r>
              <a:rPr lang="en-US" sz="2000" dirty="0">
                <a:ea typeface="+mj-lt"/>
                <a:cs typeface="+mj-lt"/>
              </a:rPr>
              <a:t>Smart solar street lighting</a:t>
            </a:r>
            <a:endParaRPr lang="es-ES" dirty="0"/>
          </a:p>
        </p:txBody>
      </p:sp>
      <p:sp>
        <p:nvSpPr>
          <p:cNvPr id="4" name="Text Placeholder 3">
            <a:extLst>
              <a:ext uri="{FF2B5EF4-FFF2-40B4-BE49-F238E27FC236}">
                <a16:creationId xmlns:a16="http://schemas.microsoft.com/office/drawing/2014/main" id="{6D24F9B2-6A60-4CD7-91C9-1AF8A32EF223}"/>
              </a:ext>
            </a:extLst>
          </p:cNvPr>
          <p:cNvSpPr>
            <a:spLocks noGrp="1"/>
          </p:cNvSpPr>
          <p:nvPr>
            <p:ph type="body" sz="quarter" idx="16"/>
          </p:nvPr>
        </p:nvSpPr>
        <p:spPr>
          <a:xfrm>
            <a:off x="3285034" y="6206293"/>
            <a:ext cx="1536700" cy="382645"/>
          </a:xfrm>
          <a:solidFill>
            <a:schemeClr val="bg1"/>
          </a:solidFill>
        </p:spPr>
        <p:txBody>
          <a:bodyPr/>
          <a:lstStyle/>
          <a:p>
            <a:endParaRPr lang="en-US"/>
          </a:p>
        </p:txBody>
      </p:sp>
      <p:sp>
        <p:nvSpPr>
          <p:cNvPr id="6" name="Date Placeholder 5">
            <a:extLst>
              <a:ext uri="{FF2B5EF4-FFF2-40B4-BE49-F238E27FC236}">
                <a16:creationId xmlns:a16="http://schemas.microsoft.com/office/drawing/2014/main" id="{B3173809-C5A8-48C6-B66B-2D64DA0FA950}"/>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C962E51A-25C6-44C2-ACF7-8917351DB977}"/>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sp>
        <p:nvSpPr>
          <p:cNvPr id="9" name="TextBox 8">
            <a:extLst>
              <a:ext uri="{FF2B5EF4-FFF2-40B4-BE49-F238E27FC236}">
                <a16:creationId xmlns:a16="http://schemas.microsoft.com/office/drawing/2014/main" id="{05F78E59-CD0B-427B-AC0C-1B6195FDC154}"/>
              </a:ext>
            </a:extLst>
          </p:cNvPr>
          <p:cNvSpPr txBox="1"/>
          <p:nvPr/>
        </p:nvSpPr>
        <p:spPr>
          <a:xfrm>
            <a:off x="1613593" y="4527283"/>
            <a:ext cx="6132026" cy="3000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sz="1500">
              <a:ea typeface="ＭＳ Ｐゴシック"/>
              <a:cs typeface="Arial"/>
            </a:endParaRPr>
          </a:p>
        </p:txBody>
      </p:sp>
      <p:sp>
        <p:nvSpPr>
          <p:cNvPr id="8" name="Text Placeholder 1">
            <a:extLst>
              <a:ext uri="{FF2B5EF4-FFF2-40B4-BE49-F238E27FC236}">
                <a16:creationId xmlns:a16="http://schemas.microsoft.com/office/drawing/2014/main" id="{8A03D57F-F91B-45F7-8998-FE8BFE6CAD1A}"/>
              </a:ext>
            </a:extLst>
          </p:cNvPr>
          <p:cNvSpPr>
            <a:spLocks noGrp="1"/>
          </p:cNvSpPr>
          <p:nvPr>
            <p:ph type="body" sz="quarter" idx="13"/>
          </p:nvPr>
        </p:nvSpPr>
        <p:spPr>
          <a:xfrm>
            <a:off x="3581256" y="1389670"/>
            <a:ext cx="4986891" cy="1984889"/>
          </a:xfrm>
        </p:spPr>
        <p:txBody>
          <a:bodyPr>
            <a:normAutofit/>
          </a:bodyPr>
          <a:lstStyle/>
          <a:p>
            <a:pPr marL="285750" indent="-285750">
              <a:lnSpc>
                <a:spcPct val="150000"/>
              </a:lnSpc>
              <a:buChar char="•"/>
            </a:pPr>
            <a:endParaRPr lang="en-US" sz="1200" b="0" dirty="0">
              <a:ea typeface="ＭＳ Ｐゴシック"/>
              <a:cs typeface="Arial"/>
            </a:endParaRPr>
          </a:p>
          <a:p>
            <a:pPr>
              <a:lnSpc>
                <a:spcPct val="150000"/>
              </a:lnSpc>
              <a:buFont typeface="Arial" panose="020B0604020202020204" pitchFamily="34" charset="0"/>
              <a:buChar char="•"/>
            </a:pPr>
            <a:endParaRPr lang="en-US" sz="1200" b="0" dirty="0">
              <a:cs typeface="Arial"/>
            </a:endParaRPr>
          </a:p>
          <a:p>
            <a:pPr>
              <a:lnSpc>
                <a:spcPct val="150000"/>
              </a:lnSpc>
              <a:buFont typeface="Arial" panose="020B0604020202020204" pitchFamily="34" charset="0"/>
              <a:buChar char="•"/>
            </a:pPr>
            <a:endParaRPr lang="en-US" sz="1200" b="0" dirty="0">
              <a:cs typeface="Arial"/>
            </a:endParaRPr>
          </a:p>
        </p:txBody>
      </p:sp>
      <p:pic>
        <p:nvPicPr>
          <p:cNvPr id="2" name="Picture 4" descr="Diagram&#10;&#10;Description automatically generated">
            <a:extLst>
              <a:ext uri="{FF2B5EF4-FFF2-40B4-BE49-F238E27FC236}">
                <a16:creationId xmlns:a16="http://schemas.microsoft.com/office/drawing/2014/main" id="{9A299B4E-9B6A-4C37-8CFB-7A00D4A1322B}"/>
              </a:ext>
            </a:extLst>
          </p:cNvPr>
          <p:cNvPicPr>
            <a:picLocks noChangeAspect="1"/>
          </p:cNvPicPr>
          <p:nvPr/>
        </p:nvPicPr>
        <p:blipFill>
          <a:blip r:embed="rId3"/>
          <a:stretch>
            <a:fillRect/>
          </a:stretch>
        </p:blipFill>
        <p:spPr>
          <a:xfrm>
            <a:off x="770022" y="1255295"/>
            <a:ext cx="4523872" cy="4523872"/>
          </a:xfrm>
          <a:prstGeom prst="rect">
            <a:avLst/>
          </a:prstGeom>
        </p:spPr>
      </p:pic>
      <p:sp>
        <p:nvSpPr>
          <p:cNvPr id="10" name="TextBox 9">
            <a:extLst>
              <a:ext uri="{FF2B5EF4-FFF2-40B4-BE49-F238E27FC236}">
                <a16:creationId xmlns:a16="http://schemas.microsoft.com/office/drawing/2014/main" id="{F21D3C4D-FF3A-4FF0-AF6A-4B26FA45C802}"/>
              </a:ext>
            </a:extLst>
          </p:cNvPr>
          <p:cNvSpPr txBox="1"/>
          <p:nvPr/>
        </p:nvSpPr>
        <p:spPr>
          <a:xfrm>
            <a:off x="5083844" y="2380749"/>
            <a:ext cx="4058651"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ＭＳ Ｐゴシック"/>
                <a:cs typeface="Arial"/>
              </a:rPr>
              <a:t>+ Operation cost is low</a:t>
            </a:r>
          </a:p>
          <a:p>
            <a:r>
              <a:rPr lang="en-US" sz="1400" dirty="0">
                <a:latin typeface="Arial"/>
                <a:ea typeface="ＭＳ Ｐゴシック"/>
                <a:cs typeface="Arial"/>
              </a:rPr>
              <a:t>+ Require less maintenance</a:t>
            </a:r>
          </a:p>
          <a:p>
            <a:r>
              <a:rPr lang="en-US" sz="1400" dirty="0">
                <a:latin typeface="Arial"/>
                <a:ea typeface="ＭＳ Ｐゴシック"/>
                <a:cs typeface="Arial"/>
              </a:rPr>
              <a:t>+ Pollution free source of producing Electricity</a:t>
            </a:r>
          </a:p>
          <a:p>
            <a:r>
              <a:rPr lang="en-US" sz="1400" dirty="0">
                <a:latin typeface="Arial"/>
                <a:ea typeface="ＭＳ Ｐゴシック"/>
                <a:cs typeface="Arial"/>
              </a:rPr>
              <a:t>- Setup cost is high</a:t>
            </a:r>
          </a:p>
          <a:p>
            <a:r>
              <a:rPr lang="en-US" sz="1400" dirty="0">
                <a:latin typeface="Arial"/>
                <a:ea typeface="ＭＳ Ｐゴシック"/>
                <a:cs typeface="Arial"/>
              </a:rPr>
              <a:t>- Doesn´t work on cloudy or rainy days</a:t>
            </a:r>
          </a:p>
          <a:p>
            <a:endParaRPr lang="en-US" sz="1400" dirty="0">
              <a:latin typeface="Arial"/>
              <a:ea typeface="ＭＳ Ｐゴシック"/>
              <a:cs typeface="Arial"/>
            </a:endParaRPr>
          </a:p>
          <a:p>
            <a:endParaRPr lang="en-US" dirty="0">
              <a:cs typeface="Arial"/>
            </a:endParaRPr>
          </a:p>
        </p:txBody>
      </p:sp>
    </p:spTree>
    <p:extLst>
      <p:ext uri="{BB962C8B-B14F-4D97-AF65-F5344CB8AC3E}">
        <p14:creationId xmlns:p14="http://schemas.microsoft.com/office/powerpoint/2010/main" val="6920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58E12B-4B57-4D47-B451-DBB524145BA4}"/>
              </a:ext>
            </a:extLst>
          </p:cNvPr>
          <p:cNvSpPr>
            <a:spLocks noGrp="1"/>
          </p:cNvSpPr>
          <p:nvPr>
            <p:ph type="ctrTitle"/>
          </p:nvPr>
        </p:nvSpPr>
        <p:spPr/>
        <p:txBody>
          <a:bodyPr/>
          <a:lstStyle/>
          <a:p>
            <a:r>
              <a:rPr lang="en-US" sz="2000">
                <a:ea typeface="ＭＳ Ｐゴシック"/>
              </a:rPr>
              <a:t>Products</a:t>
            </a:r>
            <a:endParaRPr lang="en-US"/>
          </a:p>
        </p:txBody>
      </p:sp>
      <p:sp>
        <p:nvSpPr>
          <p:cNvPr id="4" name="Text Placeholder 3">
            <a:extLst>
              <a:ext uri="{FF2B5EF4-FFF2-40B4-BE49-F238E27FC236}">
                <a16:creationId xmlns:a16="http://schemas.microsoft.com/office/drawing/2014/main" id="{094F160D-CE60-40FD-9C70-83866A1913F7}"/>
              </a:ext>
            </a:extLst>
          </p:cNvPr>
          <p:cNvSpPr>
            <a:spLocks noGrp="1"/>
          </p:cNvSpPr>
          <p:nvPr>
            <p:ph type="body" sz="quarter" idx="16"/>
          </p:nvPr>
        </p:nvSpPr>
        <p:spPr>
          <a:xfrm>
            <a:off x="3250134" y="6206293"/>
            <a:ext cx="1536700" cy="382645"/>
          </a:xfrm>
          <a:solidFill>
            <a:schemeClr val="bg1"/>
          </a:solidFill>
        </p:spPr>
        <p:txBody>
          <a:bodyPr/>
          <a:lstStyle/>
          <a:p>
            <a:endParaRPr lang="en-US"/>
          </a:p>
        </p:txBody>
      </p:sp>
      <p:sp>
        <p:nvSpPr>
          <p:cNvPr id="6" name="Date Placeholder 5">
            <a:extLst>
              <a:ext uri="{FF2B5EF4-FFF2-40B4-BE49-F238E27FC236}">
                <a16:creationId xmlns:a16="http://schemas.microsoft.com/office/drawing/2014/main" id="{36274569-766B-486F-83FF-37A602D7874B}"/>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3CBC4FE1-CE2F-47A9-9E3C-4B388BDA43DE}"/>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8" name="Picture 8" descr="Graphical user interface&#10;&#10;Description automatically generated">
            <a:extLst>
              <a:ext uri="{FF2B5EF4-FFF2-40B4-BE49-F238E27FC236}">
                <a16:creationId xmlns:a16="http://schemas.microsoft.com/office/drawing/2014/main" id="{BD5FEB8A-F79A-46D7-A0C6-077815B518E5}"/>
              </a:ext>
            </a:extLst>
          </p:cNvPr>
          <p:cNvPicPr>
            <a:picLocks noChangeAspect="1"/>
          </p:cNvPicPr>
          <p:nvPr/>
        </p:nvPicPr>
        <p:blipFill>
          <a:blip r:embed="rId3"/>
          <a:stretch>
            <a:fillRect/>
          </a:stretch>
        </p:blipFill>
        <p:spPr>
          <a:xfrm>
            <a:off x="595523" y="1511347"/>
            <a:ext cx="1975981" cy="2203653"/>
          </a:xfrm>
          <a:prstGeom prst="rect">
            <a:avLst/>
          </a:prstGeom>
        </p:spPr>
      </p:pic>
      <p:sp>
        <p:nvSpPr>
          <p:cNvPr id="9" name="TextBox 8">
            <a:extLst>
              <a:ext uri="{FF2B5EF4-FFF2-40B4-BE49-F238E27FC236}">
                <a16:creationId xmlns:a16="http://schemas.microsoft.com/office/drawing/2014/main" id="{DB11E971-E893-413F-81D2-EFBC3BA8CDBF}"/>
              </a:ext>
            </a:extLst>
          </p:cNvPr>
          <p:cNvSpPr txBox="1"/>
          <p:nvPr/>
        </p:nvSpPr>
        <p:spPr>
          <a:xfrm>
            <a:off x="557198" y="3961543"/>
            <a:ext cx="553807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100">
                <a:latin typeface="Arial"/>
                <a:ea typeface="ＭＳ Ｐゴシック"/>
                <a:cs typeface="Arial"/>
              </a:rPr>
              <a:t>solar panel, Charging efficiency:＞18%</a:t>
            </a:r>
            <a:endParaRPr lang="en-US" sz="1100">
              <a:ea typeface="ＭＳ Ｐゴシック"/>
              <a:cs typeface="Arial" panose="020B0604020202020204" pitchFamily="34" charset="0"/>
            </a:endParaRPr>
          </a:p>
          <a:p>
            <a:pPr marL="171450" indent="-171450">
              <a:buFont typeface="Arial"/>
              <a:buChar char="•"/>
            </a:pPr>
            <a:r>
              <a:rPr lang="en-US" sz="1100">
                <a:latin typeface="Arial"/>
                <a:ea typeface="ＭＳ Ｐゴシック"/>
                <a:cs typeface="Arial"/>
              </a:rPr>
              <a:t>lifepo4 battery</a:t>
            </a:r>
            <a:endParaRPr lang="en-US" sz="1100">
              <a:ea typeface="ＭＳ Ｐゴシック"/>
              <a:cs typeface="Arial"/>
            </a:endParaRPr>
          </a:p>
          <a:p>
            <a:pPr marL="171450" indent="-171450">
              <a:buFont typeface="Arial"/>
              <a:buChar char="•"/>
            </a:pPr>
            <a:r>
              <a:rPr lang="en-US" sz="1100">
                <a:latin typeface="Arial"/>
                <a:ea typeface="ＭＳ Ｐゴシック"/>
                <a:cs typeface="Arial"/>
              </a:rPr>
              <a:t>led light</a:t>
            </a:r>
            <a:endParaRPr lang="en-US" sz="1100">
              <a:ea typeface="ＭＳ Ｐゴシック"/>
              <a:cs typeface="Arial"/>
            </a:endParaRPr>
          </a:p>
          <a:p>
            <a:pPr marL="171450" indent="-171450">
              <a:buFont typeface="Arial"/>
              <a:buChar char="•"/>
            </a:pPr>
            <a:r>
              <a:rPr lang="en-US" sz="1100">
                <a:latin typeface="Arial"/>
                <a:ea typeface="ＭＳ Ｐゴシック"/>
                <a:cs typeface="Arial"/>
              </a:rPr>
              <a:t>Intelligent system with </a:t>
            </a:r>
            <a:endParaRPr lang="en-US" sz="1100">
              <a:ea typeface="ＭＳ Ｐゴシック"/>
              <a:cs typeface="Arial"/>
            </a:endParaRPr>
          </a:p>
          <a:p>
            <a:pPr marL="560070" lvl="1" indent="-171450">
              <a:buFont typeface="Arial"/>
              <a:buChar char="•"/>
            </a:pPr>
            <a:r>
              <a:rPr lang="en-US" sz="1100">
                <a:latin typeface="Arial"/>
                <a:ea typeface="ＭＳ Ｐゴシック"/>
                <a:cs typeface="Arial"/>
              </a:rPr>
              <a:t>MPPT charge controller</a:t>
            </a:r>
            <a:endParaRPr lang="en-US" sz="1100">
              <a:ea typeface="ＭＳ Ｐゴシック"/>
              <a:cs typeface="Arial"/>
            </a:endParaRPr>
          </a:p>
          <a:p>
            <a:pPr marL="560070" lvl="1" indent="-171450">
              <a:buFont typeface="Arial"/>
              <a:buChar char="•"/>
            </a:pPr>
            <a:r>
              <a:rPr lang="en-US" sz="1100">
                <a:latin typeface="Arial"/>
                <a:ea typeface="ＭＳ Ｐゴシック"/>
                <a:cs typeface="Arial"/>
              </a:rPr>
              <a:t>microwave sensor </a:t>
            </a:r>
            <a:endParaRPr lang="en-US" sz="1100">
              <a:ea typeface="ＭＳ Ｐゴシック"/>
              <a:cs typeface="Arial"/>
            </a:endParaRPr>
          </a:p>
          <a:p>
            <a:pPr marL="560070" lvl="1" indent="-171450">
              <a:buFont typeface="Arial"/>
              <a:buChar char="•"/>
            </a:pPr>
            <a:r>
              <a:rPr lang="en-US" sz="1100">
                <a:latin typeface="Arial"/>
                <a:ea typeface="ＭＳ Ｐゴシック"/>
                <a:cs typeface="Arial"/>
              </a:rPr>
              <a:t>APP control</a:t>
            </a:r>
            <a:endParaRPr lang="en-US" sz="1100">
              <a:ea typeface="ＭＳ Ｐゴシック"/>
              <a:cs typeface="Arial"/>
            </a:endParaRPr>
          </a:p>
        </p:txBody>
      </p:sp>
      <p:pic>
        <p:nvPicPr>
          <p:cNvPr id="2" name="Picture 9" descr="Diagram, timeline&#10;&#10;Description automatically generated">
            <a:extLst>
              <a:ext uri="{FF2B5EF4-FFF2-40B4-BE49-F238E27FC236}">
                <a16:creationId xmlns:a16="http://schemas.microsoft.com/office/drawing/2014/main" id="{CDB6B486-8F80-49F7-BF87-B888B1D1A37D}"/>
              </a:ext>
            </a:extLst>
          </p:cNvPr>
          <p:cNvPicPr>
            <a:picLocks noChangeAspect="1"/>
          </p:cNvPicPr>
          <p:nvPr/>
        </p:nvPicPr>
        <p:blipFill>
          <a:blip r:embed="rId4"/>
          <a:stretch>
            <a:fillRect/>
          </a:stretch>
        </p:blipFill>
        <p:spPr>
          <a:xfrm>
            <a:off x="5888588" y="1455246"/>
            <a:ext cx="2743200" cy="2337120"/>
          </a:xfrm>
          <a:prstGeom prst="rect">
            <a:avLst/>
          </a:prstGeom>
        </p:spPr>
      </p:pic>
      <p:pic>
        <p:nvPicPr>
          <p:cNvPr id="10" name="Picture 10" descr="A picture containing indoor&#10;&#10;Description automatically generated">
            <a:extLst>
              <a:ext uri="{FF2B5EF4-FFF2-40B4-BE49-F238E27FC236}">
                <a16:creationId xmlns:a16="http://schemas.microsoft.com/office/drawing/2014/main" id="{BA0636C4-C06D-49E2-A865-1EDCDBBE6CCD}"/>
              </a:ext>
            </a:extLst>
          </p:cNvPr>
          <p:cNvPicPr>
            <a:picLocks noChangeAspect="1"/>
          </p:cNvPicPr>
          <p:nvPr/>
        </p:nvPicPr>
        <p:blipFill rotWithShape="1">
          <a:blip r:embed="rId5"/>
          <a:srcRect t="3298" r="826" b="-541"/>
          <a:stretch/>
        </p:blipFill>
        <p:spPr>
          <a:xfrm>
            <a:off x="4971921" y="1840131"/>
            <a:ext cx="934796" cy="1412955"/>
          </a:xfrm>
          <a:prstGeom prst="rect">
            <a:avLst/>
          </a:prstGeom>
        </p:spPr>
      </p:pic>
      <p:pic>
        <p:nvPicPr>
          <p:cNvPr id="11" name="Picture 11" descr="A picture containing indoor, loudspeaker&#10;&#10;Description automatically generated">
            <a:extLst>
              <a:ext uri="{FF2B5EF4-FFF2-40B4-BE49-F238E27FC236}">
                <a16:creationId xmlns:a16="http://schemas.microsoft.com/office/drawing/2014/main" id="{5B27AA28-EC0E-4938-88F3-F27B8C0EE228}"/>
              </a:ext>
            </a:extLst>
          </p:cNvPr>
          <p:cNvPicPr>
            <a:picLocks noChangeAspect="1"/>
          </p:cNvPicPr>
          <p:nvPr/>
        </p:nvPicPr>
        <p:blipFill>
          <a:blip r:embed="rId6"/>
          <a:stretch>
            <a:fillRect/>
          </a:stretch>
        </p:blipFill>
        <p:spPr>
          <a:xfrm>
            <a:off x="4028963" y="2418729"/>
            <a:ext cx="1083502" cy="1306840"/>
          </a:xfrm>
          <a:prstGeom prst="rect">
            <a:avLst/>
          </a:prstGeom>
        </p:spPr>
      </p:pic>
      <p:pic>
        <p:nvPicPr>
          <p:cNvPr id="12" name="Picture 12">
            <a:extLst>
              <a:ext uri="{FF2B5EF4-FFF2-40B4-BE49-F238E27FC236}">
                <a16:creationId xmlns:a16="http://schemas.microsoft.com/office/drawing/2014/main" id="{46DD4101-3B55-42F5-893A-590D3F2BC78E}"/>
              </a:ext>
            </a:extLst>
          </p:cNvPr>
          <p:cNvPicPr>
            <a:picLocks noChangeAspect="1"/>
          </p:cNvPicPr>
          <p:nvPr/>
        </p:nvPicPr>
        <p:blipFill>
          <a:blip r:embed="rId7"/>
          <a:stretch>
            <a:fillRect/>
          </a:stretch>
        </p:blipFill>
        <p:spPr>
          <a:xfrm>
            <a:off x="3625256" y="1484198"/>
            <a:ext cx="1514084" cy="715682"/>
          </a:xfrm>
          <a:prstGeom prst="rect">
            <a:avLst/>
          </a:prstGeom>
        </p:spPr>
      </p:pic>
      <p:sp>
        <p:nvSpPr>
          <p:cNvPr id="13" name="TextBox 12">
            <a:extLst>
              <a:ext uri="{FF2B5EF4-FFF2-40B4-BE49-F238E27FC236}">
                <a16:creationId xmlns:a16="http://schemas.microsoft.com/office/drawing/2014/main" id="{30FBF890-F0F5-4946-A6DE-D793CD22143E}"/>
              </a:ext>
            </a:extLst>
          </p:cNvPr>
          <p:cNvSpPr txBox="1"/>
          <p:nvPr/>
        </p:nvSpPr>
        <p:spPr>
          <a:xfrm>
            <a:off x="4385348" y="3961658"/>
            <a:ext cx="4066262"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Arial"/>
                <a:ea typeface="ＭＳ Ｐゴシック"/>
                <a:cs typeface="Arial"/>
              </a:rPr>
              <a:t>Lumca’s Smart Pole</a:t>
            </a:r>
            <a:endParaRPr lang="en-US"/>
          </a:p>
          <a:p>
            <a:pPr marL="171450" indent="-171450">
              <a:buFont typeface="Arial"/>
              <a:buChar char="•"/>
            </a:pPr>
            <a:r>
              <a:rPr lang="en-US" sz="1100">
                <a:latin typeface="Arial"/>
                <a:ea typeface="ＭＳ Ｐゴシック"/>
                <a:cs typeface="Arial"/>
              </a:rPr>
              <a:t>The rail system where you can add</a:t>
            </a:r>
            <a:endParaRPr lang="en-US" sz="1100" dirty="0">
              <a:ea typeface="ＭＳ Ｐゴシック"/>
              <a:cs typeface="Arial" panose="020B0604020202020204" pitchFamily="34" charset="0"/>
            </a:endParaRPr>
          </a:p>
          <a:p>
            <a:pPr marL="560070" lvl="1" indent="-171450">
              <a:buFont typeface="Arial"/>
              <a:buChar char="•"/>
            </a:pPr>
            <a:r>
              <a:rPr lang="en-US" sz="1100">
                <a:latin typeface="Arial"/>
                <a:ea typeface="ＭＳ Ｐゴシック"/>
                <a:cs typeface="Arial"/>
              </a:rPr>
              <a:t>Luminaires</a:t>
            </a:r>
            <a:endParaRPr lang="en-US" sz="1100">
              <a:ea typeface="ＭＳ Ｐゴシック"/>
              <a:cs typeface="Arial" panose="020B0604020202020204" pitchFamily="34" charset="0"/>
            </a:endParaRPr>
          </a:p>
          <a:p>
            <a:pPr marL="560070" lvl="1" indent="-171450">
              <a:buFont typeface="Arial"/>
              <a:buChar char="•"/>
            </a:pPr>
            <a:r>
              <a:rPr lang="en-US" sz="1100">
                <a:latin typeface="Arial"/>
                <a:ea typeface="ＭＳ Ｐゴシック"/>
                <a:cs typeface="Arial"/>
              </a:rPr>
              <a:t>Cameras</a:t>
            </a:r>
            <a:endParaRPr lang="en-US" sz="1100" dirty="0">
              <a:latin typeface="Arial"/>
              <a:ea typeface="ＭＳ Ｐゴシック"/>
              <a:cs typeface="Arial"/>
            </a:endParaRPr>
          </a:p>
          <a:p>
            <a:pPr marL="560070" lvl="1" indent="-171450">
              <a:buFont typeface="Arial"/>
              <a:buChar char="•"/>
            </a:pPr>
            <a:r>
              <a:rPr lang="en-US" sz="1100">
                <a:latin typeface="Arial"/>
                <a:ea typeface="ＭＳ Ｐゴシック"/>
                <a:cs typeface="Arial"/>
              </a:rPr>
              <a:t>WIFI hotspots</a:t>
            </a:r>
            <a:endParaRPr lang="en-US" sz="1100" dirty="0">
              <a:ea typeface="ＭＳ Ｐゴシック"/>
              <a:cs typeface="Arial" panose="020B0604020202020204" pitchFamily="34" charset="0"/>
            </a:endParaRPr>
          </a:p>
          <a:p>
            <a:pPr marL="560070" lvl="1" indent="-171450">
              <a:buFont typeface="Arial"/>
              <a:buChar char="•"/>
            </a:pPr>
            <a:r>
              <a:rPr lang="en-US" sz="1100">
                <a:latin typeface="Arial"/>
                <a:ea typeface="ＭＳ Ｐゴシック"/>
                <a:cs typeface="Arial"/>
              </a:rPr>
              <a:t>Sensors</a:t>
            </a:r>
            <a:endParaRPr lang="en-US" sz="1100" dirty="0">
              <a:ea typeface="ＭＳ Ｐゴシック"/>
              <a:cs typeface="Arial" panose="020B0604020202020204" pitchFamily="34" charset="0"/>
            </a:endParaRPr>
          </a:p>
          <a:p>
            <a:pPr marL="560070" lvl="1" indent="-171450">
              <a:buFont typeface="Arial"/>
              <a:buChar char="•"/>
            </a:pPr>
            <a:r>
              <a:rPr lang="en-US" sz="1100">
                <a:latin typeface="Arial"/>
                <a:ea typeface="ＭＳ Ｐゴシック"/>
                <a:cs typeface="Arial"/>
              </a:rPr>
              <a:t>ESB and WBS boxes</a:t>
            </a:r>
            <a:endParaRPr lang="en-US" sz="1100" dirty="0">
              <a:ea typeface="ＭＳ Ｐゴシック"/>
              <a:cs typeface="Arial" panose="020B0604020202020204" pitchFamily="34" charset="0"/>
            </a:endParaRPr>
          </a:p>
          <a:p>
            <a:pPr marL="171450" indent="-171450">
              <a:buFont typeface="Arial"/>
              <a:buChar char="•"/>
            </a:pPr>
            <a:endParaRPr lang="en-US" sz="1100" dirty="0">
              <a:ea typeface="ＭＳ Ｐゴシック"/>
              <a:cs typeface="Arial" panose="020B0604020202020204" pitchFamily="34" charset="0"/>
            </a:endParaRPr>
          </a:p>
          <a:p>
            <a:pPr marL="171450" indent="-171450">
              <a:buFont typeface="Arial"/>
              <a:buChar char="•"/>
            </a:pPr>
            <a:endParaRPr lang="en-US" sz="1100" dirty="0">
              <a:ea typeface="ＭＳ Ｐゴシック"/>
              <a:cs typeface="Arial" panose="020B0604020202020204" pitchFamily="34" charset="0"/>
            </a:endParaRPr>
          </a:p>
        </p:txBody>
      </p:sp>
    </p:spTree>
    <p:extLst>
      <p:ext uri="{BB962C8B-B14F-4D97-AF65-F5344CB8AC3E}">
        <p14:creationId xmlns:p14="http://schemas.microsoft.com/office/powerpoint/2010/main" val="38837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5040" y="1374660"/>
            <a:ext cx="7849499" cy="3170880"/>
          </a:xfrm>
        </p:spPr>
        <p:txBody>
          <a:bodyPr>
            <a:normAutofit lnSpcReduction="10000"/>
          </a:bodyPr>
          <a:lstStyle/>
          <a:p>
            <a:pPr marL="285750" indent="-285750">
              <a:lnSpc>
                <a:spcPct val="150000"/>
              </a:lnSpc>
              <a:buChar char="•"/>
            </a:pPr>
            <a:r>
              <a:rPr lang="en-US" sz="1500" dirty="0">
                <a:ea typeface="ＭＳ Ｐゴシック"/>
              </a:rPr>
              <a:t>Major information source and important member of the smart grid</a:t>
            </a:r>
            <a:endParaRPr lang="fi-FI" sz="1500" b="0" dirty="0">
              <a:cs typeface="Arial"/>
            </a:endParaRPr>
          </a:p>
          <a:p>
            <a:pPr lvl="1" indent="-181610">
              <a:lnSpc>
                <a:spcPct val="150000"/>
              </a:lnSpc>
              <a:buFont typeface="Arial" panose="020B0604020202020204" pitchFamily="34" charset="0"/>
              <a:buChar char="•"/>
            </a:pPr>
            <a:r>
              <a:rPr lang="en-US" sz="1200" dirty="0">
                <a:ea typeface="ＭＳ Ｐゴシック"/>
                <a:cs typeface="+mn-lt"/>
              </a:rPr>
              <a:t>Sensing for example traffic patterns, air quality and weather</a:t>
            </a:r>
          </a:p>
          <a:p>
            <a:pPr lvl="1" indent="-181610">
              <a:lnSpc>
                <a:spcPct val="150000"/>
              </a:lnSpc>
              <a:buFont typeface="Arial" panose="020B0604020202020204" pitchFamily="34" charset="0"/>
              <a:buChar char="•"/>
            </a:pPr>
            <a:r>
              <a:rPr lang="en-US" sz="1200" dirty="0">
                <a:ea typeface="ＭＳ Ｐゴシック"/>
                <a:cs typeface="+mn-lt"/>
              </a:rPr>
              <a:t>Reporting for example provide video surveillance for security, issue traffic tickets and advice for parking</a:t>
            </a:r>
          </a:p>
          <a:p>
            <a:pPr lvl="1" indent="-181610">
              <a:lnSpc>
                <a:spcPct val="150000"/>
              </a:lnSpc>
              <a:buChar char="•"/>
            </a:pPr>
            <a:r>
              <a:rPr lang="en-US" sz="1200" dirty="0">
                <a:ea typeface="ＭＳ Ｐゴシック"/>
                <a:cs typeface="+mn-lt"/>
              </a:rPr>
              <a:t>Big data</a:t>
            </a:r>
          </a:p>
          <a:p>
            <a:pPr marL="285750" indent="-285750">
              <a:lnSpc>
                <a:spcPct val="150000"/>
              </a:lnSpc>
              <a:buChar char="•"/>
            </a:pPr>
            <a:r>
              <a:rPr lang="en-US" sz="1500" dirty="0">
                <a:ea typeface="+mn-lt"/>
                <a:cs typeface="+mn-lt"/>
              </a:rPr>
              <a:t>Reduction in energy cost</a:t>
            </a:r>
            <a:endParaRPr lang="en-US" sz="1500" dirty="0"/>
          </a:p>
          <a:p>
            <a:pPr marL="625475" lvl="1" indent="-285750">
              <a:lnSpc>
                <a:spcPct val="150000"/>
              </a:lnSpc>
              <a:buFont typeface="Arial" panose="020B0604020202020204" pitchFamily="34" charset="0"/>
              <a:buChar char="•"/>
            </a:pPr>
            <a:r>
              <a:rPr lang="en-US" sz="1200" dirty="0">
                <a:ea typeface="ＭＳ Ｐゴシック"/>
                <a:cs typeface="Arial"/>
              </a:rPr>
              <a:t>Adding solar panels on the luminaires --&gt; t</a:t>
            </a:r>
            <a:r>
              <a:rPr lang="en-US" sz="1200" dirty="0">
                <a:ea typeface="+mn-lt"/>
                <a:cs typeface="+mn-lt"/>
              </a:rPr>
              <a:t>he largest markets for solar streetlights are China and India</a:t>
            </a:r>
            <a:endParaRPr lang="en-US" sz="1200" dirty="0">
              <a:cs typeface="Arial"/>
            </a:endParaRPr>
          </a:p>
          <a:p>
            <a:pPr marL="625475" lvl="1" indent="-285750">
              <a:lnSpc>
                <a:spcPct val="150000"/>
              </a:lnSpc>
              <a:buFont typeface="Arial" panose="020B0604020202020204" pitchFamily="34" charset="0"/>
              <a:buChar char="•"/>
            </a:pPr>
            <a:r>
              <a:rPr lang="en-US" sz="1200" dirty="0">
                <a:ea typeface="+mn-lt"/>
                <a:cs typeface="+mn-lt"/>
              </a:rPr>
              <a:t>surplus supply to the municipal network</a:t>
            </a:r>
            <a:endParaRPr lang="en-US" sz="1200" dirty="0">
              <a:cs typeface="Arial"/>
            </a:endParaRPr>
          </a:p>
          <a:p>
            <a:pPr marL="285750" indent="-285750">
              <a:lnSpc>
                <a:spcPct val="150000"/>
              </a:lnSpc>
              <a:buFont typeface="Arial" panose="020B0604020202020204" pitchFamily="34" charset="0"/>
              <a:buChar char="•"/>
            </a:pPr>
            <a:r>
              <a:rPr lang="en-US" sz="1500" dirty="0">
                <a:ea typeface="ＭＳ Ｐゴシック"/>
                <a:cs typeface="Arial"/>
              </a:rPr>
              <a:t>Improvement in LED lighting and better connectivity</a:t>
            </a:r>
            <a:endParaRPr lang="en-US" sz="1500" dirty="0">
              <a:cs typeface="Arial"/>
            </a:endParaRPr>
          </a:p>
          <a:p>
            <a:pPr lvl="1" indent="-242570">
              <a:lnSpc>
                <a:spcPct val="150000"/>
              </a:lnSpc>
              <a:buFont typeface="Arial" panose="020B0604020202020204" pitchFamily="34" charset="0"/>
              <a:buChar char="•"/>
            </a:pPr>
            <a:r>
              <a:rPr lang="en-US" sz="1200" dirty="0">
                <a:ea typeface="ＭＳ Ｐゴシック"/>
                <a:cs typeface="Arial"/>
              </a:rPr>
              <a:t>Less installation, maintenance and management costs</a:t>
            </a:r>
          </a:p>
          <a:p>
            <a:pPr lvl="1" indent="-242570">
              <a:lnSpc>
                <a:spcPct val="150000"/>
              </a:lnSpc>
              <a:buFont typeface="Arial" panose="020B0604020202020204" pitchFamily="34" charset="0"/>
              <a:buChar char="•"/>
            </a:pPr>
            <a:r>
              <a:rPr lang="en-US" sz="1200" dirty="0">
                <a:ea typeface="+mn-lt"/>
                <a:cs typeface="+mn-lt"/>
              </a:rPr>
              <a:t>New services can be introduced without any further disruption</a:t>
            </a:r>
          </a:p>
        </p:txBody>
      </p:sp>
      <p:sp>
        <p:nvSpPr>
          <p:cNvPr id="3" name="Title 2"/>
          <p:cNvSpPr>
            <a:spLocks noGrp="1"/>
          </p:cNvSpPr>
          <p:nvPr>
            <p:ph type="ctrTitle"/>
          </p:nvPr>
        </p:nvSpPr>
        <p:spPr/>
        <p:txBody>
          <a:bodyPr/>
          <a:lstStyle/>
          <a:p>
            <a:r>
              <a:rPr lang="en-US" sz="2000">
                <a:ea typeface="ＭＳ Ｐゴシック"/>
              </a:rPr>
              <a:t>Conclusions</a:t>
            </a:r>
          </a:p>
        </p:txBody>
      </p:sp>
      <p:sp>
        <p:nvSpPr>
          <p:cNvPr id="4" name="Text Placeholder 3"/>
          <p:cNvSpPr>
            <a:spLocks noGrp="1"/>
          </p:cNvSpPr>
          <p:nvPr>
            <p:ph type="body" sz="quarter" idx="16"/>
          </p:nvPr>
        </p:nvSpPr>
        <p:spPr>
          <a:xfrm>
            <a:off x="3232683" y="6206293"/>
            <a:ext cx="1536700" cy="382645"/>
          </a:xfrm>
          <a:solidFill>
            <a:schemeClr val="bg1"/>
          </a:solidFill>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spTree>
    <p:extLst>
      <p:ext uri="{BB962C8B-B14F-4D97-AF65-F5344CB8AC3E}">
        <p14:creationId xmlns:p14="http://schemas.microsoft.com/office/powerpoint/2010/main" val="322315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1121" y="1903682"/>
            <a:ext cx="6100709" cy="3102300"/>
          </a:xfrm>
        </p:spPr>
        <p:txBody>
          <a:bodyPr>
            <a:normAutofit/>
          </a:bodyPr>
          <a:lstStyle/>
          <a:p>
            <a:pPr marL="257175" indent="-257175">
              <a:lnSpc>
                <a:spcPct val="150000"/>
              </a:lnSpc>
              <a:buAutoNum type="arabicPeriod"/>
            </a:pPr>
            <a:r>
              <a:rPr lang="en-US" b="0" dirty="0">
                <a:ea typeface="+mn-lt"/>
                <a:cs typeface="+mn-lt"/>
              </a:rPr>
              <a:t>https://www.smart-energy.com/industry-sectors/smart-energy/street-lighting-illuminating-smart-cities-and-society/</a:t>
            </a:r>
            <a:endParaRPr lang="en-US" b="0">
              <a:cs typeface="Arial"/>
            </a:endParaRPr>
          </a:p>
          <a:p>
            <a:pPr marL="257175" indent="-257175">
              <a:lnSpc>
                <a:spcPct val="150000"/>
              </a:lnSpc>
              <a:buAutoNum type="arabicPeriod"/>
            </a:pPr>
            <a:r>
              <a:rPr lang="en-US" b="0">
                <a:ea typeface="+mn-lt"/>
                <a:cs typeface="+mn-lt"/>
              </a:rPr>
              <a:t>Energy efficiency and pay-back calculation on street lighting systems. C. Subramani et al. AIP Conference Proceedings 2112, 020082 (2019); (https://doi.org/10.1063/1.5112267).</a:t>
            </a:r>
            <a:endParaRPr lang="en-US">
              <a:cs typeface="+mn-lt"/>
            </a:endParaRPr>
          </a:p>
          <a:p>
            <a:pPr marL="257175" indent="-257175">
              <a:lnSpc>
                <a:spcPct val="150000"/>
              </a:lnSpc>
              <a:buAutoNum type="arabicPeriod"/>
            </a:pPr>
            <a:r>
              <a:rPr lang="en-US" b="0" dirty="0">
                <a:ea typeface="+mn-lt"/>
                <a:cs typeface="+mn-lt"/>
              </a:rPr>
              <a:t>https://www.gsma.com/iot/wp-content/uploads/2017/03/Smart-Street-Lighting-Case-study-webv1.pdf</a:t>
            </a:r>
            <a:endParaRPr lang="en-US">
              <a:cs typeface="+mn-lt"/>
            </a:endParaRPr>
          </a:p>
          <a:p>
            <a:pPr marL="257175" indent="-257175">
              <a:lnSpc>
                <a:spcPct val="150000"/>
              </a:lnSpc>
              <a:buAutoNum type="arabicPeriod"/>
            </a:pPr>
            <a:r>
              <a:rPr lang="en-US" b="0" dirty="0">
                <a:ea typeface="+mn-lt"/>
                <a:cs typeface="+mn-lt"/>
              </a:rPr>
              <a:t>http://www.aeslight.com/smart-city-lighting/</a:t>
            </a:r>
            <a:endParaRPr lang="en-US" b="0">
              <a:cs typeface="+mn-lt"/>
            </a:endParaRPr>
          </a:p>
          <a:p>
            <a:pPr marL="257175" indent="-257175">
              <a:lnSpc>
                <a:spcPct val="150000"/>
              </a:lnSpc>
              <a:buAutoNum type="arabicPeriod"/>
            </a:pPr>
            <a:r>
              <a:rPr lang="en-US" b="0" dirty="0">
                <a:ea typeface="+mn-lt"/>
                <a:cs typeface="+mn-lt"/>
              </a:rPr>
              <a:t>https://www.zgsmlightings.com/info/smart-street-lights-46086111.html</a:t>
            </a:r>
            <a:endParaRPr lang="en-US" b="0" dirty="0">
              <a:cs typeface="+mn-lt"/>
            </a:endParaRPr>
          </a:p>
          <a:p>
            <a:pPr marL="257175" indent="-257175">
              <a:lnSpc>
                <a:spcPct val="150000"/>
              </a:lnSpc>
              <a:buAutoNum type="arabicPeriod"/>
            </a:pPr>
            <a:r>
              <a:rPr lang="en-US" b="0" dirty="0">
                <a:ea typeface="+mn-lt"/>
                <a:cs typeface="+mn-lt"/>
              </a:rPr>
              <a:t>https://www.lumenova.net/sales-products/street-light-control-system.html</a:t>
            </a:r>
            <a:endParaRPr lang="en-US" b="0" dirty="0">
              <a:cs typeface="Arial"/>
            </a:endParaRPr>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a:xfrm>
            <a:off x="3241408" y="6171393"/>
            <a:ext cx="1536700" cy="382645"/>
          </a:xfrm>
          <a:solidFill>
            <a:schemeClr val="bg1"/>
          </a:solidFill>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spTree>
    <p:extLst>
      <p:ext uri="{BB962C8B-B14F-4D97-AF65-F5344CB8AC3E}">
        <p14:creationId xmlns:p14="http://schemas.microsoft.com/office/powerpoint/2010/main" val="1660700262"/>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86AD697D6ECE242BCFF88ABF86AC480" ma:contentTypeVersion="2" ma:contentTypeDescription="Luo uusi asiakirja." ma:contentTypeScope="" ma:versionID="377f48c7b8e060e27948c08edd286831">
  <xsd:schema xmlns:xsd="http://www.w3.org/2001/XMLSchema" xmlns:xs="http://www.w3.org/2001/XMLSchema" xmlns:p="http://schemas.microsoft.com/office/2006/metadata/properties" xmlns:ns2="cc1ee9ce-c247-4dcf-a5b4-b031280e559c" targetNamespace="http://schemas.microsoft.com/office/2006/metadata/properties" ma:root="true" ma:fieldsID="fb02898cf0a367efaae5713e3bc5e3ad" ns2:_="">
    <xsd:import namespace="cc1ee9ce-c247-4dcf-a5b4-b031280e55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ee9ce-c247-4dcf-a5b4-b031280e5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44A364-C0A4-4604-9B78-E0147D46C0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161CB8C-B525-43A7-BAFD-397D2CF1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ee9ce-c247-4dcf-a5b4-b031280e5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7C0D02-09E1-44A3-A9F1-A3A00FB865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1381</Words>
  <Application>Microsoft Office PowerPoint</Application>
  <PresentationFormat>On-screen Show (4:3)</PresentationFormat>
  <Paragraphs>128</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Arial,Sans-Serif</vt:lpstr>
      <vt:lpstr>Calibri</vt:lpstr>
      <vt:lpstr>Times New Roman</vt:lpstr>
      <vt:lpstr>Wingdings</vt:lpstr>
      <vt:lpstr>presentation</vt:lpstr>
      <vt:lpstr>Aalto Content - Green</vt:lpstr>
      <vt:lpstr>ELEC-E8423 - Smart Grid  Future street lights</vt:lpstr>
      <vt:lpstr>Introduction </vt:lpstr>
      <vt:lpstr>Real-time control</vt:lpstr>
      <vt:lpstr>IoT in smart lighting</vt:lpstr>
      <vt:lpstr>Devices and System</vt:lpstr>
      <vt:lpstr>Smart solar street lighting</vt:lpstr>
      <vt:lpstr>Products</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536</cp:revision>
  <dcterms:created xsi:type="dcterms:W3CDTF">2010-03-23T14:57:30Z</dcterms:created>
  <dcterms:modified xsi:type="dcterms:W3CDTF">2021-05-17T16:33:03Z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0x010100D86AD697D6ECE242BCFF88ABF86AC480</vt:lpwstr>
  </property>
</Properties>
</file>