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6"/>
  </p:notesMasterIdLst>
  <p:handoutMasterIdLst>
    <p:handoutMasterId r:id="rId17"/>
  </p:handoutMasterIdLst>
  <p:sldIdLst>
    <p:sldId id="339" r:id="rId6"/>
    <p:sldId id="355" r:id="rId7"/>
    <p:sldId id="363" r:id="rId8"/>
    <p:sldId id="366" r:id="rId9"/>
    <p:sldId id="365" r:id="rId10"/>
    <p:sldId id="371" r:id="rId11"/>
    <p:sldId id="373" r:id="rId12"/>
    <p:sldId id="370" r:id="rId13"/>
    <p:sldId id="368" r:id="rId14"/>
    <p:sldId id="362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6F553-43B6-4D75-8F12-6D54D31C91CF}" v="57" dt="2021-05-10T06:51:17.210"/>
    <p1510:client id="{46F64EAB-01F5-4521-8585-8A5598A25C83}" v="743" dt="2021-05-09T14:01:10.185"/>
    <p1510:client id="{4937829A-E027-41EB-A15D-AE11FDCE8DE9}" v="26" dt="2021-05-09T11:40:25.471"/>
    <p1510:client id="{A9B3D892-39C2-43F3-A18E-64069EA3C2CD}" v="8" dt="2021-05-10T07:12:38.244"/>
    <p1510:client id="{EAED85AB-E455-4092-9E06-63D12EC909E7}" v="7" dt="2021-05-10T10:59:06.172"/>
    <p1510:client id="{F0B0A097-A3A8-0FDE-1561-F5A2E8FC1581}" v="143" dt="2021-05-10T10:21:30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20" autoAdjust="0"/>
  </p:normalViewPr>
  <p:slideViewPr>
    <p:cSldViewPr snapToGrid="0">
      <p:cViewPr varScale="1">
        <p:scale>
          <a:sx n="47" d="100"/>
          <a:sy n="47" d="100"/>
        </p:scale>
        <p:origin x="18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96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5823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3948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898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86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sldNum="0"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sldNum="0"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ergia.fi/files/3526/Varttimittaus_kantapaperi_20190213_FINAL.pdf" TargetMode="External"/><Relationship Id="rId3" Type="http://schemas.openxmlformats.org/officeDocument/2006/relationships/hyperlink" Target="https://www.ferc.gov/sites/default/files/2020-05/12-08-demand-response.pdf" TargetMode="External"/><Relationship Id="rId7" Type="http://schemas.openxmlformats.org/officeDocument/2006/relationships/hyperlink" Target="http://data.europa.eu/eli/reg/2017/2195/oj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l.cam.ac.uk/~rja14/Papers/meters-offswitch.pdf" TargetMode="External"/><Relationship Id="rId5" Type="http://schemas.openxmlformats.org/officeDocument/2006/relationships/hyperlink" Target="https://dl.acm.org/doi/10.1145/2674061.2674073" TargetMode="External"/><Relationship Id="rId4" Type="http://schemas.openxmlformats.org/officeDocument/2006/relationships/hyperlink" Target="https://www.gsma.com/iot/wp-content/uploads/2012/03/energy20cellular20communications20and20the20future20of20smart20metering.pdf" TargetMode="External"/><Relationship Id="rId9" Type="http://schemas.openxmlformats.org/officeDocument/2006/relationships/hyperlink" Target="https://spectrum.ieee.org/energy/the-smarter-grid/privacy-on-the-smart-gri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ＭＳ Ｐゴシック"/>
              </a:rPr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en-US" sz="3200">
                <a:ea typeface="+mj-lt"/>
                <a:cs typeface="+mj-lt"/>
              </a:rPr>
              <a:t>Smart Meters and their Security Issues</a:t>
            </a:r>
            <a:endParaRPr lang="en-US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err="1">
                <a:ea typeface="ＭＳ Ｐゴシック"/>
              </a:rPr>
              <a:t>Emmaleena</a:t>
            </a:r>
            <a:r>
              <a:rPr lang="en-US" i="1">
                <a:ea typeface="ＭＳ Ｐゴシック"/>
              </a:rPr>
              <a:t> Ahonen</a:t>
            </a:r>
            <a:endParaRPr lang="en-US" i="1"/>
          </a:p>
          <a:p>
            <a:r>
              <a:rPr lang="en-US" i="1">
                <a:ea typeface="ＭＳ Ｐゴシック"/>
              </a:rPr>
              <a:t>Jonna </a:t>
            </a:r>
            <a:r>
              <a:rPr lang="en-US" i="1" err="1">
                <a:ea typeface="ＭＳ Ｐゴシック"/>
              </a:rPr>
              <a:t>Tammikivi</a:t>
            </a:r>
            <a:endParaRPr lang="en-US" i="1" err="1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6F92C8-609A-45DC-993D-D3D906FB59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3607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</a:pPr>
            <a:r>
              <a:rPr lang="en-US" sz="1600" b="0">
                <a:ea typeface="+mn-lt"/>
                <a:cs typeface="+mn-lt"/>
              </a:rPr>
              <a:t>(1) D. Kathan et al. "Assessment of Demand Response and Advanced Metering</a:t>
            </a:r>
            <a:r>
              <a:rPr lang="en-US" sz="1600">
                <a:ea typeface="ＭＳ Ｐゴシック"/>
              </a:rPr>
              <a:t>", </a:t>
            </a:r>
            <a:r>
              <a:rPr lang="en-US" sz="1600" b="0">
                <a:ea typeface="+mn-lt"/>
                <a:cs typeface="+mn-lt"/>
              </a:rPr>
              <a:t>Federal Energy Regulatory Commission (2008). Found at:</a:t>
            </a:r>
            <a:endParaRPr lang="en-US"/>
          </a:p>
          <a:p>
            <a:pPr marL="0" indent="0">
              <a:lnSpc>
                <a:spcPct val="150000"/>
              </a:lnSpc>
            </a:pPr>
            <a:r>
              <a:rPr lang="en-US" sz="1600" b="0">
                <a:ea typeface="+mn-lt"/>
                <a:cs typeface="+mn-lt"/>
                <a:hlinkClick r:id="rId3"/>
              </a:rPr>
              <a:t>https://www.ferc.gov/sites/default/files/2020-05/12-08-demand-response.pdf</a:t>
            </a:r>
            <a:r>
              <a:rPr lang="en-US" sz="1600" b="0">
                <a:ea typeface="+mn-lt"/>
                <a:cs typeface="+mn-lt"/>
              </a:rPr>
              <a:t> </a:t>
            </a:r>
            <a:endParaRPr lang="en-US"/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(2) O. </a:t>
            </a:r>
            <a:r>
              <a:rPr lang="en-US" sz="1600" b="0" err="1">
                <a:ea typeface="ＭＳ Ｐゴシック"/>
                <a:cs typeface="Arial"/>
              </a:rPr>
              <a:t>Pauzet</a:t>
            </a:r>
            <a:r>
              <a:rPr lang="en-US" sz="1600" b="0">
                <a:ea typeface="ＭＳ Ｐゴシック"/>
                <a:cs typeface="Arial"/>
              </a:rPr>
              <a:t>. "</a:t>
            </a:r>
            <a:r>
              <a:rPr lang="en-US" sz="1600" b="0">
                <a:ea typeface="+mn-lt"/>
                <a:cs typeface="+mn-lt"/>
              </a:rPr>
              <a:t>Cellular Communications and the Future of Smart Metering</a:t>
            </a:r>
            <a:r>
              <a:rPr lang="en-US" sz="1600" b="0">
                <a:ea typeface="ＭＳ Ｐゴシック"/>
                <a:cs typeface="Arial"/>
              </a:rPr>
              <a:t>", Sierra Wireless (2010). Found at: </a:t>
            </a:r>
            <a:r>
              <a:rPr lang="en-US" sz="1600" b="0">
                <a:ea typeface="+mn-lt"/>
                <a:cs typeface="+mn-lt"/>
                <a:hlinkClick r:id="rId4"/>
              </a:rPr>
              <a:t>https://www.gsma.com/iot/wp-content/uploads/2012/03/energy20cellular20communications20and20the20future20of20smart20metering.pdf</a:t>
            </a:r>
            <a:endParaRPr lang="en-US" sz="1600" b="0">
              <a:cs typeface="Arial"/>
            </a:endParaRPr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(3) C</a:t>
            </a:r>
            <a:r>
              <a:rPr lang="en-US" sz="1600" b="0">
                <a:ea typeface="ＭＳ Ｐゴシック"/>
                <a:cs typeface="+mn-lt"/>
              </a:rPr>
              <a:t>. </a:t>
            </a:r>
            <a:r>
              <a:rPr lang="en-US" sz="1600" b="0">
                <a:ea typeface="+mn-lt"/>
                <a:cs typeface="+mn-lt"/>
              </a:rPr>
              <a:t>McKerracher et al. "Energy consumption feedback in perspective: integrating Australian data to meta-analyses on in-home displays." Energy Efficiency, Volume 6 (2).</a:t>
            </a:r>
          </a:p>
          <a:p>
            <a:pPr marL="0" indent="0"/>
            <a:r>
              <a:rPr lang="en-US" sz="1600" b="0">
                <a:ea typeface="+mn-lt"/>
                <a:cs typeface="+mn-lt"/>
              </a:rPr>
              <a:t>(2013)</a:t>
            </a:r>
            <a:endParaRPr lang="en-US"/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(4) </a:t>
            </a:r>
            <a:r>
              <a:rPr lang="en-US" sz="1600" b="0">
                <a:ea typeface="+mn-lt"/>
                <a:cs typeface="+mn-lt"/>
              </a:rPr>
              <a:t>J. Ming, et al. "</a:t>
            </a:r>
            <a:r>
              <a:rPr lang="en-US" sz="1600" b="0" err="1">
                <a:ea typeface="+mn-lt"/>
                <a:cs typeface="+mn-lt"/>
              </a:rPr>
              <a:t>PresenceSense</a:t>
            </a:r>
            <a:r>
              <a:rPr lang="en-US" sz="1600" b="0">
                <a:ea typeface="+mn-lt"/>
                <a:cs typeface="+mn-lt"/>
              </a:rPr>
              <a:t>: Zero-training algorithm for individual presence detection based on power monitoring". ACM </a:t>
            </a:r>
            <a:r>
              <a:rPr lang="en-US" sz="1600" b="0" err="1">
                <a:ea typeface="+mn-lt"/>
                <a:cs typeface="+mn-lt"/>
              </a:rPr>
              <a:t>BuildSys</a:t>
            </a:r>
            <a:r>
              <a:rPr lang="en-US" sz="1600" b="0">
                <a:ea typeface="+mn-lt"/>
                <a:cs typeface="+mn-lt"/>
              </a:rPr>
              <a:t>. (2014). Found at: </a:t>
            </a:r>
            <a:r>
              <a:rPr lang="en-US" sz="1600" b="0">
                <a:ea typeface="+mn-lt"/>
                <a:cs typeface="+mn-lt"/>
                <a:hlinkClick r:id="rId5"/>
              </a:rPr>
              <a:t>https://dl.acm.org/doi/10.1145/2674061.2674073</a:t>
            </a:r>
            <a:endParaRPr lang="en-US" sz="1600" b="0">
              <a:cs typeface="Arial"/>
            </a:endParaRPr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(5) R. Anderson, et al. "</a:t>
            </a:r>
            <a:r>
              <a:rPr lang="en-US" sz="1600" b="0">
                <a:ea typeface="+mn-lt"/>
                <a:cs typeface="+mn-lt"/>
              </a:rPr>
              <a:t>Who controls the off switch?</a:t>
            </a:r>
            <a:r>
              <a:rPr lang="en-US" sz="1600" b="0">
                <a:ea typeface="ＭＳ Ｐゴシック"/>
                <a:cs typeface="Arial"/>
              </a:rPr>
              <a:t>". </a:t>
            </a:r>
            <a:r>
              <a:rPr lang="en-US" sz="1600" b="0">
                <a:ea typeface="+mn-lt"/>
                <a:cs typeface="+mn-lt"/>
              </a:rPr>
              <a:t>Cambridge University, England. Available at: </a:t>
            </a:r>
            <a:r>
              <a:rPr lang="en-US" sz="1600" b="0">
                <a:ea typeface="+mn-lt"/>
                <a:cs typeface="+mn-lt"/>
                <a:hlinkClick r:id="rId6"/>
              </a:rPr>
              <a:t>https://www.cl.cam.ac.uk/~rja14/Papers/meters-offswitch.pdf</a:t>
            </a:r>
            <a:endParaRPr lang="en-US" sz="1600" b="0">
              <a:cs typeface="Arial"/>
            </a:endParaRPr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(6) </a:t>
            </a:r>
            <a:r>
              <a:rPr lang="en-US" sz="1600" b="0">
                <a:ea typeface="+mn-lt"/>
                <a:cs typeface="+mn-lt"/>
              </a:rPr>
              <a:t>Commission Regulation (EU) 2017/2195 of 23 November 2017 establishing a guideline on electricity balancing. (2017). Found at: </a:t>
            </a:r>
            <a:r>
              <a:rPr lang="en-US" sz="1600" b="0">
                <a:ea typeface="+mn-lt"/>
                <a:cs typeface="+mn-lt"/>
                <a:hlinkClick r:id="rId7"/>
              </a:rPr>
              <a:t>http://data.europa.eu/eli/reg/2017/2195/oj</a:t>
            </a:r>
            <a:endParaRPr lang="en-US" sz="1600" b="0">
              <a:cs typeface="Arial"/>
            </a:endParaRPr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(7) </a:t>
            </a:r>
            <a:r>
              <a:rPr lang="en-US" sz="1600" b="0" err="1">
                <a:ea typeface="ＭＳ Ｐゴシック"/>
                <a:cs typeface="Arial"/>
              </a:rPr>
              <a:t>Energiateollisuus</a:t>
            </a:r>
            <a:r>
              <a:rPr lang="en-US" sz="1600" b="0">
                <a:ea typeface="ＭＳ Ｐゴシック"/>
                <a:cs typeface="Arial"/>
              </a:rPr>
              <a:t>. "</a:t>
            </a:r>
            <a:r>
              <a:rPr lang="en-US" sz="1600" b="0" err="1">
                <a:ea typeface="+mn-lt"/>
                <a:cs typeface="+mn-lt"/>
              </a:rPr>
              <a:t>Energiateollisuus</a:t>
            </a:r>
            <a:r>
              <a:rPr lang="en-US" sz="1600" b="0">
                <a:ea typeface="+mn-lt"/>
                <a:cs typeface="+mn-lt"/>
              </a:rPr>
              <a:t> </a:t>
            </a:r>
            <a:r>
              <a:rPr lang="en-US" sz="1600" b="0" err="1">
                <a:ea typeface="+mn-lt"/>
                <a:cs typeface="+mn-lt"/>
              </a:rPr>
              <a:t>ry:n</a:t>
            </a:r>
            <a:r>
              <a:rPr lang="en-US" sz="1600" b="0">
                <a:ea typeface="+mn-lt"/>
                <a:cs typeface="+mn-lt"/>
              </a:rPr>
              <a:t> (ET) </a:t>
            </a:r>
            <a:r>
              <a:rPr lang="en-US" sz="1600" b="0" err="1">
                <a:ea typeface="+mn-lt"/>
                <a:cs typeface="+mn-lt"/>
              </a:rPr>
              <a:t>näkemys</a:t>
            </a:r>
            <a:r>
              <a:rPr lang="en-US" sz="1600" b="0">
                <a:ea typeface="+mn-lt"/>
                <a:cs typeface="+mn-lt"/>
              </a:rPr>
              <a:t> </a:t>
            </a:r>
            <a:r>
              <a:rPr lang="en-US" sz="1600" b="0" err="1">
                <a:ea typeface="+mn-lt"/>
                <a:cs typeface="+mn-lt"/>
              </a:rPr>
              <a:t>varttimittaukseen</a:t>
            </a:r>
            <a:r>
              <a:rPr lang="en-US" sz="1600" b="0">
                <a:ea typeface="+mn-lt"/>
                <a:cs typeface="+mn-lt"/>
              </a:rPr>
              <a:t> </a:t>
            </a:r>
            <a:r>
              <a:rPr lang="en-US" sz="1600" b="0" err="1">
                <a:ea typeface="+mn-lt"/>
                <a:cs typeface="+mn-lt"/>
              </a:rPr>
              <a:t>siirtymisen</a:t>
            </a:r>
            <a:r>
              <a:rPr lang="en-US" sz="1600" b="0">
                <a:ea typeface="+mn-lt"/>
                <a:cs typeface="+mn-lt"/>
              </a:rPr>
              <a:t> </a:t>
            </a:r>
            <a:r>
              <a:rPr lang="en-US" sz="1600" b="0" err="1">
                <a:ea typeface="+mn-lt"/>
                <a:cs typeface="+mn-lt"/>
              </a:rPr>
              <a:t>aikataulusta</a:t>
            </a:r>
            <a:r>
              <a:rPr lang="en-US" sz="1600" b="0">
                <a:ea typeface="+mn-lt"/>
                <a:cs typeface="+mn-lt"/>
              </a:rPr>
              <a:t> </a:t>
            </a:r>
            <a:r>
              <a:rPr lang="en-US" sz="1600" b="0" err="1">
                <a:ea typeface="+mn-lt"/>
                <a:cs typeface="+mn-lt"/>
              </a:rPr>
              <a:t>jakeluverkoissa</a:t>
            </a:r>
            <a:r>
              <a:rPr lang="en-US" sz="1600" b="0">
                <a:ea typeface="+mn-lt"/>
                <a:cs typeface="+mn-lt"/>
              </a:rPr>
              <a:t>.", (2019). Found at: </a:t>
            </a:r>
            <a:r>
              <a:rPr lang="en-US" sz="1600" b="0">
                <a:ea typeface="+mn-lt"/>
                <a:cs typeface="+mn-lt"/>
                <a:hlinkClick r:id="rId8"/>
              </a:rPr>
              <a:t>https://energia.fi/files/3526/Varttimittaus_kantapaperi_20190213_FINAL.pdf</a:t>
            </a:r>
            <a:endParaRPr lang="en-US" sz="1600" b="0">
              <a:cs typeface="Arial"/>
            </a:endParaRPr>
          </a:p>
          <a:p>
            <a:pPr marL="0" indent="0"/>
            <a:r>
              <a:rPr lang="en-US" sz="1600" b="0">
                <a:ea typeface="ＭＳ Ｐゴシック"/>
                <a:cs typeface="Arial"/>
              </a:rPr>
              <a:t>(8) A. Bleicher. "</a:t>
            </a:r>
            <a:r>
              <a:rPr lang="en-US" sz="1600" b="0">
                <a:ea typeface="+mn-lt"/>
                <a:cs typeface="+mn-lt"/>
              </a:rPr>
              <a:t>Privacy on the Smart Grid; Are smart meters spies? They don’t have to be</a:t>
            </a:r>
            <a:r>
              <a:rPr lang="en-US" sz="1600" b="0">
                <a:ea typeface="ＭＳ Ｐゴシック"/>
                <a:cs typeface="Arial"/>
              </a:rPr>
              <a:t>". IEEE Spectrum. (2010) Found at: </a:t>
            </a:r>
            <a:r>
              <a:rPr lang="en-US" sz="1600" b="0">
                <a:ea typeface="+mn-lt"/>
                <a:cs typeface="+mn-lt"/>
                <a:hlinkClick r:id="rId9"/>
              </a:rPr>
              <a:t>https://spectrum.ieee.org/energy/the-smarter-grid/privacy-on-the-smart-grid</a:t>
            </a:r>
            <a:endParaRPr lang="en-US" sz="1600" b="0">
              <a:cs typeface="Arial"/>
            </a:endParaRPr>
          </a:p>
          <a:p>
            <a:pPr marL="0" indent="0"/>
            <a:endParaRPr lang="en-US" sz="1600" b="0">
              <a:cs typeface="Arial"/>
            </a:endParaRPr>
          </a:p>
          <a:p>
            <a:pPr marL="0" indent="0"/>
            <a:endParaRPr lang="en-US" sz="1600" b="0">
              <a:cs typeface="Arial"/>
            </a:endParaRPr>
          </a:p>
          <a:p>
            <a:pPr marL="0" indent="0"/>
            <a:endParaRPr lang="en-US" sz="1600" b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r>
              <a:rPr lang="en-US" sz="1900">
                <a:ea typeface="ＭＳ Ｐゴシック"/>
              </a:rPr>
              <a:t>Overview</a:t>
            </a:r>
            <a:endParaRPr lang="en-US" sz="1900"/>
          </a:p>
          <a:p>
            <a:pPr marL="0" indent="0">
              <a:lnSpc>
                <a:spcPct val="160000"/>
              </a:lnSpc>
            </a:pPr>
            <a:r>
              <a:rPr lang="en-US" sz="1900">
                <a:ea typeface="ＭＳ Ｐゴシック"/>
              </a:rPr>
              <a:t>Technology</a:t>
            </a:r>
            <a:endParaRPr lang="en-US" sz="1900"/>
          </a:p>
          <a:p>
            <a:pPr marL="0" indent="0">
              <a:lnSpc>
                <a:spcPct val="160000"/>
              </a:lnSpc>
            </a:pPr>
            <a:r>
              <a:rPr lang="en-US" sz="1900">
                <a:ea typeface="ＭＳ Ｐゴシック"/>
              </a:rPr>
              <a:t>Benefits </a:t>
            </a:r>
          </a:p>
          <a:p>
            <a:pPr marL="0" indent="0">
              <a:lnSpc>
                <a:spcPct val="160000"/>
              </a:lnSpc>
            </a:pPr>
            <a:r>
              <a:rPr lang="en-US" sz="1900">
                <a:ea typeface="ＭＳ Ｐゴシック"/>
              </a:rPr>
              <a:t>Privacy and security </a:t>
            </a:r>
          </a:p>
          <a:p>
            <a:pPr marL="0" indent="0">
              <a:lnSpc>
                <a:spcPct val="160000"/>
              </a:lnSpc>
            </a:pPr>
            <a:r>
              <a:rPr lang="en-US" sz="1900">
                <a:ea typeface="ＭＳ Ｐゴシック"/>
              </a:rPr>
              <a:t>Smart meters in Finland </a:t>
            </a:r>
            <a:endParaRPr lang="en-US" sz="1900"/>
          </a:p>
          <a:p>
            <a:pPr marL="0" indent="0">
              <a:lnSpc>
                <a:spcPct val="160000"/>
              </a:lnSpc>
            </a:pPr>
            <a:r>
              <a:rPr lang="en-US" sz="1900">
                <a:ea typeface="ＭＳ Ｐゴシック"/>
              </a:rPr>
              <a:t>Conclusions </a:t>
            </a: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ＭＳ Ｐゴシック"/>
              </a:rPr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pic>
        <p:nvPicPr>
          <p:cNvPr id="6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D44F1787-6DE3-45A3-9BE3-A44B16F17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895" y="1369695"/>
            <a:ext cx="2743200" cy="400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Smart meters are used for the measuring and the communication of some information. For example:</a:t>
            </a:r>
            <a:endParaRPr lang="en-US" sz="2000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Consumption of energy</a:t>
            </a:r>
            <a:endParaRPr lang="en-US" sz="1600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Voltage levels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Current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Communication is two-wayed. Both the customer (electricity consumer) and the electricity provider are kept informed constantly (almost in real time).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Smart meters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>
                <a:latin typeface="Arial"/>
                <a:ea typeface="ＭＳ Ｐゴシック"/>
              </a:rPr>
              <a:t>Two types of smart meter technology</a:t>
            </a:r>
            <a:endParaRPr lang="en-GB" sz="2000">
              <a:latin typeface="Arial"/>
            </a:endParaRPr>
          </a:p>
          <a:p>
            <a:pPr lvl="1" indent="-2921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>
                <a:ea typeface="ＭＳ Ｐゴシック"/>
              </a:rPr>
              <a:t>AMR, Automatic meter reading</a:t>
            </a:r>
            <a:endParaRPr lang="en-GB" sz="1600" b="1"/>
          </a:p>
          <a:p>
            <a:pPr lvl="1" indent="-2921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>
                <a:ea typeface="ＭＳ Ｐゴシック"/>
              </a:rPr>
              <a:t>AMI, Advanced metering infrastructure</a:t>
            </a:r>
          </a:p>
          <a:p>
            <a:pPr marL="171450" indent="-171450">
              <a:lnSpc>
                <a:spcPct val="150000"/>
              </a:lnSpc>
              <a:buChar char="•"/>
            </a:pPr>
            <a:r>
              <a:rPr lang="en-GB" sz="2000">
                <a:ea typeface="ＭＳ Ｐゴシック"/>
              </a:rPr>
              <a:t>Communication</a:t>
            </a:r>
            <a:endParaRPr lang="en-GB" sz="2000" b="0"/>
          </a:p>
          <a:p>
            <a:pPr lvl="1" indent="-292100">
              <a:lnSpc>
                <a:spcPct val="150000"/>
              </a:lnSpc>
              <a:buChar char="•"/>
            </a:pPr>
            <a:r>
              <a:rPr lang="en-GB" sz="1600">
                <a:ea typeface="ＭＳ Ｐゴシック"/>
              </a:rPr>
              <a:t>There are many different communication methods that vary</a:t>
            </a:r>
          </a:p>
          <a:p>
            <a:pPr lvl="1" indent="-292100">
              <a:lnSpc>
                <a:spcPct val="150000"/>
              </a:lnSpc>
              <a:buChar char="•"/>
            </a:pPr>
            <a:r>
              <a:rPr lang="en-GB" sz="1600">
                <a:ea typeface="ＭＳ Ｐゴシック"/>
              </a:rPr>
              <a:t>Usually, Wi-Fi or radio frequency</a:t>
            </a:r>
          </a:p>
          <a:p>
            <a:pPr marL="339725" lvl="1" indent="0">
              <a:lnSpc>
                <a:spcPct val="150000"/>
              </a:lnSpc>
              <a:buNone/>
            </a:pPr>
            <a:endParaRPr lang="en-GB" sz="16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7419" y="588381"/>
            <a:ext cx="7772400" cy="900000"/>
          </a:xfrm>
        </p:spPr>
        <p:txBody>
          <a:bodyPr/>
          <a:lstStyle/>
          <a:p>
            <a:r>
              <a:rPr lang="en-US">
                <a:ea typeface="ＭＳ Ｐゴシック"/>
              </a:rPr>
              <a:t>Technology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pic>
        <p:nvPicPr>
          <p:cNvPr id="6" name="Picture 7" descr="Diagram&#10;&#10;Description automatically generated">
            <a:extLst>
              <a:ext uri="{FF2B5EF4-FFF2-40B4-BE49-F238E27FC236}">
                <a16:creationId xmlns:a16="http://schemas.microsoft.com/office/drawing/2014/main" id="{50C08AE9-37CC-4D2D-A1C7-AB682BEE0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087" y="3740562"/>
            <a:ext cx="4472461" cy="182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Balance between production and consumption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Enables fluctuations of electricity prices based on for example the time of the usage of electricity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Beneficial for both the electricity provider and consumer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Smart meters have also been praised for quick findings of faults</a:t>
            </a:r>
            <a:endParaRPr lang="en-US" sz="2000" b="1">
              <a:ea typeface="ＭＳ Ｐゴシック"/>
            </a:endParaRPr>
          </a:p>
          <a:p>
            <a:pPr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Benefits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197563"/>
            <a:ext cx="7772400" cy="46507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Cyber security issues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Possibility of distorting data, overloading the network, power outages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It is though possible to protect data with encryptions, authentications, legislations, standards...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Any attack would require a vast amount of resources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ＭＳ Ｐゴシック"/>
              </a:rPr>
              <a:t>Privacy issues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Based on the data received from the smart meters, daily/weekly/... routines can be detected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Smart meter data could be used illegitimately by the electricity provider for example through selling data or selling customers intentionally poor contracts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There have been cases of misuse of smart meter data. For example, by debt collectors and the police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Solution from energy storages?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Security and privacy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9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E2EAE3-A2C3-4DFC-B9C0-FAEA421ACD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DED7-5E40-4A2F-A352-BA4D4056DE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D5972-8B31-47FC-8241-F7DCB29DF3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7C8B9C-8550-4D27-9142-15F5FE55F41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8F511FC0-DEAD-42B1-969B-6C22A485C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11" y="799371"/>
            <a:ext cx="8105954" cy="525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2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>
                <a:ea typeface="ＭＳ Ｐゴシック"/>
              </a:rPr>
              <a:t>Finland is one of the leading countries with smart meter installations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>
                <a:ea typeface="ＭＳ Ｐゴシック"/>
              </a:rPr>
              <a:t>Government regulation: 80 % of households should have smart meters by 2014</a:t>
            </a:r>
            <a:endParaRPr lang="en-US" sz="1500" b="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>
                <a:ea typeface="ＭＳ Ｐゴシック"/>
              </a:rPr>
              <a:t>In 2020 over 99 % of metering points are covered by smart meters</a:t>
            </a:r>
            <a:endParaRPr lang="en-US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>
                <a:ea typeface="ＭＳ Ｐゴシック"/>
              </a:rPr>
              <a:t>New wave of installations in the future</a:t>
            </a:r>
          </a:p>
          <a:p>
            <a:pPr lvl="1" indent="-2921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>
                <a:ea typeface="ＭＳ Ｐゴシック"/>
              </a:rPr>
              <a:t>Smart meters technical life cycle is 15 years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>
                <a:ea typeface="ＭＳ Ｐゴシック"/>
              </a:rPr>
              <a:t>15-minute imbalance settlement period 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90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Smart meters in Finland</a:t>
            </a:r>
            <a:endParaRPr lang="en-US" err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9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GB" sz="2000">
                <a:ea typeface="ＭＳ Ｐゴシック"/>
              </a:rPr>
              <a:t>Smart meters ensure better balance between production and consumption.</a:t>
            </a:r>
            <a:endParaRPr lang="en-GB" sz="2000"/>
          </a:p>
          <a:p>
            <a:pPr marL="0" indent="0">
              <a:lnSpc>
                <a:spcPct val="150000"/>
              </a:lnSpc>
            </a:pPr>
            <a:r>
              <a:rPr lang="en-GB" sz="2000">
                <a:ea typeface="ＭＳ Ｐゴシック"/>
              </a:rPr>
              <a:t>  </a:t>
            </a:r>
            <a:endParaRPr lang="en-GB" sz="2000"/>
          </a:p>
          <a:p>
            <a:pPr marL="0" indent="0">
              <a:lnSpc>
                <a:spcPct val="150000"/>
              </a:lnSpc>
            </a:pPr>
            <a:r>
              <a:rPr lang="en-GB" sz="2000">
                <a:ea typeface="ＭＳ Ｐゴシック"/>
              </a:rPr>
              <a:t>Cyber security attacks or misuse of private data is possible but highly unlikely.</a:t>
            </a:r>
            <a:endParaRPr lang="en-GB" sz="2000"/>
          </a:p>
          <a:p>
            <a:pPr marL="0" indent="0">
              <a:lnSpc>
                <a:spcPct val="150000"/>
              </a:lnSpc>
            </a:pPr>
            <a:endParaRPr lang="en-GB" sz="2000"/>
          </a:p>
          <a:p>
            <a:pPr marL="0" indent="0">
              <a:lnSpc>
                <a:spcPct val="150000"/>
              </a:lnSpc>
            </a:pPr>
            <a:r>
              <a:rPr lang="en-GB" sz="2000">
                <a:ea typeface="ＭＳ Ｐゴシック"/>
              </a:rPr>
              <a:t>Finland excelled in the smart meter roll-outs before 2014 and now SM coverage is close to 100 % </a:t>
            </a:r>
            <a:endParaRPr lang="en-GB" sz="20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ＭＳ Ｐゴシック"/>
              </a:rPr>
              <a:t>Conclusions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11.05.2021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00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B15816389CEF94997A60CE4DA6E7005" ma:contentTypeVersion="2" ma:contentTypeDescription="Luo uusi asiakirja." ma:contentTypeScope="" ma:versionID="bc628297a3ebb4853321bd724f05316c">
  <xsd:schema xmlns:xsd="http://www.w3.org/2001/XMLSchema" xmlns:xs="http://www.w3.org/2001/XMLSchema" xmlns:p="http://schemas.microsoft.com/office/2006/metadata/properties" xmlns:ns2="26a6f0fe-87e8-45c8-847b-707eecc1aeff" targetNamespace="http://schemas.microsoft.com/office/2006/metadata/properties" ma:root="true" ma:fieldsID="8892e22f75a91d9d9f032d5a05d5accc" ns2:_="">
    <xsd:import namespace="26a6f0fe-87e8-45c8-847b-707eecc1ae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6f0fe-87e8-45c8-847b-707eecc1ae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992E96-8523-4C54-9269-94EE2AB9B8C6}">
  <ds:schemaRefs>
    <ds:schemaRef ds:uri="26a6f0fe-87e8-45c8-847b-707eecc1ae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25A3D6D-3A19-4F4A-A146-A0E917B5AA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B4F340-DF74-412C-9B4C-8AD11C3CCBE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722</Words>
  <Application>Microsoft Office PowerPoint</Application>
  <PresentationFormat>On-screen Show (4:3)</PresentationFormat>
  <Paragraphs>72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presentation</vt:lpstr>
      <vt:lpstr>Aalto Content - Green</vt:lpstr>
      <vt:lpstr>ELEC-E8423 - Smart Grid  Smart Meters and their Security Issues</vt:lpstr>
      <vt:lpstr>Introduction</vt:lpstr>
      <vt:lpstr>Smart meters</vt:lpstr>
      <vt:lpstr>Technology</vt:lpstr>
      <vt:lpstr>Benefits</vt:lpstr>
      <vt:lpstr>Security and privacy</vt:lpstr>
      <vt:lpstr>PowerPoint Presentation</vt:lpstr>
      <vt:lpstr>Smart meters in Finland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2021-05-11T05:59:59Z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0x0101002B15816389CEF94997A60CE4DA6E7005</vt:lpwstr>
  </property>
</Properties>
</file>