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6"/>
  </p:notesMasterIdLst>
  <p:handoutMasterIdLst>
    <p:handoutMasterId r:id="rId17"/>
  </p:handoutMasterIdLst>
  <p:sldIdLst>
    <p:sldId id="339" r:id="rId6"/>
    <p:sldId id="355" r:id="rId7"/>
    <p:sldId id="373" r:id="rId8"/>
    <p:sldId id="363" r:id="rId9"/>
    <p:sldId id="365" r:id="rId10"/>
    <p:sldId id="372" r:id="rId11"/>
    <p:sldId id="370" r:id="rId12"/>
    <p:sldId id="369" r:id="rId13"/>
    <p:sldId id="352" r:id="rId14"/>
    <p:sldId id="362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ll Tuukka" initials="ST" lastIdx="1" clrIdx="0">
    <p:extLst>
      <p:ext uri="{19B8F6BF-5375-455C-9EA6-DF929625EA0E}">
        <p15:presenceInfo xmlns:p15="http://schemas.microsoft.com/office/powerpoint/2012/main" userId="S::tuukka.sandell@aalto.fi::ee521562-540d-49f7-b3d5-b939087bef5d" providerId="AD"/>
      </p:ext>
    </p:extLst>
  </p:cmAuthor>
  <p:cmAuthor id="2" name="Omistaja" initials="MJJM" lastIdx="1" clrIdx="1">
    <p:extLst>
      <p:ext uri="{19B8F6BF-5375-455C-9EA6-DF929625EA0E}">
        <p15:presenceInfo xmlns:p15="http://schemas.microsoft.com/office/powerpoint/2012/main" userId="Omista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5401F-AB44-63B9-8287-FD1AAC9906F3}" v="533" dt="2021-05-17T18:07:52.958"/>
    <p1510:client id="{34554816-3C35-4187-A418-FAD4D10D978B}" v="277" dt="2021-05-18T07:46:12.852"/>
    <p1510:client id="{3AD4102B-C474-417D-BAB4-5CE0A11450DC}" v="335" dt="2021-05-18T07:51:58.801"/>
    <p1510:client id="{C678D860-69C3-42C4-BD44-406518BD7766}" v="260" dt="2021-05-18T07:09:57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94" autoAdjust="0"/>
  </p:normalViewPr>
  <p:slideViewPr>
    <p:cSldViewPr snapToGrid="0"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Electrical safety is a system of organizational measures and technical means to prevent harmful and dangerous effects on workers from electric current, electromagnetic fields and static electricity </a:t>
            </a: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Prosuming</a:t>
            </a:r>
            <a:r>
              <a:rPr lang="en-US" dirty="0"/>
              <a:t> is increasing -&gt; electrical installations are made at households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9981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- §6 also includes requirements for Electromagnetic Compatibility (EMC)</a:t>
            </a:r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ＭＳ Ｐゴシック"/>
                <a:cs typeface="Calibri"/>
              </a:rPr>
              <a:t>International </a:t>
            </a:r>
            <a:r>
              <a:rPr lang="fi-FI" dirty="0" err="1">
                <a:ea typeface="ＭＳ Ｐゴシック"/>
                <a:cs typeface="Calibri"/>
              </a:rPr>
              <a:t>Electrotechnical</a:t>
            </a:r>
            <a:r>
              <a:rPr lang="fi-FI" dirty="0">
                <a:ea typeface="ＭＳ Ｐゴシック"/>
                <a:cs typeface="Calibri"/>
              </a:rPr>
              <a:t> Commission and European </a:t>
            </a:r>
            <a:r>
              <a:rPr lang="fi-FI" dirty="0" err="1">
                <a:ea typeface="ＭＳ Ｐゴシック"/>
                <a:cs typeface="Calibri"/>
              </a:rPr>
              <a:t>Committee</a:t>
            </a:r>
            <a:r>
              <a:rPr lang="fi-FI" dirty="0">
                <a:ea typeface="ＭＳ Ｐゴシック"/>
                <a:cs typeface="Calibri"/>
              </a:rPr>
              <a:t> for </a:t>
            </a:r>
            <a:r>
              <a:rPr lang="fi-FI" dirty="0" err="1">
                <a:ea typeface="ＭＳ Ｐゴシック"/>
                <a:cs typeface="Calibri"/>
              </a:rPr>
              <a:t>Electrotechnical</a:t>
            </a:r>
            <a:r>
              <a:rPr lang="fi-FI" dirty="0">
                <a:ea typeface="ＭＳ Ｐゴシック"/>
                <a:cs typeface="Calibri"/>
              </a:rPr>
              <a:t> </a:t>
            </a:r>
            <a:r>
              <a:rPr lang="fi-FI" dirty="0" err="1">
                <a:ea typeface="ＭＳ Ｐゴシック"/>
                <a:cs typeface="Calibri"/>
              </a:rPr>
              <a:t>Standardization</a:t>
            </a:r>
            <a:endParaRPr lang="fi-FI" dirty="0">
              <a:ea typeface="ＭＳ Ｐゴシック"/>
              <a:cs typeface="Calibri"/>
            </a:endParaRPr>
          </a:p>
          <a:p>
            <a:pPr marL="171450" marR="0" lvl="0" indent="-171450" algn="l" defTabSz="388938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>
                <a:ea typeface="ＭＳ Ｐゴシック"/>
                <a:cs typeface="Calibri"/>
              </a:rPr>
              <a:t>A </a:t>
            </a:r>
            <a:r>
              <a:rPr lang="fi-FI" dirty="0" err="1">
                <a:ea typeface="ＭＳ Ｐゴシック"/>
                <a:cs typeface="Calibri"/>
              </a:rPr>
              <a:t>Finnish</a:t>
            </a:r>
            <a:r>
              <a:rPr lang="fi-FI" dirty="0">
                <a:ea typeface="ＭＳ Ｐゴシック"/>
                <a:cs typeface="Calibri"/>
              </a:rPr>
              <a:t> </a:t>
            </a:r>
            <a:r>
              <a:rPr lang="fi-FI" dirty="0" err="1">
                <a:ea typeface="ＭＳ Ｐゴシック"/>
                <a:cs typeface="Calibri"/>
              </a:rPr>
              <a:t>standard</a:t>
            </a:r>
            <a:r>
              <a:rPr lang="fi-FI" dirty="0">
                <a:ea typeface="ＭＳ Ｐゴシック"/>
                <a:cs typeface="Calibri"/>
              </a:rPr>
              <a:t> </a:t>
            </a:r>
            <a:r>
              <a:rPr lang="fi-FI" dirty="0" err="1">
                <a:ea typeface="ＭＳ Ｐゴシック"/>
                <a:cs typeface="Calibri"/>
              </a:rPr>
              <a:t>proposal</a:t>
            </a:r>
            <a:r>
              <a:rPr lang="fi-FI" dirty="0">
                <a:ea typeface="ＭＳ Ｐゴシック"/>
                <a:cs typeface="Calibri"/>
              </a:rPr>
              <a:t> SFS 6008-2 is </a:t>
            </a:r>
            <a:r>
              <a:rPr lang="fi-FI" dirty="0" err="1">
                <a:ea typeface="ＭＳ Ｐゴシック"/>
                <a:cs typeface="Calibri"/>
              </a:rPr>
              <a:t>based</a:t>
            </a:r>
            <a:r>
              <a:rPr lang="fi-FI" dirty="0">
                <a:ea typeface="ＭＳ Ｐゴシック"/>
                <a:cs typeface="Calibri"/>
              </a:rPr>
              <a:t> on </a:t>
            </a:r>
            <a:r>
              <a:rPr lang="fi-FI" dirty="0" err="1">
                <a:ea typeface="ＭＳ Ｐゴシック"/>
                <a:cs typeface="Calibri"/>
              </a:rPr>
              <a:t>international</a:t>
            </a:r>
            <a:r>
              <a:rPr lang="fi-FI" dirty="0">
                <a:ea typeface="ＭＳ Ｐゴシック"/>
                <a:cs typeface="Calibri"/>
              </a:rPr>
              <a:t> </a:t>
            </a:r>
            <a:r>
              <a:rPr lang="fi-FI" dirty="0" err="1">
                <a:ea typeface="ＭＳ Ｐゴシック"/>
                <a:cs typeface="Calibri"/>
              </a:rPr>
              <a:t>standard</a:t>
            </a:r>
            <a:r>
              <a:rPr lang="fi-FI" dirty="0">
                <a:ea typeface="ＭＳ Ｐゴシック"/>
                <a:cs typeface="Calibri"/>
              </a:rPr>
              <a:t> IEC 60364-8-2. </a:t>
            </a:r>
            <a:r>
              <a:rPr lang="fi-FI" dirty="0" err="1">
                <a:ea typeface="ＭＳ Ｐゴシック"/>
                <a:cs typeface="Calibri"/>
              </a:rPr>
              <a:t>This</a:t>
            </a:r>
            <a:r>
              <a:rPr lang="fi-FI" dirty="0">
                <a:ea typeface="ＭＳ Ｐゴシック"/>
                <a:cs typeface="Calibri"/>
              </a:rPr>
              <a:t> ”</a:t>
            </a:r>
            <a:r>
              <a:rPr lang="fi-FI" sz="1000" dirty="0" err="1">
                <a:ea typeface="ＭＳ Ｐゴシック"/>
                <a:cs typeface="Calibri"/>
              </a:rPr>
              <a:t>Low-Voltage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electrical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installations</a:t>
            </a:r>
            <a:r>
              <a:rPr lang="fi-FI" sz="1000" dirty="0">
                <a:ea typeface="ＭＳ Ｐゴシック"/>
                <a:cs typeface="Calibri"/>
              </a:rPr>
              <a:t>: </a:t>
            </a:r>
            <a:r>
              <a:rPr lang="fi-FI" sz="1000" dirty="0" err="1">
                <a:ea typeface="ＭＳ Ｐゴシック"/>
                <a:cs typeface="Calibri"/>
              </a:rPr>
              <a:t>Prosumer’s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low-voltage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electrical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installations</a:t>
            </a:r>
            <a:r>
              <a:rPr lang="fi-FI" sz="1000" dirty="0">
                <a:ea typeface="ＭＳ Ｐゴシック"/>
                <a:cs typeface="Calibri"/>
              </a:rPr>
              <a:t>” –</a:t>
            </a:r>
            <a:r>
              <a:rPr lang="fi-FI" sz="1000" dirty="0" err="1">
                <a:ea typeface="ＭＳ Ｐゴシック"/>
                <a:cs typeface="Calibri"/>
              </a:rPr>
              <a:t>standard</a:t>
            </a:r>
            <a:r>
              <a:rPr lang="fi-FI" sz="1000" dirty="0">
                <a:ea typeface="ＭＳ Ｐゴシック"/>
                <a:cs typeface="Calibri"/>
              </a:rPr>
              <a:t> is </a:t>
            </a:r>
            <a:r>
              <a:rPr lang="fi-FI" sz="1000" dirty="0" err="1">
                <a:ea typeface="ＭＳ Ｐゴシック"/>
                <a:cs typeface="Calibri"/>
              </a:rPr>
              <a:t>more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about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prosumer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system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functionality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than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protection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or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safety</a:t>
            </a:r>
            <a:r>
              <a:rPr lang="fi-FI" sz="1000" dirty="0">
                <a:ea typeface="ＭＳ Ｐゴシック"/>
                <a:cs typeface="Calibri"/>
              </a:rPr>
              <a:t>.</a:t>
            </a:r>
            <a:endParaRPr lang="fi-FI" dirty="0">
              <a:ea typeface="ＭＳ Ｐゴシック"/>
              <a:cs typeface="Calibri"/>
            </a:endParaRPr>
          </a:p>
          <a:p>
            <a:pPr marL="171450" marR="0" lvl="0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000" dirty="0">
                <a:ea typeface="ＭＳ Ｐゴシック"/>
                <a:cs typeface="Calibri"/>
              </a:rPr>
              <a:t>SFS 6000 and SFS 6002 </a:t>
            </a:r>
            <a:r>
              <a:rPr lang="fi-FI" sz="1000" dirty="0" err="1">
                <a:ea typeface="ＭＳ Ｐゴシック"/>
                <a:cs typeface="Calibri"/>
              </a:rPr>
              <a:t>standard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series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still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defines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the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electrical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safety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aspects</a:t>
            </a:r>
            <a:r>
              <a:rPr lang="fi-FI" sz="1000" dirty="0">
                <a:ea typeface="ＭＳ Ｐゴシック"/>
                <a:cs typeface="Calibri"/>
              </a:rPr>
              <a:t> of </a:t>
            </a:r>
            <a:r>
              <a:rPr lang="fi-FI" sz="1000" dirty="0" err="1">
                <a:ea typeface="ＭＳ Ｐゴシック"/>
                <a:cs typeface="Calibri"/>
              </a:rPr>
              <a:t>electrical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systems</a:t>
            </a:r>
            <a:r>
              <a:rPr lang="fi-FI" sz="1000" dirty="0">
                <a:ea typeface="ＭＳ Ｐゴシック"/>
                <a:cs typeface="Calibri"/>
              </a:rPr>
              <a:t> and </a:t>
            </a:r>
            <a:r>
              <a:rPr lang="fi-FI" sz="1000" dirty="0" err="1">
                <a:ea typeface="ＭＳ Ｐゴシック"/>
                <a:cs typeface="Calibri"/>
              </a:rPr>
              <a:t>installation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work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principles</a:t>
            </a:r>
            <a:r>
              <a:rPr lang="fi-FI" sz="1000" dirty="0">
                <a:ea typeface="ＭＳ Ｐゴシック"/>
                <a:cs typeface="Calibri"/>
              </a:rPr>
              <a:t>. </a:t>
            </a:r>
            <a:r>
              <a:rPr lang="fi-FI" sz="1000" dirty="0" err="1">
                <a:ea typeface="ＭＳ Ｐゴシック"/>
                <a:cs typeface="Calibri"/>
              </a:rPr>
              <a:t>From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the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point</a:t>
            </a:r>
            <a:r>
              <a:rPr lang="fi-FI" sz="1000" dirty="0">
                <a:ea typeface="ＭＳ Ｐゴシック"/>
                <a:cs typeface="Calibri"/>
              </a:rPr>
              <a:t> of </a:t>
            </a:r>
            <a:r>
              <a:rPr lang="fi-FI" sz="1000" dirty="0" err="1">
                <a:ea typeface="ＭＳ Ｐゴシック"/>
                <a:cs typeface="Calibri"/>
              </a:rPr>
              <a:t>view</a:t>
            </a:r>
            <a:r>
              <a:rPr lang="fi-FI" sz="1000" dirty="0">
                <a:ea typeface="ＭＳ Ｐゴシック"/>
                <a:cs typeface="Calibri"/>
              </a:rPr>
              <a:t> of Smart Grid and </a:t>
            </a:r>
            <a:r>
              <a:rPr lang="fi-FI" sz="1000" dirty="0" err="1">
                <a:ea typeface="ＭＳ Ｐゴシック"/>
                <a:cs typeface="Calibri"/>
              </a:rPr>
              <a:t>prosumers</a:t>
            </a:r>
            <a:r>
              <a:rPr lang="fi-FI" sz="1000" dirty="0">
                <a:ea typeface="ＭＳ Ｐゴシック"/>
                <a:cs typeface="Calibri"/>
              </a:rPr>
              <a:t>, </a:t>
            </a:r>
            <a:r>
              <a:rPr lang="fi-FI" sz="1000" dirty="0" err="1">
                <a:ea typeface="ＭＳ Ｐゴシック"/>
                <a:cs typeface="Calibri"/>
              </a:rPr>
              <a:t>the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following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parts</a:t>
            </a:r>
            <a:r>
              <a:rPr lang="fi-FI" sz="1000" dirty="0">
                <a:ea typeface="ＭＳ Ｐゴシック"/>
                <a:cs typeface="Calibri"/>
              </a:rPr>
              <a:t> of SFS 6000 </a:t>
            </a:r>
            <a:r>
              <a:rPr lang="fi-FI" sz="1000" dirty="0" err="1">
                <a:ea typeface="ＭＳ Ｐゴシック"/>
                <a:cs typeface="Calibri"/>
              </a:rPr>
              <a:t>are</a:t>
            </a:r>
            <a:r>
              <a:rPr lang="fi-FI" sz="1000" dirty="0">
                <a:ea typeface="ＭＳ Ｐゴシック"/>
                <a:cs typeface="Calibri"/>
              </a:rPr>
              <a:t> </a:t>
            </a:r>
            <a:r>
              <a:rPr lang="fi-FI" sz="1000" dirty="0" err="1">
                <a:ea typeface="ＭＳ Ｐゴシック"/>
                <a:cs typeface="Calibri"/>
              </a:rPr>
              <a:t>important</a:t>
            </a:r>
            <a:r>
              <a:rPr lang="fi-FI" sz="1000" dirty="0">
                <a:ea typeface="ＭＳ Ｐゴシック"/>
                <a:cs typeface="Calibri"/>
              </a:rPr>
              <a:t>:</a:t>
            </a:r>
          </a:p>
          <a:p>
            <a:pPr marL="560070" lvl="1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b="0" dirty="0"/>
              <a:t>Photovoltaic power supply systems </a:t>
            </a:r>
            <a:r>
              <a:rPr lang="en-US" sz="500" b="0" dirty="0"/>
              <a:t>(SFS 6000-7-712)</a:t>
            </a:r>
          </a:p>
          <a:p>
            <a:pPr marL="560070" lvl="1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b="0" dirty="0"/>
              <a:t>Charging of Electric Vehicles </a:t>
            </a:r>
            <a:r>
              <a:rPr lang="en-US" sz="500" b="0" dirty="0"/>
              <a:t>(SFS 6000-7-722)</a:t>
            </a:r>
          </a:p>
          <a:p>
            <a:pPr marL="560070" lvl="1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b="0" dirty="0"/>
              <a:t>Selection and installation of electrical equipment. Other electrical equipment (</a:t>
            </a:r>
            <a:r>
              <a:rPr lang="en-US" sz="1000" b="0" dirty="0">
                <a:solidFill>
                  <a:srgbClr val="7030A0"/>
                </a:solidFill>
              </a:rPr>
              <a:t>e.g. PV panels and integrated batteries</a:t>
            </a:r>
            <a:r>
              <a:rPr lang="en-US" sz="1000" b="0" dirty="0"/>
              <a:t>) </a:t>
            </a:r>
            <a:r>
              <a:rPr lang="en-US" sz="500" b="0" dirty="0"/>
              <a:t>(SFS 6000-5-55)</a:t>
            </a:r>
            <a:endParaRPr lang="fi-FI" sz="1000" b="0" dirty="0"/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ＭＳ Ｐゴシック" pitchFamily="-65" charset="-128"/>
              </a:rPr>
              <a:t>Appl</a:t>
            </a:r>
            <a:r>
              <a:rPr lang="en-US" sz="500" b="0" dirty="0"/>
              <a:t>ying of standards is only an “recommendation”. It is allowed not to follow standards, if legislation is fully met and it can be proven.</a:t>
            </a:r>
          </a:p>
        </p:txBody>
      </p:sp>
    </p:spTree>
    <p:extLst>
      <p:ext uri="{BB962C8B-B14F-4D97-AF65-F5344CB8AC3E}">
        <p14:creationId xmlns:p14="http://schemas.microsoft.com/office/powerpoint/2010/main" val="372961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000" err="1"/>
              <a:t>Traditional</a:t>
            </a:r>
            <a:r>
              <a:rPr lang="fi-FI" sz="2000"/>
              <a:t> </a:t>
            </a:r>
            <a:r>
              <a:rPr lang="fi-FI" sz="2000" err="1"/>
              <a:t>protection</a:t>
            </a:r>
            <a:r>
              <a:rPr lang="fi-FI" sz="2000"/>
              <a:t> </a:t>
            </a:r>
            <a:r>
              <a:rPr lang="fi-FI" sz="2000" err="1"/>
              <a:t>methods</a:t>
            </a:r>
            <a:r>
              <a:rPr lang="fi-FI" sz="2000"/>
              <a:t> </a:t>
            </a:r>
            <a:r>
              <a:rPr lang="fi-FI" sz="2000" err="1"/>
              <a:t>demand</a:t>
            </a:r>
            <a:r>
              <a:rPr lang="fi-FI" sz="2000"/>
              <a:t> </a:t>
            </a:r>
            <a:r>
              <a:rPr lang="fi-FI" sz="2000" err="1"/>
              <a:t>protection</a:t>
            </a:r>
            <a:r>
              <a:rPr lang="fi-FI" sz="2000"/>
              <a:t> </a:t>
            </a:r>
            <a:r>
              <a:rPr lang="fi-FI" sz="2000" err="1"/>
              <a:t>against</a:t>
            </a:r>
            <a:r>
              <a:rPr lang="fi-FI" sz="200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/>
              <a:t>Electric </a:t>
            </a:r>
            <a:r>
              <a:rPr lang="fi-FI" sz="1800" err="1"/>
              <a:t>shocks</a:t>
            </a:r>
            <a:r>
              <a:rPr lang="fi-FI" sz="1800"/>
              <a:t>, </a:t>
            </a:r>
            <a:r>
              <a:rPr lang="fi-FI" sz="1800" err="1"/>
              <a:t>Heat</a:t>
            </a:r>
            <a:r>
              <a:rPr lang="fi-FI" sz="1800"/>
              <a:t>, </a:t>
            </a:r>
            <a:r>
              <a:rPr lang="fi-FI" sz="1800" err="1"/>
              <a:t>Overcurrents</a:t>
            </a:r>
            <a:r>
              <a:rPr lang="fi-FI" sz="1800"/>
              <a:t> and </a:t>
            </a:r>
            <a:r>
              <a:rPr lang="fi-FI" sz="1800" err="1"/>
              <a:t>Overvoltages</a:t>
            </a:r>
            <a:endParaRPr lang="fi-FI" sz="1800"/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ＭＳ Ｐゴシック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ＭＳ Ｐゴシック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Smart Grid /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Prosumer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protection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methods</a:t>
            </a:r>
            <a:endParaRPr lang="en-US">
              <a:ea typeface="ＭＳ Ｐゴシック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	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demand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also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an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informing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1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warning</a:t>
            </a:r>
            <a:r>
              <a:rPr kumimoji="0" lang="fi-FI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of the</a:t>
            </a:r>
            <a:endParaRPr lang="en-US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	photovoltaic system on site</a:t>
            </a:r>
            <a:endParaRPr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  <a:cs typeface="Arial"/>
            </a:endParaRPr>
          </a:p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This ensures the safety of maintenance personnel,</a:t>
            </a:r>
          </a:p>
          <a:p>
            <a:pPr marL="719138" marR="0" lvl="1" indent="-330200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		inspectors, rescue personnel, etc.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7305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/>
              <a:t>These systems might be feeding equipment, that are connected to distribution network</a:t>
            </a: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000">
              <a:latin typeface="Arial"/>
              <a:ea typeface="ＭＳ Ｐゴシック"/>
              <a:cs typeface="Arial"/>
            </a:endParaRP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000">
              <a:latin typeface="Arial"/>
              <a:ea typeface="ＭＳ Ｐゴシック"/>
              <a:cs typeface="Arial"/>
            </a:endParaRP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000">
                <a:latin typeface="Arial"/>
                <a:ea typeface="ＭＳ Ｐゴシック"/>
                <a:cs typeface="Arial"/>
              </a:rPr>
              <a:t>(</a:t>
            </a:r>
            <a:r>
              <a:rPr lang="fi-FI" sz="1000" err="1">
                <a:latin typeface="Arial"/>
                <a:ea typeface="ＭＳ Ｐゴシック"/>
                <a:cs typeface="Arial"/>
              </a:rPr>
              <a:t>e.g</a:t>
            </a:r>
            <a:r>
              <a:rPr lang="fi-FI" sz="1000">
                <a:latin typeface="Arial"/>
                <a:ea typeface="ＭＳ Ｐゴシック"/>
                <a:cs typeface="Arial"/>
              </a:rPr>
              <a:t>. </a:t>
            </a:r>
            <a:r>
              <a:rPr lang="fi-FI" sz="1000" err="1">
                <a:latin typeface="Arial"/>
                <a:ea typeface="ＭＳ Ｐゴシック"/>
                <a:cs typeface="Arial"/>
              </a:rPr>
              <a:t>automatic</a:t>
            </a:r>
            <a:r>
              <a:rPr lang="fi-FI" sz="1000">
                <a:latin typeface="Arial"/>
                <a:ea typeface="ＭＳ Ｐゴシック"/>
                <a:cs typeface="Arial"/>
              </a:rPr>
              <a:t> </a:t>
            </a:r>
            <a:r>
              <a:rPr lang="fi-FI" sz="1000" err="1">
                <a:latin typeface="Arial"/>
                <a:ea typeface="ＭＳ Ｐゴシック"/>
                <a:cs typeface="Arial"/>
              </a:rPr>
              <a:t>switch-off</a:t>
            </a:r>
            <a:r>
              <a:rPr lang="fi-FI" sz="1000">
                <a:latin typeface="Arial"/>
                <a:ea typeface="ＭＳ Ｐゴシック"/>
                <a:cs typeface="Arial"/>
              </a:rPr>
              <a:t> of </a:t>
            </a:r>
            <a:r>
              <a:rPr lang="fi-FI" sz="1000" err="1">
                <a:latin typeface="Arial"/>
                <a:ea typeface="ＭＳ Ｐゴシック"/>
                <a:cs typeface="Arial"/>
              </a:rPr>
              <a:t>supply</a:t>
            </a:r>
            <a:r>
              <a:rPr lang="fi-FI" sz="1000">
                <a:latin typeface="Arial"/>
                <a:ea typeface="ＭＳ Ｐゴシック"/>
                <a:cs typeface="Arial"/>
              </a:rPr>
              <a:t>)</a:t>
            </a:r>
          </a:p>
          <a:p>
            <a:endParaRPr lang="en-US"/>
          </a:p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57563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/>
              <a:t>Smart Grid and </a:t>
            </a:r>
            <a:r>
              <a:rPr lang="fi-FI" sz="3200" i="1" err="1"/>
              <a:t>Electrical</a:t>
            </a:r>
            <a:r>
              <a:rPr lang="fi-FI" sz="3200" i="1"/>
              <a:t> </a:t>
            </a:r>
            <a:r>
              <a:rPr lang="fi-FI" sz="3200" i="1" err="1"/>
              <a:t>Safety</a:t>
            </a:r>
            <a:endParaRPr lang="en-US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/>
              <a:t>Mikael Liimatainen</a:t>
            </a:r>
          </a:p>
          <a:p>
            <a:r>
              <a:rPr lang="en-US" i="1"/>
              <a:t>Erna Virtanen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18.5.2020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/>
              <a:t>Electrical Safety Act 1135/2016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/>
              <a:t>International standard, IEC 60364-8-2, Edition 1.0, 2018-10, Low-Voltage electrical installations – Part 8-2: Prosumer´s low-voltage electrical installations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Pienjännitesähköasennukset</a:t>
            </a:r>
            <a:r>
              <a:rPr lang="en-US" sz="1100" b="0"/>
              <a:t> SFS 6000-5-55:2017, </a:t>
            </a:r>
            <a:r>
              <a:rPr lang="en-US" sz="1100" b="0" err="1"/>
              <a:t>Sähkölaitteiden</a:t>
            </a:r>
            <a:r>
              <a:rPr lang="en-US" sz="1100" b="0"/>
              <a:t> </a:t>
            </a:r>
            <a:r>
              <a:rPr lang="en-US" sz="1100" b="0" err="1"/>
              <a:t>valinta</a:t>
            </a:r>
            <a:r>
              <a:rPr lang="en-US" sz="1100" b="0"/>
              <a:t> ja </a:t>
            </a:r>
            <a:r>
              <a:rPr lang="en-US" sz="1100" b="0" err="1"/>
              <a:t>asentaminen</a:t>
            </a:r>
            <a:r>
              <a:rPr lang="en-US" sz="1100" b="0"/>
              <a:t>. Muut </a:t>
            </a:r>
            <a:r>
              <a:rPr lang="en-US" sz="1100" b="0" err="1"/>
              <a:t>sähkölaitteet</a:t>
            </a:r>
            <a:endParaRPr lang="en-US" sz="1100" b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Pienjännitesähköasennukset</a:t>
            </a:r>
            <a:r>
              <a:rPr lang="en-US" sz="1100" b="0"/>
              <a:t> SFS 6000-7-712:2017, </a:t>
            </a:r>
            <a:r>
              <a:rPr lang="en-US" sz="1100" b="0" err="1"/>
              <a:t>Erikoistilojen</a:t>
            </a:r>
            <a:r>
              <a:rPr lang="en-US" sz="1100" b="0"/>
              <a:t> ja –</a:t>
            </a:r>
            <a:r>
              <a:rPr lang="en-US" sz="1100" b="0" err="1"/>
              <a:t>asennusten</a:t>
            </a:r>
            <a:r>
              <a:rPr lang="en-US" sz="1100" b="0"/>
              <a:t> </a:t>
            </a:r>
            <a:r>
              <a:rPr lang="en-US" sz="1100" b="0" err="1"/>
              <a:t>vaatimukset</a:t>
            </a:r>
            <a:r>
              <a:rPr lang="en-US" sz="1100" b="0"/>
              <a:t>. </a:t>
            </a:r>
            <a:r>
              <a:rPr lang="en-US" sz="1100" b="0" err="1"/>
              <a:t>Aurinkosähköjärjestelmät</a:t>
            </a:r>
            <a:endParaRPr lang="en-US" sz="1100" b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Pienjännitesähköasennukset</a:t>
            </a:r>
            <a:r>
              <a:rPr lang="en-US" sz="1100" b="0"/>
              <a:t> SFS 6000-7-722:2017, </a:t>
            </a:r>
            <a:r>
              <a:rPr lang="en-US" sz="1100" b="0" err="1"/>
              <a:t>Erikoistilojen</a:t>
            </a:r>
            <a:r>
              <a:rPr lang="en-US" sz="1100" b="0"/>
              <a:t> ja –</a:t>
            </a:r>
            <a:r>
              <a:rPr lang="en-US" sz="1100" b="0" err="1"/>
              <a:t>asennusten</a:t>
            </a:r>
            <a:r>
              <a:rPr lang="en-US" sz="1100" b="0"/>
              <a:t> </a:t>
            </a:r>
            <a:r>
              <a:rPr lang="en-US" sz="1100" b="0" err="1"/>
              <a:t>vaatimukset</a:t>
            </a:r>
            <a:r>
              <a:rPr lang="en-US" sz="1100" b="0"/>
              <a:t>. </a:t>
            </a:r>
            <a:r>
              <a:rPr lang="en-US" sz="1100" b="0" err="1"/>
              <a:t>Sähköajoneuvojen</a:t>
            </a:r>
            <a:r>
              <a:rPr lang="en-US" sz="1100" b="0"/>
              <a:t> </a:t>
            </a:r>
            <a:r>
              <a:rPr lang="en-US" sz="1100" b="0" err="1"/>
              <a:t>syöttö</a:t>
            </a:r>
            <a:endParaRPr lang="en-US" sz="1100" b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Pienjännitesähköasennukset</a:t>
            </a:r>
            <a:r>
              <a:rPr lang="en-US" sz="1100" b="0"/>
              <a:t> SFS 6008-2, </a:t>
            </a:r>
            <a:r>
              <a:rPr lang="en-US" sz="1100" b="0" err="1"/>
              <a:t>Osa</a:t>
            </a:r>
            <a:r>
              <a:rPr lang="en-US" sz="1100" b="0"/>
              <a:t> 8-2: </a:t>
            </a:r>
            <a:r>
              <a:rPr lang="en-US" sz="1100" b="0" err="1"/>
              <a:t>Toiminnallisuus</a:t>
            </a:r>
            <a:r>
              <a:rPr lang="en-US" sz="1100" b="0"/>
              <a:t>. </a:t>
            </a:r>
            <a:r>
              <a:rPr lang="en-US" sz="1100" b="0" err="1"/>
              <a:t>Tuottaja-kuluttajan</a:t>
            </a:r>
            <a:r>
              <a:rPr lang="en-US" sz="1100" b="0"/>
              <a:t> </a:t>
            </a:r>
            <a:r>
              <a:rPr lang="en-US" sz="1100" b="0" err="1"/>
              <a:t>pienjännitesähköasennukset</a:t>
            </a:r>
            <a:r>
              <a:rPr lang="en-US" sz="1100" b="0"/>
              <a:t> </a:t>
            </a:r>
            <a:r>
              <a:rPr lang="en-US" sz="1100" b="0" err="1"/>
              <a:t>Standardiehdotus</a:t>
            </a:r>
            <a:r>
              <a:rPr lang="en-US" sz="1100" b="0"/>
              <a:t> E605, 2020-02-03.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Sähkölaitteistojen</a:t>
            </a:r>
            <a:r>
              <a:rPr lang="en-US" sz="1100" b="0"/>
              <a:t> </a:t>
            </a:r>
            <a:r>
              <a:rPr lang="en-US" sz="1100" b="0" err="1"/>
              <a:t>turvallisuutta</a:t>
            </a:r>
            <a:r>
              <a:rPr lang="en-US" sz="1100" b="0"/>
              <a:t> ja </a:t>
            </a:r>
            <a:r>
              <a:rPr lang="en-US" sz="1100" b="0" err="1"/>
              <a:t>sähkötyöturvallisuutta</a:t>
            </a:r>
            <a:r>
              <a:rPr lang="en-US" sz="1100" b="0"/>
              <a:t> </a:t>
            </a:r>
            <a:r>
              <a:rPr lang="en-US" sz="1100" b="0" err="1"/>
              <a:t>koskevat</a:t>
            </a:r>
            <a:r>
              <a:rPr lang="en-US" sz="1100" b="0"/>
              <a:t> </a:t>
            </a:r>
            <a:r>
              <a:rPr lang="en-US" sz="1100" b="0" err="1"/>
              <a:t>standardit</a:t>
            </a:r>
            <a:r>
              <a:rPr lang="en-US" sz="1100" b="0"/>
              <a:t>, </a:t>
            </a:r>
            <a:r>
              <a:rPr lang="en-US" sz="1100" b="0" err="1"/>
              <a:t>Luettelo</a:t>
            </a:r>
            <a:r>
              <a:rPr lang="en-US" sz="1100" b="0"/>
              <a:t> S10-2019, </a:t>
            </a:r>
            <a:r>
              <a:rPr lang="en-US" sz="1100" b="0" err="1"/>
              <a:t>Turvallisuus</a:t>
            </a:r>
            <a:r>
              <a:rPr lang="en-US" sz="1100" b="0"/>
              <a:t>- ja </a:t>
            </a:r>
            <a:r>
              <a:rPr lang="en-US" sz="1100" b="0" err="1"/>
              <a:t>kemikaalivirasto</a:t>
            </a:r>
            <a:endParaRPr lang="en-US" sz="1100" b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0" err="1"/>
              <a:t>Valtioneuvoston</a:t>
            </a:r>
            <a:r>
              <a:rPr lang="en-US" sz="1100" b="0"/>
              <a:t> </a:t>
            </a:r>
            <a:r>
              <a:rPr lang="en-US" sz="1100" b="0" err="1"/>
              <a:t>asetus</a:t>
            </a:r>
            <a:r>
              <a:rPr lang="en-US" sz="1100" b="0"/>
              <a:t> </a:t>
            </a:r>
            <a:r>
              <a:rPr lang="en-US" sz="1100" b="0" err="1"/>
              <a:t>sähkölaitteistoista</a:t>
            </a:r>
            <a:r>
              <a:rPr lang="en-US" sz="1100" b="0"/>
              <a:t> 1434/2016</a:t>
            </a:r>
          </a:p>
          <a:p>
            <a:pPr marL="0" indent="0">
              <a:lnSpc>
                <a:spcPct val="150000"/>
              </a:lnSpc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References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</a:t>
            </a:r>
            <a:r>
              <a:rPr kumimoji="0" lang="fi-FI" sz="8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.5.2021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8493"/>
            <a:ext cx="7988990" cy="438935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Introduction</a:t>
            </a: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Finnish Legislations </a:t>
            </a:r>
            <a:endParaRPr lang="en-US" dirty="0"/>
          </a:p>
          <a:p>
            <a:pPr marL="342900" indent="-342900" eaLnBrk="1" hangingPunct="1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Finnish Standards</a:t>
            </a:r>
          </a:p>
          <a:p>
            <a:pPr marL="342900" lvl="2" indent="-342900" eaLnBrk="1" hangingPunct="1">
              <a:spcAft>
                <a:spcPts val="1000"/>
              </a:spcAft>
              <a:tabLst>
                <a:tab pos="87313" algn="l"/>
              </a:tabLst>
            </a:pPr>
            <a:r>
              <a:rPr lang="en-US" b="1" dirty="0">
                <a:ea typeface="ＭＳ Ｐゴシック"/>
              </a:rPr>
              <a:t>Examples of current standards</a:t>
            </a:r>
          </a:p>
          <a:p>
            <a:pPr marL="680720" lvl="2" indent="0" eaLnBrk="1" hangingPunct="1">
              <a:lnSpc>
                <a:spcPct val="150000"/>
              </a:lnSpc>
              <a:buNone/>
            </a:pPr>
            <a:endParaRPr lang="en-US" sz="1800" dirty="0"/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a typeface="ＭＳ Ｐゴシック"/>
              </a:rPr>
              <a:t>Content</a:t>
            </a:r>
            <a:br>
              <a:rPr lang="fi-FI" dirty="0">
                <a:ea typeface="ＭＳ Ｐゴシック"/>
              </a:rPr>
            </a:b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18.5.2021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5">
            <a:extLst>
              <a:ext uri="{FF2B5EF4-FFF2-40B4-BE49-F238E27FC236}">
                <a16:creationId xmlns:a16="http://schemas.microsoft.com/office/drawing/2014/main" id="{6A64108B-3A23-4A79-A039-5C54875A46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" b="36973"/>
          <a:stretch/>
        </p:blipFill>
        <p:spPr>
          <a:xfrm>
            <a:off x="3744437" y="1411993"/>
            <a:ext cx="5509033" cy="3411143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BE7AE4-CE21-4DC7-90F2-56F89EC800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507432"/>
            <a:ext cx="3886200" cy="4136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Char char="•"/>
            </a:pPr>
            <a:r>
              <a:rPr lang="en-US" sz="2000" dirty="0">
                <a:ea typeface="ＭＳ Ｐゴシック"/>
              </a:rPr>
              <a:t>Electrical Safety</a:t>
            </a:r>
          </a:p>
          <a:p>
            <a:pPr>
              <a:lnSpc>
                <a:spcPct val="100000"/>
              </a:lnSpc>
              <a:spcBef>
                <a:spcPts val="1000"/>
              </a:spcBef>
              <a:buChar char="•"/>
            </a:pPr>
            <a:r>
              <a:rPr lang="en-US" sz="2000" dirty="0">
                <a:ea typeface="ＭＳ Ｐゴシック"/>
              </a:rPr>
              <a:t>More smart grids, more electrical installations</a:t>
            </a:r>
          </a:p>
          <a:p>
            <a:pPr>
              <a:lnSpc>
                <a:spcPct val="100000"/>
              </a:lnSpc>
              <a:spcBef>
                <a:spcPts val="1000"/>
              </a:spcBef>
              <a:buChar char="•"/>
            </a:pPr>
            <a:r>
              <a:rPr lang="en-US" sz="2000" dirty="0">
                <a:ea typeface="ＭＳ Ｐゴシック"/>
              </a:rPr>
              <a:t>Ensuring safety with legislation and standards</a:t>
            </a:r>
          </a:p>
          <a:p>
            <a:pPr>
              <a:lnSpc>
                <a:spcPct val="100000"/>
              </a:lnSpc>
              <a:spcBef>
                <a:spcPts val="1000"/>
              </a:spcBef>
              <a:buChar char="•"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1000"/>
              </a:spcBef>
              <a:buChar char="•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FBEE42-D8EB-4281-BA9B-4250D1262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Introduction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72ACE-BF15-474F-99F7-13D0AA00D6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8F9CA-7266-47CE-B75F-3821B9A0FB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CCBC21-442B-4CBA-BBD2-E88CCB8278C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18.5.2021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42337-11F0-4644-BA9A-0A735B4029B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8CC08DFF-B736-4B61-BFD9-B48A64E6B30A}"/>
              </a:ext>
            </a:extLst>
          </p:cNvPr>
          <p:cNvSpPr txBox="1">
            <a:spLocks/>
          </p:cNvSpPr>
          <p:nvPr/>
        </p:nvSpPr>
        <p:spPr bwMode="auto">
          <a:xfrm>
            <a:off x="3828267" y="4632757"/>
            <a:ext cx="5256740" cy="63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sz="1200" dirty="0">
                <a:ea typeface="ＭＳ Ｐゴシック"/>
              </a:rPr>
              <a:t>Example of prosumer’s low-voltage electrical installation. </a:t>
            </a:r>
            <a:br>
              <a:rPr lang="en-US" sz="1200" dirty="0">
                <a:ea typeface="ＭＳ Ｐゴシック"/>
              </a:rPr>
            </a:br>
            <a:r>
              <a:rPr lang="en-US" sz="1050" b="0" dirty="0">
                <a:ea typeface="ＭＳ Ｐゴシック"/>
              </a:rPr>
              <a:t>(General principles of the prosumer's electrical installations (PEI), (IEC 60364-8-2: 5))</a:t>
            </a:r>
            <a:endParaRPr lang="en-US" sz="1200" b="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1DCD1EC1-821D-4F0A-853B-E4CBA0D0C437}"/>
              </a:ext>
            </a:extLst>
          </p:cNvPr>
          <p:cNvSpPr txBox="1"/>
          <p:nvPr/>
        </p:nvSpPr>
        <p:spPr>
          <a:xfrm>
            <a:off x="5918350" y="5268630"/>
            <a:ext cx="265325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Note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! In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this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presentation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we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are</a:t>
            </a:r>
            <a:endParaRPr lang="fi-FI" sz="1000" dirty="0">
              <a:solidFill>
                <a:srgbClr val="FF0000"/>
              </a:solidFill>
              <a:latin typeface="Arial"/>
              <a:ea typeface="ＭＳ Ｐゴシック"/>
              <a:cs typeface="Arial"/>
            </a:endParaRPr>
          </a:p>
          <a:p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interested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only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in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key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fi-FI" sz="1000" dirty="0" err="1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points</a:t>
            </a:r>
            <a:r>
              <a:rPr lang="fi-FI" sz="10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  6, 7 and 9-10.</a:t>
            </a:r>
            <a:r>
              <a:rPr lang="fi-FI" sz="1000" dirty="0">
                <a:latin typeface="Arial"/>
                <a:ea typeface="ＭＳ Ｐゴシック"/>
                <a:cs typeface="Arial"/>
              </a:rPr>
              <a:t> </a:t>
            </a:r>
            <a:endParaRPr lang="fi-FI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552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/>
              <a:t>In Finland 1135/2016 “Electrical Safety Act” </a:t>
            </a:r>
            <a:endParaRPr lang="en-US"/>
          </a:p>
          <a:p>
            <a:pPr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/>
              <a:t>§6 demands, that electrical installations and equipment must not endanger:</a:t>
            </a:r>
          </a:p>
          <a:p>
            <a:pPr marL="1363345" lvl="3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/>
              <a:t>Life, Health and Property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/>
              <a:t>Electrical equipment must be designed in such a way that the essential safety requirements are fulfilled</a:t>
            </a:r>
          </a:p>
          <a:p>
            <a:pPr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The requirements of the legislation are considered to be fulfilled if the mentioned standards have been followed.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Electricity Legislation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5.5.2020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923A146-29B5-46C2-8C09-69AF5B28E5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7505" y="1392199"/>
            <a:ext cx="7988990" cy="43764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2000" dirty="0" err="1">
                <a:ea typeface="ＭＳ Ｐゴシック"/>
              </a:rPr>
              <a:t>Most</a:t>
            </a:r>
            <a:r>
              <a:rPr lang="fi-FI" sz="2000" dirty="0">
                <a:ea typeface="ＭＳ Ｐゴシック"/>
              </a:rPr>
              <a:t> of SFS </a:t>
            </a:r>
            <a:r>
              <a:rPr lang="fi-FI" sz="2000" dirty="0" err="1">
                <a:ea typeface="ＭＳ Ｐゴシック"/>
              </a:rPr>
              <a:t>are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based</a:t>
            </a:r>
            <a:r>
              <a:rPr lang="fi-FI" sz="2000" dirty="0">
                <a:ea typeface="ＭＳ Ｐゴシック"/>
              </a:rPr>
              <a:t> on IEC </a:t>
            </a:r>
            <a:r>
              <a:rPr lang="fi-FI" sz="2000" dirty="0" err="1">
                <a:ea typeface="ＭＳ Ｐゴシック"/>
              </a:rPr>
              <a:t>or</a:t>
            </a:r>
            <a:r>
              <a:rPr lang="fi-FI" sz="2000" dirty="0">
                <a:ea typeface="ＭＳ Ｐゴシック"/>
              </a:rPr>
              <a:t> CENELEC </a:t>
            </a:r>
            <a:r>
              <a:rPr lang="fi-FI" sz="2000" dirty="0" err="1">
                <a:ea typeface="ＭＳ Ｐゴシック"/>
              </a:rPr>
              <a:t>standards</a:t>
            </a:r>
            <a:endParaRPr lang="fi-FI" sz="2000" dirty="0">
              <a:ea typeface="ＭＳ Ｐゴシック"/>
            </a:endParaRPr>
          </a:p>
          <a:p>
            <a:pPr marL="1023620" lvl="2" indent="-342900" eaLnBrk="1" hangingPunct="1">
              <a:spcBef>
                <a:spcPts val="900"/>
              </a:spcBef>
              <a:spcAft>
                <a:spcPts val="1000"/>
              </a:spcAft>
            </a:pPr>
            <a:r>
              <a:rPr lang="en-US" sz="2000" dirty="0">
                <a:ea typeface="ＭＳ Ｐゴシック"/>
              </a:rPr>
              <a:t>Standardized guidance must follow the law (1135/2016)</a:t>
            </a:r>
          </a:p>
          <a:p>
            <a:pPr marL="1023620" lvl="2" indent="-342900" eaLnBrk="1" hangingPunct="1">
              <a:spcAft>
                <a:spcPts val="1000"/>
              </a:spcAft>
            </a:pPr>
            <a:r>
              <a:rPr lang="en-US" sz="2000" dirty="0">
                <a:ea typeface="ＭＳ Ｐゴシック"/>
              </a:rPr>
              <a:t>Standards in the electrical and electronics industry are prepared and confirmed by SESKO </a:t>
            </a:r>
            <a:r>
              <a:rPr lang="en-US" sz="2000" dirty="0" err="1">
                <a:ea typeface="ＭＳ Ｐゴシック"/>
              </a:rPr>
              <a:t>ry</a:t>
            </a:r>
            <a:endParaRPr lang="fi-FI" sz="2000" dirty="0"/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Smart Grid and </a:t>
            </a:r>
            <a:r>
              <a:rPr lang="fi-FI" sz="2000" dirty="0" err="1">
                <a:ea typeface="ＭＳ Ｐゴシック"/>
              </a:rPr>
              <a:t>private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or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distributed</a:t>
            </a:r>
            <a:r>
              <a:rPr lang="fi-FI" sz="2000" dirty="0">
                <a:ea typeface="ＭＳ Ｐゴシック"/>
              </a:rPr>
              <a:t>  </a:t>
            </a:r>
            <a:r>
              <a:rPr lang="fi-FI" sz="2000" dirty="0" err="1">
                <a:ea typeface="ＭＳ Ｐゴシック"/>
              </a:rPr>
              <a:t>production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bring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more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standards</a:t>
            </a:r>
            <a:r>
              <a:rPr lang="fi-FI" sz="2000" dirty="0">
                <a:ea typeface="ＭＳ Ｐゴシック"/>
              </a:rPr>
              <a:t> into </a:t>
            </a:r>
            <a:r>
              <a:rPr lang="fi-FI" sz="2000" dirty="0" err="1">
                <a:ea typeface="ＭＳ Ｐゴシック"/>
              </a:rPr>
              <a:t>picture</a:t>
            </a:r>
            <a:endParaRPr lang="fi-FI" sz="2000" dirty="0"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New </a:t>
            </a:r>
            <a:r>
              <a:rPr lang="fi-FI" sz="2000" dirty="0" err="1">
                <a:ea typeface="ＭＳ Ｐゴシック"/>
              </a:rPr>
              <a:t>standard</a:t>
            </a:r>
            <a:r>
              <a:rPr lang="fi-FI" sz="2000" dirty="0">
                <a:ea typeface="ＭＳ Ｐゴシック"/>
              </a:rPr>
              <a:t> SFS 6008-2</a:t>
            </a:r>
          </a:p>
          <a:p>
            <a:pPr marL="972820" lvl="2">
              <a:spcBef>
                <a:spcPts val="1000"/>
              </a:spcBef>
              <a:spcAft>
                <a:spcPts val="1000"/>
              </a:spcAft>
            </a:pPr>
            <a:r>
              <a:rPr lang="fi-FI" sz="1800" dirty="0" err="1">
                <a:ea typeface="ＭＳ Ｐゴシック"/>
              </a:rPr>
              <a:t>Based</a:t>
            </a:r>
            <a:r>
              <a:rPr lang="fi-FI" sz="1800" dirty="0">
                <a:ea typeface="ＭＳ Ｐゴシック"/>
              </a:rPr>
              <a:t> on </a:t>
            </a:r>
            <a:r>
              <a:rPr lang="fi-FI" sz="1800" dirty="0" err="1">
                <a:ea typeface="ＭＳ Ｐゴシック"/>
              </a:rPr>
              <a:t>standard</a:t>
            </a:r>
            <a:r>
              <a:rPr lang="fi-FI" sz="1800" dirty="0">
                <a:ea typeface="ＭＳ Ｐゴシック"/>
              </a:rPr>
              <a:t> IEC 60364-8-2: ”</a:t>
            </a:r>
            <a:r>
              <a:rPr lang="fi-FI" sz="1800" dirty="0" err="1">
                <a:ea typeface="ＭＳ Ｐゴシック"/>
              </a:rPr>
              <a:t>Low-Voltage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electrical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installations</a:t>
            </a:r>
            <a:r>
              <a:rPr lang="fi-FI" sz="1800" dirty="0">
                <a:ea typeface="ＭＳ Ｐゴシック"/>
              </a:rPr>
              <a:t>: </a:t>
            </a:r>
            <a:r>
              <a:rPr lang="fi-FI" sz="1800" dirty="0" err="1">
                <a:ea typeface="ＭＳ Ｐゴシック"/>
              </a:rPr>
              <a:t>Prosumer’s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low-voltage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electrical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installations</a:t>
            </a:r>
            <a:r>
              <a:rPr lang="fi-FI" sz="1800" dirty="0">
                <a:ea typeface="ＭＳ Ｐゴシック"/>
              </a:rPr>
              <a:t>”</a:t>
            </a:r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SFS 6000 </a:t>
            </a:r>
            <a:r>
              <a:rPr lang="fi-FI" sz="2000" dirty="0" err="1">
                <a:ea typeface="ＭＳ Ｐゴシック"/>
              </a:rPr>
              <a:t>series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must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still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followed</a:t>
            </a:r>
            <a:r>
              <a:rPr lang="fi-FI" sz="2000" dirty="0">
                <a:ea typeface="ＭＳ Ｐゴシック"/>
              </a:rPr>
              <a:t> for </a:t>
            </a:r>
            <a:r>
              <a:rPr lang="fi-FI" sz="2000" dirty="0" err="1">
                <a:ea typeface="ＭＳ Ｐゴシック"/>
              </a:rPr>
              <a:t>safety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reasons</a:t>
            </a:r>
            <a:endParaRPr lang="fi-FI" sz="2000" dirty="0"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2000" dirty="0" err="1">
                <a:ea typeface="ＭＳ Ｐゴシック"/>
              </a:rPr>
              <a:t>Also</a:t>
            </a:r>
            <a:r>
              <a:rPr lang="fi-FI" sz="2000" dirty="0">
                <a:ea typeface="ＭＳ Ｐゴシック"/>
              </a:rPr>
              <a:t>, </a:t>
            </a:r>
            <a:r>
              <a:rPr lang="fi-FI" sz="2000" dirty="0" err="1">
                <a:ea typeface="ＭＳ Ｐゴシック"/>
              </a:rPr>
              <a:t>there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are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more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system-specific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standards</a:t>
            </a:r>
            <a:r>
              <a:rPr lang="fi-FI" sz="2000" dirty="0">
                <a:ea typeface="ＭＳ Ｐゴシック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AB78D75-5D99-46B2-9F06-6E9A82D9D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Standards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416A6D-39E7-4420-B953-06D57E0A11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B6B5781-2C0A-44E1-88C5-629DC6945A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7255C2A2-BCDC-465D-BCCF-A73811AE60E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18.5.2021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2CAF2-9838-4734-904C-EB3B440FEBE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2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D293806-8873-4BB0-A5B8-97E4E32E1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10925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Solar</a:t>
            </a:r>
            <a:r>
              <a:rPr lang="fi-FI" sz="2000" dirty="0"/>
              <a:t> PV </a:t>
            </a:r>
            <a:r>
              <a:rPr lang="fi-FI" sz="2000" dirty="0" err="1"/>
              <a:t>production</a:t>
            </a:r>
            <a:r>
              <a:rPr lang="fi-FI" sz="2000" dirty="0"/>
              <a:t> </a:t>
            </a:r>
            <a:r>
              <a:rPr lang="fi-FI" sz="2000" dirty="0" err="1"/>
              <a:t>must</a:t>
            </a:r>
            <a:r>
              <a:rPr lang="fi-FI" sz="2000" dirty="0"/>
              <a:t> </a:t>
            </a:r>
            <a:r>
              <a:rPr lang="fi-FI" sz="2000" dirty="0" err="1"/>
              <a:t>follow</a:t>
            </a:r>
            <a:r>
              <a:rPr lang="fi-FI" sz="2000" dirty="0"/>
              <a:t>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standard</a:t>
            </a:r>
            <a:r>
              <a:rPr lang="fi-FI" sz="2000" dirty="0"/>
              <a:t> SFS 6000-7-712</a:t>
            </a:r>
            <a:endParaRPr lang="fi-FI" sz="20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err="1"/>
              <a:t>Traditional</a:t>
            </a:r>
            <a:r>
              <a:rPr lang="fi-FI" sz="2000" dirty="0"/>
              <a:t> </a:t>
            </a:r>
            <a:r>
              <a:rPr lang="fi-FI" sz="2000" dirty="0" err="1"/>
              <a:t>protection</a:t>
            </a:r>
            <a:r>
              <a:rPr lang="fi-FI" sz="2000" dirty="0"/>
              <a:t> </a:t>
            </a:r>
            <a:r>
              <a:rPr lang="fi-FI" sz="2000" err="1"/>
              <a:t>methods</a:t>
            </a:r>
            <a:endParaRPr lang="fi-FI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A672A19-CB3A-49A3-A556-526B7B2A3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Photovoltaic</a:t>
            </a:r>
            <a:r>
              <a:rPr lang="fi-FI"/>
              <a:t> </a:t>
            </a:r>
            <a:r>
              <a:rPr lang="fi-FI" err="1"/>
              <a:t>production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E81EC2E-902E-4F37-A543-2FF2E427F9C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A612130-2AFE-4A63-9FAD-A86EE9B7F3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F54FD514-96F3-40DE-96EF-C7F7C1AEAB5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</a:t>
            </a:r>
            <a:r>
              <a:rPr kumimoji="0" lang="fi-FI" sz="8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.5.2021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EA90BB-38B3-462D-BB80-7D88FD3AAB6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F758FD2-2AE1-469C-A8EB-6BB19F314A72}"/>
              </a:ext>
            </a:extLst>
          </p:cNvPr>
          <p:cNvSpPr txBox="1"/>
          <p:nvPr/>
        </p:nvSpPr>
        <p:spPr>
          <a:xfrm>
            <a:off x="572401" y="2593298"/>
            <a:ext cx="399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ea typeface="ＭＳ Ｐゴシック" pitchFamily="-108" charset="-128"/>
              </a:rPr>
              <a:t>Selection of Electrical Equipment</a:t>
            </a:r>
          </a:p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/>
                <a:ea typeface="ＭＳ Ｐゴシック" pitchFamily="-108" charset="-128"/>
              </a:rPr>
              <a:t>R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ated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 for DC use</a:t>
            </a:r>
          </a:p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/>
                <a:ea typeface="ＭＳ Ｐゴシック" pitchFamily="-108" charset="-128"/>
              </a:rPr>
              <a:t>S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uitable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 voltage and current ratings</a:t>
            </a:r>
          </a:p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/>
                <a:ea typeface="ＭＳ Ｐゴシック" pitchFamily="-108" charset="-128"/>
              </a:rPr>
              <a:t>A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ppropriate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 temperature rating</a:t>
            </a:r>
          </a:p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 marL="352425" marR="0" lvl="0" indent="-352425" algn="l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</a:endParaRPr>
          </a:p>
          <a:p>
            <a:pPr marL="731838" lvl="1" indent="-34290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A313496-5A31-4868-A79B-6EC9468F0A64}"/>
              </a:ext>
            </a:extLst>
          </p:cNvPr>
          <p:cNvSpPr txBox="1"/>
          <p:nvPr/>
        </p:nvSpPr>
        <p:spPr>
          <a:xfrm>
            <a:off x="4614333" y="2593298"/>
            <a:ext cx="3854026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Smart Grid &amp; 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Prosumer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protection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methods</a:t>
            </a:r>
            <a:endParaRPr lang="en-US">
              <a:ea typeface="ＭＳ Ｐゴシック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	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demand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an 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informing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fi-FI" sz="2000" b="1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warning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</a:rPr>
              <a:t>of the</a:t>
            </a:r>
            <a:endParaRPr lang="en-US" sz="2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352425" marR="0" lvl="0" indent="-352425" defTabSz="388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08" charset="-128"/>
              </a:rPr>
              <a:t>	photovoltaic system on site</a:t>
            </a:r>
            <a:endParaRPr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08" charset="-128"/>
              <a:cs typeface="Arial"/>
            </a:endParaRP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02B9C9E0-F6FB-40E2-BDA8-D641B54B9115}"/>
              </a:ext>
            </a:extLst>
          </p:cNvPr>
          <p:cNvCxnSpPr>
            <a:cxnSpLocks/>
          </p:cNvCxnSpPr>
          <p:nvPr/>
        </p:nvCxnSpPr>
        <p:spPr>
          <a:xfrm>
            <a:off x="4572000" y="2593298"/>
            <a:ext cx="0" cy="2767102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Kuva 7">
            <a:extLst>
              <a:ext uri="{FF2B5EF4-FFF2-40B4-BE49-F238E27FC236}">
                <a16:creationId xmlns:a16="http://schemas.microsoft.com/office/drawing/2014/main" id="{7A9AF07E-80B2-43E7-A7ED-ED9D5995C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147" y="4405116"/>
            <a:ext cx="1292573" cy="1636842"/>
          </a:xfrm>
          <a:prstGeom prst="rect">
            <a:avLst/>
          </a:prstGeom>
        </p:spPr>
      </p:pic>
      <p:sp>
        <p:nvSpPr>
          <p:cNvPr id="14" name="Tekstiruutu 8">
            <a:extLst>
              <a:ext uri="{FF2B5EF4-FFF2-40B4-BE49-F238E27FC236}">
                <a16:creationId xmlns:a16="http://schemas.microsoft.com/office/drawing/2014/main" id="{8F511E90-9515-45F1-B9C1-54C24315A879}"/>
              </a:ext>
            </a:extLst>
          </p:cNvPr>
          <p:cNvSpPr txBox="1"/>
          <p:nvPr/>
        </p:nvSpPr>
        <p:spPr>
          <a:xfrm>
            <a:off x="5052676" y="5320614"/>
            <a:ext cx="224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A warning of a photovoltaic system in a building</a:t>
            </a:r>
            <a:endParaRPr lang="fi-FI" sz="1200" b="1"/>
          </a:p>
        </p:txBody>
      </p:sp>
    </p:spTree>
    <p:extLst>
      <p:ext uri="{BB962C8B-B14F-4D97-AF65-F5344CB8AC3E}">
        <p14:creationId xmlns:p14="http://schemas.microsoft.com/office/powerpoint/2010/main" val="254008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D293806-8873-4BB0-A5B8-97E4E32E1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12878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electric vehicle charging standard SFS 6000-7-722 is applied for protection and charging systems, if electricity can be supplied from the car back to the private or public distribution network.</a:t>
            </a:r>
            <a:endParaRPr lang="fi-FI" sz="200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A672A19-CB3A-49A3-A556-526B7B2A3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Electric </a:t>
            </a:r>
            <a:r>
              <a:rPr lang="fi-FI" err="1"/>
              <a:t>vehicles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E81EC2E-902E-4F37-A543-2FF2E427F9C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A612130-2AFE-4A63-9FAD-A86EE9B7F3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F54FD514-96F3-40DE-96EF-C7F7C1AEAB5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</a:t>
            </a:r>
            <a:r>
              <a:rPr kumimoji="0" lang="fi-FI" sz="8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.5.2021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EA90BB-38B3-462D-BB80-7D88FD3AAB6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F758FD2-2AE1-469C-A8EB-6BB19F314A72}"/>
              </a:ext>
            </a:extLst>
          </p:cNvPr>
          <p:cNvSpPr txBox="1"/>
          <p:nvPr/>
        </p:nvSpPr>
        <p:spPr>
          <a:xfrm>
            <a:off x="572400" y="2788614"/>
            <a:ext cx="369775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b="1" dirty="0" err="1"/>
              <a:t>Traditional</a:t>
            </a:r>
            <a:r>
              <a:rPr lang="fi-FI" b="1" dirty="0"/>
              <a:t> </a:t>
            </a:r>
            <a:r>
              <a:rPr lang="fi-FI" b="1" dirty="0" err="1"/>
              <a:t>protection</a:t>
            </a:r>
            <a:r>
              <a:rPr lang="fi-FI" b="1" dirty="0"/>
              <a:t> </a:t>
            </a:r>
            <a:r>
              <a:rPr lang="fi-FI" b="1"/>
              <a:t>methods:</a:t>
            </a:r>
            <a:endParaRPr lang="fi-FI" b="1" dirty="0"/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fi-FI" sz="1800" dirty="0"/>
              <a:t>Short </a:t>
            </a:r>
            <a:r>
              <a:rPr lang="fi-FI" sz="1800" dirty="0" err="1"/>
              <a:t>circuit</a:t>
            </a:r>
            <a:r>
              <a:rPr lang="fi-FI" sz="1800" dirty="0"/>
              <a:t>- and </a:t>
            </a:r>
            <a:r>
              <a:rPr lang="fi-FI" sz="1800" dirty="0" err="1"/>
              <a:t>overcurrent</a:t>
            </a:r>
            <a:r>
              <a:rPr lang="fi-FI" sz="1800" dirty="0"/>
              <a:t> </a:t>
            </a:r>
            <a:r>
              <a:rPr lang="fi-FI" sz="1800" dirty="0" err="1"/>
              <a:t>protection</a:t>
            </a:r>
            <a:endParaRPr lang="fi-FI" sz="1800" dirty="0"/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fi-FI" sz="1800" dirty="0" err="1"/>
              <a:t>Protection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</a:t>
            </a:r>
            <a:r>
              <a:rPr lang="fi-FI" sz="1800" dirty="0" err="1"/>
              <a:t>enclosuring</a:t>
            </a:r>
            <a:r>
              <a:rPr lang="fi-FI" sz="1800" dirty="0"/>
              <a:t> </a:t>
            </a:r>
          </a:p>
          <a:p>
            <a:pPr lvl="1" indent="0" defTabSz="358775"/>
            <a:r>
              <a:rPr lang="fi-FI" sz="1800" dirty="0"/>
              <a:t> 	(IP </a:t>
            </a:r>
            <a:r>
              <a:rPr lang="fi-FI" sz="1800" dirty="0" err="1"/>
              <a:t>code</a:t>
            </a:r>
            <a:r>
              <a:rPr lang="fi-FI" sz="1800" dirty="0"/>
              <a:t>)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fi-FI" sz="1800" dirty="0" err="1"/>
              <a:t>Protection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 </a:t>
            </a:r>
            <a:r>
              <a:rPr lang="fi-FI" sz="1800" dirty="0" err="1"/>
              <a:t>mechanical</a:t>
            </a:r>
            <a:r>
              <a:rPr lang="fi-FI" sz="1800" dirty="0"/>
              <a:t> </a:t>
            </a:r>
            <a:r>
              <a:rPr lang="fi-FI" sz="1800" dirty="0" err="1"/>
              <a:t>impact</a:t>
            </a:r>
            <a:r>
              <a:rPr lang="fi-FI" sz="1800" dirty="0"/>
              <a:t> (IK </a:t>
            </a:r>
            <a:r>
              <a:rPr lang="fi-FI" sz="1800" dirty="0" err="1"/>
              <a:t>code</a:t>
            </a:r>
            <a:r>
              <a:rPr lang="fi-FI" sz="1800" dirty="0"/>
              <a:t>)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A313496-5A31-4868-A79B-6EC9468F0A64}"/>
              </a:ext>
            </a:extLst>
          </p:cNvPr>
          <p:cNvSpPr txBox="1"/>
          <p:nvPr/>
        </p:nvSpPr>
        <p:spPr>
          <a:xfrm>
            <a:off x="4614333" y="2788614"/>
            <a:ext cx="3854026" cy="24160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"/>
                <a:ea typeface="ＭＳ Ｐゴシック"/>
                <a:cs typeface="Arial"/>
              </a:rPr>
              <a:t>The power supply from an electric vehicle to the installation is considered as a voltage generator.</a:t>
            </a:r>
          </a:p>
          <a:p>
            <a:pPr marL="73152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Allowed only in charging stations equipped with a socket or plug-in accordance with SFS-EN 62196</a:t>
            </a:r>
            <a:endParaRPr lang="en-US" sz="1800" dirty="0"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02B9C9E0-F6FB-40E2-BDA8-D641B54B9115}"/>
              </a:ext>
            </a:extLst>
          </p:cNvPr>
          <p:cNvCxnSpPr>
            <a:cxnSpLocks/>
          </p:cNvCxnSpPr>
          <p:nvPr/>
        </p:nvCxnSpPr>
        <p:spPr>
          <a:xfrm>
            <a:off x="4572000" y="2788614"/>
            <a:ext cx="0" cy="2848714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1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E219EDC-FD73-420B-BBC5-A0D48DC018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7505" y="1358755"/>
            <a:ext cx="7988990" cy="830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A standard for "the other electric devices“ SFS 6000-5-55 is applied, for example, for the installations of PV panels and electrochemical batteries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A95666C-5A9B-4679-91D8-703BAA7B3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399198"/>
            <a:ext cx="7772400" cy="710850"/>
          </a:xfrm>
        </p:spPr>
        <p:txBody>
          <a:bodyPr/>
          <a:lstStyle/>
          <a:p>
            <a:r>
              <a:rPr lang="fi-FI" err="1"/>
              <a:t>Other</a:t>
            </a:r>
            <a:r>
              <a:rPr lang="fi-FI"/>
              <a:t> </a:t>
            </a:r>
            <a:r>
              <a:rPr lang="fi-FI" err="1"/>
              <a:t>devices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2C0529-D85C-417E-BC93-257CC8DA04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204D41-FC6E-4169-9241-20A5CFE2E3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EB10013-1A32-42CA-84C3-B7542A1608E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</a:t>
            </a:r>
            <a:r>
              <a:rPr kumimoji="0" lang="fi-FI" sz="8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.5.2021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D805998-C381-4F6C-B166-4F232819AC6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B2FBE9D9-81D1-415B-9CD6-853792F137A5}"/>
              </a:ext>
            </a:extLst>
          </p:cNvPr>
          <p:cNvSpPr txBox="1"/>
          <p:nvPr/>
        </p:nvSpPr>
        <p:spPr>
          <a:xfrm>
            <a:off x="587920" y="2437513"/>
            <a:ext cx="3804198" cy="27699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fi-FI" sz="1800" b="1" err="1">
                <a:latin typeface="Arial"/>
                <a:ea typeface="ＭＳ Ｐゴシック"/>
                <a:cs typeface="Arial"/>
              </a:rPr>
              <a:t>Traditional</a:t>
            </a:r>
            <a:r>
              <a:rPr lang="fi-FI" sz="1800" b="1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800" b="1" err="1">
                <a:latin typeface="Arial"/>
                <a:ea typeface="ＭＳ Ｐゴシック"/>
                <a:cs typeface="Arial"/>
              </a:rPr>
              <a:t>protection</a:t>
            </a:r>
            <a:r>
              <a:rPr lang="fi-FI" sz="1800" b="1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800" b="1" err="1">
                <a:latin typeface="Arial"/>
                <a:ea typeface="ＭＳ Ｐゴシック"/>
                <a:cs typeface="Arial"/>
              </a:rPr>
              <a:t>methods</a:t>
            </a:r>
            <a:r>
              <a:rPr lang="fi-FI" sz="1800" b="1">
                <a:latin typeface="Arial"/>
                <a:ea typeface="ＭＳ Ｐゴシック"/>
                <a:cs typeface="Arial"/>
              </a:rPr>
              <a:t> for </a:t>
            </a:r>
            <a:r>
              <a:rPr lang="fi-FI" sz="1800" b="1" err="1">
                <a:latin typeface="Arial"/>
                <a:ea typeface="ＭＳ Ｐゴシック"/>
                <a:cs typeface="Arial"/>
              </a:rPr>
              <a:t>electric</a:t>
            </a:r>
            <a:r>
              <a:rPr lang="fi-FI" sz="1800" b="1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800" b="1" err="1">
                <a:latin typeface="Arial"/>
                <a:ea typeface="ＭＳ Ｐゴシック"/>
                <a:cs typeface="Arial"/>
              </a:rPr>
              <a:t>shock</a:t>
            </a:r>
            <a:r>
              <a:rPr lang="fi-FI" sz="1800" b="1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800" b="1">
                <a:latin typeface="Arial"/>
                <a:ea typeface="ＭＳ Ｐゴシック"/>
                <a:cs typeface="Arial"/>
              </a:rPr>
              <a:t>and </a:t>
            </a:r>
            <a:r>
              <a:rPr lang="fi-FI" sz="1800" b="1" err="1">
                <a:latin typeface="Arial"/>
                <a:ea typeface="ＭＳ Ｐゴシック"/>
                <a:cs typeface="Arial"/>
              </a:rPr>
              <a:t>overcurrent</a:t>
            </a:r>
            <a:r>
              <a:rPr lang="fi-FI" sz="1800" b="1">
                <a:latin typeface="Arial"/>
                <a:ea typeface="ＭＳ Ｐゴシック"/>
                <a:cs typeface="Arial"/>
              </a:rPr>
              <a:t>:</a:t>
            </a:r>
            <a:endParaRPr lang="en-US">
              <a:latin typeface="Arial"/>
              <a:ea typeface="ＭＳ Ｐゴシック"/>
              <a:cs typeface="Arial"/>
            </a:endParaRPr>
          </a:p>
          <a:p>
            <a:pPr marL="675005" lvl="2" indent="-285750">
              <a:spcAft>
                <a:spcPts val="600"/>
              </a:spcAft>
              <a:buFont typeface="Arial"/>
              <a:buChar char="•"/>
            </a:pPr>
            <a:r>
              <a:rPr lang="fi-FI" sz="1600" err="1">
                <a:latin typeface="Arial"/>
                <a:ea typeface="ＭＳ Ｐゴシック"/>
                <a:cs typeface="Arial"/>
              </a:rPr>
              <a:t>Fault</a:t>
            </a:r>
            <a:r>
              <a:rPr lang="fi-FI" sz="1600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600" err="1">
                <a:latin typeface="Arial"/>
                <a:ea typeface="ＭＳ Ｐゴシック"/>
                <a:cs typeface="Arial"/>
              </a:rPr>
              <a:t>protection</a:t>
            </a:r>
            <a:r>
              <a:rPr lang="fi-FI" sz="1600" dirty="0">
                <a:latin typeface="Arial"/>
                <a:ea typeface="ＭＳ Ｐゴシック"/>
                <a:cs typeface="Arial"/>
              </a:rPr>
              <a:t> </a:t>
            </a:r>
            <a:endParaRPr lang="fi-FI" sz="1600">
              <a:latin typeface="Arial"/>
              <a:ea typeface="ＭＳ Ｐゴシック"/>
              <a:cs typeface="Arial"/>
            </a:endParaRPr>
          </a:p>
          <a:p>
            <a:pPr marL="675005" lvl="2" indent="-285750">
              <a:spcAft>
                <a:spcPts val="600"/>
              </a:spcAft>
              <a:buFont typeface="Arial"/>
              <a:buChar char="•"/>
            </a:pPr>
            <a:r>
              <a:rPr lang="fi-FI" sz="1600" err="1">
                <a:latin typeface="Arial"/>
                <a:ea typeface="ＭＳ Ｐゴシック"/>
                <a:cs typeface="Arial"/>
              </a:rPr>
              <a:t>Isolating</a:t>
            </a:r>
            <a:r>
              <a:rPr lang="fi-FI" sz="16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600">
                <a:latin typeface="Arial"/>
                <a:ea typeface="ＭＳ Ｐゴシック"/>
                <a:cs typeface="Arial"/>
              </a:rPr>
              <a:t>devices on either side of the static inverter</a:t>
            </a:r>
          </a:p>
          <a:p>
            <a:pPr marL="675005" lvl="2" indent="-285750">
              <a:spcAft>
                <a:spcPts val="600"/>
              </a:spcAft>
              <a:buFont typeface="Arial"/>
              <a:buChar char="•"/>
            </a:pPr>
            <a:r>
              <a:rPr lang="en-US" sz="1600"/>
              <a:t>Limiting the effects of harmonic currents.</a:t>
            </a:r>
            <a:endParaRPr lang="en-US" sz="1600">
              <a:cs typeface="Arial" panose="020B0604020202020204" pitchFamily="34" charset="0"/>
            </a:endParaRPr>
          </a:p>
          <a:p>
            <a:pPr marL="388620" lvl="1" indent="67945"/>
            <a:endParaRPr lang="fi-FI">
              <a:cs typeface="Arial" panose="020B0604020202020204" pitchFamily="34" charset="0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63979259-0947-4B27-BA1F-92037397BF4F}"/>
              </a:ext>
            </a:extLst>
          </p:cNvPr>
          <p:cNvSpPr txBox="1"/>
          <p:nvPr/>
        </p:nvSpPr>
        <p:spPr>
          <a:xfrm>
            <a:off x="4572000" y="2394493"/>
            <a:ext cx="3989390" cy="34624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52425" indent="-352425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>
                <a:latin typeface="Arial"/>
                <a:ea typeface="ＭＳ Ｐゴシック"/>
                <a:cs typeface="Arial"/>
              </a:rPr>
              <a:t>If the generator set operates in parallel with the public distribution network:</a:t>
            </a:r>
          </a:p>
          <a:p>
            <a:pPr marL="741045" lvl="1" indent="-352425">
              <a:buFont typeface="Arial" panose="020B0604020202020204" pitchFamily="34" charset="0"/>
              <a:buChar char="•"/>
            </a:pPr>
            <a:r>
              <a:rPr lang="en-US" sz="1600"/>
              <a:t>It must not interfere with the public distribution network</a:t>
            </a:r>
            <a:endParaRPr lang="en-US" sz="1600">
              <a:cs typeface="Arial" panose="020B0604020202020204" pitchFamily="34" charset="0"/>
            </a:endParaRPr>
          </a:p>
          <a:p>
            <a:pPr marL="741045" lvl="1" indent="-352425">
              <a:buFont typeface="Arial" panose="020B0604020202020204" pitchFamily="34" charset="0"/>
              <a:buChar char="•"/>
            </a:pPr>
            <a:r>
              <a:rPr lang="en-US" sz="1600"/>
              <a:t>Protection devices must prevent it from being connected to the grid in case of distribution failure</a:t>
            </a:r>
            <a:endParaRPr lang="en-US" sz="1600">
              <a:cs typeface="Arial" panose="020B0604020202020204" pitchFamily="34" charset="0"/>
            </a:endParaRPr>
          </a:p>
          <a:p>
            <a:pPr marL="741045" lvl="1" indent="-352425">
              <a:buFont typeface="Arial" panose="020B0604020202020204" pitchFamily="34" charset="0"/>
              <a:buChar char="•"/>
            </a:pPr>
            <a:r>
              <a:rPr lang="en-US" sz="1600"/>
              <a:t>Only qualified or instructed persons have access to system batteries</a:t>
            </a:r>
            <a:endParaRPr lang="en-US" sz="1600">
              <a:cs typeface="Arial" panose="020B0604020202020204" pitchFamily="34" charset="0"/>
            </a:endParaRPr>
          </a:p>
          <a:p>
            <a:pPr marL="741045" lvl="1" indent="-352425">
              <a:buFont typeface="Arial" panose="020B0604020202020204" pitchFamily="34" charset="0"/>
              <a:buChar char="•"/>
            </a:pPr>
            <a:r>
              <a:rPr lang="en-US" sz="1600"/>
              <a:t>Battery connections must be touch-protected.</a:t>
            </a:r>
            <a:endParaRPr lang="fi-FI" sz="1600">
              <a:cs typeface="Arial" panose="020B0604020202020204" pitchFamily="34" charset="0"/>
            </a:endParaRPr>
          </a:p>
        </p:txBody>
      </p: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1F7B8E30-DAB0-4BBC-A539-9E123A8A36DB}"/>
              </a:ext>
            </a:extLst>
          </p:cNvPr>
          <p:cNvCxnSpPr>
            <a:cxnSpLocks/>
          </p:cNvCxnSpPr>
          <p:nvPr/>
        </p:nvCxnSpPr>
        <p:spPr>
          <a:xfrm>
            <a:off x="4572000" y="2394493"/>
            <a:ext cx="0" cy="3256799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65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28164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endParaRPr lang="en-US" sz="20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000" dirty="0">
                <a:ea typeface="ＭＳ Ｐゴシック"/>
              </a:rPr>
              <a:t>Electrical installations and equipment must not endanger Life, Health and Property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fi-FI" sz="2000">
              <a:ea typeface="ＭＳ Ｐゴシック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fi-FI" sz="2000" dirty="0">
                <a:ea typeface="ＭＳ Ｐゴシック"/>
              </a:rPr>
              <a:t>SFS 6000 </a:t>
            </a:r>
            <a:r>
              <a:rPr lang="fi-FI" sz="2000" dirty="0" err="1">
                <a:ea typeface="ＭＳ Ｐゴシック"/>
              </a:rPr>
              <a:t>series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must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followed</a:t>
            </a:r>
            <a:r>
              <a:rPr lang="fi-FI" sz="2000" dirty="0">
                <a:ea typeface="ＭＳ Ｐゴシック"/>
              </a:rPr>
              <a:t> for </a:t>
            </a:r>
            <a:r>
              <a:rPr lang="fi-FI" sz="2000" dirty="0" err="1">
                <a:ea typeface="ＭＳ Ｐゴシック"/>
              </a:rPr>
              <a:t>safety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reasons</a:t>
            </a:r>
            <a:endParaRPr lang="fi-FI" sz="200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sz="2000">
              <a:ea typeface="ＭＳ Ｐゴシック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000" dirty="0">
                <a:ea typeface="ＭＳ Ｐゴシック"/>
              </a:rPr>
              <a:t>Unqualified persons in a homelike environment must be assisted to use and maintain new prosumer technologies </a:t>
            </a:r>
            <a:r>
              <a:rPr lang="en-US" sz="2000">
                <a:ea typeface="ＭＳ Ｐゴシック"/>
              </a:rPr>
              <a:t>such as </a:t>
            </a:r>
            <a:r>
              <a:rPr lang="en-US" sz="2000" dirty="0">
                <a:ea typeface="ＭＳ Ｐゴシック"/>
              </a:rPr>
              <a:t>batteries and charging electric vehicles.</a:t>
            </a:r>
            <a:endParaRPr lang="fi-FI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</a:t>
            </a:r>
            <a:r>
              <a:rPr kumimoji="0" lang="fi-FI" sz="8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.5.2021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319E68E246A4F9D13C114BA434E36" ma:contentTypeVersion="2" ma:contentTypeDescription="Create a new document." ma:contentTypeScope="" ma:versionID="75b4cc5e3493c10d1665dd198877b575">
  <xsd:schema xmlns:xsd="http://www.w3.org/2001/XMLSchema" xmlns:xs="http://www.w3.org/2001/XMLSchema" xmlns:p="http://schemas.microsoft.com/office/2006/metadata/properties" xmlns:ns3="9201549d-0d92-4fbb-bd19-678b4fa4295d" targetNamespace="http://schemas.microsoft.com/office/2006/metadata/properties" ma:root="true" ma:fieldsID="9d020be357e0a43f82471eecf333960b" ns3:_="">
    <xsd:import namespace="9201549d-0d92-4fbb-bd19-678b4fa429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1549d-0d92-4fbb-bd19-678b4fa42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7B6F3D-82A7-47F0-9C56-9F63BF720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F47BCB-990C-4932-80C0-CC76AFB3C896}">
  <ds:schemaRefs>
    <ds:schemaRef ds:uri="9201549d-0d92-4fbb-bd19-678b4fa429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223D0A-3E15-494E-9252-B80AAC3AFE07}">
  <ds:schemaRefs>
    <ds:schemaRef ds:uri="9201549d-0d92-4fbb-bd19-678b4fa429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940</Words>
  <Application>Microsoft Office PowerPoint</Application>
  <PresentationFormat>On-screen Show (4:3)</PresentationFormat>
  <Paragraphs>125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presentation</vt:lpstr>
      <vt:lpstr>Aalto Content - Green</vt:lpstr>
      <vt:lpstr>ELEC-E8423 - Smart Grid  Smart Grid and Electrical Safety</vt:lpstr>
      <vt:lpstr>Content </vt:lpstr>
      <vt:lpstr>Introduction</vt:lpstr>
      <vt:lpstr>Electricity Legislation</vt:lpstr>
      <vt:lpstr>Standards</vt:lpstr>
      <vt:lpstr>Photovoltaic production</vt:lpstr>
      <vt:lpstr>Electric vehicles</vt:lpstr>
      <vt:lpstr>Other devices</vt:lpstr>
      <vt:lpstr>Conclusions</vt:lpstr>
      <vt:lpstr>References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93</cp:revision>
  <dcterms:created xsi:type="dcterms:W3CDTF">2010-03-23T14:57:30Z</dcterms:created>
  <dcterms:modified xsi:type="dcterms:W3CDTF">2021-05-18T08:20:25Z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0x010100CB0319E68E246A4F9D13C114BA434E36</vt:lpwstr>
  </property>
</Properties>
</file>