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7"/>
  </p:notesMasterIdLst>
  <p:handoutMasterIdLst>
    <p:handoutMasterId r:id="rId18"/>
  </p:handoutMasterIdLst>
  <p:sldIdLst>
    <p:sldId id="339" r:id="rId6"/>
    <p:sldId id="355" r:id="rId7"/>
    <p:sldId id="363" r:id="rId8"/>
    <p:sldId id="365" r:id="rId9"/>
    <p:sldId id="366" r:id="rId10"/>
    <p:sldId id="367" r:id="rId11"/>
    <p:sldId id="368" r:id="rId12"/>
    <p:sldId id="369" r:id="rId13"/>
    <p:sldId id="352" r:id="rId14"/>
    <p:sldId id="362" r:id="rId15"/>
    <p:sldId id="370" r:id="rId16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FF8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F3224-16DE-4816-85C2-C4A54FE1F58B}" v="107" dt="2021-05-10T12:11:27.883"/>
    <p1510:client id="{8E1E2C0A-FDCB-324A-883F-5AD7B7675E9A}" v="1534" dt="2021-05-10T14:27:00.129"/>
    <p1510:client id="{8FE5B0E8-E645-4B38-BAB6-3EC34331D62D}" v="54" dt="2021-05-10T13:11:40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355" autoAdjust="0"/>
    <p:restoredTop sz="90382" autoAdjust="0"/>
  </p:normalViewPr>
  <p:slideViewPr>
    <p:cSldViewPr snapToGrid="0" snapToObjects="1">
      <p:cViewPr varScale="1">
        <p:scale>
          <a:sx n="72" d="100"/>
          <a:sy n="72" d="100"/>
        </p:scale>
        <p:origin x="15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3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0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The </a:t>
            </a:r>
            <a:r>
              <a:rPr lang="en-GB" sz="10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HELIOtube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® technology is an </a:t>
            </a:r>
            <a:r>
              <a:rPr lang="en-GB" sz="1000" b="1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inflatable cylindrical concentrator made of three industry-proven plastic films,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 namely a base film, transparent film and mirror film. The mirror film divides the concentrator into two air-tight chambers running lengthwise through the tube. Small pressure differences between the top and bottom chambers arch the mirror film downward. Thus, a mirror channel is created that concentrates the sun rays onto a thermal receiver in the upper chamber.</a:t>
            </a:r>
          </a:p>
          <a:p>
            <a:endParaRPr lang="en-GB" sz="1000" b="0" i="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Multiple-Effect Distillation</a:t>
            </a: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Reverse Osmosis</a:t>
            </a:r>
          </a:p>
          <a:p>
            <a:endParaRPr lang="en-GB" sz="1000" b="0" i="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2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64855919_Gemasolar_the_first_tower_thermosol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ea.org/reports/concentrating-solar-power-c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costs/Power-Generation-Costs/SolarPow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>
                <a:ea typeface="ＭＳ Ｐゴシック"/>
              </a:rPr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 err="1">
                <a:ea typeface="ＭＳ Ｐゴシック"/>
                <a:cs typeface="+mj-lt"/>
              </a:rPr>
              <a:t>Concentrating</a:t>
            </a:r>
            <a:r>
              <a:rPr lang="fi-FI" sz="3200" i="1" dirty="0">
                <a:ea typeface="ＭＳ Ｐゴシック"/>
                <a:cs typeface="+mj-lt"/>
              </a:rPr>
              <a:t> </a:t>
            </a:r>
            <a:r>
              <a:rPr lang="fi-FI" sz="3200" i="1" dirty="0" err="1">
                <a:ea typeface="ＭＳ Ｐゴシック"/>
                <a:cs typeface="+mj-lt"/>
              </a:rPr>
              <a:t>solar</a:t>
            </a:r>
            <a:r>
              <a:rPr lang="fi-FI" sz="3200" i="1" dirty="0">
                <a:ea typeface="ＭＳ Ｐゴシック"/>
                <a:cs typeface="+mj-lt"/>
              </a:rPr>
              <a:t> </a:t>
            </a:r>
            <a:r>
              <a:rPr lang="fi-FI" sz="3200" i="1" dirty="0" err="1">
                <a:ea typeface="ＭＳ Ｐゴシック"/>
                <a:cs typeface="+mj-lt"/>
              </a:rPr>
              <a:t>power</a:t>
            </a:r>
            <a:r>
              <a:rPr lang="fi-FI" sz="3200" i="1" dirty="0">
                <a:ea typeface="ＭＳ Ｐゴシック"/>
                <a:cs typeface="+mj-lt"/>
              </a:rPr>
              <a:t> and </a:t>
            </a:r>
            <a:r>
              <a:rPr lang="fi-FI" sz="3200" i="1" dirty="0" err="1">
                <a:ea typeface="ＭＳ Ｐゴシック"/>
                <a:cs typeface="+mj-lt"/>
              </a:rPr>
              <a:t>its</a:t>
            </a:r>
            <a:r>
              <a:rPr lang="fi-FI" sz="3200" i="1" dirty="0">
                <a:ea typeface="ＭＳ Ｐゴシック"/>
                <a:cs typeface="+mj-lt"/>
              </a:rPr>
              <a:t> </a:t>
            </a:r>
            <a:r>
              <a:rPr lang="fi-FI" sz="3200" i="1" dirty="0" err="1">
                <a:ea typeface="ＭＳ Ｐゴシック"/>
                <a:cs typeface="+mj-lt"/>
              </a:rPr>
              <a:t>comparison</a:t>
            </a:r>
            <a:r>
              <a:rPr lang="fi-FI" sz="3200" i="1" dirty="0">
                <a:ea typeface="ＭＳ Ｐゴシック"/>
                <a:cs typeface="+mj-lt"/>
              </a:rPr>
              <a:t> to </a:t>
            </a:r>
            <a:r>
              <a:rPr lang="fi-FI" sz="3200" i="1" dirty="0" err="1">
                <a:ea typeface="ＭＳ Ｐゴシック"/>
                <a:cs typeface="+mj-lt"/>
              </a:rPr>
              <a:t>photovoltaics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Elena Benedetti</a:t>
            </a:r>
          </a:p>
          <a:p>
            <a:r>
              <a:rPr lang="en-US" i="1" dirty="0"/>
              <a:t>Essi Tallavaara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11.05.2021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203960"/>
            <a:ext cx="8134278" cy="46024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</a:pPr>
            <a:r>
              <a:rPr lang="en-GB" sz="1200" b="0" dirty="0" err="1"/>
              <a:t>Burgaleta</a:t>
            </a:r>
            <a:r>
              <a:rPr lang="en-GB" sz="1200" b="0" dirty="0"/>
              <a:t>, J. I. &amp; Arias, S. &amp; Ramirez, D. (2011). </a:t>
            </a:r>
            <a:r>
              <a:rPr lang="en-GB" sz="1200" b="0" dirty="0" err="1"/>
              <a:t>Gemasolar</a:t>
            </a:r>
            <a:r>
              <a:rPr lang="en-GB" sz="1200" b="0" dirty="0"/>
              <a:t>, the first </a:t>
            </a:r>
            <a:r>
              <a:rPr lang="en-GB" sz="1200" b="0" dirty="0" err="1"/>
              <a:t>thermosolar</a:t>
            </a:r>
            <a:r>
              <a:rPr lang="en-GB" sz="1200" b="0" dirty="0"/>
              <a:t> commercial plant with molten salt storage. ResearchGate GmbH. Available: </a:t>
            </a:r>
            <a:r>
              <a:rPr lang="en-GB" sz="1200" b="0" dirty="0">
                <a:hlinkClick r:id="rId3"/>
              </a:rPr>
              <a:t>https://www.researchgate.net/publication/264855919_Gemasolar_the_first_tower_thermosolar</a:t>
            </a:r>
            <a:endParaRPr lang="en-GB" sz="1200" b="0" dirty="0"/>
          </a:p>
          <a:p>
            <a:pPr marL="0" indent="0">
              <a:lnSpc>
                <a:spcPct val="150000"/>
              </a:lnSpc>
            </a:pPr>
            <a:r>
              <a:rPr lang="en-GB" sz="1200" b="0" u="sng" dirty="0"/>
              <a:t>_</a:t>
            </a:r>
            <a:r>
              <a:rPr lang="en-GB" sz="1200" b="0" u="sng" dirty="0" err="1"/>
              <a:t>commercial_plant_with_molten_salt_storage</a:t>
            </a:r>
            <a:endParaRPr lang="en-GB" sz="1200" b="0" u="sng" dirty="0"/>
          </a:p>
          <a:p>
            <a:pPr marL="0" indent="0">
              <a:lnSpc>
                <a:spcPct val="150000"/>
              </a:lnSpc>
            </a:pPr>
            <a:r>
              <a:rPr lang="en-GB" sz="1200" b="0" dirty="0"/>
              <a:t>Gauche, P. &amp; Rudman, J. &amp; Mabaso, M. &amp; Landman, W. A. &amp; </a:t>
            </a:r>
            <a:r>
              <a:rPr lang="en-GB" sz="1200" b="0" dirty="0" err="1"/>
              <a:t>Backström</a:t>
            </a:r>
            <a:r>
              <a:rPr lang="en-GB" sz="1200" b="0" dirty="0"/>
              <a:t>, T. W. &amp; Brent, A. C. (2019). Solar Energy. V. 152. P. 106-139. Available: DOI 10.1016/j.solener.2017.03.072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>
                <a:ea typeface="+mn-lt"/>
                <a:cs typeface="+mn-lt"/>
              </a:rPr>
              <a:t>He, Y. &amp; </a:t>
            </a:r>
            <a:r>
              <a:rPr lang="en-US" sz="1200" b="0" dirty="0" err="1">
                <a:ea typeface="+mn-lt"/>
                <a:cs typeface="+mn-lt"/>
              </a:rPr>
              <a:t>Qiu</a:t>
            </a:r>
            <a:r>
              <a:rPr lang="en-US" sz="1200" b="0" dirty="0">
                <a:ea typeface="+mn-lt"/>
                <a:cs typeface="+mn-lt"/>
              </a:rPr>
              <a:t>, Y. &amp; Wank, K. &amp; Yuan, F. &amp; Wang, W. &amp; Li, M. &amp; Guo, J. (2020). Perspective of concentrating solar power. Energy. Vol. 198. P. 117373. Available: DOI 10.1016/j-energy.2020.117373</a:t>
            </a:r>
          </a:p>
          <a:p>
            <a:pPr marL="0" indent="0">
              <a:lnSpc>
                <a:spcPct val="150000"/>
              </a:lnSpc>
            </a:pPr>
            <a:r>
              <a:rPr lang="en-GB" sz="1200" b="0" dirty="0"/>
              <a:t>IEA 2021. Concentrating Solar Power (CSP). (2020). [Referenced 10.05.2021] Available: </a:t>
            </a:r>
            <a:r>
              <a:rPr lang="en-GB" sz="1200" b="0" dirty="0">
                <a:hlinkClick r:id="rId4"/>
              </a:rPr>
              <a:t>https://www.iea.org/reports/concentrating-solar-power-csp</a:t>
            </a:r>
            <a:endParaRPr lang="en-GB" sz="1200" b="0" dirty="0"/>
          </a:p>
          <a:p>
            <a:pPr marL="0" indent="0">
              <a:lnSpc>
                <a:spcPct val="150000"/>
              </a:lnSpc>
            </a:pPr>
            <a:r>
              <a:rPr lang="en-GB" sz="1200" b="0" dirty="0" err="1"/>
              <a:t>Palenzuela</a:t>
            </a:r>
            <a:r>
              <a:rPr lang="en-GB" sz="1200" b="0" dirty="0"/>
              <a:t>, P. &amp; Ortega-Delgado, B. &amp; Alarcon-Padilla, D. (2020). Comparative assessment of the annual electricity and water production by concentrating solar power and desalination plants: A case study. Applied Thermal Engineering. V. 177. P. 115485. Available: DOI 10.1016/j.applthermaleng.2020.115485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 err="1">
                <a:ea typeface="+mn-lt"/>
                <a:cs typeface="+mn-lt"/>
              </a:rPr>
              <a:t>Trevisan</a:t>
            </a:r>
            <a:r>
              <a:rPr lang="en-US" sz="1200" b="0" dirty="0">
                <a:ea typeface="+mn-lt"/>
                <a:cs typeface="+mn-lt"/>
              </a:rPr>
              <a:t>, S. &amp; </a:t>
            </a:r>
            <a:r>
              <a:rPr lang="en-US" sz="1200" b="0" dirty="0" err="1">
                <a:ea typeface="+mn-lt"/>
                <a:cs typeface="+mn-lt"/>
              </a:rPr>
              <a:t>Guedez</a:t>
            </a:r>
            <a:r>
              <a:rPr lang="en-US" sz="1200" b="0" dirty="0">
                <a:ea typeface="+mn-lt"/>
                <a:cs typeface="+mn-lt"/>
              </a:rPr>
              <a:t>, R. &amp; </a:t>
            </a:r>
            <a:r>
              <a:rPr lang="en-US" sz="1200" b="0" dirty="0" err="1">
                <a:ea typeface="+mn-lt"/>
                <a:cs typeface="+mn-lt"/>
              </a:rPr>
              <a:t>Laumert</a:t>
            </a:r>
            <a:r>
              <a:rPr lang="en-US" sz="1200" b="0" dirty="0">
                <a:ea typeface="+mn-lt"/>
                <a:cs typeface="+mn-lt"/>
              </a:rPr>
              <a:t>, B. (2020). Thermo-economic </a:t>
            </a:r>
            <a:r>
              <a:rPr lang="en-GB" sz="1200" b="0" dirty="0"/>
              <a:t>optimization of an air driven supercritical CO</a:t>
            </a:r>
            <a:r>
              <a:rPr lang="en-GB" sz="1200" b="0" baseline="-25000" dirty="0"/>
              <a:t>2</a:t>
            </a:r>
            <a:r>
              <a:rPr lang="en-GB" sz="1200" b="0" dirty="0"/>
              <a:t> Brayton power cycle for concentrating solar power plant with packed bed thermal energy storage. Solar Energy. Vol. 211. P. 1373–1391. Available: DOI 10.1016/j.solener.2020.20.069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 err="1">
                <a:ea typeface="ＭＳ Ｐゴシック"/>
              </a:rPr>
              <a:t>Viebahn</a:t>
            </a:r>
            <a:r>
              <a:rPr lang="en-US" sz="1200" b="0" dirty="0">
                <a:ea typeface="ＭＳ Ｐゴシック"/>
              </a:rPr>
              <a:t>, P &amp;Lechon, Y &amp; </a:t>
            </a:r>
            <a:r>
              <a:rPr lang="en-US" sz="1200" b="0" dirty="0" err="1">
                <a:ea typeface="ＭＳ Ｐゴシック"/>
              </a:rPr>
              <a:t>Trieb</a:t>
            </a:r>
            <a:r>
              <a:rPr lang="en-US" sz="1200" b="0" dirty="0">
                <a:ea typeface="ＭＳ Ｐゴシック"/>
              </a:rPr>
              <a:t>, F. (2011). The potential role of concentrated solar power in Africa and Europe. Energy Policy. V. 39. P. 4420–4430. Available: DOI 10.1016/j.enpol.2010.09.026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200" b="0" dirty="0" err="1">
                <a:ea typeface="+mn-lt"/>
                <a:cs typeface="+mn-lt"/>
              </a:rPr>
              <a:t>Bermadinger</a:t>
            </a:r>
            <a:r>
              <a:rPr lang="en-US" sz="1200" b="0" dirty="0">
                <a:ea typeface="+mn-lt"/>
                <a:cs typeface="+mn-lt"/>
              </a:rPr>
              <a:t>, S. &amp; </a:t>
            </a:r>
            <a:r>
              <a:rPr lang="en-US" sz="1200" b="0" dirty="0" err="1">
                <a:ea typeface="+mn-lt"/>
                <a:cs typeface="+mn-lt"/>
              </a:rPr>
              <a:t>Steinmair</a:t>
            </a:r>
            <a:r>
              <a:rPr lang="en-US" sz="1200" b="0" dirty="0">
                <a:ea typeface="+mn-lt"/>
                <a:cs typeface="+mn-lt"/>
              </a:rPr>
              <a:t>, M. &amp; </a:t>
            </a:r>
            <a:r>
              <a:rPr lang="en-US" sz="1200" b="0" dirty="0" err="1">
                <a:ea typeface="+mn-lt"/>
                <a:cs typeface="+mn-lt"/>
              </a:rPr>
              <a:t>Tiefenbacher</a:t>
            </a:r>
            <a:r>
              <a:rPr lang="en-US" sz="1200" b="0" dirty="0">
                <a:ea typeface="+mn-lt"/>
                <a:cs typeface="+mn-lt"/>
              </a:rPr>
              <a:t>, F. (2019). </a:t>
            </a:r>
            <a:r>
              <a:rPr lang="en-US" sz="1200" b="0" dirty="0" err="1">
                <a:ea typeface="+mn-lt"/>
                <a:cs typeface="+mn-lt"/>
              </a:rPr>
              <a:t>HELIOtube</a:t>
            </a:r>
            <a:r>
              <a:rPr lang="en-US" sz="1200" b="0" dirty="0">
                <a:ea typeface="+mn-lt"/>
                <a:cs typeface="+mn-lt"/>
              </a:rPr>
              <a:t>: An industrially realized reinvention of a CSP collector. AIP Conference Proceedings 2126. Available: DOI 10.1063/1.5117621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>
                <a:ea typeface="ＭＳ Ｐゴシック"/>
              </a:rPr>
              <a:t>Fabrizio </a:t>
            </a:r>
            <a:r>
              <a:rPr lang="en-US" sz="1200" b="0" dirty="0" err="1">
                <a:ea typeface="ＭＳ Ｐゴシック"/>
              </a:rPr>
              <a:t>Fabrizi</a:t>
            </a:r>
            <a:r>
              <a:rPr lang="en-US" sz="1200" b="0" dirty="0">
                <a:ea typeface="ＭＳ Ｐゴシック"/>
              </a:rPr>
              <a:t> "Environmental impact: CSP TECHNOLOGIES". Renewable energy training program, module 7 2012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>
                <a:ea typeface="+mn-lt"/>
                <a:cs typeface="+mn-lt"/>
              </a:rPr>
              <a:t>Hardy, Z. (2020). Solar Power and Western Australia: How it can be the Future of Energy for the State. 2021 Easy Solar. [Referenced 10.05.2021] Available: https://</a:t>
            </a:r>
            <a:r>
              <a:rPr lang="en-US" sz="1200" b="0" dirty="0" err="1">
                <a:ea typeface="+mn-lt"/>
                <a:cs typeface="+mn-lt"/>
              </a:rPr>
              <a:t>www.easysolar.com.au</a:t>
            </a:r>
            <a:r>
              <a:rPr lang="en-US" sz="1200" b="0" dirty="0">
                <a:ea typeface="+mn-lt"/>
                <a:cs typeface="+mn-lt"/>
              </a:rPr>
              <a:t>/solar-power-western-</a:t>
            </a:r>
            <a:r>
              <a:rPr lang="en-US" sz="1200" b="0" dirty="0" err="1">
                <a:ea typeface="+mn-lt"/>
                <a:cs typeface="+mn-lt"/>
              </a:rPr>
              <a:t>australia</a:t>
            </a:r>
            <a:r>
              <a:rPr lang="en-US" sz="1200" b="0" dirty="0">
                <a:ea typeface="+mn-lt"/>
                <a:cs typeface="+mn-lt"/>
              </a:rPr>
              <a:t>-future/</a:t>
            </a:r>
            <a:endParaRPr lang="en-US" sz="1200" b="0" dirty="0">
              <a:ea typeface="ＭＳ Ｐゴシック"/>
            </a:endParaRPr>
          </a:p>
          <a:p>
            <a:r>
              <a:rPr lang="en-US" sz="1200" b="0" dirty="0">
                <a:ea typeface="+mn-lt"/>
                <a:cs typeface="+mn-lt"/>
              </a:rPr>
              <a:t>IRENA. Solar Power. [Referenced 10.05.2021] Available: </a:t>
            </a:r>
            <a:r>
              <a:rPr lang="en-US" sz="1200" b="0" dirty="0">
                <a:ea typeface="+mn-lt"/>
                <a:cs typeface="+mn-lt"/>
                <a:hlinkClick r:id="rId3"/>
              </a:rPr>
              <a:t>https://www.irena.org/costs/Power-Generation-Costs/SolarPower</a:t>
            </a:r>
            <a:endParaRPr lang="en-US" dirty="0"/>
          </a:p>
          <a:p>
            <a:pPr marL="0" indent="0">
              <a:lnSpc>
                <a:spcPct val="150000"/>
              </a:lnSpc>
            </a:pPr>
            <a:r>
              <a:rPr lang="en-US" sz="1200" b="0" dirty="0">
                <a:ea typeface="+mn-lt"/>
                <a:cs typeface="+mn-lt"/>
              </a:rPr>
              <a:t>PROTERMOSOLAR. (2019). Concentrated Solar Power (CSP) Vs Photovoltaic (PV). </a:t>
            </a:r>
            <a:r>
              <a:rPr lang="en-US" sz="1200" b="0" dirty="0" err="1">
                <a:ea typeface="+mn-lt"/>
                <a:cs typeface="+mn-lt"/>
              </a:rPr>
              <a:t>Helioscsp</a:t>
            </a:r>
            <a:r>
              <a:rPr lang="en-US" sz="1200" b="0" dirty="0">
                <a:ea typeface="+mn-lt"/>
                <a:cs typeface="+mn-lt"/>
              </a:rPr>
              <a:t>. [Referenced 10.05.2021] Available: </a:t>
            </a:r>
            <a:r>
              <a:rPr lang="en-US" sz="1200" b="0" u="sng" dirty="0">
                <a:ea typeface="+mn-lt"/>
                <a:cs typeface="+mn-lt"/>
              </a:rPr>
              <a:t>https://</a:t>
            </a:r>
            <a:r>
              <a:rPr lang="en-US" sz="1200" b="0" u="sng" dirty="0" err="1">
                <a:ea typeface="+mn-lt"/>
                <a:cs typeface="+mn-lt"/>
              </a:rPr>
              <a:t>helioscsp.com</a:t>
            </a:r>
            <a:r>
              <a:rPr lang="en-US" sz="1200" b="0" u="sng" dirty="0">
                <a:ea typeface="+mn-lt"/>
                <a:cs typeface="+mn-lt"/>
              </a:rPr>
              <a:t>/concentrated-solar-power-</a:t>
            </a:r>
            <a:r>
              <a:rPr lang="en-US" sz="1200" b="0" u="sng" dirty="0" err="1">
                <a:ea typeface="+mn-lt"/>
                <a:cs typeface="+mn-lt"/>
              </a:rPr>
              <a:t>csp</a:t>
            </a:r>
            <a:r>
              <a:rPr lang="en-US" sz="1200" b="0" u="sng" dirty="0">
                <a:ea typeface="+mn-lt"/>
                <a:cs typeface="+mn-lt"/>
              </a:rPr>
              <a:t>-vs-photovoltaic-</a:t>
            </a:r>
            <a:r>
              <a:rPr lang="en-US" sz="1200" b="0" u="sng" dirty="0" err="1">
                <a:ea typeface="+mn-lt"/>
                <a:cs typeface="+mn-lt"/>
              </a:rPr>
              <a:t>pv</a:t>
            </a:r>
            <a:r>
              <a:rPr lang="en-US" sz="1200" b="0" u="sng" dirty="0">
                <a:ea typeface="+mn-lt"/>
                <a:cs typeface="+mn-lt"/>
              </a:rPr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continues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2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Technical Overview </a:t>
            </a:r>
            <a:endParaRPr lang="en-US" sz="200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CSP Potential </a:t>
            </a:r>
            <a:endParaRPr lang="en-US" sz="200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CSP vs. PV </a:t>
            </a:r>
            <a:endParaRPr lang="en-US" sz="200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Cost Comparison</a:t>
            </a:r>
            <a:endParaRPr lang="en-US" sz="200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Environmental Impact</a:t>
            </a:r>
            <a:endParaRPr lang="en-US" sz="200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Innovations</a:t>
            </a:r>
            <a:endParaRPr lang="en-US" sz="200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ＭＳ Ｐゴシック"/>
              </a:rPr>
              <a:t>Conclusions</a:t>
            </a:r>
            <a:endParaRPr lang="en-US" sz="2000"/>
          </a:p>
          <a:p>
            <a:pPr marL="285750" indent="-28575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1600" dirty="0">
                <a:ea typeface="ＭＳ Ｐゴシック"/>
              </a:rPr>
              <a:t>CSP plants produce electricity from solar radiation</a:t>
            </a:r>
            <a:endParaRPr lang="it-IT" sz="16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1600" dirty="0">
                <a:ea typeface="ＭＳ Ｐゴシック"/>
              </a:rPr>
              <a:t>The solar energy is transformed into heat and generates electricity by using turbines that drive a generator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1600" dirty="0">
                <a:ea typeface="ＭＳ Ｐゴシック"/>
              </a:rPr>
              <a:t>Different heat transfer fluids are used: thermo oil, molten salt, air or water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1600" dirty="0">
                <a:ea typeface="ＭＳ Ｐゴシック"/>
              </a:rPr>
              <a:t>4 main types of CSP plant technology 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Technical Overview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3C088BBF-3FBB-41EC-B4FB-2C32D04A3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" t="8178" r="133"/>
          <a:stretch/>
        </p:blipFill>
        <p:spPr>
          <a:xfrm>
            <a:off x="417031" y="3535680"/>
            <a:ext cx="8309938" cy="22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Capacity worldwide 6450 MW (2019)</a:t>
            </a:r>
            <a:endParaRPr lang="en-US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Spain, USA, Morocco, South Africa, </a:t>
            </a:r>
          </a:p>
          <a:p>
            <a:pPr marL="0" indent="0">
              <a:lnSpc>
                <a:spcPct val="100000"/>
              </a:lnSpc>
            </a:pPr>
            <a:r>
              <a:rPr lang="en-US" sz="1800" dirty="0">
                <a:ea typeface="ＭＳ Ｐゴシック"/>
              </a:rPr>
              <a:t>	China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Hybrid systems</a:t>
            </a:r>
          </a:p>
          <a:p>
            <a:pPr marL="1196975" lvl="1" indent="-857250"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CHP</a:t>
            </a:r>
          </a:p>
          <a:p>
            <a:pPr marL="1196975" lvl="1" indent="-857250"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Desalination</a:t>
            </a:r>
          </a:p>
          <a:p>
            <a:pPr marL="1196975" lvl="1" indent="-857250"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Solar PV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ＭＳ Ｐゴシック"/>
              </a:rPr>
              <a:t>TES – Thermal Energy Storage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ea typeface="ＭＳ Ｐゴシック"/>
              </a:rPr>
              <a:t>Gemasolar</a:t>
            </a:r>
            <a:r>
              <a:rPr lang="en-US" sz="1800" dirty="0">
                <a:ea typeface="ＭＳ Ｐゴシック"/>
              </a:rPr>
              <a:t> 20 MW, Spain</a:t>
            </a:r>
          </a:p>
          <a:p>
            <a:pPr marL="79692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15 h storage 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CSP Potential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 descr="A picture containing outdoor, mountain, nature, overlooking&#10;&#10;Description automatically generated">
            <a:extLst>
              <a:ext uri="{FF2B5EF4-FFF2-40B4-BE49-F238E27FC236}">
                <a16:creationId xmlns:a16="http://schemas.microsoft.com/office/drawing/2014/main" id="{263E3A17-CE6F-E447-95E9-6A3145745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1" t="22543" r="32167" b="220"/>
          <a:stretch/>
        </p:blipFill>
        <p:spPr>
          <a:xfrm>
            <a:off x="5069875" y="1619067"/>
            <a:ext cx="3501725" cy="38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lar panels on a roof&#10;&#10;Description automatically generated with medium confidence">
            <a:extLst>
              <a:ext uri="{FF2B5EF4-FFF2-40B4-BE49-F238E27FC236}">
                <a16:creationId xmlns:a16="http://schemas.microsoft.com/office/drawing/2014/main" id="{583A32B0-9A64-D34F-9906-54F844A85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75"/>
          <a:stretch/>
        </p:blipFill>
        <p:spPr>
          <a:xfrm>
            <a:off x="4577437" y="1156666"/>
            <a:ext cx="3999601" cy="4714610"/>
          </a:xfrm>
          <a:prstGeom prst="rect">
            <a:avLst/>
          </a:prstGeom>
        </p:spPr>
      </p:pic>
      <p:pic>
        <p:nvPicPr>
          <p:cNvPr id="14" name="Picture 13" descr="A picture containing sky, outdoor, watercraft, transport&#10;&#10;Description automatically generated">
            <a:extLst>
              <a:ext uri="{FF2B5EF4-FFF2-40B4-BE49-F238E27FC236}">
                <a16:creationId xmlns:a16="http://schemas.microsoft.com/office/drawing/2014/main" id="{7DE44F1D-750F-B54A-A7D7-929002B07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15" b="8067"/>
          <a:stretch/>
        </p:blipFill>
        <p:spPr>
          <a:xfrm>
            <a:off x="572400" y="1159841"/>
            <a:ext cx="3998271" cy="47082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4447" y="4640239"/>
            <a:ext cx="3429954" cy="117370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+ Excess energy storage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+ Hybrid systems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+ Energy flexibility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CSP vs. PV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EB8D3A5-B05D-A041-9ED6-A060F837025F}"/>
              </a:ext>
            </a:extLst>
          </p:cNvPr>
          <p:cNvSpPr txBox="1">
            <a:spLocks/>
          </p:cNvSpPr>
          <p:nvPr/>
        </p:nvSpPr>
        <p:spPr bwMode="auto">
          <a:xfrm>
            <a:off x="4399484" y="4640239"/>
            <a:ext cx="3429954" cy="117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+ Cost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+ Integrated systems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+ Established</a:t>
            </a:r>
          </a:p>
        </p:txBody>
      </p:sp>
    </p:spTree>
    <p:extLst>
      <p:ext uri="{BB962C8B-B14F-4D97-AF65-F5344CB8AC3E}">
        <p14:creationId xmlns:p14="http://schemas.microsoft.com/office/powerpoint/2010/main" val="327726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1800">
                <a:solidFill>
                  <a:srgbClr val="FF0000"/>
                </a:solidFill>
                <a:ea typeface="ＭＳ Ｐゴシック"/>
              </a:rPr>
              <a:t>CSP</a:t>
            </a:r>
            <a:r>
              <a:rPr lang="en-US" sz="1800">
                <a:ea typeface="ＭＳ Ｐゴシック"/>
              </a:rPr>
              <a:t> plants are still 5 times more </a:t>
            </a:r>
            <a:endParaRPr lang="it-IT"/>
          </a:p>
          <a:p>
            <a:pPr marL="0" indent="0">
              <a:lnSpc>
                <a:spcPct val="150000"/>
              </a:lnSpc>
            </a:pPr>
            <a:r>
              <a:rPr lang="en-US" sz="1800">
                <a:ea typeface="ＭＳ Ｐゴシック"/>
              </a:rPr>
              <a:t>      expensive than </a:t>
            </a:r>
            <a:r>
              <a:rPr lang="en-US" sz="1800">
                <a:solidFill>
                  <a:schemeClr val="accent1"/>
                </a:solidFill>
                <a:ea typeface="ＭＳ Ｐゴシック"/>
              </a:rPr>
              <a:t>PV</a:t>
            </a:r>
            <a:r>
              <a:rPr lang="en-US" sz="1800">
                <a:ea typeface="ＭＳ Ｐゴシック"/>
              </a:rPr>
              <a:t> plants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800">
                <a:ea typeface="ＭＳ Ｐゴシック"/>
              </a:rPr>
              <a:t>The price of both technologies will</a:t>
            </a:r>
          </a:p>
          <a:p>
            <a:pPr marL="0" indent="0">
              <a:lnSpc>
                <a:spcPct val="150000"/>
              </a:lnSpc>
            </a:pPr>
            <a:r>
              <a:rPr lang="en-US" sz="1800">
                <a:ea typeface="ＭＳ Ｐゴシック"/>
              </a:rPr>
              <a:t>     continue to decline</a:t>
            </a:r>
            <a:endParaRPr lang="en-US" sz="1800"/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800">
                <a:solidFill>
                  <a:schemeClr val="accent1"/>
                </a:solidFill>
                <a:ea typeface="ＭＳ Ｐゴシック"/>
              </a:rPr>
              <a:t>PV</a:t>
            </a:r>
            <a:r>
              <a:rPr lang="en-US" sz="1800">
                <a:ea typeface="ＭＳ Ｐゴシック"/>
              </a:rPr>
              <a:t> will remain a preferable solution</a:t>
            </a:r>
            <a:endParaRPr lang="en-US" sz="1800"/>
          </a:p>
          <a:p>
            <a:pPr marL="0" indent="0">
              <a:lnSpc>
                <a:spcPct val="150000"/>
              </a:lnSpc>
            </a:pPr>
            <a:r>
              <a:rPr lang="en-US" sz="1800">
                <a:ea typeface="ＭＳ Ｐゴシック"/>
              </a:rPr>
              <a:t>     over</a:t>
            </a:r>
            <a:r>
              <a:rPr lang="en-US" sz="1800">
                <a:solidFill>
                  <a:srgbClr val="FF0000"/>
                </a:solidFill>
                <a:ea typeface="ＭＳ Ｐゴシック"/>
              </a:rPr>
              <a:t> CSP</a:t>
            </a:r>
            <a:r>
              <a:rPr lang="en-US" sz="1800">
                <a:ea typeface="ＭＳ Ｐゴシック"/>
              </a:rPr>
              <a:t> for energy investors</a:t>
            </a:r>
            <a:endParaRPr lang="en-US" sz="1800"/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800">
                <a:ea typeface="ＭＳ Ｐゴシック"/>
              </a:rPr>
              <a:t>The average cost of electricity </a:t>
            </a:r>
          </a:p>
          <a:p>
            <a:pPr marL="0" indent="0">
              <a:lnSpc>
                <a:spcPct val="150000"/>
              </a:lnSpc>
            </a:pPr>
            <a:r>
              <a:rPr lang="en-US" sz="1800">
                <a:ea typeface="ＭＳ Ｐゴシック"/>
              </a:rPr>
              <a:t>     generated from </a:t>
            </a:r>
            <a:r>
              <a:rPr lang="en-US" sz="1800">
                <a:solidFill>
                  <a:srgbClr val="FF0000"/>
                </a:solidFill>
                <a:ea typeface="ＭＳ Ｐゴシック"/>
              </a:rPr>
              <a:t>CSP</a:t>
            </a:r>
            <a:r>
              <a:rPr lang="en-US" sz="1800">
                <a:ea typeface="ＭＳ Ｐゴシック"/>
              </a:rPr>
              <a:t> with TES is</a:t>
            </a:r>
          </a:p>
          <a:p>
            <a:pPr marL="0" indent="0">
              <a:lnSpc>
                <a:spcPct val="150000"/>
              </a:lnSpc>
            </a:pPr>
            <a:r>
              <a:rPr lang="en-US" sz="1800">
                <a:ea typeface="ＭＳ Ｐゴシック"/>
              </a:rPr>
              <a:t>     expected to remain cheaper</a:t>
            </a:r>
          </a:p>
          <a:p>
            <a:pPr marL="0" indent="0">
              <a:lnSpc>
                <a:spcPct val="150000"/>
              </a:lnSpc>
            </a:pPr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Cost Comparison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D90C5930-17E8-4CCA-BE2F-E275DE38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32" y="1388913"/>
            <a:ext cx="3877855" cy="42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n-US" sz="2000" dirty="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dirty="0">
                <a:ea typeface="ＭＳ Ｐゴシック"/>
              </a:rPr>
              <a:t>Water issues</a:t>
            </a:r>
            <a:endParaRPr lang="en-US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dirty="0">
                <a:ea typeface="ＭＳ Ｐゴシック"/>
              </a:rPr>
              <a:t>HTF issues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dirty="0">
                <a:ea typeface="ＭＳ Ｐゴシック"/>
              </a:rPr>
              <a:t>Land use and visual impact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dirty="0">
                <a:ea typeface="ＭＳ Ｐゴシック"/>
              </a:rPr>
              <a:t>Energy and materials use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000" dirty="0">
                <a:ea typeface="ＭＳ Ｐゴシック"/>
              </a:rPr>
              <a:t>Impacts on flora and fauna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Environmental Impact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4ED27EA3-EC85-4C35-A571-6C29818E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790" y="2027540"/>
            <a:ext cx="4140810" cy="24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Heliovis</a:t>
            </a:r>
            <a:endParaRPr lang="en-US" sz="2000" dirty="0"/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/>
              <a:t>Inflatable tube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/>
              <a:t>Concentrating mirror channel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Desalination plants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/>
              <a:t>Multiple-Effect Distillation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/>
              <a:t>Reverse Osmosis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Supercritical CO2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/>
              <a:t>Brayton cycle</a:t>
            </a:r>
          </a:p>
          <a:p>
            <a:pPr marL="682625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/>
              <a:t>Packed bed TES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Innovations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21BBF-538A-DB4C-8217-F3155E192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1"/>
          <a:stretch/>
        </p:blipFill>
        <p:spPr>
          <a:xfrm>
            <a:off x="5166360" y="1494425"/>
            <a:ext cx="3405240" cy="39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High cost</a:t>
            </a:r>
          </a:p>
          <a:p>
            <a:pPr lvl="1" indent="-24257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Research &amp; Development</a:t>
            </a:r>
          </a:p>
          <a:p>
            <a:pPr lvl="1" indent="-24257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Innovations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Hybrid Systems</a:t>
            </a:r>
          </a:p>
          <a:p>
            <a:pPr lvl="1" indent="-24257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Solar PV</a:t>
            </a:r>
          </a:p>
          <a:p>
            <a:pPr lvl="1" indent="-24257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CHP</a:t>
            </a:r>
          </a:p>
          <a:p>
            <a:pPr lvl="1" indent="-24257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ea typeface="ＭＳ Ｐゴシック"/>
              </a:rPr>
              <a:t>Desalination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Environmental issues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1" dirty="0"/>
              <a:t>Water and land use</a:t>
            </a:r>
          </a:p>
          <a:p>
            <a:pPr marL="388937" lvl="1" indent="0">
              <a:lnSpc>
                <a:spcPct val="150000"/>
              </a:lnSpc>
              <a:buNone/>
            </a:pPr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>
          <a:xfrm>
            <a:off x="3429000" y="6273801"/>
            <a:ext cx="1544638" cy="125412"/>
          </a:xfrm>
        </p:spPr>
        <p:txBody>
          <a:bodyPr/>
          <a:lstStyle/>
          <a:p>
            <a:pPr>
              <a:defRPr/>
            </a:pPr>
            <a:r>
              <a:rPr lang="fi-FI"/>
              <a:t>11.05.2021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943E70576ADD04ABA8F40FB39B28C2B" ma:contentTypeVersion="2" ma:contentTypeDescription="Luo uusi asiakirja." ma:contentTypeScope="" ma:versionID="7741960d77a5d7435004bd95e692f9b8">
  <xsd:schema xmlns:xsd="http://www.w3.org/2001/XMLSchema" xmlns:xs="http://www.w3.org/2001/XMLSchema" xmlns:p="http://schemas.microsoft.com/office/2006/metadata/properties" xmlns:ns2="878f88ce-b87e-4e96-955d-6f35171f6245" targetNamespace="http://schemas.microsoft.com/office/2006/metadata/properties" ma:root="true" ma:fieldsID="7564cc93871aec81ca528d01873f6b77" ns2:_="">
    <xsd:import namespace="878f88ce-b87e-4e96-955d-6f35171f6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f88ce-b87e-4e96-955d-6f35171f6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DB000B-757E-4AA5-82DC-676E9C041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86E20-109C-4D9C-9CD1-46AD4998E0BD}">
  <ds:schemaRefs>
    <ds:schemaRef ds:uri="878f88ce-b87e-4e96-955d-6f35171f62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A69964-F4F4-48C0-B6F5-58861F1387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15234</TotalTime>
  <Words>947</Words>
  <Application>Microsoft Office PowerPoint</Application>
  <PresentationFormat>On-screen Show (4:3)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presentation</vt:lpstr>
      <vt:lpstr>Aalto Content - Green</vt:lpstr>
      <vt:lpstr>ELEC-E8423 - Smart Grid  Concentrating solar power and its comparison to photovoltaics</vt:lpstr>
      <vt:lpstr>Introduction</vt:lpstr>
      <vt:lpstr>Technical Overview</vt:lpstr>
      <vt:lpstr>CSP Potential</vt:lpstr>
      <vt:lpstr>CSP vs. PV</vt:lpstr>
      <vt:lpstr>Cost Comparison</vt:lpstr>
      <vt:lpstr>Environmental Impact</vt:lpstr>
      <vt:lpstr>Innovations</vt:lpstr>
      <vt:lpstr>Conclusions</vt:lpstr>
      <vt:lpstr>Source material used</vt:lpstr>
      <vt:lpstr>Source material used continues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1102</cp:revision>
  <dcterms:created xsi:type="dcterms:W3CDTF">2010-03-23T14:57:30Z</dcterms:created>
  <dcterms:modified xsi:type="dcterms:W3CDTF">2021-05-11T06:06:13Z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0x0101006943E70576ADD04ABA8F40FB39B28C2B</vt:lpwstr>
  </property>
</Properties>
</file>