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5"/>
  </p:notesMasterIdLst>
  <p:handoutMasterIdLst>
    <p:handoutMasterId r:id="rId16"/>
  </p:handoutMasterIdLst>
  <p:sldIdLst>
    <p:sldId id="339" r:id="rId6"/>
    <p:sldId id="355" r:id="rId7"/>
    <p:sldId id="365" r:id="rId8"/>
    <p:sldId id="366" r:id="rId9"/>
    <p:sldId id="367" r:id="rId10"/>
    <p:sldId id="368" r:id="rId11"/>
    <p:sldId id="369" r:id="rId12"/>
    <p:sldId id="370" r:id="rId13"/>
    <p:sldId id="371" r:id="rId14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1FC7D-7EB4-48DB-8DF2-9D89256C1433}" v="1211" dt="2021-03-29T19:42:02.676"/>
    <p1510:client id="{B436E39B-36E3-42AD-A31B-037584F0F9C4}" v="2570" dt="2021-03-29T18:28:22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2726" autoAdjust="0"/>
  </p:normalViewPr>
  <p:slideViewPr>
    <p:cSldViewPr snapToGrid="0" snapToObjects="1">
      <p:cViewPr varScale="1">
        <p:scale>
          <a:sx n="66" d="100"/>
          <a:sy n="66" d="100"/>
        </p:scale>
        <p:origin x="5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500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3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14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apenergy.2020.11513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</a:t>
            </a:r>
            <a:r>
              <a:rPr lang="fi-FI" sz="3200"/>
              <a:t>Smart</a:t>
            </a:r>
            <a:r>
              <a:rPr lang="fi-FI" sz="3200" dirty="0"/>
              <a:t>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err="1"/>
              <a:t>Sector</a:t>
            </a:r>
            <a:r>
              <a:rPr lang="fi-FI" sz="3200" i="1"/>
              <a:t> </a:t>
            </a:r>
            <a:r>
              <a:rPr lang="fi-FI" sz="3200" i="1" err="1"/>
              <a:t>Coupling</a:t>
            </a:r>
            <a:r>
              <a:rPr lang="fi-FI" sz="3200" i="1"/>
              <a:t> of Power and </a:t>
            </a:r>
            <a:r>
              <a:rPr lang="fi-FI" sz="3200" i="1" err="1"/>
              <a:t>Heat</a:t>
            </a:r>
            <a:r>
              <a:rPr lang="fi-FI" sz="3200" i="1"/>
              <a:t> 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/>
              <a:t>Anni Niemi </a:t>
            </a:r>
            <a:endParaRPr lang="en-US" i="1" dirty="0"/>
          </a:p>
          <a:p>
            <a:r>
              <a:rPr lang="en-US" i="1"/>
              <a:t>Sara Kasanen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07</a:t>
            </a:r>
            <a:r>
              <a:rPr lang="et-EE" dirty="0"/>
              <a:t>.0</a:t>
            </a:r>
            <a:r>
              <a:rPr lang="fi-FI" dirty="0"/>
              <a:t>2</a:t>
            </a:r>
            <a:r>
              <a:rPr lang="et-EE" dirty="0"/>
              <a:t>.201</a:t>
            </a:r>
            <a:r>
              <a:rPr lang="fi-FI" dirty="0"/>
              <a:t>8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772400" cy="424626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60000"/>
              </a:lnSpc>
            </a:pP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Combining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electricity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heat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for a 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sustainable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</a:t>
            </a:r>
            <a:endParaRPr lang="fi-FI" sz="1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6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752F791-9A2B-4224-9EBF-E8966F54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1" y="1898955"/>
            <a:ext cx="6963346" cy="37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ADD4F39-04B8-4514-B7C3-07CD300D6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233288"/>
            <a:ext cx="7999200" cy="4181193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fi-FI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Twice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as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much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energy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is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consumed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as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heat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compared</a:t>
            </a: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</a:rPr>
              <a:t> to </a:t>
            </a:r>
            <a:r>
              <a:rPr lang="fi-F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electricity</a:t>
            </a:r>
            <a:endParaRPr lang="fi-FI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Helsinki, 57% of </a:t>
            </a:r>
            <a:r>
              <a:rPr lang="fi-FI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emissions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produced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heating</a:t>
            </a:r>
            <a:endParaRPr lang="fi-FI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 current scheme for producing heat highly depends on fossil fuel​</a:t>
            </a:r>
            <a:endParaRPr lang="fi-FI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Decarbonisation of heating is needed as much as decarbonisation of electricity</a:t>
            </a:r>
            <a:endParaRPr lang="en-GB" sz="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Increasing the percentage of electricity production from variable renewable 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/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energy sources (VRE) demands more flexibility from the grid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Weather dependent VRE production could be balanced and its increased integration enabled by using the VRE surplus power in heating sector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Sector coupling thus w</a:t>
            </a:r>
            <a:r>
              <a:rPr lang="en-GB" sz="1500" b="0" dirty="0">
                <a:solidFill>
                  <a:srgbClr val="000000"/>
                </a:solidFill>
                <a:latin typeface="Arial" panose="020B0604020202020204" pitchFamily="34" charset="0"/>
              </a:rPr>
              <a:t>ould add flexibility, storage and distribution options to the use of VRE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Getting rid of expensi</a:t>
            </a:r>
            <a:r>
              <a:rPr lang="en-GB" sz="1500" b="0" dirty="0">
                <a:solidFill>
                  <a:srgbClr val="000000"/>
                </a:solidFill>
                <a:latin typeface="Arial" panose="020B0604020202020204" pitchFamily="34" charset="0"/>
              </a:rPr>
              <a:t>ve and polluting peak power plants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Balance the supply and demand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DA2D33E-97B0-4FDF-BAFF-F174B03C8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Background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55417D9-7A63-4986-96B5-13F5F3D39D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5E53A61-F0F5-4F26-B99D-AA73ABA546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231F261-6AAD-4B99-BBDC-8672D864724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3C86CB-AE74-4833-9B23-51B26519783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470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DFFDE9D-E3D8-435C-B652-8575AD17F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Thermal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loads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higher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inertia and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flexibility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than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electric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loads</a:t>
            </a:r>
            <a:endParaRPr lang="fi-FI" sz="1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excess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electricity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VRE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used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to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produce</a:t>
            </a:r>
            <a:r>
              <a:rPr lang="fi-FI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heat</a:t>
            </a:r>
            <a:r>
              <a:rPr lang="fi-FI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produced heat can be used directly, or stored for later when the demand exists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 technologies include heat pumps, combined heat and power, power to gas, power to heat, power to liquid, and electric and thermal storage.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Heat pumps use electricity to circulate hot/cold liquids using the heat from air, geothermal heat, or ground 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Electricity can be used to heat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substantial amounts of water, which are then circulated in district heating networks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72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Power-to-X allows excess </a:t>
            </a:r>
            <a:r>
              <a:rPr lang="en-US" sz="1400" dirty="0">
                <a:solidFill>
                  <a:srgbClr val="0F172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n-US" sz="1400" dirty="0">
                <a:solidFill>
                  <a:srgbClr val="0F172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be channeled into other forms of energy, like energy efficient heat pumps or electric boilers for heating.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Excess heat from biogas plants can also be used in such heating networks</a:t>
            </a:r>
            <a:endParaRPr lang="fi-FI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6F000A6-F0F8-49DE-90C5-F433839CA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Implementation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219F036-0ED9-49E3-B5E8-E6368CA576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8E099F7-1C16-45DE-9FD6-FD39E72BA7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8CB1F81-D306-4459-BA7D-C383A527AF1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2FDB56A-3A53-40D4-BD59-8CEA71F3C6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813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EE2F8C9-32F3-4275-8CFC-8A77F2782D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Increases the electrification of the heating sector, resulting in less GHG emissions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/>
              <a:t>Assuming that the electricity is produced using 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Increases the renewable share of electricity production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Decreases the need for VRE curtailment during peak production which increases their revenue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/>
              <a:t>Decreases the need for expensive peak power plants &amp; electric storage </a:t>
            </a:r>
            <a:endParaRPr lang="en-GB" sz="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A relatively cost-effective solution for mitigating carbon emissions in energy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P2H solutions can be paired with thermal energy storages to provide increased flexibility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8ABCDA9-B1C3-4C48-AC90-579D14464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Benefits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D2A8A1-ECEA-45BC-9B57-53E7B1EAAD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4334D84-AA86-4FAE-BF87-BFBEDA9E8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93F4488-FBD4-4B11-AF42-CD27DED06AF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449C0B2-4E55-4127-9C81-EF48F393CE3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29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5F0DD2D-5F2D-4479-99DD-5DEB4941A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Requires a large amount of excess renewable energy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Increased electrification may have negative impacts to the stability of power grids</a:t>
            </a:r>
            <a:endParaRPr lang="en-GB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/>
              <a:t>Large-scale implementation of heat pumps may increase the peak power demand substantially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/>
              <a:t>Full electrification of buildings and industrial loads may require upgrades of transmission &amp; distribution networks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/>
              <a:t>Can be mitigated by flexible operation &amp; demand-side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COP of heat pumps is much lower with low source temperatures and high output temperatures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/>
              <a:t>A limiting factor especially for industrial use with high output temperature requirements, but also relevant for DH and domestic water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Low cost of current heating technologies decreases the willingness to invest in new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Regulatory barriers: lack of incentives for demand side flexibility, electricity taxes etc.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ACA7E02-54A7-4023-9969-F6331DFBD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Challenges</a:t>
            </a:r>
            <a:r>
              <a:rPr lang="fi-FI"/>
              <a:t> &amp; </a:t>
            </a:r>
            <a:r>
              <a:rPr lang="fi-FI" dirty="0" err="1"/>
              <a:t>barriers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8585CB-F1C9-465E-B3E3-2E233FF5A3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5DE1D7-312A-471B-8DCB-5E451DCA3B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75B8317-AE9D-49B0-9232-D5BABDC292D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6EBEE-834D-4F53-B0F2-DCB5609F29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943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7964310-18C9-403D-A526-8218C8A5D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600" b="0" err="1"/>
              <a:t>Europe’s</a:t>
            </a:r>
            <a:r>
              <a:rPr lang="fi-FI" sz="1600" b="0"/>
              <a:t> </a:t>
            </a:r>
            <a:r>
              <a:rPr lang="fi-FI" sz="1600" b="0" err="1"/>
              <a:t>largest</a:t>
            </a:r>
            <a:r>
              <a:rPr lang="fi-FI" sz="1600" b="0"/>
              <a:t> P2H </a:t>
            </a:r>
            <a:r>
              <a:rPr lang="fi-FI" sz="1600" b="0" err="1"/>
              <a:t>unit</a:t>
            </a:r>
            <a:r>
              <a:rPr lang="fi-FI" sz="1600" b="0"/>
              <a:t> (120 MW), </a:t>
            </a:r>
            <a:r>
              <a:rPr lang="fi-FI" sz="1600" b="0" err="1"/>
              <a:t>connected</a:t>
            </a:r>
            <a:r>
              <a:rPr lang="fi-FI" sz="1600" b="0"/>
              <a:t> to </a:t>
            </a:r>
            <a:r>
              <a:rPr lang="fi-FI" sz="1600" b="0" err="1"/>
              <a:t>the</a:t>
            </a:r>
            <a:r>
              <a:rPr lang="fi-FI" sz="1600" b="0"/>
              <a:t> DH </a:t>
            </a:r>
            <a:r>
              <a:rPr lang="fi-FI" sz="1600" b="0" err="1"/>
              <a:t>grid</a:t>
            </a:r>
            <a:r>
              <a:rPr lang="fi-FI" sz="1600" b="0"/>
              <a:t> at </a:t>
            </a:r>
            <a:r>
              <a:rPr lang="fi-FI" sz="1600" b="0" err="1"/>
              <a:t>the</a:t>
            </a:r>
            <a:r>
              <a:rPr lang="fi-FI" sz="1600" b="0"/>
              <a:t> </a:t>
            </a:r>
            <a:r>
              <a:rPr lang="fi-FI" sz="1600" b="0" err="1"/>
              <a:t>end</a:t>
            </a:r>
            <a:r>
              <a:rPr lang="fi-FI" sz="1600" b="0"/>
              <a:t> of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b="0" err="1"/>
              <a:t>Operates</a:t>
            </a:r>
            <a:r>
              <a:rPr lang="fi-FI" sz="1600" b="0"/>
              <a:t> at </a:t>
            </a:r>
            <a:r>
              <a:rPr lang="fi-FI" sz="1600" b="0" err="1"/>
              <a:t>the</a:t>
            </a:r>
            <a:r>
              <a:rPr lang="fi-FI" sz="1600" b="0"/>
              <a:t> </a:t>
            </a:r>
            <a:r>
              <a:rPr lang="fi-FI" sz="1600" b="0" err="1"/>
              <a:t>site</a:t>
            </a:r>
            <a:r>
              <a:rPr lang="fi-FI" sz="1600" b="0"/>
              <a:t> of a CHP </a:t>
            </a:r>
            <a:r>
              <a:rPr lang="fi-FI" sz="1600" b="0" err="1"/>
              <a:t>plant</a:t>
            </a:r>
            <a:r>
              <a:rPr lang="fi-FI" sz="1600" b="0"/>
              <a:t>, </a:t>
            </a:r>
            <a:r>
              <a:rPr lang="fi-FI" sz="1600" b="0" err="1"/>
              <a:t>replacing</a:t>
            </a:r>
            <a:r>
              <a:rPr lang="fi-FI" sz="1600" b="0"/>
              <a:t> </a:t>
            </a:r>
            <a:r>
              <a:rPr lang="fi-FI" sz="1600" b="0" err="1"/>
              <a:t>one</a:t>
            </a:r>
            <a:r>
              <a:rPr lang="fi-FI" sz="1600" b="0"/>
              <a:t> of its </a:t>
            </a:r>
            <a:r>
              <a:rPr lang="fi-FI" sz="1600" b="0" err="1"/>
              <a:t>three</a:t>
            </a:r>
            <a:r>
              <a:rPr lang="fi-FI" sz="1600" b="0"/>
              <a:t> </a:t>
            </a:r>
            <a:r>
              <a:rPr lang="fi-FI" sz="1600" b="0" err="1"/>
              <a:t>coal-fired</a:t>
            </a:r>
            <a:r>
              <a:rPr lang="fi-FI" sz="1600" b="0"/>
              <a:t> </a:t>
            </a:r>
            <a:r>
              <a:rPr lang="fi-FI" sz="1600" b="0" err="1"/>
              <a:t>heating</a:t>
            </a:r>
            <a:r>
              <a:rPr lang="fi-FI" sz="1600" b="0"/>
              <a:t> </a:t>
            </a:r>
            <a:r>
              <a:rPr lang="fi-FI" sz="1600" b="0" err="1"/>
              <a:t>units</a:t>
            </a:r>
            <a:endParaRPr lang="fi-FI" sz="1600" b="0"/>
          </a:p>
          <a:p>
            <a:pPr>
              <a:buFont typeface="Arial" panose="020B0604020202020204" pitchFamily="34" charset="0"/>
              <a:buChar char="•"/>
            </a:pPr>
            <a:endParaRPr lang="fi-FI" sz="1600"/>
          </a:p>
          <a:p>
            <a:pPr>
              <a:buFont typeface="Arial" panose="020B0604020202020204" pitchFamily="34" charset="0"/>
              <a:buChar char="•"/>
            </a:pPr>
            <a:endParaRPr lang="fi-FI" sz="16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ED0225E-D5EB-4E40-B1F9-4AD65A2B3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34577"/>
            <a:ext cx="7772400" cy="900000"/>
          </a:xfrm>
        </p:spPr>
        <p:txBody>
          <a:bodyPr/>
          <a:lstStyle/>
          <a:p>
            <a:r>
              <a:rPr lang="fi-FI" dirty="0" err="1"/>
              <a:t>Example</a:t>
            </a:r>
            <a:r>
              <a:rPr lang="fi-FI"/>
              <a:t>: Reuter West (Berlin, Germany)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13E065-12B6-48B6-93AD-B8053884ED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979DFBE-DCD2-41B3-89EC-A4AF451221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980CD55-F0AE-4FD8-BBF2-E971FFAFD8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9D3A28-0D44-4265-AED8-48464156D0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026" name="Picture 2" descr="Graphik zu Power-to-Heat">
            <a:extLst>
              <a:ext uri="{FF2B5EF4-FFF2-40B4-BE49-F238E27FC236}">
                <a16:creationId xmlns:a16="http://schemas.microsoft.com/office/drawing/2014/main" id="{9A77713D-3864-40A9-BADE-CF5E4036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5" y="2320922"/>
            <a:ext cx="8344800" cy="30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D545CEC-0864-450C-83D7-9386E80DA557}"/>
              </a:ext>
            </a:extLst>
          </p:cNvPr>
          <p:cNvSpPr txBox="1"/>
          <p:nvPr/>
        </p:nvSpPr>
        <p:spPr>
          <a:xfrm>
            <a:off x="4469420" y="5452842"/>
            <a:ext cx="4600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/>
              <a:t>Picture: https://group.vattenfall.com/de/zukunft/speichertechnologie/power-to-heat</a:t>
            </a:r>
          </a:p>
        </p:txBody>
      </p:sp>
    </p:spTree>
    <p:extLst>
      <p:ext uri="{BB962C8B-B14F-4D97-AF65-F5344CB8AC3E}">
        <p14:creationId xmlns:p14="http://schemas.microsoft.com/office/powerpoint/2010/main" val="393413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C767ED8-DE61-4B85-A01E-15BDED83F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Heat production is currently largely dependent on fossil fuels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Sector coupling is a possible solution to help decarbonise the heating sector &amp; to introduce a larger renewable share of electricity production </a:t>
            </a:r>
          </a:p>
          <a:p>
            <a:pPr marL="0" indent="0"/>
            <a:r>
              <a:rPr lang="en-GB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Large-scale implementation demands flexibility from the energy system (e.g. demand-side management)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0F40B6A-7B9A-43D5-A661-0097E0CC0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Conclusions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902D887-61C9-4CD4-9829-45886CF553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382188C-5F5E-43FD-B3C9-6909ABA50C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FB452A5-DC8F-4198-902E-7B0AB07BA34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BA82AC-D94C-4773-BDA5-7D86EF22147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69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BC3B463-7E88-4F38-ABDD-762B6553A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 fontScale="85000" lnSpcReduction="10000"/>
          </a:bodyPr>
          <a:lstStyle/>
          <a:p>
            <a:r>
              <a:rPr lang="fi-FI" b="0" dirty="0"/>
              <a:t>Bashir, Lund, </a:t>
            </a:r>
            <a:r>
              <a:rPr lang="fi-FI" b="0" dirty="0" err="1"/>
              <a:t>Pourakbari-Kasmaei</a:t>
            </a:r>
            <a:r>
              <a:rPr lang="fi-FI" b="0" dirty="0"/>
              <a:t> &amp; Lehtonen. (2020). </a:t>
            </a:r>
            <a:r>
              <a:rPr lang="en-US" b="0" dirty="0"/>
              <a:t>Minimizing Wind Power Curtailment and Carbon Emissions by Power to Heat Sector Coupling—A Stackelberg Game Approach. DOI  10.1109/ACCESS.2020.3039041. </a:t>
            </a:r>
          </a:p>
          <a:p>
            <a:r>
              <a:rPr lang="fi-FI" b="0" dirty="0" err="1"/>
              <a:t>Bloess,Schill</a:t>
            </a:r>
            <a:r>
              <a:rPr lang="fi-FI" b="0" dirty="0"/>
              <a:t> &amp; </a:t>
            </a:r>
            <a:r>
              <a:rPr lang="fi-FI" b="0" dirty="0" err="1"/>
              <a:t>Zerrahn</a:t>
            </a:r>
            <a:r>
              <a:rPr lang="fi-FI" b="0" dirty="0"/>
              <a:t>, (2018). Power-to-</a:t>
            </a:r>
            <a:r>
              <a:rPr lang="fi-FI" b="0" dirty="0" err="1"/>
              <a:t>heat</a:t>
            </a:r>
            <a:r>
              <a:rPr lang="fi-FI" b="0" dirty="0"/>
              <a:t> for </a:t>
            </a:r>
            <a:r>
              <a:rPr lang="fi-FI" b="0" dirty="0" err="1"/>
              <a:t>renewable</a:t>
            </a:r>
            <a:r>
              <a:rPr lang="fi-FI" b="0" dirty="0"/>
              <a:t> </a:t>
            </a:r>
            <a:r>
              <a:rPr lang="fi-FI" b="0" dirty="0" err="1"/>
              <a:t>energy</a:t>
            </a:r>
            <a:r>
              <a:rPr lang="fi-FI" b="0" dirty="0"/>
              <a:t> </a:t>
            </a:r>
            <a:r>
              <a:rPr lang="fi-FI" b="0" dirty="0" err="1"/>
              <a:t>integration</a:t>
            </a:r>
            <a:r>
              <a:rPr lang="fi-FI" b="0" dirty="0"/>
              <a:t>: A </a:t>
            </a:r>
            <a:r>
              <a:rPr lang="fi-FI" b="0" dirty="0" err="1"/>
              <a:t>review</a:t>
            </a:r>
            <a:r>
              <a:rPr lang="fi-FI" b="0" dirty="0"/>
              <a:t> of </a:t>
            </a:r>
            <a:r>
              <a:rPr lang="fi-FI" b="0" dirty="0" err="1"/>
              <a:t>technologies</a:t>
            </a:r>
            <a:r>
              <a:rPr lang="fi-FI" b="0" dirty="0"/>
              <a:t>, </a:t>
            </a:r>
            <a:r>
              <a:rPr lang="fi-FI" b="0" dirty="0" err="1"/>
              <a:t>modeling</a:t>
            </a:r>
            <a:r>
              <a:rPr lang="fi-FI" b="0" dirty="0"/>
              <a:t> </a:t>
            </a:r>
            <a:r>
              <a:rPr lang="fi-FI" b="0" dirty="0" err="1"/>
              <a:t>approaches</a:t>
            </a:r>
            <a:r>
              <a:rPr lang="fi-FI" b="0" dirty="0"/>
              <a:t>, and </a:t>
            </a:r>
            <a:r>
              <a:rPr lang="fi-FI" b="0" dirty="0" err="1"/>
              <a:t>flexibility</a:t>
            </a:r>
            <a:r>
              <a:rPr lang="fi-FI" b="0" dirty="0"/>
              <a:t> </a:t>
            </a:r>
            <a:r>
              <a:rPr lang="fi-FI" b="0" dirty="0" err="1"/>
              <a:t>potentials</a:t>
            </a:r>
            <a:r>
              <a:rPr lang="fi-FI" b="0" dirty="0"/>
              <a:t>. https://doi.org/10.1016/j.apenergy.2017.12.073.</a:t>
            </a:r>
          </a:p>
          <a:p>
            <a:r>
              <a:rPr lang="fi-FI" b="0" dirty="0" err="1"/>
              <a:t>Fridgen</a:t>
            </a:r>
            <a:r>
              <a:rPr lang="fi-FI" b="0" dirty="0"/>
              <a:t>, Keller, </a:t>
            </a:r>
            <a:r>
              <a:rPr lang="fi-FI" b="0" dirty="0" err="1"/>
              <a:t>Körner</a:t>
            </a:r>
            <a:r>
              <a:rPr lang="fi-FI" b="0" dirty="0"/>
              <a:t>, </a:t>
            </a:r>
            <a:r>
              <a:rPr lang="fi-FI" b="0" dirty="0" err="1"/>
              <a:t>Schöpf</a:t>
            </a:r>
            <a:r>
              <a:rPr lang="fi-FI" b="0" dirty="0"/>
              <a:t>. (2020). A </a:t>
            </a:r>
            <a:r>
              <a:rPr lang="fi-FI" b="0" dirty="0" err="1"/>
              <a:t>holistic</a:t>
            </a:r>
            <a:r>
              <a:rPr lang="fi-FI" b="0" dirty="0"/>
              <a:t> </a:t>
            </a:r>
            <a:r>
              <a:rPr lang="fi-FI" b="0" dirty="0" err="1"/>
              <a:t>view</a:t>
            </a:r>
            <a:r>
              <a:rPr lang="fi-FI" b="0" dirty="0"/>
              <a:t> on </a:t>
            </a:r>
            <a:r>
              <a:rPr lang="fi-FI" b="0" dirty="0" err="1"/>
              <a:t>sector</a:t>
            </a:r>
            <a:r>
              <a:rPr lang="fi-FI" b="0" dirty="0"/>
              <a:t> </a:t>
            </a:r>
            <a:r>
              <a:rPr lang="fi-FI" b="0" dirty="0" err="1"/>
              <a:t>coupling</a:t>
            </a:r>
            <a:r>
              <a:rPr lang="fi-FI" b="0" dirty="0"/>
              <a:t>. https://doi.org/10.1016/j.enpol.2020.111913.</a:t>
            </a:r>
          </a:p>
          <a:p>
            <a:r>
              <a:rPr lang="fi-FI" b="0" dirty="0"/>
              <a:t>International </a:t>
            </a:r>
            <a:r>
              <a:rPr lang="fi-FI" b="0" dirty="0" err="1"/>
              <a:t>Renewable</a:t>
            </a:r>
            <a:r>
              <a:rPr lang="fi-FI" b="0" dirty="0"/>
              <a:t> Energy </a:t>
            </a:r>
            <a:r>
              <a:rPr lang="fi-FI" b="0" dirty="0" err="1"/>
              <a:t>Agency</a:t>
            </a:r>
            <a:r>
              <a:rPr lang="fi-FI" b="0" dirty="0"/>
              <a:t>. (2020). </a:t>
            </a:r>
            <a:r>
              <a:rPr lang="fi-FI" b="0" dirty="0" err="1"/>
              <a:t>Renewable</a:t>
            </a:r>
            <a:r>
              <a:rPr lang="fi-FI" b="0" dirty="0"/>
              <a:t> Energy </a:t>
            </a:r>
            <a:r>
              <a:rPr lang="fi-FI" b="0" dirty="0" err="1"/>
              <a:t>Policies</a:t>
            </a:r>
            <a:r>
              <a:rPr lang="fi-FI" b="0" dirty="0"/>
              <a:t> in a Time of Transition: </a:t>
            </a:r>
            <a:r>
              <a:rPr lang="fi-FI" b="0" dirty="0" err="1"/>
              <a:t>Heating</a:t>
            </a:r>
            <a:r>
              <a:rPr lang="fi-FI" b="0" dirty="0"/>
              <a:t> and </a:t>
            </a:r>
            <a:r>
              <a:rPr lang="fi-FI" b="0" dirty="0" err="1"/>
              <a:t>Cooling</a:t>
            </a:r>
            <a:r>
              <a:rPr lang="fi-FI" b="0" dirty="0"/>
              <a:t>. </a:t>
            </a:r>
            <a:r>
              <a:rPr lang="fi-FI" b="0" dirty="0" err="1"/>
              <a:t>Pp</a:t>
            </a:r>
            <a:r>
              <a:rPr lang="fi-FI" b="0" dirty="0"/>
              <a:t>. 51-52. ISBN 978-92-9260-289-5. </a:t>
            </a:r>
          </a:p>
          <a:p>
            <a:r>
              <a:rPr lang="fi-FI" b="0" dirty="0" err="1"/>
              <a:t>Jimenez</a:t>
            </a:r>
            <a:r>
              <a:rPr lang="fi-FI" b="0" dirty="0"/>
              <a:t>-Navarro, </a:t>
            </a:r>
            <a:r>
              <a:rPr lang="fi-FI" b="0" dirty="0" err="1"/>
              <a:t>Kavvadias</a:t>
            </a:r>
            <a:r>
              <a:rPr lang="fi-FI" b="0" dirty="0"/>
              <a:t>, </a:t>
            </a:r>
            <a:r>
              <a:rPr lang="fi-FI" b="0" dirty="0" err="1"/>
              <a:t>Filippidou</a:t>
            </a:r>
            <a:r>
              <a:rPr lang="fi-FI" b="0" dirty="0"/>
              <a:t>, </a:t>
            </a:r>
            <a:r>
              <a:rPr lang="fi-FI" b="0" dirty="0" err="1"/>
              <a:t>Pavičević</a:t>
            </a:r>
            <a:r>
              <a:rPr lang="fi-FI" b="0" dirty="0"/>
              <a:t>, </a:t>
            </a:r>
            <a:r>
              <a:rPr lang="fi-FI" b="0" dirty="0" err="1"/>
              <a:t>Quoilin</a:t>
            </a:r>
            <a:r>
              <a:rPr lang="fi-FI" b="0" dirty="0"/>
              <a:t>. (2020). </a:t>
            </a:r>
            <a:r>
              <a:rPr lang="fi-FI" b="0" dirty="0" err="1"/>
              <a:t>Coupling</a:t>
            </a:r>
            <a:r>
              <a:rPr lang="fi-FI" b="0" dirty="0"/>
              <a:t>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heating</a:t>
            </a:r>
            <a:r>
              <a:rPr lang="fi-FI" b="0" dirty="0"/>
              <a:t> and </a:t>
            </a:r>
            <a:r>
              <a:rPr lang="fi-FI" b="0" dirty="0" err="1"/>
              <a:t>power</a:t>
            </a:r>
            <a:r>
              <a:rPr lang="fi-FI" b="0" dirty="0"/>
              <a:t> </a:t>
            </a:r>
            <a:r>
              <a:rPr lang="fi-FI" b="0" dirty="0" err="1"/>
              <a:t>sectors</a:t>
            </a:r>
            <a:r>
              <a:rPr lang="fi-FI" b="0" dirty="0"/>
              <a:t>: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role</a:t>
            </a:r>
            <a:r>
              <a:rPr lang="fi-FI" b="0" dirty="0"/>
              <a:t> of </a:t>
            </a:r>
            <a:r>
              <a:rPr lang="fi-FI" b="0" dirty="0" err="1"/>
              <a:t>centralised</a:t>
            </a:r>
            <a:r>
              <a:rPr lang="fi-FI" b="0" dirty="0"/>
              <a:t> </a:t>
            </a:r>
            <a:r>
              <a:rPr lang="fi-FI" b="0" dirty="0" err="1"/>
              <a:t>combined</a:t>
            </a:r>
            <a:r>
              <a:rPr lang="fi-FI" b="0" dirty="0"/>
              <a:t> </a:t>
            </a:r>
            <a:r>
              <a:rPr lang="fi-FI" b="0" dirty="0" err="1"/>
              <a:t>heat</a:t>
            </a:r>
            <a:r>
              <a:rPr lang="fi-FI" b="0" dirty="0"/>
              <a:t> and </a:t>
            </a:r>
            <a:r>
              <a:rPr lang="fi-FI" b="0" dirty="0" err="1"/>
              <a:t>power</a:t>
            </a:r>
            <a:r>
              <a:rPr lang="fi-FI" b="0" dirty="0"/>
              <a:t> </a:t>
            </a:r>
            <a:r>
              <a:rPr lang="fi-FI" b="0" dirty="0" err="1"/>
              <a:t>plants</a:t>
            </a:r>
            <a:r>
              <a:rPr lang="fi-FI" b="0" dirty="0"/>
              <a:t> and </a:t>
            </a:r>
            <a:r>
              <a:rPr lang="fi-FI" b="0" dirty="0" err="1"/>
              <a:t>district</a:t>
            </a:r>
            <a:r>
              <a:rPr lang="fi-FI" b="0" dirty="0"/>
              <a:t> </a:t>
            </a:r>
            <a:r>
              <a:rPr lang="fi-FI" b="0" dirty="0" err="1"/>
              <a:t>heat</a:t>
            </a:r>
            <a:r>
              <a:rPr lang="fi-FI" b="0" dirty="0"/>
              <a:t> in a European </a:t>
            </a:r>
            <a:r>
              <a:rPr lang="fi-FI" b="0" dirty="0" err="1"/>
              <a:t>decarbonised</a:t>
            </a:r>
            <a:r>
              <a:rPr lang="fi-FI" b="0" dirty="0"/>
              <a:t> </a:t>
            </a:r>
            <a:r>
              <a:rPr lang="fi-FI" b="0" dirty="0" err="1"/>
              <a:t>power</a:t>
            </a:r>
            <a:r>
              <a:rPr lang="fi-FI" b="0" dirty="0"/>
              <a:t> </a:t>
            </a:r>
            <a:r>
              <a:rPr lang="fi-FI" b="0" dirty="0" err="1"/>
              <a:t>system</a:t>
            </a:r>
            <a:r>
              <a:rPr lang="fi-FI" b="0" dirty="0"/>
              <a:t>. </a:t>
            </a:r>
            <a:r>
              <a:rPr lang="fi-FI" b="0" dirty="0">
                <a:hlinkClick r:id="rId2"/>
              </a:rPr>
              <a:t>https://doi.org/10.1016/j.apenergy.2020.115134</a:t>
            </a:r>
            <a:endParaRPr lang="en-US" b="0" dirty="0"/>
          </a:p>
          <a:p>
            <a:r>
              <a:rPr lang="fi-FI" b="0" dirty="0"/>
              <a:t>Munster et al. (2020). </a:t>
            </a:r>
            <a:r>
              <a:rPr lang="fi-FI" b="0" dirty="0" err="1"/>
              <a:t>Sector</a:t>
            </a:r>
            <a:r>
              <a:rPr lang="fi-FI" b="0" dirty="0"/>
              <a:t> </a:t>
            </a:r>
            <a:r>
              <a:rPr lang="fi-FI" b="0" dirty="0" err="1"/>
              <a:t>Coupling</a:t>
            </a:r>
            <a:r>
              <a:rPr lang="fi-FI" b="0" dirty="0"/>
              <a:t>: </a:t>
            </a:r>
            <a:r>
              <a:rPr lang="fi-FI" b="0" dirty="0" err="1"/>
              <a:t>Concepts</a:t>
            </a:r>
            <a:r>
              <a:rPr lang="fi-FI" b="0" dirty="0"/>
              <a:t>, </a:t>
            </a:r>
            <a:r>
              <a:rPr lang="fi-FI" b="0" dirty="0" err="1"/>
              <a:t>Potentials</a:t>
            </a:r>
            <a:r>
              <a:rPr lang="fi-FI" b="0" dirty="0"/>
              <a:t> and </a:t>
            </a:r>
            <a:r>
              <a:rPr lang="fi-FI" b="0" dirty="0" err="1"/>
              <a:t>Barriers</a:t>
            </a:r>
            <a:r>
              <a:rPr lang="fi-FI" b="0" dirty="0"/>
              <a:t>. DOI: 10.23919/AEIT50178.2020.9241201.</a:t>
            </a:r>
          </a:p>
          <a:p>
            <a:r>
              <a:rPr lang="fi-FI" b="0" dirty="0"/>
              <a:t>Salpakari, Mikkola &amp; Lund. (2016). </a:t>
            </a:r>
            <a:r>
              <a:rPr lang="fi-FI" b="0" dirty="0" err="1"/>
              <a:t>Improved</a:t>
            </a:r>
            <a:r>
              <a:rPr lang="fi-FI" b="0" dirty="0"/>
              <a:t> </a:t>
            </a:r>
            <a:r>
              <a:rPr lang="fi-FI" b="0" dirty="0" err="1"/>
              <a:t>flexibility</a:t>
            </a:r>
            <a:r>
              <a:rPr lang="fi-FI" b="0" dirty="0"/>
              <a:t> </a:t>
            </a:r>
            <a:r>
              <a:rPr lang="fi-FI" b="0" dirty="0" err="1"/>
              <a:t>with</a:t>
            </a:r>
            <a:r>
              <a:rPr lang="fi-FI" b="0" dirty="0"/>
              <a:t> </a:t>
            </a:r>
            <a:r>
              <a:rPr lang="fi-FI" b="0" dirty="0" err="1"/>
              <a:t>large.scale</a:t>
            </a:r>
            <a:r>
              <a:rPr lang="fi-FI" b="0" dirty="0"/>
              <a:t> </a:t>
            </a:r>
            <a:r>
              <a:rPr lang="en-US" b="0" dirty="0"/>
              <a:t>variable renewable power in cities through optimal demand side management and power-to-heat conversion. http://dx.doi.org/10.1016/j.enconman.2016.08.041</a:t>
            </a:r>
            <a:endParaRPr lang="fi-FI" b="0" dirty="0"/>
          </a:p>
          <a:p>
            <a:r>
              <a:rPr lang="en-US" b="0" dirty="0"/>
              <a:t>Vattenfall. Power-to-Heat. Accessed 29.3.2021. Available: https://group.vattenfall.com/de/zukunft/speichertechnologie/power-to-heat</a:t>
            </a:r>
            <a:endParaRPr lang="fi-FI" b="0" dirty="0"/>
          </a:p>
          <a:p>
            <a:endParaRPr lang="fi-FI" b="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1126978-CA93-4E4A-9D4E-4E94A8E46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Sources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007F1F-00E2-454B-9042-54EDC07789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1B6CCC4-D27E-40AC-8666-24B04ED15B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9B1AA3B-4E2C-4C50-9944-13486B021D0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94EE9DA-7422-4642-85CB-3FC1A1D856A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295100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546C61E1FB5594998AC4056D6C3E3B0" ma:contentTypeVersion="2" ma:contentTypeDescription="Luo uusi asiakirja." ma:contentTypeScope="" ma:versionID="d82353e394a5e794e0e29da8f9c2ebed">
  <xsd:schema xmlns:xsd="http://www.w3.org/2001/XMLSchema" xmlns:xs="http://www.w3.org/2001/XMLSchema" xmlns:p="http://schemas.microsoft.com/office/2006/metadata/properties" xmlns:ns2="4948896d-15d9-47ed-b98d-7335603ab64d" targetNamespace="http://schemas.microsoft.com/office/2006/metadata/properties" ma:root="true" ma:fieldsID="56e120a7ee50b82b3d1a98aa37485364" ns2:_="">
    <xsd:import namespace="4948896d-15d9-47ed-b98d-7335603ab6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8896d-15d9-47ed-b98d-7335603ab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7F39F4-8D16-4704-A26B-71667E29C0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354F47-8389-445B-ADD4-14DC777B7453}">
  <ds:schemaRefs>
    <ds:schemaRef ds:uri="4948896d-15d9-47ed-b98d-7335603ab6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7D3310-0B45-4E4C-B50D-F8595EF28C9E}">
  <ds:schemaRefs>
    <ds:schemaRef ds:uri="4948896d-15d9-47ed-b98d-7335603ab6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14036</TotalTime>
  <Words>919</Words>
  <Application>Microsoft Office PowerPoint</Application>
  <PresentationFormat>On-screen Show (4:3)</PresentationFormat>
  <Paragraphs>80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presentation</vt:lpstr>
      <vt:lpstr>Aalto Content - Green</vt:lpstr>
      <vt:lpstr>ELEC-E8423 - Smart Grid  Sector Coupling of Power and Heat </vt:lpstr>
      <vt:lpstr>Introduction</vt:lpstr>
      <vt:lpstr>Background</vt:lpstr>
      <vt:lpstr>Implementation</vt:lpstr>
      <vt:lpstr>Benefits</vt:lpstr>
      <vt:lpstr>Challenges &amp; barriers</vt:lpstr>
      <vt:lpstr>Example: Reuter West (Berlin, Germany)</vt:lpstr>
      <vt:lpstr>Conclusions</vt:lpstr>
      <vt:lpstr>Sources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1098</cp:revision>
  <dcterms:created xsi:type="dcterms:W3CDTF">2010-03-23T14:57:30Z</dcterms:created>
  <dcterms:modified xsi:type="dcterms:W3CDTF">2021-03-30T05:57:38Z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0x0101003546C61E1FB5594998AC4056D6C3E3B0</vt:lpwstr>
  </property>
</Properties>
</file>