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1"/>
    <p:sldMasterId id="2147483671" r:id="rId2"/>
  </p:sldMasterIdLst>
  <p:notesMasterIdLst>
    <p:notesMasterId r:id="rId15"/>
  </p:notesMasterIdLst>
  <p:handoutMasterIdLst>
    <p:handoutMasterId r:id="rId16"/>
  </p:handoutMasterIdLst>
  <p:sldIdLst>
    <p:sldId id="339" r:id="rId3"/>
    <p:sldId id="355" r:id="rId4"/>
    <p:sldId id="369" r:id="rId5"/>
    <p:sldId id="367" r:id="rId6"/>
    <p:sldId id="370" r:id="rId7"/>
    <p:sldId id="366" r:id="rId8"/>
    <p:sldId id="371" r:id="rId9"/>
    <p:sldId id="372" r:id="rId10"/>
    <p:sldId id="368" r:id="rId11"/>
    <p:sldId id="373" r:id="rId12"/>
    <p:sldId id="362" r:id="rId13"/>
    <p:sldId id="374" r:id="rId14"/>
  </p:sldIdLst>
  <p:sldSz cx="9144000" cy="6858000" type="screen4x3"/>
  <p:notesSz cx="6797675" cy="9874250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58DFFB-CB24-4890-A804-939F6A03C75F}" v="457" dt="2021-03-18T16:23:38.827"/>
    <p1510:client id="{39A18F5F-9C36-494D-9952-340F126B040A}" v="580" dt="2021-03-16T16:13:41.455"/>
    <p1510:client id="{3D46ECB7-9886-4A18-908F-795607CD357E}" v="626" dt="2021-03-17T07:54:33.486"/>
    <p1510:client id="{4A0095F6-1EFE-4BED-B1A7-00357D1529FC}" v="383" dt="2021-03-18T16:22:06.130"/>
    <p1510:client id="{4CF20C54-7E43-4CCC-9899-C8F611D07D74}" v="511" dt="2021-03-16T15:25:38.253"/>
    <p1510:client id="{55D3B87B-FBEC-486B-A620-8B1BFC6AA457}" v="28" dt="2021-03-15T17:05:08.861"/>
    <p1510:client id="{7D63669F-84E1-4516-A25A-DBF94C159B2E}" v="4" dt="2021-03-17T08:48:37.845"/>
    <p1510:client id="{9944F791-904B-4C45-9A07-1E4EC721A475}" v="10" dt="2021-03-10T09:28:13.395"/>
    <p1510:client id="{C53BB832-EA21-43F0-9E87-1A69470E2976}" v="211" dt="2021-03-16T15:47:06.424"/>
    <p1510:client id="{DD859164-4849-4F82-B79A-BB461F66F93B}" v="76" dt="2021-03-16T13:30:05.687"/>
    <p1510:client id="{DEB562B9-49D9-4817-ABE7-6879456893AF}" v="394" dt="2021-03-17T06:15:26.203"/>
    <p1510:client id="{F815A354-77FD-412A-8DBB-51B57365FBFD}" v="124" dt="2021-03-17T09:55:26.153"/>
    <p1510:client id="{FC05B7DB-0E2E-4693-8F1F-67DE0505D82A}" v="1" dt="2021-03-16T14:48:51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8044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4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47560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4" r:id="rId4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susa.org/resources/how-energy-storage-works#:~:text=Energy%20storage%20plays%20an%20important,used%20to%20power%20storage%20devic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cedgreentech.com/article/why-energy-storage-such-important-part-renewables-mix" TargetMode="External"/><Relationship Id="rId5" Type="http://schemas.openxmlformats.org/officeDocument/2006/relationships/hyperlink" Target="https://energystorage.org/why-energy-storage/benefits/" TargetMode="External"/><Relationship Id="rId4" Type="http://schemas.openxmlformats.org/officeDocument/2006/relationships/hyperlink" Target="https://energystorage.org/why-energy-storage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abridgemarketresearch.com/reports/global-battery-energy-storage-system-market" TargetMode="External"/><Relationship Id="rId3" Type="http://schemas.openxmlformats.org/officeDocument/2006/relationships/hyperlink" Target="https://library.e.abb.com/public/9b718fcc8a5623b3852579680075d238/Battery%20Energy%20Storage%20%20optimize%20integration%20of%20renewable%20energy%20to%20the%20grid%20(2).pdf" TargetMode="External"/><Relationship Id="rId7" Type="http://schemas.openxmlformats.org/officeDocument/2006/relationships/hyperlink" Target="https://www.cartersullivan.co.uk/blog/advantages-of-battery-energy-storage-systems/" TargetMode="External"/><Relationship Id="rId2" Type="http://schemas.openxmlformats.org/officeDocument/2006/relationships/hyperlink" Target="https://www.ee.co.za/article/eskoms-flagship-battery-energy-storage-systems-bess-project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dealenergysolar.com/how-battery-energy-storage-works/" TargetMode="External"/><Relationship Id="rId5" Type="http://schemas.openxmlformats.org/officeDocument/2006/relationships/hyperlink" Target="https://sandbarsc.com/news/benefits-solar-battery-storage/" TargetMode="External"/><Relationship Id="rId4" Type="http://schemas.openxmlformats.org/officeDocument/2006/relationships/hyperlink" Target="https://insideevs.com/news/489894/vistra-moss-landing-energy-storage-world-largest/" TargetMode="External"/><Relationship Id="rId9" Type="http://schemas.openxmlformats.org/officeDocument/2006/relationships/hyperlink" Target="https://www.energy-storage.news/news/worlds-biggest-battery-storage-project-announced-by-australian-renewables-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</p:spPr>
        <p:txBody>
          <a:bodyPr>
            <a:normAutofit/>
          </a:bodyPr>
          <a:lstStyle/>
          <a:p>
            <a:r>
              <a:rPr lang="fi-FI" sz="3200" dirty="0"/>
              <a:t>ELEC-E8423 - Smart Grid</a:t>
            </a:r>
            <a:br>
              <a:rPr lang="fi-FI" sz="3200" dirty="0"/>
            </a:br>
            <a:br>
              <a:rPr lang="fi-FI" sz="3200" dirty="0"/>
            </a:br>
            <a:r>
              <a:rPr lang="fi-FI" sz="3200" i="1" dirty="0"/>
              <a:t>Battery Energy Storage Systems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</p:spPr>
        <p:txBody>
          <a:bodyPr>
            <a:normAutofit/>
          </a:bodyPr>
          <a:lstStyle/>
          <a:p>
            <a:r>
              <a:rPr lang="en-US" i="1" dirty="0"/>
              <a:t>Basit Ali Khan</a:t>
            </a:r>
          </a:p>
          <a:p>
            <a:r>
              <a:rPr lang="en-US" i="1" dirty="0"/>
              <a:t>Sami </a:t>
            </a:r>
            <a:r>
              <a:rPr lang="en-US" i="1" dirty="0" err="1"/>
              <a:t>Leppälä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23</a:t>
            </a:r>
            <a:r>
              <a:rPr lang="et-EE"/>
              <a:t>.0</a:t>
            </a:r>
            <a:r>
              <a:rPr lang="fi-FI"/>
              <a:t>3</a:t>
            </a:r>
            <a:r>
              <a:rPr lang="et-EE"/>
              <a:t>.20</a:t>
            </a:r>
            <a:r>
              <a:rPr lang="en-US"/>
              <a:t>21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4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2B073C-266C-4A7B-BBD8-B698BCDC48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254642"/>
            <a:ext cx="7772400" cy="4379358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endParaRPr lang="fi-FI" sz="1800" b="0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0" dirty="0">
                <a:ea typeface="+mn-lt"/>
                <a:cs typeface="+mn-lt"/>
              </a:rPr>
              <a:t>It is important to make use of storage technologies to incorporate the increasing demand of load.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800" b="0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ea typeface="+mn-lt"/>
                <a:cs typeface="+mn-lt"/>
              </a:rPr>
              <a:t>BESS is a solution to deal with the intermittent nature of RES</a:t>
            </a:r>
            <a:endParaRPr lang="fi-FI" sz="1800" b="0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800" b="0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0" dirty="0">
                <a:ea typeface="+mn-lt"/>
                <a:cs typeface="+mn-lt"/>
              </a:rPr>
              <a:t>BESS prices are decreasing while the use of these systems are increasing with time as they have high energy density and efficiency.</a:t>
            </a:r>
            <a:r>
              <a:rPr lang="fi-FI" sz="1800" b="0" dirty="0">
                <a:ea typeface="ＭＳ Ｐゴシック"/>
                <a:cs typeface="Arial"/>
              </a:rPr>
              <a:t> </a:t>
            </a:r>
            <a:endParaRPr lang="fi-FI" sz="1800" b="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800" b="0" dirty="0">
              <a:ea typeface="ＭＳ Ｐゴシック"/>
              <a:cs typeface="Arial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0" dirty="0">
                <a:ea typeface="ＭＳ Ｐゴシック"/>
                <a:cs typeface="Arial"/>
              </a:rPr>
              <a:t>BESS have fast response time and is a reliable source which can act as a reserve plant.</a:t>
            </a:r>
            <a:endParaRPr lang="fi-FI" sz="1800" b="0" dirty="0">
              <a:cs typeface="Arial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800" b="0" dirty="0">
              <a:cs typeface="Arial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0" dirty="0">
                <a:ea typeface="ＭＳ Ｐゴシック"/>
                <a:cs typeface="Arial"/>
              </a:rPr>
              <a:t>BESS are very useful to overcome the stability issues.</a:t>
            </a:r>
            <a:endParaRPr lang="fi-FI" sz="1800" b="0" dirty="0">
              <a:cs typeface="Arial"/>
            </a:endParaRPr>
          </a:p>
          <a:p>
            <a:pPr algn="just"/>
            <a:endParaRPr lang="fi-FI" sz="1200" b="0" dirty="0">
              <a:cs typeface="Arial"/>
            </a:endParaRPr>
          </a:p>
          <a:p>
            <a:pPr algn="just"/>
            <a:endParaRPr lang="fi-FI" sz="1200" b="0" dirty="0">
              <a:cs typeface="Arial"/>
            </a:endParaRPr>
          </a:p>
          <a:p>
            <a:pPr algn="just"/>
            <a:endParaRPr lang="fi-FI" sz="1200" b="0" dirty="0">
              <a:cs typeface="Arial"/>
            </a:endParaRPr>
          </a:p>
          <a:p>
            <a:pPr algn="just"/>
            <a:endParaRPr lang="fi-FI" sz="1200" b="0" dirty="0">
              <a:cs typeface="Arial"/>
            </a:endParaRPr>
          </a:p>
          <a:p>
            <a:pPr algn="just">
              <a:lnSpc>
                <a:spcPct val="150000"/>
              </a:lnSpc>
              <a:buChar char="•"/>
            </a:pPr>
            <a:endParaRPr lang="en-US" sz="1200" b="0" dirty="0">
              <a:cs typeface="Arial"/>
            </a:endParaRPr>
          </a:p>
          <a:p>
            <a:pPr algn="just"/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35FE06-AACD-46E7-8E1F-129099C923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BB5C2-3502-4AC8-9BFE-02DB023ECA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C73B1-4164-4AE9-B160-5298FD3370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DEECD1-077F-4937-AD08-02D4DF4CB2C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23.03.2021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7F87E-5888-4C8D-A169-69D73FFD1E5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0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0" y="1216152"/>
            <a:ext cx="8385048" cy="45679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22222"/>
                </a:solidFill>
                <a:effectLst/>
              </a:rPr>
              <a:t>Cheng, M., Sami, S. S., &amp; Wu, J. (2017). Benefits of using virtual energy storage system for power system frequency response. </a:t>
            </a:r>
            <a:r>
              <a:rPr lang="en-US" sz="1200" b="0" i="1" dirty="0">
                <a:solidFill>
                  <a:srgbClr val="222222"/>
                </a:solidFill>
                <a:effectLst/>
              </a:rPr>
              <a:t>Applied energy</a:t>
            </a:r>
            <a:r>
              <a:rPr lang="en-US" sz="1200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</a:rPr>
              <a:t>194</a:t>
            </a:r>
            <a:r>
              <a:rPr lang="en-US" sz="1200" b="0" i="0" dirty="0">
                <a:solidFill>
                  <a:srgbClr val="222222"/>
                </a:solidFill>
                <a:effectLst/>
              </a:rPr>
              <a:t>, 376-385</a:t>
            </a:r>
            <a:r>
              <a:rPr lang="en-US" sz="1200" b="0" dirty="0">
                <a:ea typeface="+mn-lt"/>
                <a:cs typeface="+mn-lt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dirty="0" err="1">
                <a:solidFill>
                  <a:srgbClr val="222222"/>
                </a:solidFill>
                <a:effectLst/>
              </a:rPr>
              <a:t>Aneke</a:t>
            </a:r>
            <a:r>
              <a:rPr lang="en-US" sz="1200" b="0" i="0" dirty="0">
                <a:solidFill>
                  <a:srgbClr val="222222"/>
                </a:solidFill>
                <a:effectLst/>
              </a:rPr>
              <a:t>, M., &amp; Wang, M. (2016). Energy storage technologies and real-life applications–A state of the art review. </a:t>
            </a:r>
            <a:r>
              <a:rPr lang="en-US" sz="1200" b="0" i="1" dirty="0">
                <a:solidFill>
                  <a:srgbClr val="222222"/>
                </a:solidFill>
                <a:effectLst/>
              </a:rPr>
              <a:t>Applied Energy</a:t>
            </a:r>
            <a:r>
              <a:rPr lang="en-US" sz="1200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</a:rPr>
              <a:t>179</a:t>
            </a:r>
            <a:r>
              <a:rPr lang="en-US" sz="1200" b="0" i="0" dirty="0">
                <a:solidFill>
                  <a:srgbClr val="222222"/>
                </a:solidFill>
                <a:effectLst/>
              </a:rPr>
              <a:t>, 350-377.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dirty="0" err="1">
                <a:solidFill>
                  <a:srgbClr val="222222"/>
                </a:solidFill>
                <a:effectLst/>
              </a:rPr>
              <a:t>Sparacino</a:t>
            </a:r>
            <a:r>
              <a:rPr lang="en-US" sz="1200" b="0" i="0" dirty="0">
                <a:solidFill>
                  <a:srgbClr val="222222"/>
                </a:solidFill>
                <a:effectLst/>
              </a:rPr>
              <a:t>, A. R., Reed, G. F., </a:t>
            </a:r>
            <a:r>
              <a:rPr lang="en-US" sz="1200" b="0" i="0" dirty="0" err="1">
                <a:solidFill>
                  <a:srgbClr val="222222"/>
                </a:solidFill>
                <a:effectLst/>
              </a:rPr>
              <a:t>Kerestes</a:t>
            </a:r>
            <a:r>
              <a:rPr lang="en-US" sz="1200" b="0" i="0" dirty="0">
                <a:solidFill>
                  <a:srgbClr val="222222"/>
                </a:solidFill>
                <a:effectLst/>
              </a:rPr>
              <a:t>, R. J., Grainger, B. M., &amp; Smith, Z. T. (2012, July). Survey of battery energy storage systems and modeling techniques. In </a:t>
            </a:r>
            <a:r>
              <a:rPr lang="en-US" sz="1200" b="0" i="1" dirty="0">
                <a:solidFill>
                  <a:srgbClr val="222222"/>
                </a:solidFill>
                <a:effectLst/>
              </a:rPr>
              <a:t>2012 IEEE Power and Energy Society General Meeting</a:t>
            </a:r>
            <a:r>
              <a:rPr lang="en-US" sz="1200" b="0" i="0" dirty="0">
                <a:solidFill>
                  <a:srgbClr val="222222"/>
                </a:solidFill>
                <a:effectLst/>
              </a:rPr>
              <a:t> (pp. 1-8). IEEE.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dirty="0" err="1">
                <a:solidFill>
                  <a:srgbClr val="222222"/>
                </a:solidFill>
                <a:effectLst/>
              </a:rPr>
              <a:t>Mahlia</a:t>
            </a:r>
            <a:r>
              <a:rPr lang="en-US" sz="1200" b="0" i="0" dirty="0">
                <a:solidFill>
                  <a:srgbClr val="222222"/>
                </a:solidFill>
                <a:effectLst/>
              </a:rPr>
              <a:t>, T. M. I., </a:t>
            </a:r>
            <a:r>
              <a:rPr lang="en-US" sz="1200" b="0" i="0" dirty="0" err="1">
                <a:solidFill>
                  <a:srgbClr val="222222"/>
                </a:solidFill>
                <a:effectLst/>
              </a:rPr>
              <a:t>Saktisahdan</a:t>
            </a:r>
            <a:r>
              <a:rPr lang="en-US" sz="1200" b="0" i="0" dirty="0">
                <a:solidFill>
                  <a:srgbClr val="222222"/>
                </a:solidFill>
                <a:effectLst/>
              </a:rPr>
              <a:t>, T. J., </a:t>
            </a:r>
            <a:r>
              <a:rPr lang="en-US" sz="1200" b="0" i="0" dirty="0" err="1">
                <a:solidFill>
                  <a:srgbClr val="222222"/>
                </a:solidFill>
                <a:effectLst/>
              </a:rPr>
              <a:t>Jannifar</a:t>
            </a:r>
            <a:r>
              <a:rPr lang="en-US" sz="1200" b="0" i="0" dirty="0">
                <a:solidFill>
                  <a:srgbClr val="222222"/>
                </a:solidFill>
                <a:effectLst/>
              </a:rPr>
              <a:t>, A., Hasan, M. H., &amp; </a:t>
            </a:r>
            <a:r>
              <a:rPr lang="en-US" sz="1200" b="0" i="0" dirty="0" err="1">
                <a:solidFill>
                  <a:srgbClr val="222222"/>
                </a:solidFill>
                <a:effectLst/>
              </a:rPr>
              <a:t>Matseelar</a:t>
            </a:r>
            <a:r>
              <a:rPr lang="en-US" sz="1200" b="0" i="0" dirty="0">
                <a:solidFill>
                  <a:srgbClr val="222222"/>
                </a:solidFill>
                <a:effectLst/>
              </a:rPr>
              <a:t>, H. S. C. (2014). A review of available methods and development on energy storage; technology update. Renewable and sustainable energy reviews, 33, 532-545.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dirty="0">
                <a:ea typeface="+mn-lt"/>
                <a:cs typeface="+mn-lt"/>
                <a:hlinkClick r:id="rId3"/>
              </a:rPr>
              <a:t>https://www.ucsusa.org/resources/how-energy-storage-works#:~:text=Energy%20storage%20plays%20an%20important,used%20to%20power%20storage%20devices</a:t>
            </a:r>
            <a:r>
              <a:rPr lang="en-US" sz="1200" b="0" dirty="0">
                <a:ea typeface="+mn-lt"/>
                <a:cs typeface="+mn-lt"/>
              </a:rPr>
              <a:t>.</a:t>
            </a:r>
            <a:endParaRPr lang="en-US" sz="1200" dirty="0">
              <a:ea typeface="+mn-lt"/>
              <a:cs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dirty="0">
                <a:ea typeface="+mn-lt"/>
                <a:cs typeface="+mn-lt"/>
                <a:hlinkClick r:id="rId4"/>
              </a:rPr>
              <a:t>https://energystorage.org/why-energy-storage/</a:t>
            </a:r>
            <a:endParaRPr lang="en-US" sz="1200" b="0" dirty="0">
              <a:ea typeface="+mn-lt"/>
              <a:cs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dirty="0">
                <a:ea typeface="+mn-lt"/>
                <a:cs typeface="+mn-lt"/>
                <a:hlinkClick r:id="rId5"/>
              </a:rPr>
              <a:t>https://energystorage.org/why-energy-storage/benefits/</a:t>
            </a:r>
            <a:endParaRPr lang="en-US" sz="1200" b="0" dirty="0">
              <a:ea typeface="+mn-lt"/>
              <a:cs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dirty="0">
                <a:ea typeface="+mn-lt"/>
                <a:cs typeface="+mn-lt"/>
                <a:hlinkClick r:id="rId6"/>
              </a:rPr>
              <a:t>https://www.cedgreentech.com/article/why-energy-storage-such-important-part-renewables-mix</a:t>
            </a:r>
            <a:endParaRPr lang="en-US" sz="1200" b="0" dirty="0">
              <a:ea typeface="+mn-lt"/>
              <a:cs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REFERENCES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23.03.2021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700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15E509-0D27-4A81-9A0B-7CF7D1DC1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1906" y="1387740"/>
            <a:ext cx="7969483" cy="42462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b="0" dirty="0">
                <a:ea typeface="+mn-lt"/>
                <a:cs typeface="+mn-lt"/>
                <a:hlinkClick r:id="rId2"/>
              </a:rPr>
              <a:t>https://www.ee.co.za/article/eskoms-flagship-battery-energy-storage-systems-bess-project.html</a:t>
            </a:r>
            <a:endParaRPr lang="en-US" sz="1300" b="0" dirty="0">
              <a:cs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b="0" dirty="0">
                <a:ea typeface="+mn-lt"/>
                <a:cs typeface="+mn-lt"/>
                <a:hlinkClick r:id="rId3"/>
              </a:rPr>
              <a:t>https://library.e.abb.com/public/9b718fcc8a5623b3852579680075d238/Battery%20Energy%20Storage%20%20optimize%20integration%20of%20renewable%20energy%20to%20the%20grid%20(2).pdf</a:t>
            </a:r>
            <a:endParaRPr lang="en-US" sz="1300" b="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b="0" dirty="0">
                <a:ea typeface="+mn-lt"/>
                <a:cs typeface="+mn-lt"/>
                <a:hlinkClick r:id="rId4"/>
              </a:rPr>
              <a:t>https://insideevs.com/news/489894/vistra-moss-landing-energy-storage-world-largest/</a:t>
            </a:r>
            <a:endParaRPr lang="en-US" sz="1300" b="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b="0" dirty="0">
                <a:ea typeface="+mn-lt"/>
                <a:cs typeface="+mn-lt"/>
                <a:hlinkClick r:id="rId5"/>
              </a:rPr>
              <a:t>https://sandbarsc.com/news/benefits-solar-battery-storage/</a:t>
            </a:r>
            <a:endParaRPr lang="en-US" sz="1300" b="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b="0" dirty="0">
                <a:ea typeface="+mn-lt"/>
                <a:cs typeface="+mn-lt"/>
                <a:hlinkClick r:id="rId6"/>
              </a:rPr>
              <a:t>https://www.idealenergysolar.com/how-battery-energy-storage-works/</a:t>
            </a:r>
            <a:endParaRPr lang="en-US" sz="1300" b="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b="0" dirty="0">
                <a:ea typeface="+mn-lt"/>
                <a:cs typeface="+mn-lt"/>
                <a:hlinkClick r:id="rId7"/>
              </a:rPr>
              <a:t>https://www.cartersullivan.co.uk/blog/advantages-of-battery-energy-storage-systems/</a:t>
            </a:r>
            <a:endParaRPr lang="en-US" sz="1300" b="0" dirty="0">
              <a:ea typeface="+mn-lt"/>
              <a:cs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b="0" dirty="0">
                <a:ea typeface="+mn-lt"/>
                <a:cs typeface="+mn-lt"/>
                <a:hlinkClick r:id="rId8"/>
              </a:rPr>
              <a:t>https://www.databridgemarketresearch.com/reports/global-battery-energy-storage-system-market</a:t>
            </a:r>
            <a:endParaRPr lang="en-US" sz="13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b="0" dirty="0">
                <a:ea typeface="+mn-lt"/>
                <a:cs typeface="+mn-lt"/>
                <a:hlinkClick r:id="rId9"/>
              </a:rPr>
              <a:t>https://www.energy-storage.news/news/worlds-biggest-battery-storage-project-announced-by-australian-renewables-f</a:t>
            </a:r>
            <a:endParaRPr lang="en-US" sz="13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300" b="0" dirty="0">
              <a:cs typeface="+mn-lt"/>
            </a:endParaRPr>
          </a:p>
          <a:p>
            <a:pPr>
              <a:lnSpc>
                <a:spcPct val="150000"/>
              </a:lnSpc>
            </a:pPr>
            <a:endParaRPr lang="en-US" sz="13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EB666D-EE1D-4C0A-8088-2054C8FBDA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REFERENCES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58C69-45D6-4BDA-BE1E-B3FB4FDCC0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AD8B14-6A1D-4D96-9E15-B1481865D5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FF50127-1C18-456B-97F5-04DA1DB2814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23.03.2021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6D42B-A398-46CF-8DE3-FF3663EF0C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82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284270"/>
            <a:ext cx="7988990" cy="4502730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b="0" dirty="0">
                <a:ea typeface="+mn-lt"/>
                <a:cs typeface="+mn-lt"/>
              </a:rPr>
              <a:t>Electrical power generation is changing significantly around the word due to addition and variable nature of renewable energy resources. </a:t>
            </a:r>
            <a:endParaRPr lang="en-US" sz="1500" dirty="0">
              <a:cs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b="0" dirty="0">
                <a:ea typeface="+mn-lt"/>
                <a:cs typeface="+mn-lt"/>
              </a:rPr>
              <a:t>The electricity grid is a complex system in which production and consumption must be equal at any given moment.</a:t>
            </a:r>
            <a:endParaRPr lang="en-US" sz="1500" dirty="0">
              <a:cs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b="0" dirty="0">
                <a:ea typeface="+mn-lt"/>
                <a:cs typeface="+mn-lt"/>
              </a:rPr>
              <a:t>Production and consumption do not match. The mismatch possess a threat to the stability of the system.</a:t>
            </a:r>
            <a:endParaRPr lang="en-US" sz="1500" dirty="0">
              <a:cs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b="0" dirty="0">
                <a:ea typeface="+mn-lt"/>
                <a:cs typeface="+mn-lt"/>
              </a:rPr>
              <a:t>Energy storage plays an important role in this balancing act and helps to create a more flexible and reliable grid system. </a:t>
            </a:r>
            <a:endParaRPr lang="en-US" sz="1500" dirty="0">
              <a:cs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b="0" dirty="0">
                <a:ea typeface="+mn-lt"/>
                <a:cs typeface="+mn-lt"/>
              </a:rPr>
              <a:t>Energy storage can provide a rich spectrum of benefits to;</a:t>
            </a:r>
            <a:endParaRPr lang="en-US" sz="1500" b="0" dirty="0">
              <a:cs typeface="+mn-lt"/>
            </a:endParaRPr>
          </a:p>
          <a:p>
            <a:pPr marL="625475" lvl="1" indent="-285750" algn="just">
              <a:lnSpc>
                <a:spcPts val="1704"/>
              </a:lnSpc>
              <a:buFont typeface="Courier New" panose="02070309020205020404" pitchFamily="49" charset="0"/>
              <a:buChar char="o"/>
            </a:pPr>
            <a:r>
              <a:rPr lang="en-US" sz="1500" b="0" dirty="0">
                <a:ea typeface="+mn-lt"/>
                <a:cs typeface="+mn-lt"/>
              </a:rPr>
              <a:t>the </a:t>
            </a:r>
            <a:r>
              <a:rPr lang="en-US" sz="1500" dirty="0">
                <a:ea typeface="+mn-lt"/>
                <a:cs typeface="+mn-lt"/>
              </a:rPr>
              <a:t>generation</a:t>
            </a:r>
            <a:r>
              <a:rPr lang="en-US" sz="1500" b="0" dirty="0">
                <a:ea typeface="+mn-lt"/>
                <a:cs typeface="+mn-lt"/>
              </a:rPr>
              <a:t>.</a:t>
            </a:r>
            <a:r>
              <a:rPr lang="en-US" sz="1500" dirty="0">
                <a:ea typeface="+mn-lt"/>
                <a:cs typeface="+mn-lt"/>
              </a:rPr>
              <a:t> (covering mismatch)</a:t>
            </a:r>
            <a:r>
              <a:rPr lang="en-US" sz="1500" dirty="0">
                <a:cs typeface="+mn-lt"/>
              </a:rPr>
              <a:t>.</a:t>
            </a:r>
          </a:p>
          <a:p>
            <a:pPr marL="625475" lvl="1" indent="-285750" algn="just">
              <a:lnSpc>
                <a:spcPts val="1704"/>
              </a:lnSpc>
              <a:buFont typeface="Courier New" panose="02070309020205020404" pitchFamily="49" charset="0"/>
              <a:buChar char="o"/>
            </a:pPr>
            <a:r>
              <a:rPr lang="en-US" sz="1500" b="0" dirty="0">
                <a:ea typeface="+mn-lt"/>
                <a:cs typeface="+mn-lt"/>
              </a:rPr>
              <a:t>to </a:t>
            </a:r>
            <a:r>
              <a:rPr lang="en-US" sz="1500" dirty="0">
                <a:ea typeface="+mn-lt"/>
                <a:cs typeface="+mn-lt"/>
              </a:rPr>
              <a:t>end-users</a:t>
            </a:r>
            <a:r>
              <a:rPr lang="en-US" sz="1500" b="0" dirty="0">
                <a:ea typeface="+mn-lt"/>
                <a:cs typeface="+mn-lt"/>
              </a:rPr>
              <a:t>.</a:t>
            </a:r>
            <a:r>
              <a:rPr lang="en-US" sz="1500" dirty="0">
                <a:ea typeface="+mn-lt"/>
                <a:cs typeface="+mn-lt"/>
              </a:rPr>
              <a:t> (covering mismatch)</a:t>
            </a:r>
            <a:r>
              <a:rPr lang="en-US" sz="1500" dirty="0">
                <a:cs typeface="+mn-lt"/>
              </a:rPr>
              <a:t>.</a:t>
            </a:r>
          </a:p>
          <a:p>
            <a:pPr marL="625475" lvl="1" indent="-285750" algn="just">
              <a:lnSpc>
                <a:spcPts val="1704"/>
              </a:lnSpc>
              <a:buFont typeface="Courier New" panose="02070309020205020404" pitchFamily="49" charset="0"/>
              <a:buChar char="o"/>
            </a:pPr>
            <a:r>
              <a:rPr lang="en-US" sz="1500" b="0" dirty="0">
                <a:ea typeface="+mn-lt"/>
                <a:cs typeface="+mn-lt"/>
              </a:rPr>
              <a:t>to society as a whole.</a:t>
            </a:r>
            <a:r>
              <a:rPr lang="en-US" sz="1500" dirty="0">
                <a:ea typeface="+mn-lt"/>
                <a:cs typeface="+mn-lt"/>
              </a:rPr>
              <a:t> (green house reduction)</a:t>
            </a:r>
            <a:endParaRPr lang="en-US" sz="1500" b="0" dirty="0"/>
          </a:p>
          <a:p>
            <a:pPr marL="0" indent="0" algn="just">
              <a:lnSpc>
                <a:spcPct val="160000"/>
              </a:lnSpc>
              <a:buNone/>
            </a:pPr>
            <a:endParaRPr lang="en-US" sz="1500" dirty="0">
              <a:cs typeface="Arial"/>
            </a:endParaRPr>
          </a:p>
          <a:p>
            <a:pPr marL="0" indent="0" algn="just">
              <a:lnSpc>
                <a:spcPct val="160000"/>
              </a:lnSpc>
            </a:pPr>
            <a:endParaRPr lang="en-US" sz="15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ea typeface="ＭＳ Ｐゴシック"/>
              </a:rPr>
              <a:t>INTRODUCTION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23.03.2021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6" name="Picture 8" descr="Diagram&#10;&#10;Description automatically generated">
            <a:extLst>
              <a:ext uri="{FF2B5EF4-FFF2-40B4-BE49-F238E27FC236}">
                <a16:creationId xmlns:a16="http://schemas.microsoft.com/office/drawing/2014/main" id="{EC3AE08D-262C-4F36-B961-234990EB8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52" y="4452836"/>
            <a:ext cx="4390048" cy="1013548"/>
          </a:xfrm>
          <a:prstGeom prst="rect">
            <a:avLst/>
          </a:prstGeom>
        </p:spPr>
      </p:pic>
      <p:pic>
        <p:nvPicPr>
          <p:cNvPr id="9" name="Picture 10" descr="Diagram&#10;&#10;Description automatically generated">
            <a:extLst>
              <a:ext uri="{FF2B5EF4-FFF2-40B4-BE49-F238E27FC236}">
                <a16:creationId xmlns:a16="http://schemas.microsoft.com/office/drawing/2014/main" id="{C3713C59-FCDB-4EBB-9CA9-BDA39BF25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126" y="3502695"/>
            <a:ext cx="3085264" cy="212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7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BEE7CB-14E2-44F8-B8F4-5AA520304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TYPES OF STORAGE SYSTEMS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71AF4-9457-402D-9E6F-212517CD17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F998C-ACB8-4604-BBF3-D91F6180ED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B01B050-C0FC-478B-B70D-350B5E41F00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23.03.2021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FF384-3EF0-4FF5-AC34-72763ACC7A2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87B25C59-AFF0-4793-860C-76370917E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00" y="1219078"/>
            <a:ext cx="5668200" cy="1476843"/>
          </a:xfrm>
          <a:prstGeom prst="rect">
            <a:avLst/>
          </a:prstGeom>
        </p:spPr>
      </p:pic>
      <p:pic>
        <p:nvPicPr>
          <p:cNvPr id="9" name="Picture 9" descr="Table&#10;&#10;Description automatically generated">
            <a:extLst>
              <a:ext uri="{FF2B5EF4-FFF2-40B4-BE49-F238E27FC236}">
                <a16:creationId xmlns:a16="http://schemas.microsoft.com/office/drawing/2014/main" id="{07978F4E-A55B-434F-8446-DAC511360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00" y="2745306"/>
            <a:ext cx="8449200" cy="303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8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920723-A4DB-4511-AD02-020AFAD776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297172"/>
            <a:ext cx="7988990" cy="4336828"/>
          </a:xfrm>
        </p:spPr>
        <p:txBody>
          <a:bodyPr>
            <a:normAutofit/>
          </a:bodyPr>
          <a:lstStyle/>
          <a:p>
            <a:pPr marL="0" indent="0" algn="just"/>
            <a:r>
              <a:rPr lang="en-US" sz="1500" dirty="0">
                <a:ea typeface="ＭＳ Ｐゴシック"/>
              </a:rPr>
              <a:t>Renewable integration: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b="0" dirty="0">
                <a:ea typeface="ＭＳ Ｐゴシック"/>
              </a:rPr>
              <a:t>Balances the instability in the power system caused by the intermittent nature of wind and solar, allowing better utilization of RES.</a:t>
            </a:r>
            <a:endParaRPr lang="en-US" sz="1500" dirty="0"/>
          </a:p>
          <a:p>
            <a:pPr marL="0" indent="0" algn="just"/>
            <a:endParaRPr lang="en-US" sz="1500" dirty="0"/>
          </a:p>
          <a:p>
            <a:pPr marL="0" indent="0" algn="just"/>
            <a:r>
              <a:rPr lang="en-US" sz="1500" dirty="0">
                <a:ea typeface="ＭＳ Ｐゴシック"/>
              </a:rPr>
              <a:t>Load shifting: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b="0" dirty="0">
                <a:ea typeface="ＭＳ Ｐゴシック"/>
              </a:rPr>
              <a:t>On-peak energy usage is delivered from energy that has been stored in off-peak periods. </a:t>
            </a:r>
          </a:p>
          <a:p>
            <a:pPr marL="285750" indent="-285750" algn="just">
              <a:buChar char="•"/>
            </a:pPr>
            <a:endParaRPr lang="en-US" sz="1500" b="0" dirty="0">
              <a:ea typeface="ＭＳ Ｐゴシック"/>
            </a:endParaRPr>
          </a:p>
          <a:p>
            <a:pPr marL="0" indent="0" algn="just"/>
            <a:r>
              <a:rPr lang="en-US" sz="1500" dirty="0">
                <a:ea typeface="ＭＳ Ｐゴシック"/>
              </a:rPr>
              <a:t>Emergency backup:</a:t>
            </a:r>
            <a:r>
              <a:rPr lang="en-US" sz="1500" b="0" dirty="0">
                <a:ea typeface="ＭＳ Ｐゴシック"/>
              </a:rPr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b="0" dirty="0">
                <a:ea typeface="ＭＳ Ｐゴシック"/>
              </a:rPr>
              <a:t>Keeping vital operations running during power outages.</a:t>
            </a:r>
            <a:endParaRPr lang="en-US" sz="1500" b="0" dirty="0"/>
          </a:p>
          <a:p>
            <a:pPr marL="285750" indent="-285750" algn="just">
              <a:buChar char="•"/>
            </a:pPr>
            <a:endParaRPr lang="en-US" sz="1500" b="0" dirty="0">
              <a:ea typeface="ＭＳ Ｐゴシック"/>
            </a:endParaRPr>
          </a:p>
          <a:p>
            <a:pPr marL="0" indent="0" algn="just"/>
            <a:r>
              <a:rPr lang="en-US" sz="1500" dirty="0">
                <a:ea typeface="ＭＳ Ｐゴシック"/>
              </a:rPr>
              <a:t>Smart Grid: </a:t>
            </a:r>
          </a:p>
          <a:p>
            <a:pPr marL="625475" lvl="1" indent="-285750" algn="just">
              <a:lnSpc>
                <a:spcPts val="1704"/>
              </a:lnSpc>
              <a:buChar char="•"/>
            </a:pPr>
            <a:r>
              <a:rPr lang="en-US" sz="1500" dirty="0">
                <a:ea typeface="ＭＳ Ｐゴシック"/>
                <a:cs typeface="Arial"/>
              </a:rPr>
              <a:t>Smoothing renewable energy output</a:t>
            </a:r>
          </a:p>
          <a:p>
            <a:pPr marL="625475" lvl="1" indent="-285750" algn="just">
              <a:lnSpc>
                <a:spcPts val="1704"/>
              </a:lnSpc>
              <a:buChar char="•"/>
            </a:pPr>
            <a:r>
              <a:rPr lang="en-US" sz="1500" dirty="0">
                <a:ea typeface="ＭＳ Ｐゴシック"/>
                <a:cs typeface="Arial"/>
              </a:rPr>
              <a:t>Transient support</a:t>
            </a:r>
          </a:p>
          <a:p>
            <a:pPr marL="625475" lvl="1" indent="-285750" algn="just">
              <a:lnSpc>
                <a:spcPts val="1704"/>
              </a:lnSpc>
              <a:buChar char="•"/>
            </a:pPr>
            <a:r>
              <a:rPr lang="en-US" sz="1500" dirty="0">
                <a:ea typeface="ＭＳ Ｐゴシック"/>
                <a:cs typeface="Arial"/>
              </a:rPr>
              <a:t>Frequency regulation</a:t>
            </a:r>
            <a:endParaRPr lang="en-US" sz="1500" dirty="0">
              <a:ea typeface="ＭＳ Ｐゴシック"/>
            </a:endParaRPr>
          </a:p>
          <a:p>
            <a:pPr marL="625475" lvl="1" indent="-285750" algn="just">
              <a:lnSpc>
                <a:spcPts val="1704"/>
              </a:lnSpc>
              <a:buChar char="•"/>
            </a:pPr>
            <a:r>
              <a:rPr lang="en-US" sz="1500" dirty="0">
                <a:ea typeface="ＭＳ Ｐゴシック"/>
                <a:cs typeface="Arial"/>
              </a:rPr>
              <a:t>Voltage regulation</a:t>
            </a:r>
            <a:endParaRPr lang="en-US" sz="1500" dirty="0">
              <a:cs typeface="Arial"/>
            </a:endParaRPr>
          </a:p>
          <a:p>
            <a:pPr marL="625475" lvl="1" indent="-285750" algn="just">
              <a:lnSpc>
                <a:spcPts val="1704"/>
              </a:lnSpc>
              <a:buChar char="•"/>
            </a:pPr>
            <a:r>
              <a:rPr lang="en-US" sz="1500" dirty="0">
                <a:ea typeface="ＭＳ Ｐゴシック"/>
                <a:cs typeface="Arial"/>
              </a:rPr>
              <a:t>Load following</a:t>
            </a:r>
            <a:endParaRPr lang="en-US" sz="1500" dirty="0">
              <a:cs typeface="Arial"/>
            </a:endParaRPr>
          </a:p>
          <a:p>
            <a:pPr marL="625475" lvl="1" indent="-285750" algn="just">
              <a:lnSpc>
                <a:spcPts val="1704"/>
              </a:lnSpc>
              <a:buChar char="•"/>
            </a:pPr>
            <a:endParaRPr lang="en-US" sz="1500" b="1" dirty="0">
              <a:cs typeface="Arial"/>
            </a:endParaRPr>
          </a:p>
          <a:p>
            <a:pPr marL="339725" lvl="1" indent="0" algn="just">
              <a:lnSpc>
                <a:spcPts val="1704"/>
              </a:lnSpc>
              <a:buNone/>
            </a:pPr>
            <a:endParaRPr lang="en-US" sz="1500" b="1" dirty="0">
              <a:cs typeface="Arial"/>
            </a:endParaRPr>
          </a:p>
          <a:p>
            <a:pPr marL="625475" lvl="1" indent="-285750" algn="just">
              <a:buChar char="•"/>
            </a:pPr>
            <a:endParaRPr lang="en-US" sz="1500" dirty="0">
              <a:cs typeface="Arial"/>
            </a:endParaRPr>
          </a:p>
          <a:p>
            <a:pPr marL="285750" indent="-285750" algn="just">
              <a:buChar char="•"/>
            </a:pPr>
            <a:endParaRPr lang="en-US" sz="1500" dirty="0"/>
          </a:p>
          <a:p>
            <a:pPr marL="285750" indent="-285750" algn="just">
              <a:buChar char="•"/>
            </a:pPr>
            <a:endParaRPr lang="en-US" sz="1500" dirty="0"/>
          </a:p>
          <a:p>
            <a:pPr marL="0" indent="0" algn="just"/>
            <a:endParaRPr lang="en-US" sz="1500" dirty="0"/>
          </a:p>
          <a:p>
            <a:pPr marL="285750" indent="-285750" algn="just">
              <a:buChar char="•"/>
            </a:pPr>
            <a:endParaRPr lang="en-US" sz="15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61DD36-CE2A-4479-8B16-8F41694FDD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ROLE OF BESS WITH RENEWABLE ENERGY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FD4FF8-32A8-4582-8272-6B89E671E2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8DCC7A-E81A-44C1-963C-744CB9974E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0DEEA3C-6AE5-4E90-8B23-A738FE531DF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23.03.2021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38BB7-8ED7-489A-9152-D3EC3AB9BC1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760304-1B56-4A0D-8205-631DF01E7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345" y="3628898"/>
            <a:ext cx="4449709" cy="176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8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F8C013-A90D-4131-9151-0DAA26937B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TYPES OF BESS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2B15A-AC22-4556-881F-D9945A6F23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109E29-A7E5-4BB1-BC81-03A8DA2232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3194468-3F92-4172-BD41-86AD9ADDCFC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23.03.2021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006E0-0B16-4BAB-ACBA-3B2BE846A7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981C2A5-A630-42D9-93E5-6B4E95213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344579"/>
              </p:ext>
            </p:extLst>
          </p:nvPr>
        </p:nvGraphicFramePr>
        <p:xfrm>
          <a:off x="305614" y="1353911"/>
          <a:ext cx="8532771" cy="417501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67574">
                  <a:extLst>
                    <a:ext uri="{9D8B030D-6E8A-4147-A177-3AD203B41FA5}">
                      <a16:colId xmlns:a16="http://schemas.microsoft.com/office/drawing/2014/main" val="1471865995"/>
                    </a:ext>
                  </a:extLst>
                </a:gridCol>
                <a:gridCol w="1093833">
                  <a:extLst>
                    <a:ext uri="{9D8B030D-6E8A-4147-A177-3AD203B41FA5}">
                      <a16:colId xmlns:a16="http://schemas.microsoft.com/office/drawing/2014/main" val="2769153717"/>
                    </a:ext>
                  </a:extLst>
                </a:gridCol>
                <a:gridCol w="983221">
                  <a:extLst>
                    <a:ext uri="{9D8B030D-6E8A-4147-A177-3AD203B41FA5}">
                      <a16:colId xmlns:a16="http://schemas.microsoft.com/office/drawing/2014/main" val="2002014173"/>
                    </a:ext>
                  </a:extLst>
                </a:gridCol>
                <a:gridCol w="909475">
                  <a:extLst>
                    <a:ext uri="{9D8B030D-6E8A-4147-A177-3AD203B41FA5}">
                      <a16:colId xmlns:a16="http://schemas.microsoft.com/office/drawing/2014/main" val="1604909058"/>
                    </a:ext>
                  </a:extLst>
                </a:gridCol>
                <a:gridCol w="1069253">
                  <a:extLst>
                    <a:ext uri="{9D8B030D-6E8A-4147-A177-3AD203B41FA5}">
                      <a16:colId xmlns:a16="http://schemas.microsoft.com/office/drawing/2014/main" val="1530293003"/>
                    </a:ext>
                  </a:extLst>
                </a:gridCol>
                <a:gridCol w="1593000">
                  <a:extLst>
                    <a:ext uri="{9D8B030D-6E8A-4147-A177-3AD203B41FA5}">
                      <a16:colId xmlns:a16="http://schemas.microsoft.com/office/drawing/2014/main" val="1009541418"/>
                    </a:ext>
                  </a:extLst>
                </a:gridCol>
                <a:gridCol w="1716415">
                  <a:extLst>
                    <a:ext uri="{9D8B030D-6E8A-4147-A177-3AD203B41FA5}">
                      <a16:colId xmlns:a16="http://schemas.microsoft.com/office/drawing/2014/main" val="74645329"/>
                    </a:ext>
                  </a:extLst>
                </a:gridCol>
              </a:tblGrid>
              <a:tr h="895679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Battery Technology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Energy Density</a:t>
                      </a: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dirty="0" err="1">
                          <a:effectLst/>
                        </a:rPr>
                        <a:t>Wh</a:t>
                      </a:r>
                      <a:r>
                        <a:rPr lang="en-US" sz="1400" dirty="0">
                          <a:effectLst/>
                        </a:rPr>
                        <a:t>/kg)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Efficiency</a:t>
                      </a: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Capital Cost</a:t>
                      </a: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E/kW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Cycle </a:t>
                      </a: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Life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Advantages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Disadvantages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7894482"/>
                  </a:ext>
                </a:extLst>
              </a:tr>
              <a:tr h="794554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Lithium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80-150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90-99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150-250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1000-20000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High power density, efficiency and long cycle life.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High initial cost and safety issues.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6090387"/>
                  </a:ext>
                </a:extLst>
              </a:tr>
              <a:tr h="794554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24-45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60-95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50-150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500-1800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Low capital cost.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Low cycle life and leakage of acid if breached.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3394447"/>
                  </a:ext>
                </a:extLst>
              </a:tr>
              <a:tr h="56341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Zinc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2000+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High capacity.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Very low energy density.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6289711"/>
                  </a:ext>
                </a:extLst>
              </a:tr>
              <a:tr h="56341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Vanadium Flow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10-30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12000+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High capacity and no self-discharge.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Very low energy density.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63304"/>
                  </a:ext>
                </a:extLst>
              </a:tr>
              <a:tr h="56341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Sodium Sulphur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150-240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&gt;86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2500-4500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High energy density and good efficiency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High production cost.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4337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666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1862D2-31E8-4FCD-9EEC-8F156DF00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399" y="1387740"/>
            <a:ext cx="7772399" cy="4246260"/>
          </a:xfrm>
        </p:spPr>
        <p:txBody>
          <a:bodyPr>
            <a:normAutofit/>
          </a:bodyPr>
          <a:lstStyle/>
          <a:p>
            <a:pPr marL="0" indent="0"/>
            <a:r>
              <a:rPr lang="en-US" sz="1500" dirty="0">
                <a:ea typeface="ＭＳ Ｐゴシック"/>
              </a:rPr>
              <a:t>System efficiency (stored when not needed, used when needed)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dirty="0">
                <a:ea typeface="ＭＳ Ｐゴシック"/>
              </a:rPr>
              <a:t>Less wasted energy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dirty="0">
                <a:ea typeface="ＭＳ Ｐゴシック"/>
              </a:rPr>
              <a:t>Less emissions</a:t>
            </a:r>
          </a:p>
          <a:p>
            <a:pPr marL="288925" lvl="1" indent="0">
              <a:buNone/>
            </a:pPr>
            <a:endParaRPr lang="en-US" sz="1500" dirty="0">
              <a:ea typeface="ＭＳ Ｐゴシック"/>
            </a:endParaRPr>
          </a:p>
          <a:p>
            <a:pPr marL="0" indent="0"/>
            <a:r>
              <a:rPr lang="en-US" sz="1500" dirty="0">
                <a:ea typeface="ＭＳ Ｐゴシック"/>
              </a:rPr>
              <a:t>Fast and reliable reserve</a:t>
            </a: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dirty="0">
                <a:ea typeface="ＭＳ Ｐゴシック"/>
              </a:rPr>
              <a:t>Traditional reserve power: reaction time can be tens of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dirty="0">
                <a:ea typeface="ＭＳ Ｐゴシック"/>
              </a:rPr>
              <a:t>BESS: achieves full power in a few hundred milliseconds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dirty="0">
                <a:ea typeface="ＭＳ Ｐゴシック"/>
              </a:rPr>
              <a:t>Improves power quality in the grid</a:t>
            </a:r>
          </a:p>
          <a:p>
            <a:pPr marL="288925" lvl="1" indent="0">
              <a:buNone/>
            </a:pPr>
            <a:endParaRPr lang="en-US" sz="1500" dirty="0">
              <a:ea typeface="ＭＳ Ｐゴシック"/>
            </a:endParaRPr>
          </a:p>
          <a:p>
            <a:pPr marL="0" indent="0"/>
            <a:r>
              <a:rPr lang="en-US" sz="1500" dirty="0">
                <a:ea typeface="ＭＳ Ｐゴシック"/>
              </a:rPr>
              <a:t>Self-reliance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dirty="0">
                <a:ea typeface="ＭＳ Ｐゴシック"/>
              </a:rPr>
              <a:t>Cutting energy bills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dirty="0">
                <a:ea typeface="ＭＳ Ｐゴシック"/>
              </a:rPr>
              <a:t>Backup energy</a:t>
            </a:r>
            <a:endParaRPr lang="en-US" sz="1500" b="0" dirty="0"/>
          </a:p>
          <a:p>
            <a:pPr>
              <a:buChar char="•"/>
            </a:pPr>
            <a:endParaRPr lang="en-US" sz="15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6CBCD3-8924-43F8-9BBA-AFC5D1F205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BENEFITS OF BESS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0B560-E7BD-4178-9FE5-F2F243EE2E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CC6A2D-2E77-4E45-B34A-4ED8AE8D61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6BD77BF-4FE0-4E7A-89CD-8842DAEE303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23.03.2021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E8FF8-7A21-45FB-9833-5CDAE46F77D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193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D65D6-7A2C-4A2F-B36F-23A69A04CB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308600"/>
            <a:ext cx="7770600" cy="4325400"/>
          </a:xfrm>
        </p:spPr>
        <p:txBody>
          <a:bodyPr>
            <a:normAutofit/>
          </a:bodyPr>
          <a:lstStyle/>
          <a:p>
            <a:r>
              <a:rPr lang="en-US" sz="1500" dirty="0">
                <a:ea typeface="+mn-lt"/>
                <a:cs typeface="+mn-lt"/>
              </a:rPr>
              <a:t>Battery pack: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0" dirty="0">
                <a:ea typeface="+mn-lt"/>
                <a:cs typeface="+mn-lt"/>
              </a:rPr>
              <a:t>Composition of several battery packs.</a:t>
            </a:r>
            <a:endParaRPr lang="en-US" sz="1500" dirty="0"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0" dirty="0">
                <a:ea typeface="+mn-lt"/>
                <a:cs typeface="+mn-lt"/>
              </a:rPr>
              <a:t>Multiple batteries interconnected to reach the target V &amp; I.</a:t>
            </a:r>
            <a:endParaRPr lang="en-US" sz="1500" dirty="0"/>
          </a:p>
          <a:p>
            <a:endParaRPr lang="en-US" sz="1500" b="0" dirty="0">
              <a:ea typeface="+mn-lt"/>
              <a:cs typeface="+mn-lt"/>
            </a:endParaRPr>
          </a:p>
          <a:p>
            <a:r>
              <a:rPr lang="en-US" sz="1500" dirty="0">
                <a:ea typeface="+mn-lt"/>
                <a:cs typeface="+mn-lt"/>
              </a:rPr>
              <a:t>Battery Management System (BMS):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0" dirty="0">
                <a:ea typeface="+mn-lt"/>
                <a:cs typeface="+mn-lt"/>
              </a:rPr>
              <a:t>Controls the proper operation of each cell.</a:t>
            </a:r>
            <a:endParaRPr lang="en-US" sz="1500" dirty="0"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0" dirty="0">
                <a:ea typeface="+mn-lt"/>
                <a:cs typeface="+mn-lt"/>
              </a:rPr>
              <a:t>Let the system work within a voltage, current, and </a:t>
            </a:r>
          </a:p>
          <a:p>
            <a:pPr marL="0" indent="0"/>
            <a:r>
              <a:rPr lang="en-US" sz="1500" b="0" dirty="0">
                <a:ea typeface="+mn-lt"/>
                <a:cs typeface="+mn-lt"/>
              </a:rPr>
              <a:t>       temperature that is not dangerous for the system itself. </a:t>
            </a:r>
            <a:endParaRPr lang="en-US" sz="1500" b="0" dirty="0">
              <a:cs typeface="Arial"/>
            </a:endParaRPr>
          </a:p>
          <a:p>
            <a:endParaRPr lang="en-US" sz="1500" b="0" dirty="0">
              <a:ea typeface="+mn-lt"/>
              <a:cs typeface="+mn-lt"/>
            </a:endParaRPr>
          </a:p>
          <a:p>
            <a:r>
              <a:rPr lang="en-US" sz="1500" dirty="0">
                <a:ea typeface="+mn-lt"/>
                <a:cs typeface="+mn-lt"/>
              </a:rPr>
              <a:t>System Supervisory Control (SSC):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0" dirty="0">
                <a:ea typeface="+mn-lt"/>
                <a:cs typeface="+mn-lt"/>
              </a:rPr>
              <a:t>Usually included in the SCADA system.</a:t>
            </a:r>
            <a:endParaRPr lang="en-US" sz="1500" dirty="0"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0" dirty="0">
                <a:ea typeface="+mn-lt"/>
                <a:cs typeface="+mn-lt"/>
              </a:rPr>
              <a:t>The energy management system has the specific purpose </a:t>
            </a:r>
          </a:p>
          <a:p>
            <a:pPr marL="0" indent="0"/>
            <a:r>
              <a:rPr lang="en-US" sz="1500" b="0" dirty="0">
                <a:ea typeface="+mn-lt"/>
                <a:cs typeface="+mn-lt"/>
              </a:rPr>
              <a:t>       of </a:t>
            </a:r>
            <a:r>
              <a:rPr lang="en-US" sz="1500" dirty="0">
                <a:cs typeface="+mn-lt"/>
              </a:rPr>
              <a:t> </a:t>
            </a:r>
            <a:r>
              <a:rPr lang="en-US" sz="1500" b="0" dirty="0">
                <a:ea typeface="+mn-lt"/>
                <a:cs typeface="+mn-lt"/>
              </a:rPr>
              <a:t>monitoring the power flow according to the specific applications.</a:t>
            </a:r>
            <a:endParaRPr lang="en-US" sz="1500" dirty="0"/>
          </a:p>
          <a:p>
            <a:endParaRPr lang="en-US" sz="1500" b="0" dirty="0">
              <a:ea typeface="+mn-lt"/>
              <a:cs typeface="+mn-lt"/>
            </a:endParaRPr>
          </a:p>
          <a:p>
            <a:r>
              <a:rPr lang="en-US" sz="1500" dirty="0">
                <a:ea typeface="+mn-lt"/>
                <a:cs typeface="+mn-lt"/>
              </a:rPr>
              <a:t> Converter Electronics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0" dirty="0">
                <a:ea typeface="+mn-lt"/>
                <a:cs typeface="+mn-lt"/>
              </a:rPr>
              <a:t>The battery system is connected to the inverters, in order to convert the power in AC.</a:t>
            </a:r>
            <a:endParaRPr lang="en-US" sz="1500" dirty="0">
              <a:ea typeface="+mn-lt"/>
              <a:cs typeface="+mn-lt"/>
            </a:endParaRPr>
          </a:p>
          <a:p>
            <a:endParaRPr lang="en-US" sz="1500" dirty="0">
              <a:cs typeface="+mn-lt"/>
            </a:endParaRPr>
          </a:p>
          <a:p>
            <a:endParaRPr lang="en-US" sz="1500" dirty="0">
              <a:cs typeface="+mn-lt"/>
            </a:endParaRPr>
          </a:p>
          <a:p>
            <a:endParaRPr lang="en-US" sz="1500" dirty="0">
              <a:ea typeface="ＭＳ Ｐゴシック"/>
              <a:cs typeface="+mn-lt"/>
            </a:endParaRPr>
          </a:p>
          <a:p>
            <a:endParaRPr lang="en-US" sz="1500" dirty="0">
              <a:ea typeface="ＭＳ Ｐゴシック"/>
              <a:cs typeface="+mn-lt"/>
            </a:endParaRPr>
          </a:p>
          <a:p>
            <a:endParaRPr lang="en-US" sz="1500" dirty="0">
              <a:ea typeface="ＭＳ Ｐゴシック"/>
              <a:cs typeface="+mn-lt"/>
            </a:endParaRPr>
          </a:p>
          <a:p>
            <a:endParaRPr lang="en-US" sz="1500" dirty="0">
              <a:cs typeface="Arial"/>
            </a:endParaRPr>
          </a:p>
          <a:p>
            <a:endParaRPr lang="en-US" sz="1500" dirty="0">
              <a:cs typeface="Arial"/>
            </a:endParaRPr>
          </a:p>
          <a:p>
            <a:endParaRPr lang="en-US" sz="1500" dirty="0">
              <a:cs typeface="Arial"/>
            </a:endParaRPr>
          </a:p>
          <a:p>
            <a:endParaRPr lang="en-US" sz="1500" dirty="0">
              <a:cs typeface="Arial"/>
            </a:endParaRPr>
          </a:p>
          <a:p>
            <a:endParaRPr lang="en-US" sz="1500" dirty="0">
              <a:cs typeface="Arial"/>
            </a:endParaRPr>
          </a:p>
          <a:p>
            <a:endParaRPr lang="en-US" sz="1500" dirty="0"/>
          </a:p>
          <a:p>
            <a:endParaRPr lang="en-US" sz="15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45C512-0E14-4987-9AD7-67CE0EBA4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458787"/>
            <a:ext cx="7772400" cy="928953"/>
          </a:xfrm>
        </p:spPr>
        <p:txBody>
          <a:bodyPr/>
          <a:lstStyle/>
          <a:p>
            <a:r>
              <a:rPr lang="en-US" b="1" dirty="0">
                <a:latin typeface="Arial"/>
                <a:ea typeface="ＭＳ Ｐゴシック"/>
              </a:rPr>
              <a:t>BESS ARCHITECTURE</a:t>
            </a:r>
            <a:endParaRPr lang="en-US" dirty="0">
              <a:ea typeface="ＭＳ Ｐゴシック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7337F8-09AB-4520-8DB2-BE2C680C33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4C75D9-A3D8-4AC0-A29C-83C9A9481C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7E0F492-AAB7-4724-BCF9-188A02CE4F6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23.03.2021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A9498-8B41-40AB-9082-8ED576B3D7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B6F75ACD-C459-4667-A085-5A3C0739F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800" y="1499845"/>
            <a:ext cx="3364200" cy="284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72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5501E9-F13D-477B-846E-57975F3FEE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45200" cy="4136400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b="0" dirty="0">
                <a:ea typeface="ＭＳ Ｐゴシック"/>
                <a:cs typeface="Arial"/>
              </a:rPr>
              <a:t>Battery energy storage system market is valued at USD 25.07 billion by 2027.</a:t>
            </a:r>
            <a:endParaRPr lang="en-US" sz="1500" b="0" dirty="0">
              <a:ea typeface="ＭＳ Ｐゴシック"/>
              <a:cs typeface="+mn-lt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en-US" sz="1500" b="0" dirty="0">
                <a:ea typeface="ＭＳ Ｐゴシック"/>
                <a:cs typeface="Arial"/>
              </a:rPr>
              <a:t>Market growth at a rate of 31.06% over the forecast period of 2020 to 2027.</a:t>
            </a:r>
            <a:endParaRPr lang="en-US" sz="1500" b="0" dirty="0">
              <a:ea typeface="ＭＳ Ｐゴシック"/>
              <a:cs typeface="+mn-lt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en-US" sz="1500" b="0" dirty="0">
                <a:ea typeface="ＭＳ Ｐゴシック"/>
                <a:cs typeface="Arial"/>
              </a:rPr>
              <a:t>The growth of battery energy storage system market is attributed due to the growing demand for grid-connected solutions.</a:t>
            </a:r>
          </a:p>
          <a:p>
            <a:pPr algn="just">
              <a:buFont typeface="Arial"/>
              <a:buChar char="•"/>
            </a:pPr>
            <a:r>
              <a:rPr lang="en-US" sz="1500" b="0" dirty="0">
                <a:ea typeface="+mn-lt"/>
                <a:cs typeface="+mn-lt"/>
              </a:rPr>
              <a:t>Battery energy storage costs are decreasing (Figure on left).</a:t>
            </a:r>
            <a:endParaRPr lang="en-US" sz="1500" b="0" dirty="0">
              <a:ea typeface="ＭＳ Ｐゴシック"/>
              <a:cs typeface="Arial"/>
            </a:endParaRPr>
          </a:p>
          <a:p>
            <a:pPr algn="just">
              <a:buFont typeface="Arial"/>
              <a:buChar char="•"/>
            </a:pPr>
            <a:r>
              <a:rPr lang="en-US" sz="1500" b="0" dirty="0">
                <a:ea typeface="+mn-lt"/>
                <a:cs typeface="+mn-lt"/>
              </a:rPr>
              <a:t>Energy densities in all types are still increasing.</a:t>
            </a:r>
            <a:endParaRPr lang="en-US" sz="1500" dirty="0"/>
          </a:p>
          <a:p>
            <a:pPr marL="285750" indent="-285750" algn="just">
              <a:buFont typeface="Arial,Sans-Serif"/>
              <a:buChar char="•"/>
            </a:pPr>
            <a:endParaRPr lang="en-US" sz="1500" b="0" dirty="0">
              <a:ea typeface="ＭＳ Ｐゴシック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DADC62-127A-4FCB-8B47-D550A3EBC0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DEVELOPMENT IN BESS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831F9-6C87-4B1E-9B30-F7D756B548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3F4DE4-7926-41B5-9C86-8E3724C30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70FE45-EF4E-4C67-9941-3E589A57150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23.03.2021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81EF9-3E07-4196-8F3E-81EE4C6991D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9" name="Picture 9" descr="Chart&#10;&#10;Description automatically generated">
            <a:extLst>
              <a:ext uri="{FF2B5EF4-FFF2-40B4-BE49-F238E27FC236}">
                <a16:creationId xmlns:a16="http://schemas.microsoft.com/office/drawing/2014/main" id="{D587A6BD-CB23-4DF8-B2D8-D15EA97AD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400" y="3217673"/>
            <a:ext cx="4149726" cy="2321890"/>
          </a:xfrm>
          <a:prstGeom prst="rect">
            <a:avLst/>
          </a:prstGeom>
        </p:spPr>
      </p:pic>
      <p:pic>
        <p:nvPicPr>
          <p:cNvPr id="11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AC1F47B6-A749-440A-809B-BA5F9E19F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00" y="3217673"/>
            <a:ext cx="3633544" cy="214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48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6FEBB8-80C8-4592-B44A-958D05A3D1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335881"/>
            <a:ext cx="8058600" cy="4298119"/>
          </a:xfrm>
        </p:spPr>
        <p:txBody>
          <a:bodyPr>
            <a:normAutofit/>
          </a:bodyPr>
          <a:lstStyle/>
          <a:p>
            <a:endParaRPr lang="en-US" sz="1500" dirty="0">
              <a:ea typeface="ＭＳ Ｐゴシック"/>
            </a:endParaRPr>
          </a:p>
          <a:p>
            <a:r>
              <a:rPr lang="en-US" sz="1500" dirty="0">
                <a:ea typeface="ＭＳ Ｐゴシック"/>
              </a:rPr>
              <a:t>World’s biggest battery storage project announced by </a:t>
            </a:r>
            <a:endParaRPr lang="en-US" sz="1500" b="0" dirty="0">
              <a:ea typeface="ＭＳ Ｐゴシック"/>
              <a:cs typeface="Arial"/>
            </a:endParaRPr>
          </a:p>
          <a:p>
            <a:r>
              <a:rPr lang="en-US" sz="1500" dirty="0">
                <a:ea typeface="ＭＳ Ｐゴシック"/>
              </a:rPr>
              <a:t>Australian renewables fund</a:t>
            </a:r>
            <a:endParaRPr lang="en-US" sz="1500" b="0" dirty="0">
              <a:ea typeface="ＭＳ Ｐゴシック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500" b="0" dirty="0">
                <a:ea typeface="+mn-lt"/>
                <a:cs typeface="+mn-lt"/>
              </a:rPr>
              <a:t>Located 150km north of Sydney.</a:t>
            </a:r>
          </a:p>
          <a:p>
            <a:pPr marL="285750" indent="-285750">
              <a:buFont typeface="Arial"/>
              <a:buChar char="•"/>
            </a:pPr>
            <a:r>
              <a:rPr lang="en-US" sz="1500" b="0" dirty="0">
                <a:ea typeface="+mn-lt"/>
                <a:cs typeface="+mn-lt"/>
              </a:rPr>
              <a:t>Grid-scale battery project with up to 1,200MW rated </a:t>
            </a:r>
          </a:p>
          <a:p>
            <a:pPr marL="0" indent="0"/>
            <a:r>
              <a:rPr lang="en-US" sz="1500" b="0" dirty="0">
                <a:ea typeface="+mn-lt"/>
                <a:cs typeface="+mn-lt"/>
              </a:rPr>
              <a:t>      output.</a:t>
            </a:r>
            <a:endParaRPr lang="en-US" sz="1500" b="0" dirty="0"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dirty="0">
                <a:ea typeface="+mn-lt"/>
                <a:cs typeface="+mn-lt"/>
              </a:rPr>
              <a:t>Begin in early 2022 for completion in 2023.</a:t>
            </a:r>
            <a:endParaRPr lang="en-US" sz="1500" b="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1500" b="0" dirty="0">
              <a:cs typeface="Arial"/>
            </a:endParaRPr>
          </a:p>
          <a:p>
            <a:pPr marL="0" indent="0"/>
            <a:endParaRPr lang="en-US" sz="1500" b="0" dirty="0">
              <a:cs typeface="+mn-lt"/>
            </a:endParaRPr>
          </a:p>
          <a:p>
            <a:pPr marL="0" indent="0"/>
            <a:r>
              <a:rPr lang="en-US" sz="1500" dirty="0" err="1">
                <a:ea typeface="+mn-lt"/>
                <a:cs typeface="+mn-lt"/>
              </a:rPr>
              <a:t>Vistra</a:t>
            </a:r>
            <a:r>
              <a:rPr lang="en-US" sz="1500" dirty="0">
                <a:ea typeface="+mn-lt"/>
                <a:cs typeface="+mn-lt"/>
              </a:rPr>
              <a:t>: Moss Landing Energy Storage Facility (California)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ea typeface="+mn-lt"/>
                <a:cs typeface="+mn-lt"/>
              </a:rPr>
              <a:t> </a:t>
            </a:r>
            <a:r>
              <a:rPr lang="en-US" sz="1500" b="0" dirty="0">
                <a:ea typeface="+mn-lt"/>
                <a:cs typeface="+mn-lt"/>
              </a:rPr>
              <a:t>Phase 1 completed 11 December 2020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0" dirty="0">
                <a:ea typeface="+mn-lt"/>
                <a:cs typeface="+mn-lt"/>
              </a:rPr>
              <a:t> Currently 300MW / 1200MWh (world’s largest BESS </a:t>
            </a:r>
          </a:p>
          <a:p>
            <a:pPr marL="0" indent="0"/>
            <a:r>
              <a:rPr lang="en-US" sz="1500" b="0" dirty="0">
                <a:ea typeface="+mn-lt"/>
                <a:cs typeface="+mn-lt"/>
              </a:rPr>
              <a:t>       so far)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0" dirty="0">
                <a:ea typeface="+mn-lt"/>
                <a:cs typeface="+mn-lt"/>
              </a:rPr>
              <a:t> Can be expanded up to 1.5GW / 6GWh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0" dirty="0">
                <a:ea typeface="+mn-lt"/>
                <a:cs typeface="+mn-lt"/>
              </a:rPr>
              <a:t> Over 4500 battery racks, 22 li-ion battery modules/rack.</a:t>
            </a:r>
            <a:endParaRPr lang="en-US" sz="1500" dirty="0"/>
          </a:p>
          <a:p>
            <a:endParaRPr lang="en-US" sz="15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18102A-AB79-497B-8E9E-852298408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458787"/>
            <a:ext cx="7772400" cy="931398"/>
          </a:xfrm>
        </p:spPr>
        <p:txBody>
          <a:bodyPr/>
          <a:lstStyle/>
          <a:p>
            <a:r>
              <a:rPr lang="en-US" dirty="0">
                <a:ea typeface="ＭＳ Ｐゴシック"/>
              </a:rPr>
              <a:t>WORLDWIDE APPLICATIONS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1ECCF-589E-484E-872B-4379B2A2DB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FBB7F-2E0E-4FE5-9FC4-67B2FE3903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4157A9-D0D3-41C9-9A9D-C01BDF9B6D0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23.03.2021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D059E-7C10-4A75-8635-78ECDC3E96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8" name="Picture 8" descr="A picture containing electric organ&#10;&#10;Description automatically generated">
            <a:extLst>
              <a:ext uri="{FF2B5EF4-FFF2-40B4-BE49-F238E27FC236}">
                <a16:creationId xmlns:a16="http://schemas.microsoft.com/office/drawing/2014/main" id="{3619AC22-9F9C-4E5C-8C4F-D724097EF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493" y="3736069"/>
            <a:ext cx="3220200" cy="1786050"/>
          </a:xfrm>
          <a:prstGeom prst="rect">
            <a:avLst/>
          </a:prstGeom>
        </p:spPr>
      </p:pic>
      <p:pic>
        <p:nvPicPr>
          <p:cNvPr id="10" name="Picture 10" descr="A picture containing sky, grass, outdoor, day&#10;&#10;Description automatically generated">
            <a:extLst>
              <a:ext uri="{FF2B5EF4-FFF2-40B4-BE49-F238E27FC236}">
                <a16:creationId xmlns:a16="http://schemas.microsoft.com/office/drawing/2014/main" id="{1FE9B424-8DB2-4589-92B3-ED5FB7959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400" y="1390185"/>
            <a:ext cx="3229200" cy="215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2044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33</TotalTime>
  <Words>1158</Words>
  <Application>Microsoft Office PowerPoint</Application>
  <PresentationFormat>On-screen Show (4:3)</PresentationFormat>
  <Paragraphs>199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Arial,Sans-Serif</vt:lpstr>
      <vt:lpstr>Calibri</vt:lpstr>
      <vt:lpstr>Courier New</vt:lpstr>
      <vt:lpstr>Times New Roman</vt:lpstr>
      <vt:lpstr>presentation</vt:lpstr>
      <vt:lpstr>Aalto Content - Green</vt:lpstr>
      <vt:lpstr>ELEC-E8423 - Smart Grid  Battery Energy Storage Systems</vt:lpstr>
      <vt:lpstr>INTRODUCTION</vt:lpstr>
      <vt:lpstr>TYPES OF STORAGE SYSTEMS</vt:lpstr>
      <vt:lpstr>ROLE OF BESS WITH RENEWABLE ENERGY</vt:lpstr>
      <vt:lpstr>TYPES OF BESS</vt:lpstr>
      <vt:lpstr>BENEFITS OF BESS</vt:lpstr>
      <vt:lpstr>BESS ARCHITECTURE</vt:lpstr>
      <vt:lpstr>DEVELOPMENT IN BESS</vt:lpstr>
      <vt:lpstr>WORLDWIDE APPLICATIONS</vt:lpstr>
      <vt:lpstr>CONCLUSIONS</vt:lpstr>
      <vt:lpstr>REFERENCES</vt:lpstr>
      <vt:lpstr>REFERENCES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holographic imaging: evaluation of image quality at 310 GHz</dc:title>
  <dc:creator>atammine</dc:creator>
  <cp:lastModifiedBy>Lehtonen Matti</cp:lastModifiedBy>
  <cp:revision>29</cp:revision>
  <dcterms:created xsi:type="dcterms:W3CDTF">2010-03-23T14:57:30Z</dcterms:created>
  <dcterms:modified xsi:type="dcterms:W3CDTF">2021-03-19T12:32:56Z</dcterms:modified>
</cp:coreProperties>
</file>