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31" r:id="rId1"/>
    <p:sldMasterId id="2147483671" r:id="rId2"/>
  </p:sldMasterIdLst>
  <p:notesMasterIdLst>
    <p:notesMasterId r:id="rId13"/>
  </p:notesMasterIdLst>
  <p:handoutMasterIdLst>
    <p:handoutMasterId r:id="rId14"/>
  </p:handoutMasterIdLst>
  <p:sldIdLst>
    <p:sldId id="339" r:id="rId3"/>
    <p:sldId id="355" r:id="rId4"/>
    <p:sldId id="363" r:id="rId5"/>
    <p:sldId id="370" r:id="rId6"/>
    <p:sldId id="371" r:id="rId7"/>
    <p:sldId id="365" r:id="rId8"/>
    <p:sldId id="369" r:id="rId9"/>
    <p:sldId id="352" r:id="rId10"/>
    <p:sldId id="362" r:id="rId11"/>
    <p:sldId id="372" r:id="rId12"/>
  </p:sldIdLst>
  <p:sldSz cx="9144000" cy="6858000" type="screen4x3"/>
  <p:notesSz cx="6797675" cy="9874250"/>
  <p:defaultTextStyle>
    <a:defPPr>
      <a:defRPr lang="en-US"/>
    </a:defPPr>
    <a:lvl1pPr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388938" indent="68263"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777875" indent="136525"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168400" indent="203200"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557338" indent="271463"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cdougall Nina" initials="MN" lastIdx="5" clrIdx="0">
    <p:extLst>
      <p:ext uri="{19B8F6BF-5375-455C-9EA6-DF929625EA0E}">
        <p15:presenceInfo xmlns:p15="http://schemas.microsoft.com/office/powerpoint/2012/main" userId="S::nina.mcdougall@aalto.fi::216a1092-0dc6-4287-90e9-aa1cf2479d53" providerId="AD"/>
      </p:ext>
    </p:extLst>
  </p:cmAuthor>
  <p:cmAuthor id="2" name="Jaanto Jasmin" initials="JJ" lastIdx="5" clrIdx="1">
    <p:extLst>
      <p:ext uri="{19B8F6BF-5375-455C-9EA6-DF929625EA0E}">
        <p15:presenceInfo xmlns:p15="http://schemas.microsoft.com/office/powerpoint/2012/main" userId="Jaanto Jas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EF4E5D-345F-1241-B396-DA48A551023B}" v="665" dt="2021-03-29T07:42:57.208"/>
    <p1510:client id="{E0EFB89F-500F-C000-070E-0214DCD63431}" v="38" dt="2021-03-29T08:02:17.1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02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</a:bodyPr>
          <a:lstStyle>
            <a:lvl1pPr defTabSz="388864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</a:bodyPr>
          <a:lstStyle>
            <a:lvl1pPr algn="r" defTabSz="388864" eaLnBrk="1" hangingPunct="1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E6C6C468-002F-4575-A7B2-5116909C25E9}" type="datetime1">
              <a:rPr lang="en-US"/>
              <a:pPr>
                <a:defRPr/>
              </a:pPr>
              <a:t>3/29/2021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b" anchorCtr="0" compatLnSpc="1">
            <a:prstTxWarp prst="textNoShape">
              <a:avLst/>
            </a:prstTxWarp>
          </a:bodyPr>
          <a:lstStyle>
            <a:lvl1pPr defTabSz="388864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b" anchorCtr="0" compatLnSpc="1">
            <a:prstTxWarp prst="textNoShape">
              <a:avLst/>
            </a:prstTxWarp>
          </a:bodyPr>
          <a:lstStyle>
            <a:lvl1pPr algn="r" defTabSz="387350" eaLnBrk="1" hangingPunct="1">
              <a:defRPr sz="1200"/>
            </a:lvl1pPr>
          </a:lstStyle>
          <a:p>
            <a:pPr>
              <a:defRPr/>
            </a:pPr>
            <a:fld id="{87ADF26D-2D02-4B7E-A9F7-BA15724DBC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479777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</a:bodyPr>
          <a:lstStyle>
            <a:lvl1pPr defTabSz="388864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</a:bodyPr>
          <a:lstStyle>
            <a:lvl1pPr algn="r" defTabSz="388864" eaLnBrk="1" hangingPunct="1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0C00A11D-E7F3-4B45-B120-89C62F8E3355}" type="datetime1">
              <a:rPr lang="en-US"/>
              <a:pPr>
                <a:defRPr/>
              </a:pPr>
              <a:t>3/29/2021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2776" tIns="46389" rIns="92776" bIns="46389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b" anchorCtr="0" compatLnSpc="1">
            <a:prstTxWarp prst="textNoShape">
              <a:avLst/>
            </a:prstTxWarp>
          </a:bodyPr>
          <a:lstStyle>
            <a:lvl1pPr defTabSz="388864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b" anchorCtr="0" compatLnSpc="1">
            <a:prstTxWarp prst="textNoShape">
              <a:avLst/>
            </a:prstTxWarp>
          </a:bodyPr>
          <a:lstStyle>
            <a:lvl1pPr algn="r" defTabSz="387350" eaLnBrk="1" hangingPunct="1">
              <a:defRPr sz="1200"/>
            </a:lvl1pPr>
          </a:lstStyle>
          <a:p>
            <a:pPr>
              <a:defRPr/>
            </a:pPr>
            <a:fld id="{87BB9EB4-620A-4C05-A10A-919C6D2412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80534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 pitchFamily="-65" charset="-128"/>
      </a:defRPr>
    </a:lvl1pPr>
    <a:lvl2pPr marL="388938"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2pPr>
    <a:lvl3pPr marL="777875"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3pPr>
    <a:lvl4pPr marL="1168400"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4pPr>
    <a:lvl5pPr marL="1557338"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5pPr>
    <a:lvl6pPr marL="1948129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0273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125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noProof="1"/>
              <a:t>Nina</a:t>
            </a:r>
          </a:p>
        </p:txBody>
      </p:sp>
    </p:spTree>
    <p:extLst>
      <p:ext uri="{BB962C8B-B14F-4D97-AF65-F5344CB8AC3E}">
        <p14:creationId xmlns:p14="http://schemas.microsoft.com/office/powerpoint/2010/main" val="3880444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Jasu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2049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Nina</a:t>
            </a:r>
          </a:p>
        </p:txBody>
      </p:sp>
    </p:spTree>
    <p:extLst>
      <p:ext uri="{BB962C8B-B14F-4D97-AF65-F5344CB8AC3E}">
        <p14:creationId xmlns:p14="http://schemas.microsoft.com/office/powerpoint/2010/main" val="21425954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Nina</a:t>
            </a:r>
          </a:p>
        </p:txBody>
      </p:sp>
    </p:spTree>
    <p:extLst>
      <p:ext uri="{BB962C8B-B14F-4D97-AF65-F5344CB8AC3E}">
        <p14:creationId xmlns:p14="http://schemas.microsoft.com/office/powerpoint/2010/main" val="24719528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11175" lvl="1" indent="-171450" algn="just">
              <a:lnSpc>
                <a:spcPct val="150000"/>
              </a:lnSpc>
              <a:spcBef>
                <a:spcPct val="20000"/>
              </a:spcBef>
              <a:buFont typeface="Arial,Sans-Serif"/>
              <a:buChar char="•"/>
            </a:pPr>
            <a:endParaRPr lang="en-US"/>
          </a:p>
          <a:p>
            <a:pPr marL="339725" lvl="1" indent="0" algn="just">
              <a:lnSpc>
                <a:spcPct val="150000"/>
              </a:lnSpc>
              <a:spcBef>
                <a:spcPct val="20000"/>
              </a:spcBef>
              <a:buFont typeface="Arial,Sans-Serif"/>
              <a:buNone/>
            </a:pPr>
            <a:r>
              <a:rPr lang="en-US" err="1"/>
              <a:t>Jasu</a:t>
            </a:r>
            <a:endParaRPr lang="en-US"/>
          </a:p>
          <a:p>
            <a:pPr marL="511175" lvl="1" indent="-171450" algn="just">
              <a:lnSpc>
                <a:spcPct val="150000"/>
              </a:lnSpc>
              <a:spcBef>
                <a:spcPct val="20000"/>
              </a:spcBef>
              <a:buFont typeface="Arial,Sans-Serif"/>
              <a:buChar char="•"/>
            </a:pPr>
            <a:r>
              <a:rPr lang="en-US"/>
              <a:t>As these entities use the public electricity network, they must pay for the use of the network in accordance with general principles</a:t>
            </a:r>
          </a:p>
          <a:p>
            <a:pPr marL="511175" lvl="1" indent="-171450" algn="just">
              <a:lnSpc>
                <a:spcPct val="150000"/>
              </a:lnSpc>
              <a:spcBef>
                <a:spcPct val="20000"/>
              </a:spcBef>
              <a:buFont typeface="Arial,Sans-Serif"/>
              <a:buChar char="•"/>
            </a:pPr>
            <a:r>
              <a:rPr lang="en-US"/>
              <a:t> Similarly, electricity taxation is carried out in accordance with current tax practice</a:t>
            </a:r>
          </a:p>
        </p:txBody>
      </p:sp>
    </p:spTree>
    <p:extLst>
      <p:ext uri="{BB962C8B-B14F-4D97-AF65-F5344CB8AC3E}">
        <p14:creationId xmlns:p14="http://schemas.microsoft.com/office/powerpoint/2010/main" val="37082428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err="1"/>
              <a:t>Jasu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1964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Jasu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258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745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2220"/>
            <a:ext cx="7772400" cy="1086181"/>
          </a:xfrm>
        </p:spPr>
        <p:txBody>
          <a:bodyPr lIns="0" tIns="0" rIns="0" bIns="0" anchor="t">
            <a:normAutofit/>
          </a:bodyPr>
          <a:lstStyle>
            <a:lvl1pPr algn="l">
              <a:defRPr sz="43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2858401"/>
            <a:ext cx="6285600" cy="2339529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2216"/>
              </a:lnSpc>
              <a:buNone/>
              <a:defRPr sz="2000">
                <a:solidFill>
                  <a:srgbClr val="FFFFFF"/>
                </a:solidFill>
              </a:defRPr>
            </a:lvl1pPr>
            <a:lvl2pPr marL="389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9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8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58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48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37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27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17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72401" y="5961599"/>
            <a:ext cx="2049245" cy="1778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572400" y="6137467"/>
            <a:ext cx="2049244" cy="4572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2862387" y="6137467"/>
            <a:ext cx="2027114" cy="4572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7427603" y="5961599"/>
            <a:ext cx="1132198" cy="6336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5143295" y="5961067"/>
            <a:ext cx="1962357" cy="634132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1"/>
          </p:nvPr>
        </p:nvSpPr>
        <p:spPr>
          <a:xfrm>
            <a:off x="2860675" y="5961063"/>
            <a:ext cx="2027238" cy="177800"/>
          </a:xfrm>
        </p:spPr>
        <p:txBody>
          <a:bodyPr lIns="0" tIns="0" rIns="0" bIns="0" anchor="t"/>
          <a:lstStyle>
            <a:lvl1pPr>
              <a:defRPr b="1"/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527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73088" y="5813425"/>
            <a:ext cx="7988300" cy="6508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r>
              <a:rPr lang="en-US" sz="1500">
                <a:solidFill>
                  <a:schemeClr val="accent2"/>
                </a:solidFill>
                <a:ea typeface="ＭＳ Ｐゴシック" pitchFamily="-106" charset="-128"/>
                <a:cs typeface="ＭＳ Ｐゴシック" pitchFamily="-106" charset="-128"/>
              </a:rPr>
              <a:t>  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6285600" cy="4136400"/>
          </a:xfrm>
        </p:spPr>
        <p:txBody>
          <a:bodyPr lIns="0" tIns="0" rIns="0" bIns="0">
            <a:normAutofit/>
          </a:bodyPr>
          <a:lstStyle>
            <a:lvl1pPr>
              <a:lnSpc>
                <a:spcPts val="1704"/>
              </a:lnSpc>
              <a:buNone/>
              <a:defRPr sz="1400" b="1"/>
            </a:lvl1pPr>
          </a:lstStyle>
          <a:p>
            <a:pPr lvl="0"/>
            <a:r>
              <a:rPr lang="fi-FI" err="1"/>
              <a:t>Click</a:t>
            </a:r>
            <a:r>
              <a:rPr lang="fi-FI"/>
              <a:t> to </a:t>
            </a:r>
            <a:r>
              <a:rPr lang="fi-FI" err="1"/>
              <a:t>edit</a:t>
            </a:r>
            <a:r>
              <a:rPr lang="fi-FI"/>
              <a:t> </a:t>
            </a:r>
            <a:r>
              <a:rPr lang="fi-FI" err="1"/>
              <a:t>Master</a:t>
            </a:r>
            <a:r>
              <a:rPr lang="fi-FI"/>
              <a:t> </a:t>
            </a:r>
            <a:r>
              <a:rPr lang="fi-FI" err="1"/>
              <a:t>text</a:t>
            </a:r>
            <a:r>
              <a:rPr lang="fi-FI"/>
              <a:t> </a:t>
            </a:r>
            <a:r>
              <a:rPr lang="fi-FI" err="1"/>
              <a:t>styles</a:t>
            </a:r>
            <a:endParaRPr lang="fi-FI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72400" y="487740"/>
            <a:ext cx="7772400" cy="900000"/>
          </a:xfrm>
        </p:spPr>
        <p:txBody>
          <a:bodyPr lIns="0" tIns="0" rIns="0" bIns="0" anchor="t">
            <a:noAutofit/>
          </a:bodyPr>
          <a:lstStyle>
            <a:lvl1pPr algn="l">
              <a:defRPr sz="2700" b="1">
                <a:solidFill>
                  <a:schemeClr val="accent2"/>
                </a:solidFill>
                <a:latin typeface="+mj-lt"/>
              </a:defRPr>
            </a:lvl1pPr>
          </a:lstStyle>
          <a:p>
            <a:r>
              <a:rPr lang="fi-FI" err="1"/>
              <a:t>Click</a:t>
            </a:r>
            <a:r>
              <a:rPr lang="fi-FI"/>
              <a:t> to </a:t>
            </a:r>
            <a:r>
              <a:rPr lang="fi-FI" err="1"/>
              <a:t>edit</a:t>
            </a:r>
            <a:r>
              <a:rPr lang="fi-FI"/>
              <a:t> </a:t>
            </a:r>
            <a:r>
              <a:rPr lang="fi-FI" err="1"/>
              <a:t>Master</a:t>
            </a:r>
            <a:r>
              <a:rPr lang="fi-FI"/>
              <a:t> </a:t>
            </a:r>
            <a:r>
              <a:rPr lang="fi-FI" err="1"/>
              <a:t>title</a:t>
            </a:r>
            <a:r>
              <a:rPr lang="fi-FI"/>
              <a:t> </a:t>
            </a:r>
            <a:r>
              <a:rPr lang="fi-FI" err="1"/>
              <a:t>style</a:t>
            </a:r>
            <a:endParaRPr lang="en-US"/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5143500" y="6145215"/>
            <a:ext cx="1536700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6859589" y="6145215"/>
            <a:ext cx="1701801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3429000" y="6145213"/>
            <a:ext cx="1544638" cy="127000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9"/>
          </p:nvPr>
        </p:nvSpPr>
        <p:spPr>
          <a:xfrm>
            <a:off x="3429000" y="6273800"/>
            <a:ext cx="1544638" cy="125413"/>
          </a:xfrm>
        </p:spPr>
        <p:txBody>
          <a:bodyPr lIns="0" tIns="0" rIns="0" bIns="0" anchor="t"/>
          <a:lstStyle>
            <a:lvl1pPr>
              <a:defRPr sz="800" b="1"/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20"/>
          </p:nvPr>
        </p:nvSpPr>
        <p:spPr>
          <a:xfrm>
            <a:off x="3429000" y="6402388"/>
            <a:ext cx="1544638" cy="125412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fld id="{E17AA3F4-D5E5-4C20-B6A3-9D228DF088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8900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06400" y="406400"/>
            <a:ext cx="8326438" cy="547211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endParaRPr lang="en-US" sz="1500">
              <a:solidFill>
                <a:srgbClr val="FFFFFF"/>
              </a:solidFill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572400" y="547000"/>
            <a:ext cx="7772400" cy="2206400"/>
          </a:xfrm>
        </p:spPr>
        <p:txBody>
          <a:bodyPr lIns="0" tIns="0" rIns="0" bIns="0" anchor="t">
            <a:noAutofit/>
          </a:bodyPr>
          <a:lstStyle>
            <a:lvl1pPr algn="l">
              <a:defRPr sz="2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i-FI" err="1"/>
              <a:t>Click</a:t>
            </a:r>
            <a:r>
              <a:rPr lang="fi-FI"/>
              <a:t> to </a:t>
            </a:r>
            <a:r>
              <a:rPr lang="fi-FI" err="1"/>
              <a:t>edit</a:t>
            </a:r>
            <a:r>
              <a:rPr lang="fi-FI"/>
              <a:t> </a:t>
            </a:r>
            <a:r>
              <a:rPr lang="fi-FI" err="1"/>
              <a:t>Master</a:t>
            </a:r>
            <a:r>
              <a:rPr lang="fi-FI"/>
              <a:t> </a:t>
            </a:r>
            <a:r>
              <a:rPr lang="fi-FI" err="1"/>
              <a:t>title</a:t>
            </a:r>
            <a:r>
              <a:rPr lang="fi-FI"/>
              <a:t> </a:t>
            </a:r>
            <a:r>
              <a:rPr lang="fi-FI" err="1"/>
              <a:t>style</a:t>
            </a:r>
            <a:endParaRPr lang="en-US"/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5143500" y="6145215"/>
            <a:ext cx="1536700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6859589" y="6145215"/>
            <a:ext cx="1701801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3429000" y="6145213"/>
            <a:ext cx="1544638" cy="127000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>
          <a:xfrm>
            <a:off x="3429000" y="6273800"/>
            <a:ext cx="1544638" cy="125413"/>
          </a:xfrm>
        </p:spPr>
        <p:txBody>
          <a:bodyPr lIns="0" tIns="0" rIns="0" bIns="0" anchor="t"/>
          <a:lstStyle>
            <a:lvl1pPr>
              <a:defRPr sz="800" b="1"/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20"/>
          </p:nvPr>
        </p:nvSpPr>
        <p:spPr>
          <a:xfrm>
            <a:off x="3429000" y="6402388"/>
            <a:ext cx="1544638" cy="125412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fld id="{A05597E2-BB32-4F6B-84FE-6C16B84E6F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7914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73088" y="5813425"/>
            <a:ext cx="7988300" cy="65088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r>
              <a:rPr lang="en-US" sz="1500">
                <a:solidFill>
                  <a:schemeClr val="accent2"/>
                </a:solidFill>
                <a:ea typeface="ＭＳ Ｐゴシック" pitchFamily="-106" charset="-128"/>
                <a:cs typeface="ＭＳ Ｐゴシック" pitchFamily="-106" charset="-128"/>
              </a:rPr>
              <a:t>  </a:t>
            </a:r>
          </a:p>
        </p:txBody>
      </p:sp>
      <p:sp>
        <p:nvSpPr>
          <p:cNvPr id="9" name="Rectangle 8"/>
          <p:cNvSpPr/>
          <p:nvPr/>
        </p:nvSpPr>
        <p:spPr>
          <a:xfrm>
            <a:off x="573088" y="1138238"/>
            <a:ext cx="7988300" cy="635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r>
              <a:rPr lang="en-US" sz="1500">
                <a:solidFill>
                  <a:schemeClr val="accent2"/>
                </a:solidFill>
                <a:ea typeface="ＭＳ Ｐゴシック" pitchFamily="-106" charset="-128"/>
                <a:cs typeface="ＭＳ Ｐゴシック" pitchFamily="-106" charset="-128"/>
              </a:rPr>
              <a:t>  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6285600" cy="4136400"/>
          </a:xfrm>
        </p:spPr>
        <p:txBody>
          <a:bodyPr lIns="0" tIns="0" rIns="0" bIns="0">
            <a:normAutofit/>
          </a:bodyPr>
          <a:lstStyle>
            <a:lvl1pPr>
              <a:lnSpc>
                <a:spcPts val="1704"/>
              </a:lnSpc>
              <a:buNone/>
              <a:defRPr sz="1400" b="1"/>
            </a:lvl1pPr>
          </a:lstStyle>
          <a:p>
            <a:pPr lvl="0"/>
            <a:r>
              <a:rPr lang="fi-FI" err="1"/>
              <a:t>Click</a:t>
            </a:r>
            <a:r>
              <a:rPr lang="fi-FI"/>
              <a:t> to </a:t>
            </a:r>
            <a:r>
              <a:rPr lang="fi-FI" err="1"/>
              <a:t>edit</a:t>
            </a:r>
            <a:r>
              <a:rPr lang="fi-FI"/>
              <a:t> </a:t>
            </a:r>
            <a:r>
              <a:rPr lang="fi-FI" err="1"/>
              <a:t>Master</a:t>
            </a:r>
            <a:r>
              <a:rPr lang="fi-FI"/>
              <a:t> </a:t>
            </a:r>
            <a:r>
              <a:rPr lang="fi-FI" err="1"/>
              <a:t>text</a:t>
            </a:r>
            <a:r>
              <a:rPr lang="fi-FI"/>
              <a:t> </a:t>
            </a:r>
            <a:r>
              <a:rPr lang="fi-FI" err="1"/>
              <a:t>styles</a:t>
            </a:r>
            <a:endParaRPr lang="fi-FI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72400" y="487740"/>
            <a:ext cx="7772400" cy="900000"/>
          </a:xfrm>
        </p:spPr>
        <p:txBody>
          <a:bodyPr lIns="0" tIns="0" rIns="0" bIns="0" anchor="t">
            <a:noAutofit/>
          </a:bodyPr>
          <a:lstStyle>
            <a:lvl1pPr algn="l">
              <a:defRPr sz="2700" b="1">
                <a:solidFill>
                  <a:schemeClr val="accent3"/>
                </a:solidFill>
                <a:latin typeface="+mj-lt"/>
              </a:defRPr>
            </a:lvl1pPr>
          </a:lstStyle>
          <a:p>
            <a:r>
              <a:rPr lang="fi-FI" err="1"/>
              <a:t>Click</a:t>
            </a:r>
            <a:r>
              <a:rPr lang="fi-FI"/>
              <a:t> to </a:t>
            </a:r>
            <a:r>
              <a:rPr lang="fi-FI" err="1"/>
              <a:t>edit</a:t>
            </a:r>
            <a:r>
              <a:rPr lang="fi-FI"/>
              <a:t> </a:t>
            </a:r>
            <a:r>
              <a:rPr lang="fi-FI" err="1"/>
              <a:t>Master</a:t>
            </a:r>
            <a:r>
              <a:rPr lang="fi-FI"/>
              <a:t> </a:t>
            </a:r>
            <a:r>
              <a:rPr lang="fi-FI" err="1"/>
              <a:t>title</a:t>
            </a:r>
            <a:r>
              <a:rPr lang="fi-FI"/>
              <a:t> </a:t>
            </a:r>
            <a:r>
              <a:rPr lang="fi-FI" err="1"/>
              <a:t>style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5143500" y="6145215"/>
            <a:ext cx="1536700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6859589" y="6145215"/>
            <a:ext cx="1701801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3429000" y="6145213"/>
            <a:ext cx="1544638" cy="127000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9"/>
          </p:nvPr>
        </p:nvSpPr>
        <p:spPr>
          <a:xfrm>
            <a:off x="3429000" y="6273800"/>
            <a:ext cx="1544638" cy="125413"/>
          </a:xfrm>
        </p:spPr>
        <p:txBody>
          <a:bodyPr lIns="0" tIns="0" rIns="0" bIns="0" anchor="t"/>
          <a:lstStyle>
            <a:lvl1pPr>
              <a:defRPr sz="800" b="1"/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0"/>
          </p:nvPr>
        </p:nvSpPr>
        <p:spPr>
          <a:xfrm>
            <a:off x="3429000" y="6402388"/>
            <a:ext cx="1544638" cy="125412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9742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25" y="119063"/>
            <a:ext cx="8520113" cy="962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3850" y="1268413"/>
            <a:ext cx="4171950" cy="4897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8413"/>
            <a:ext cx="4171950" cy="4897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defTabSz="388938">
              <a:defRPr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854756007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" descr="Aalto_EN_Electr-Eng_21_RGB_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0" t="6174"/>
          <a:stretch>
            <a:fillRect/>
          </a:stretch>
        </p:blipFill>
        <p:spPr bwMode="auto">
          <a:xfrm>
            <a:off x="0" y="0"/>
            <a:ext cx="2162175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defTabSz="389626" eaLnBrk="1" hangingPunct="1">
              <a:defRPr sz="1000">
                <a:solidFill>
                  <a:srgbClr val="898989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ctr" defTabSz="389626" eaLnBrk="1" hangingPunct="1">
              <a:defRPr sz="1000">
                <a:solidFill>
                  <a:srgbClr val="898989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049652F-9372-4B86-AABD-EF97F90847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Rectangle 7"/>
          <p:cNvSpPr/>
          <p:nvPr/>
        </p:nvSpPr>
        <p:spPr>
          <a:xfrm>
            <a:off x="406400" y="1712913"/>
            <a:ext cx="8328025" cy="392112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endParaRPr lang="en-US" sz="1500">
              <a:solidFill>
                <a:srgbClr val="FFFFFF"/>
              </a:solidFill>
              <a:ea typeface="ＭＳ Ｐゴシック" pitchFamily="-106" charset="-128"/>
              <a:cs typeface="ＭＳ Ｐゴシック" pitchFamily="-106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87" r:id="rId1"/>
  </p:sldLayoutIdLst>
  <p:hf hdr="0" ftr="0"/>
  <p:txStyles>
    <p:titleStyle>
      <a:lvl1pPr algn="ctr" defTabSz="388938" rtl="0" eaLnBrk="0" fontAlgn="base" hangingPunct="0">
        <a:spcBef>
          <a:spcPct val="0"/>
        </a:spcBef>
        <a:spcAft>
          <a:spcPct val="0"/>
        </a:spcAft>
        <a:defRPr sz="3700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389626" algn="ctr" defTabSz="389626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779252" algn="ctr" defTabSz="389626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168878" algn="ctr" defTabSz="389626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558503" algn="ctr" defTabSz="389626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292100" indent="-292100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631825" indent="-242888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2pPr>
      <a:lvl3pPr marL="973138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3pPr>
      <a:lvl4pPr marL="1363663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4pPr>
      <a:lvl5pPr marL="1752600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7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5pPr>
      <a:lvl6pPr marL="2142942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2568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22194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11820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3" descr="Aalto_EN_Electr-Eng_13_RGB_2"/>
          <p:cNvPicPr>
            <a:picLocks noChangeAspect="1" noChangeArrowheads="1"/>
          </p:cNvPicPr>
          <p:nvPr userDrawn="1"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5815013"/>
            <a:ext cx="2519363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en-US"/>
              <a:t>Click to edit Master title style</a:t>
            </a:r>
            <a:endParaRPr lang="en-US" altLang="en-US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en-US"/>
              <a:t>Click to edit Master text styles</a:t>
            </a:r>
          </a:p>
          <a:p>
            <a:pPr lvl="1"/>
            <a:r>
              <a:rPr lang="fi-FI" altLang="en-US"/>
              <a:t>Second level</a:t>
            </a:r>
          </a:p>
          <a:p>
            <a:pPr lvl="2"/>
            <a:r>
              <a:rPr lang="fi-FI" altLang="en-US"/>
              <a:t>Third level</a:t>
            </a:r>
          </a:p>
          <a:p>
            <a:pPr lvl="3"/>
            <a:r>
              <a:rPr lang="fi-FI" altLang="en-US"/>
              <a:t>Fourth level</a:t>
            </a:r>
          </a:p>
          <a:p>
            <a:pPr lvl="4"/>
            <a:r>
              <a:rPr lang="fi-FI" altLang="en-US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defTabSz="389626" eaLnBrk="1" hangingPunct="1">
              <a:defRPr sz="1000">
                <a:solidFill>
                  <a:srgbClr val="898989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ctr" defTabSz="389626" eaLnBrk="1" hangingPunct="1">
              <a:defRPr sz="1000">
                <a:solidFill>
                  <a:srgbClr val="898989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E0A0211-A76A-4511-A964-36F8689660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90" r:id="rId1"/>
    <p:sldLayoutId id="2147484791" r:id="rId2"/>
    <p:sldLayoutId id="2147484792" r:id="rId3"/>
    <p:sldLayoutId id="2147484794" r:id="rId4"/>
  </p:sldLayoutIdLst>
  <p:hf hdr="0" ftr="0"/>
  <p:txStyles>
    <p:titleStyle>
      <a:lvl1pPr algn="ctr" defTabSz="388938" rtl="0" eaLnBrk="0" fontAlgn="base" hangingPunct="0">
        <a:spcBef>
          <a:spcPct val="0"/>
        </a:spcBef>
        <a:spcAft>
          <a:spcPct val="0"/>
        </a:spcAft>
        <a:defRPr sz="3700" kern="1200">
          <a:solidFill>
            <a:schemeClr val="tx1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2pPr>
      <a:lvl3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3pPr>
      <a:lvl4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4pPr>
      <a:lvl5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5pPr>
      <a:lvl6pPr marL="389626" algn="ctr" defTabSz="389626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6pPr>
      <a:lvl7pPr marL="779252" algn="ctr" defTabSz="389626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7pPr>
      <a:lvl8pPr marL="1168878" algn="ctr" defTabSz="389626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8pPr>
      <a:lvl9pPr marL="1558503" algn="ctr" defTabSz="389626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292100" indent="-292100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631825" indent="-242888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2pPr>
      <a:lvl3pPr marL="973138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3pPr>
      <a:lvl4pPr marL="1363663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4pPr>
      <a:lvl5pPr marL="1752600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7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5pPr>
      <a:lvl6pPr marL="2142942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2568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22194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11820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ingrid.fi/en/electricity-market/datahub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urly.fi/1YCo" TargetMode="External"/><Relationship Id="rId5" Type="http://schemas.openxmlformats.org/officeDocument/2006/relationships/hyperlink" Target="https://urly.fi/1YFm" TargetMode="External"/><Relationship Id="rId4" Type="http://schemas.openxmlformats.org/officeDocument/2006/relationships/hyperlink" Target="https://yle.fi/uutiset/3-1176760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2220"/>
            <a:ext cx="7777274" cy="2410209"/>
          </a:xfrm>
        </p:spPr>
        <p:txBody>
          <a:bodyPr>
            <a:normAutofit/>
          </a:bodyPr>
          <a:lstStyle/>
          <a:p>
            <a:r>
              <a:rPr lang="fi-FI" sz="3200"/>
              <a:t>ELEC-E8423 - Smart Grid</a:t>
            </a:r>
            <a:br>
              <a:rPr lang="fi-FI" sz="3200"/>
            </a:br>
            <a:br>
              <a:rPr lang="fi-FI" sz="3200"/>
            </a:br>
            <a:r>
              <a:rPr lang="fi-FI" sz="3200" i="1"/>
              <a:t>ENERGY COMMUNITIES</a:t>
            </a:r>
            <a:endParaRPr lang="en-US" sz="3200" i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1" y="4182429"/>
            <a:ext cx="6285600" cy="1323370"/>
          </a:xfrm>
        </p:spPr>
        <p:txBody>
          <a:bodyPr>
            <a:normAutofit/>
          </a:bodyPr>
          <a:lstStyle/>
          <a:p>
            <a:r>
              <a:rPr lang="en-US" i="1"/>
              <a:t>Jasmin </a:t>
            </a:r>
            <a:r>
              <a:rPr lang="en-US" i="1" err="1"/>
              <a:t>Jaanto</a:t>
            </a:r>
            <a:r>
              <a:rPr lang="en-US" i="1"/>
              <a:t>, Nina McDougall</a:t>
            </a:r>
          </a:p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>
                <a:ea typeface="ＭＳ Ｐゴシック"/>
              </a:rPr>
              <a:t>30.3.2021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447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8" descr="Agriculture outline">
            <a:extLst>
              <a:ext uri="{FF2B5EF4-FFF2-40B4-BE49-F238E27FC236}">
                <a16:creationId xmlns:a16="http://schemas.microsoft.com/office/drawing/2014/main" id="{19811AC8-3187-4394-A37E-48FE786E4B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81508" y="1392045"/>
            <a:ext cx="3757960" cy="376725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387740"/>
            <a:ext cx="8134278" cy="41364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</a:pPr>
            <a:r>
              <a:rPr lang="en-US" sz="1800" dirty="0">
                <a:ea typeface="ＭＳ Ｐゴシック"/>
              </a:rPr>
              <a:t>Any questions?</a:t>
            </a:r>
            <a:endParaRPr lang="en-US" sz="1800" dirty="0"/>
          </a:p>
          <a:p>
            <a:pPr marL="0" indent="0">
              <a:lnSpc>
                <a:spcPct val="150000"/>
              </a:lnSpc>
            </a:pPr>
            <a:br>
              <a:rPr lang="en-US" sz="1500" b="0" dirty="0"/>
            </a:br>
            <a:endParaRPr lang="en-US" sz="200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>
                <a:ea typeface="ＭＳ Ｐゴシック"/>
              </a:rPr>
              <a:t>Thank</a:t>
            </a:r>
            <a:r>
              <a:rPr lang="fi-FI" dirty="0">
                <a:ea typeface="ＭＳ Ｐゴシック"/>
              </a:rPr>
              <a:t> </a:t>
            </a:r>
            <a:r>
              <a:rPr lang="fi-FI" dirty="0" err="1">
                <a:ea typeface="ＭＳ Ｐゴシック"/>
              </a:rPr>
              <a:t>you</a:t>
            </a:r>
            <a:r>
              <a:rPr lang="fi-FI" dirty="0">
                <a:ea typeface="ＭＳ Ｐゴシック"/>
              </a:rPr>
              <a:t>!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30.3.2021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pic>
        <p:nvPicPr>
          <p:cNvPr id="14" name="Graphic 14" descr="Children outline">
            <a:extLst>
              <a:ext uri="{FF2B5EF4-FFF2-40B4-BE49-F238E27FC236}">
                <a16:creationId xmlns:a16="http://schemas.microsoft.com/office/drawing/2014/main" id="{C73995E1-7FF7-496B-9305-ED307CF5103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04117" y="3120483"/>
            <a:ext cx="2503448" cy="2503448"/>
          </a:xfrm>
          <a:prstGeom prst="rect">
            <a:avLst/>
          </a:prstGeom>
        </p:spPr>
      </p:pic>
      <p:pic>
        <p:nvPicPr>
          <p:cNvPr id="13" name="Graphic 14" descr="Cat with solid fill">
            <a:extLst>
              <a:ext uri="{FF2B5EF4-FFF2-40B4-BE49-F238E27FC236}">
                <a16:creationId xmlns:a16="http://schemas.microsoft.com/office/drawing/2014/main" id="{BCA2EB11-C44A-4F2D-9F29-2F1DABF0343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720897" y="4347118"/>
            <a:ext cx="709961" cy="719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857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158C2D9-4C6F-4627-AA08-8E2D9F82DB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1114" y="3293851"/>
            <a:ext cx="4870276" cy="2435139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360800"/>
            <a:ext cx="7988990" cy="41364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100000"/>
              </a:lnSpc>
            </a:pPr>
            <a:r>
              <a:rPr lang="en-US"/>
              <a:t>An energy community (Community Energy) can be seen as a form of sharing economy</a:t>
            </a:r>
          </a:p>
          <a:p>
            <a:pPr marL="285750" indent="-28575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b="0"/>
              <a:t>The members of the community can share the benefits of production and acquisition of energy</a:t>
            </a:r>
          </a:p>
          <a:p>
            <a:pPr marL="285750" indent="-28575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b="0"/>
              <a:t>The community provides an opportunity to make sustainable energy production and consumption choices</a:t>
            </a:r>
          </a:p>
          <a:p>
            <a:pPr marL="285750" indent="-28575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b="0"/>
              <a:t>Energy communities can offer better security of energy supply</a:t>
            </a:r>
          </a:p>
          <a:p>
            <a:pPr marL="285750" indent="-28575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b="0"/>
              <a:t>Participation can provide financial benefits to the members</a:t>
            </a:r>
          </a:p>
          <a:p>
            <a:pPr marL="0" indent="0" eaLnBrk="1" hangingPunct="1">
              <a:lnSpc>
                <a:spcPct val="100000"/>
              </a:lnSpc>
            </a:pPr>
            <a:endParaRPr lang="en-US" b="0"/>
          </a:p>
          <a:p>
            <a:pPr marL="0" indent="0" eaLnBrk="1" hangingPunct="1">
              <a:lnSpc>
                <a:spcPct val="100000"/>
              </a:lnSpc>
            </a:pPr>
            <a:r>
              <a:rPr lang="en-US"/>
              <a:t>Participants eligible to join include natural persons, local authorities and micro, small, medium and large enterprises</a:t>
            </a:r>
          </a:p>
          <a:p>
            <a:pPr marL="0" indent="0" eaLnBrk="1" hangingPunct="1">
              <a:lnSpc>
                <a:spcPct val="100000"/>
              </a:lnSpc>
            </a:pPr>
            <a:endParaRPr lang="en-US"/>
          </a:p>
          <a:p>
            <a:pPr marL="0" indent="0" eaLnBrk="1" hangingPunct="1">
              <a:lnSpc>
                <a:spcPct val="100000"/>
              </a:lnSpc>
            </a:pPr>
            <a:r>
              <a:rPr lang="en-US"/>
              <a:t>Participation must be open and voluntary</a:t>
            </a:r>
          </a:p>
          <a:p>
            <a:pPr marL="285750" indent="-28575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/>
          </a:p>
          <a:p>
            <a:pPr marL="0" indent="0" eaLnBrk="1" hangingPunct="1">
              <a:lnSpc>
                <a:spcPct val="100000"/>
              </a:lnSpc>
            </a:pPr>
            <a:endParaRPr lang="en-US"/>
          </a:p>
          <a:p>
            <a:pPr marL="0" indent="0" eaLnBrk="1" hangingPunct="1">
              <a:lnSpc>
                <a:spcPct val="100000"/>
              </a:lnSpc>
            </a:pP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err="1"/>
              <a:t>Introduction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30.3.2021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F7E5CAE-265A-40E9-A2B1-37CAF09C2116}"/>
              </a:ext>
            </a:extLst>
          </p:cNvPr>
          <p:cNvSpPr txBox="1"/>
          <p:nvPr/>
        </p:nvSpPr>
        <p:spPr>
          <a:xfrm>
            <a:off x="5752876" y="5539729"/>
            <a:ext cx="28085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</a:rPr>
              <a:t>https://urly.fi/1Yt9</a:t>
            </a:r>
          </a:p>
        </p:txBody>
      </p:sp>
    </p:spTree>
    <p:extLst>
      <p:ext uri="{BB962C8B-B14F-4D97-AF65-F5344CB8AC3E}">
        <p14:creationId xmlns:p14="http://schemas.microsoft.com/office/powerpoint/2010/main" val="2138976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7772400" cy="41364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ea typeface="ＭＳ Ｐゴシック"/>
              </a:rPr>
              <a:t>The possibility to form an energy community has been there already, but all the benefits have not</a:t>
            </a:r>
          </a:p>
          <a:p>
            <a:pPr>
              <a:lnSpc>
                <a:spcPct val="100000"/>
              </a:lnSpc>
            </a:pPr>
            <a:endParaRPr lang="en-US">
              <a:ea typeface="ＭＳ Ｐゴシック"/>
            </a:endParaRPr>
          </a:p>
          <a:p>
            <a:pPr>
              <a:lnSpc>
                <a:spcPct val="100000"/>
              </a:lnSpc>
            </a:pPr>
            <a:r>
              <a:rPr lang="en-US" dirty="0">
                <a:ea typeface="ＭＳ Ｐゴシック"/>
              </a:rPr>
              <a:t>Change in law 1.1.2021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b="0" dirty="0">
                <a:ea typeface="ＭＳ Ｐゴシック"/>
              </a:rPr>
              <a:t>New term in law: “energy community”</a:t>
            </a:r>
          </a:p>
          <a:p>
            <a:pPr>
              <a:lnSpc>
                <a:spcPct val="100000"/>
              </a:lnSpc>
              <a:buChar char="•"/>
            </a:pPr>
            <a:r>
              <a:rPr lang="en" b="0" dirty="0">
                <a:ea typeface="ＭＳ Ｐゴシック"/>
              </a:rPr>
              <a:t>Condominiums and their shareholders are able to utilize small-scale production according to the same rules and principles as individual small producers so far</a:t>
            </a:r>
            <a:endParaRPr lang="en-US" dirty="0"/>
          </a:p>
          <a:p>
            <a:pPr marL="625475" lvl="1" indent="-285750">
              <a:buChar char="•"/>
            </a:pPr>
            <a:r>
              <a:rPr lang="fi-FI" sz="1400" b="0" dirty="0">
                <a:ea typeface="ＭＳ Ｐゴシック"/>
              </a:rPr>
              <a:t>Energy </a:t>
            </a:r>
            <a:r>
              <a:rPr lang="fi-FI" sz="1400" b="0" dirty="0" err="1">
                <a:ea typeface="ＭＳ Ｐゴシック"/>
              </a:rPr>
              <a:t>community</a:t>
            </a:r>
            <a:r>
              <a:rPr lang="fi-FI" sz="1400" b="0" dirty="0">
                <a:ea typeface="ＭＳ Ｐゴシック"/>
              </a:rPr>
              <a:t> </a:t>
            </a:r>
            <a:r>
              <a:rPr lang="fi-FI" sz="1400" b="0" dirty="0" err="1">
                <a:ea typeface="ＭＳ Ｐゴシック"/>
              </a:rPr>
              <a:t>will</a:t>
            </a:r>
            <a:r>
              <a:rPr lang="fi-FI" sz="1400" b="0" dirty="0">
                <a:ea typeface="ＭＳ Ｐゴシック"/>
              </a:rPr>
              <a:t> </a:t>
            </a:r>
            <a:r>
              <a:rPr lang="fi-FI" sz="1400" b="0" dirty="0" err="1">
                <a:ea typeface="ＭＳ Ｐゴシック"/>
              </a:rPr>
              <a:t>provide</a:t>
            </a:r>
            <a:r>
              <a:rPr lang="fi-FI" sz="1400" b="0" dirty="0">
                <a:ea typeface="ＭＳ Ｐゴシック"/>
              </a:rPr>
              <a:t> </a:t>
            </a:r>
            <a:r>
              <a:rPr lang="fi-FI" sz="1400" b="0" dirty="0" err="1">
                <a:ea typeface="ＭＳ Ｐゴシック"/>
              </a:rPr>
              <a:t>financial</a:t>
            </a:r>
            <a:r>
              <a:rPr lang="fi-FI" sz="1400" b="0" dirty="0">
                <a:ea typeface="ＭＳ Ｐゴシック"/>
              </a:rPr>
              <a:t> </a:t>
            </a:r>
            <a:r>
              <a:rPr lang="fi-FI" sz="1400" b="0" dirty="0" err="1">
                <a:ea typeface="ＭＳ Ｐゴシック"/>
              </a:rPr>
              <a:t>benefits</a:t>
            </a:r>
            <a:r>
              <a:rPr lang="fi-FI" sz="1400" b="0" dirty="0">
                <a:ea typeface="ＭＳ Ｐゴシック"/>
              </a:rPr>
              <a:t> to </a:t>
            </a:r>
            <a:r>
              <a:rPr lang="fi-FI" sz="1400" b="0" dirty="0" err="1">
                <a:ea typeface="ＭＳ Ｐゴシック"/>
              </a:rPr>
              <a:t>its</a:t>
            </a:r>
            <a:r>
              <a:rPr lang="fi-FI" sz="1400" b="0" dirty="0">
                <a:ea typeface="ＭＳ Ｐゴシック"/>
              </a:rPr>
              <a:t> </a:t>
            </a:r>
            <a:r>
              <a:rPr lang="fi-FI" sz="1400" b="0" dirty="0" err="1">
                <a:ea typeface="ＭＳ Ｐゴシック"/>
              </a:rPr>
              <a:t>members</a:t>
            </a:r>
            <a:endParaRPr lang="fi-FI" sz="1400" b="0" dirty="0">
              <a:ea typeface="ＭＳ Ｐゴシック"/>
            </a:endParaRPr>
          </a:p>
          <a:p>
            <a:pPr marL="625475" lvl="1" indent="-285750">
              <a:buFont typeface="Arial" panose="020B0604020202020204" pitchFamily="34" charset="0"/>
              <a:buChar char="•"/>
            </a:pPr>
            <a:r>
              <a:rPr lang="fi-FI" sz="1400" b="0" dirty="0" err="1">
                <a:ea typeface="ＭＳ Ｐゴシック"/>
              </a:rPr>
              <a:t>The</a:t>
            </a:r>
            <a:r>
              <a:rPr lang="fi-FI" sz="1400" b="0" dirty="0">
                <a:ea typeface="ＭＳ Ｐゴシック"/>
              </a:rPr>
              <a:t> </a:t>
            </a:r>
            <a:r>
              <a:rPr lang="fi-FI" sz="1400" b="0" dirty="0" err="1">
                <a:ea typeface="ＭＳ Ｐゴシック"/>
              </a:rPr>
              <a:t>production</a:t>
            </a:r>
            <a:r>
              <a:rPr lang="fi-FI" sz="1400" b="0" dirty="0">
                <a:ea typeface="ＭＳ Ｐゴシック"/>
              </a:rPr>
              <a:t> is </a:t>
            </a:r>
            <a:r>
              <a:rPr lang="fi-FI" sz="1400" b="0" dirty="0" err="1">
                <a:ea typeface="ＭＳ Ｐゴシック"/>
              </a:rPr>
              <a:t>shared</a:t>
            </a:r>
            <a:r>
              <a:rPr lang="fi-FI" sz="1400" b="0" dirty="0">
                <a:ea typeface="ＭＳ Ｐゴシック"/>
              </a:rPr>
              <a:t> </a:t>
            </a:r>
            <a:r>
              <a:rPr lang="fi-FI" sz="1400" b="0" dirty="0" err="1">
                <a:ea typeface="ＭＳ Ｐゴシック"/>
              </a:rPr>
              <a:t>among</a:t>
            </a:r>
            <a:r>
              <a:rPr lang="fi-FI" sz="1400" b="0" dirty="0">
                <a:ea typeface="ＭＳ Ｐゴシック"/>
              </a:rPr>
              <a:t> </a:t>
            </a:r>
            <a:r>
              <a:rPr lang="fi-FI" sz="1400" b="0" dirty="0" err="1">
                <a:ea typeface="ＭＳ Ｐゴシック"/>
              </a:rPr>
              <a:t>the</a:t>
            </a:r>
            <a:r>
              <a:rPr lang="fi-FI" sz="1400" b="0" dirty="0">
                <a:ea typeface="ＭＳ Ｐゴシック"/>
              </a:rPr>
              <a:t> </a:t>
            </a:r>
            <a:r>
              <a:rPr lang="fi-FI" sz="1400" b="0" dirty="0" err="1">
                <a:ea typeface="ＭＳ Ｐゴシック"/>
              </a:rPr>
              <a:t>members</a:t>
            </a:r>
            <a:r>
              <a:rPr lang="fi-FI" sz="1400" dirty="0">
                <a:ea typeface="ＭＳ Ｐゴシック"/>
              </a:rPr>
              <a:t> in </a:t>
            </a:r>
            <a:r>
              <a:rPr lang="fi-FI" sz="1400" dirty="0" err="1">
                <a:ea typeface="ＭＳ Ｐゴシック"/>
              </a:rPr>
              <a:t>accordance</a:t>
            </a:r>
            <a:r>
              <a:rPr lang="fi-FI" sz="1400" dirty="0">
                <a:ea typeface="ＭＳ Ｐゴシック"/>
              </a:rPr>
              <a:t> </a:t>
            </a:r>
            <a:r>
              <a:rPr lang="fi-FI" sz="1400" dirty="0" err="1">
                <a:ea typeface="ＭＳ Ｐゴシック"/>
              </a:rPr>
              <a:t>with</a:t>
            </a:r>
            <a:r>
              <a:rPr lang="fi-FI" sz="1400" dirty="0">
                <a:ea typeface="ＭＳ Ｐゴシック"/>
              </a:rPr>
              <a:t> </a:t>
            </a:r>
            <a:r>
              <a:rPr lang="fi-FI" sz="1400" dirty="0" err="1">
                <a:ea typeface="ＭＳ Ｐゴシック"/>
              </a:rPr>
              <a:t>the</a:t>
            </a:r>
            <a:r>
              <a:rPr lang="fi-FI" sz="1400" dirty="0">
                <a:ea typeface="ＭＳ Ｐゴシック"/>
              </a:rPr>
              <a:t> </a:t>
            </a:r>
            <a:r>
              <a:rPr lang="fi-FI" sz="1400" dirty="0" err="1">
                <a:ea typeface="ＭＳ Ｐゴシック"/>
              </a:rPr>
              <a:t>distribution</a:t>
            </a:r>
            <a:r>
              <a:rPr lang="fi-FI" sz="1400" dirty="0">
                <a:ea typeface="ＭＳ Ｐゴシック"/>
              </a:rPr>
              <a:t> </a:t>
            </a:r>
            <a:r>
              <a:rPr lang="fi-FI" sz="1400" dirty="0" err="1">
                <a:ea typeface="ＭＳ Ｐゴシック"/>
              </a:rPr>
              <a:t>ratios</a:t>
            </a:r>
            <a:r>
              <a:rPr lang="fi-FI" sz="1400" dirty="0">
                <a:ea typeface="ＭＳ Ｐゴシック"/>
              </a:rPr>
              <a:t> </a:t>
            </a:r>
            <a:r>
              <a:rPr lang="fi-FI" sz="1400" dirty="0" err="1">
                <a:ea typeface="ＭＳ Ｐゴシック"/>
              </a:rPr>
              <a:t>dediced</a:t>
            </a:r>
            <a:r>
              <a:rPr lang="fi-FI" sz="1400" dirty="0">
                <a:ea typeface="ＭＳ Ｐゴシック"/>
              </a:rPr>
              <a:t> </a:t>
            </a:r>
            <a:r>
              <a:rPr lang="fi-FI" sz="1400" dirty="0" err="1">
                <a:ea typeface="ＭＳ Ｐゴシック"/>
              </a:rPr>
              <a:t>by</a:t>
            </a:r>
            <a:r>
              <a:rPr lang="fi-FI" sz="1400" dirty="0">
                <a:ea typeface="ＭＳ Ｐゴシック"/>
              </a:rPr>
              <a:t> </a:t>
            </a:r>
            <a:r>
              <a:rPr lang="fi-FI" sz="1400" dirty="0" err="1">
                <a:ea typeface="ＭＳ Ｐゴシック"/>
              </a:rPr>
              <a:t>the</a:t>
            </a:r>
            <a:r>
              <a:rPr lang="fi-FI" sz="1400" dirty="0">
                <a:ea typeface="ＭＳ Ｐゴシック"/>
              </a:rPr>
              <a:t> </a:t>
            </a:r>
            <a:r>
              <a:rPr lang="fi-FI" sz="1400" dirty="0" err="1">
                <a:ea typeface="ＭＳ Ｐゴシック"/>
              </a:rPr>
              <a:t>condominimum</a:t>
            </a:r>
            <a:r>
              <a:rPr lang="fi-FI" sz="1400" dirty="0">
                <a:ea typeface="ＭＳ Ｐゴシック"/>
              </a:rPr>
              <a:t> (</a:t>
            </a:r>
            <a:r>
              <a:rPr lang="fi-FI" sz="1400" dirty="0" err="1">
                <a:ea typeface="ＭＳ Ｐゴシック"/>
              </a:rPr>
              <a:t>e.g</a:t>
            </a:r>
            <a:r>
              <a:rPr lang="fi-FI" sz="1400" dirty="0">
                <a:ea typeface="ＭＳ Ｐゴシック"/>
              </a:rPr>
              <a:t>., </a:t>
            </a:r>
            <a:r>
              <a:rPr lang="fi-FI" sz="1400" dirty="0" err="1">
                <a:ea typeface="ＭＳ Ｐゴシック"/>
              </a:rPr>
              <a:t>by</a:t>
            </a:r>
            <a:r>
              <a:rPr lang="fi-FI" sz="1400" dirty="0">
                <a:ea typeface="ＭＳ Ｐゴシック"/>
              </a:rPr>
              <a:t> </a:t>
            </a:r>
            <a:r>
              <a:rPr lang="fi-FI" sz="1400" dirty="0" err="1">
                <a:ea typeface="ＭＳ Ｐゴシック"/>
              </a:rPr>
              <a:t>property</a:t>
            </a:r>
            <a:r>
              <a:rPr lang="fi-FI" sz="1400" dirty="0">
                <a:ea typeface="ＭＳ Ｐゴシック"/>
              </a:rPr>
              <a:t> </a:t>
            </a:r>
            <a:r>
              <a:rPr lang="fi-FI" sz="1400" dirty="0" err="1">
                <a:ea typeface="ＭＳ Ｐゴシック"/>
              </a:rPr>
              <a:t>ownership</a:t>
            </a:r>
            <a:r>
              <a:rPr lang="fi-FI" sz="1400" dirty="0">
                <a:ea typeface="ＭＳ Ｐゴシック"/>
              </a:rPr>
              <a:t> </a:t>
            </a:r>
            <a:r>
              <a:rPr lang="fi-FI" sz="1400" dirty="0" err="1">
                <a:ea typeface="ＭＳ Ｐゴシック"/>
              </a:rPr>
              <a:t>shares</a:t>
            </a:r>
            <a:r>
              <a:rPr lang="fi-FI" sz="1400" dirty="0">
                <a:ea typeface="ＭＳ Ｐゴシック"/>
              </a:rPr>
              <a:t>) </a:t>
            </a:r>
          </a:p>
          <a:p>
            <a:pPr marL="625475" lvl="1" indent="-285750">
              <a:buFont typeface="Arial" panose="020B0604020202020204" pitchFamily="34" charset="0"/>
              <a:buChar char="•"/>
            </a:pPr>
            <a:r>
              <a:rPr lang="fi-FI" sz="1400" dirty="0">
                <a:ea typeface="ＭＳ Ｐゴシック"/>
              </a:rPr>
              <a:t>On </a:t>
            </a:r>
            <a:r>
              <a:rPr lang="fi-FI" sz="1400" dirty="0" err="1">
                <a:ea typeface="ＭＳ Ｐゴシック"/>
              </a:rPr>
              <a:t>the</a:t>
            </a:r>
            <a:r>
              <a:rPr lang="fi-FI" sz="1400" dirty="0">
                <a:ea typeface="ＭＳ Ｐゴシック"/>
              </a:rPr>
              <a:t> side of </a:t>
            </a:r>
            <a:r>
              <a:rPr lang="fi-FI" sz="1400" dirty="0" err="1">
                <a:ea typeface="ＭＳ Ｐゴシック"/>
              </a:rPr>
              <a:t>the</a:t>
            </a:r>
            <a:r>
              <a:rPr lang="fi-FI" sz="1400" dirty="0">
                <a:ea typeface="ＭＳ Ｐゴシック"/>
              </a:rPr>
              <a:t> </a:t>
            </a:r>
            <a:r>
              <a:rPr lang="fi-FI" sz="1400" dirty="0" err="1">
                <a:ea typeface="ＭＳ Ｐゴシック"/>
              </a:rPr>
              <a:t>energy</a:t>
            </a:r>
            <a:r>
              <a:rPr lang="fi-FI" sz="1400" dirty="0">
                <a:ea typeface="ＭＳ Ｐゴシック"/>
              </a:rPr>
              <a:t> </a:t>
            </a:r>
            <a:r>
              <a:rPr lang="fi-FI" sz="1400" dirty="0" err="1">
                <a:ea typeface="ＭＳ Ｐゴシック"/>
              </a:rPr>
              <a:t>company</a:t>
            </a:r>
            <a:r>
              <a:rPr lang="fi-FI" sz="1400" dirty="0">
                <a:ea typeface="ＭＳ Ｐゴシック"/>
              </a:rPr>
              <a:t>, </a:t>
            </a:r>
            <a:r>
              <a:rPr lang="fi-FI" sz="1400" dirty="0" err="1">
                <a:ea typeface="ＭＳ Ｐゴシック"/>
              </a:rPr>
              <a:t>this</a:t>
            </a:r>
            <a:r>
              <a:rPr lang="fi-FI" sz="1400" dirty="0">
                <a:ea typeface="ＭＳ Ｐゴシック"/>
              </a:rPr>
              <a:t> </a:t>
            </a:r>
            <a:r>
              <a:rPr lang="fi-FI" sz="1400" dirty="0" err="1">
                <a:ea typeface="ＭＳ Ｐゴシック"/>
              </a:rPr>
              <a:t>will</a:t>
            </a:r>
            <a:r>
              <a:rPr lang="fi-FI" sz="1400" dirty="0">
                <a:ea typeface="ＭＳ Ｐゴシック"/>
              </a:rPr>
              <a:t> </a:t>
            </a:r>
            <a:r>
              <a:rPr lang="fi-FI" sz="1400" dirty="0" err="1">
                <a:ea typeface="ＭＳ Ｐゴシック"/>
              </a:rPr>
              <a:t>be</a:t>
            </a:r>
            <a:r>
              <a:rPr lang="fi-FI" sz="1400" dirty="0">
                <a:ea typeface="ＭＳ Ｐゴシック"/>
              </a:rPr>
              <a:t> </a:t>
            </a:r>
            <a:r>
              <a:rPr lang="fi-FI" sz="1400" dirty="0" err="1">
                <a:ea typeface="ＭＳ Ｐゴシック"/>
              </a:rPr>
              <a:t>enabled</a:t>
            </a:r>
            <a:r>
              <a:rPr lang="fi-FI" sz="1400" dirty="0">
                <a:ea typeface="ＭＳ Ｐゴシック"/>
              </a:rPr>
              <a:t> </a:t>
            </a:r>
            <a:r>
              <a:rPr lang="fi-FI" sz="1400" dirty="0" err="1">
                <a:ea typeface="ＭＳ Ｐゴシック"/>
              </a:rPr>
              <a:t>with</a:t>
            </a:r>
            <a:r>
              <a:rPr lang="fi-FI" sz="1400" dirty="0">
                <a:ea typeface="ＭＳ Ｐゴシック"/>
              </a:rPr>
              <a:t> </a:t>
            </a:r>
            <a:r>
              <a:rPr lang="fi-FI" sz="1400" dirty="0" err="1">
                <a:ea typeface="ＭＳ Ｐゴシック"/>
              </a:rPr>
              <a:t>the</a:t>
            </a:r>
            <a:r>
              <a:rPr lang="fi-FI" sz="1400" dirty="0">
                <a:ea typeface="ＭＳ Ｐゴシック"/>
              </a:rPr>
              <a:t> </a:t>
            </a:r>
            <a:r>
              <a:rPr lang="fi-FI" sz="1400" dirty="0" err="1">
                <a:ea typeface="ＭＳ Ｐゴシック"/>
              </a:rPr>
              <a:t>compensation</a:t>
            </a:r>
            <a:r>
              <a:rPr lang="fi-FI" sz="1400" dirty="0">
                <a:ea typeface="ＭＳ Ｐゴシック"/>
              </a:rPr>
              <a:t> </a:t>
            </a:r>
            <a:r>
              <a:rPr lang="fi-FI" sz="1400" dirty="0" err="1">
                <a:ea typeface="ＭＳ Ｐゴシック"/>
              </a:rPr>
              <a:t>model</a:t>
            </a:r>
            <a:r>
              <a:rPr lang="fi-FI" sz="1400" dirty="0">
                <a:ea typeface="ＭＳ Ｐゴシック"/>
              </a:rPr>
              <a:t> (=hyvityslaskentamalli)</a:t>
            </a:r>
          </a:p>
          <a:p>
            <a:pPr marL="339725" lvl="1" indent="0">
              <a:buNone/>
            </a:pPr>
            <a:endParaRPr lang="fi-FI" sz="1400"/>
          </a:p>
          <a:p>
            <a:pPr>
              <a:lnSpc>
                <a:spcPct val="100000"/>
              </a:lnSpc>
            </a:pPr>
            <a:r>
              <a:rPr lang="fi-FI" dirty="0" err="1">
                <a:ea typeface="ＭＳ Ｐゴシック"/>
              </a:rPr>
              <a:t>The</a:t>
            </a:r>
            <a:r>
              <a:rPr lang="fi-FI" dirty="0">
                <a:ea typeface="ＭＳ Ｐゴシック"/>
              </a:rPr>
              <a:t> </a:t>
            </a:r>
            <a:r>
              <a:rPr lang="fi-FI" dirty="0" err="1">
                <a:ea typeface="ＭＳ Ｐゴシック"/>
              </a:rPr>
              <a:t>schedule</a:t>
            </a:r>
            <a:r>
              <a:rPr lang="fi-FI" dirty="0">
                <a:ea typeface="ＭＳ Ｐゴシック"/>
              </a:rPr>
              <a:t> for </a:t>
            </a:r>
            <a:r>
              <a:rPr lang="fi-FI" dirty="0" err="1">
                <a:ea typeface="ＭＳ Ｐゴシック"/>
              </a:rPr>
              <a:t>the</a:t>
            </a:r>
            <a:r>
              <a:rPr lang="fi-FI" dirty="0">
                <a:ea typeface="ＭＳ Ｐゴシック"/>
              </a:rPr>
              <a:t> </a:t>
            </a:r>
            <a:r>
              <a:rPr lang="fi-FI" dirty="0" err="1">
                <a:ea typeface="ＭＳ Ｐゴシック"/>
              </a:rPr>
              <a:t>compensation</a:t>
            </a:r>
            <a:r>
              <a:rPr lang="fi-FI" dirty="0">
                <a:ea typeface="ＭＳ Ｐゴシック"/>
              </a:rPr>
              <a:t> </a:t>
            </a:r>
            <a:r>
              <a:rPr lang="fi-FI" dirty="0" err="1">
                <a:ea typeface="ＭＳ Ｐゴシック"/>
              </a:rPr>
              <a:t>model</a:t>
            </a:r>
            <a:r>
              <a:rPr lang="fi-FI" dirty="0">
                <a:ea typeface="ＭＳ Ｐゴシック"/>
              </a:rPr>
              <a:t> </a:t>
            </a:r>
            <a:r>
              <a:rPr lang="fi-FI" dirty="0" err="1">
                <a:ea typeface="ＭＳ Ｐゴシック"/>
              </a:rPr>
              <a:t>depends</a:t>
            </a:r>
            <a:r>
              <a:rPr lang="fi-FI" dirty="0">
                <a:ea typeface="ＭＳ Ｐゴシック"/>
              </a:rPr>
              <a:t> on </a:t>
            </a:r>
            <a:r>
              <a:rPr lang="fi-FI" dirty="0" err="1">
                <a:ea typeface="ＭＳ Ｐゴシック"/>
              </a:rPr>
              <a:t>the</a:t>
            </a:r>
            <a:r>
              <a:rPr lang="fi-FI" dirty="0">
                <a:ea typeface="ＭＳ Ｐゴシック"/>
              </a:rPr>
              <a:t> </a:t>
            </a:r>
            <a:r>
              <a:rPr lang="fi-FI" dirty="0" err="1">
                <a:ea typeface="ＭＳ Ｐゴシック"/>
              </a:rPr>
              <a:t>energy</a:t>
            </a:r>
            <a:r>
              <a:rPr lang="fi-FI" dirty="0">
                <a:ea typeface="ＭＳ Ｐゴシック"/>
              </a:rPr>
              <a:t> </a:t>
            </a:r>
            <a:r>
              <a:rPr lang="fi-FI" dirty="0" err="1">
                <a:ea typeface="ＭＳ Ｐゴシック"/>
              </a:rPr>
              <a:t>companies</a:t>
            </a:r>
            <a:r>
              <a:rPr lang="fi-FI" dirty="0">
                <a:ea typeface="ＭＳ Ｐゴシック"/>
              </a:rPr>
              <a:t>, for </a:t>
            </a:r>
            <a:r>
              <a:rPr lang="fi-FI" dirty="0" err="1">
                <a:ea typeface="ＭＳ Ｐゴシック"/>
              </a:rPr>
              <a:t>example</a:t>
            </a:r>
            <a:r>
              <a:rPr lang="fi-FI" dirty="0">
                <a:ea typeface="ＭＳ Ｐゴシック"/>
              </a:rPr>
              <a:t>:</a:t>
            </a:r>
            <a:endParaRPr lang="en-US" dirty="0">
              <a:ea typeface="ＭＳ Ｐゴシック"/>
            </a:endParaRP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b="0" dirty="0">
                <a:ea typeface="ＭＳ Ｐゴシック"/>
              </a:rPr>
              <a:t>As </a:t>
            </a:r>
            <a:r>
              <a:rPr lang="fi-FI" b="0" dirty="0" err="1">
                <a:ea typeface="ＭＳ Ｐゴシック"/>
              </a:rPr>
              <a:t>soon</a:t>
            </a:r>
            <a:r>
              <a:rPr lang="fi-FI" b="0" dirty="0">
                <a:ea typeface="ＭＳ Ｐゴシック"/>
              </a:rPr>
              <a:t> as </a:t>
            </a:r>
            <a:r>
              <a:rPr lang="fi-FI" b="0" dirty="0" err="1">
                <a:ea typeface="ＭＳ Ｐゴシック"/>
              </a:rPr>
              <a:t>possible</a:t>
            </a:r>
            <a:r>
              <a:rPr lang="fi-FI" b="0" dirty="0">
                <a:ea typeface="ＭＳ Ｐゴシック"/>
              </a:rPr>
              <a:t>: </a:t>
            </a:r>
            <a:r>
              <a:rPr lang="fi-FI" b="0" dirty="0" err="1">
                <a:ea typeface="ＭＳ Ｐゴシック"/>
              </a:rPr>
              <a:t>Caruna</a:t>
            </a:r>
            <a:r>
              <a:rPr lang="fi-FI" b="0" dirty="0">
                <a:ea typeface="ＭＳ Ｐゴシック"/>
              </a:rPr>
              <a:t> Oy (1.1.2021), </a:t>
            </a:r>
            <a:r>
              <a:rPr lang="fi-FI" b="0" dirty="0" err="1">
                <a:ea typeface="ＭＳ Ｐゴシック"/>
              </a:rPr>
              <a:t>EleniaVerkko</a:t>
            </a:r>
            <a:r>
              <a:rPr lang="fi-FI" b="0" dirty="0">
                <a:ea typeface="ＭＳ Ｐゴシック"/>
              </a:rPr>
              <a:t> Oy (in </a:t>
            </a:r>
            <a:r>
              <a:rPr lang="fi-FI" b="0" dirty="0" err="1">
                <a:ea typeface="ＭＳ Ｐゴシック"/>
              </a:rPr>
              <a:t>year</a:t>
            </a:r>
            <a:r>
              <a:rPr lang="fi-FI" b="0" dirty="0">
                <a:ea typeface="ＭＳ Ｐゴシック"/>
              </a:rPr>
              <a:t> 2021)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b="0" dirty="0">
                <a:ea typeface="ＭＳ Ｐゴシック"/>
              </a:rPr>
              <a:t>At the same time with </a:t>
            </a:r>
            <a:r>
              <a:rPr lang="en-US" dirty="0">
                <a:ea typeface="ＭＳ Ｐゴシック"/>
              </a:rPr>
              <a:t>Datahub</a:t>
            </a:r>
            <a:r>
              <a:rPr lang="en-US" b="0" dirty="0">
                <a:ea typeface="ＭＳ Ｐゴシック"/>
              </a:rPr>
              <a:t> (1.1.2023): </a:t>
            </a:r>
            <a:r>
              <a:rPr lang="fi-FI" b="0" dirty="0">
                <a:ea typeface="ＭＳ Ｐゴシック"/>
              </a:rPr>
              <a:t>Pori Energia Sähköverkot Oy, Turku Energia Sähköverkot Oy, </a:t>
            </a:r>
            <a:r>
              <a:rPr lang="fi-FI" b="0" dirty="0" err="1">
                <a:ea typeface="ＭＳ Ｐゴシック"/>
              </a:rPr>
              <a:t>Vatajankosken</a:t>
            </a:r>
            <a:r>
              <a:rPr lang="fi-FI" b="0" dirty="0">
                <a:ea typeface="ＭＳ Ｐゴシック"/>
              </a:rPr>
              <a:t> Sähkö Oy, </a:t>
            </a:r>
            <a:r>
              <a:rPr lang="fi-FI" b="0" dirty="0" err="1">
                <a:ea typeface="ＭＳ Ｐゴシック"/>
              </a:rPr>
              <a:t>Paneliankosken</a:t>
            </a:r>
            <a:r>
              <a:rPr lang="fi-FI" b="0" dirty="0">
                <a:ea typeface="ＭＳ Ｐゴシック"/>
              </a:rPr>
              <a:t> Voima Oy, Sallilan Sähkönsiirto Oy (</a:t>
            </a:r>
            <a:r>
              <a:rPr lang="fi-FI" b="0" dirty="0" err="1">
                <a:ea typeface="ＭＳ Ｐゴシック"/>
              </a:rPr>
              <a:t>Query</a:t>
            </a:r>
            <a:r>
              <a:rPr lang="fi-FI" b="0" dirty="0">
                <a:ea typeface="ＭＳ Ｐゴシック"/>
              </a:rPr>
              <a:t> </a:t>
            </a:r>
            <a:r>
              <a:rPr lang="fi-FI" b="0" dirty="0" err="1">
                <a:ea typeface="ＭＳ Ｐゴシック"/>
              </a:rPr>
              <a:t>by</a:t>
            </a:r>
            <a:r>
              <a:rPr lang="fi-FI" b="0" dirty="0">
                <a:ea typeface="ＭＳ Ｐゴシック"/>
              </a:rPr>
              <a:t> YLE 7.2.2021)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Background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30.3.2021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pic>
        <p:nvPicPr>
          <p:cNvPr id="9" name="Graphic 8" descr="Scales of justice">
            <a:extLst>
              <a:ext uri="{FF2B5EF4-FFF2-40B4-BE49-F238E27FC236}">
                <a16:creationId xmlns:a16="http://schemas.microsoft.com/office/drawing/2014/main" id="{821A7BC1-350F-49EF-826A-4B24C7BD35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87600" y="271748"/>
            <a:ext cx="914400" cy="914400"/>
          </a:xfrm>
          <a:prstGeom prst="rect">
            <a:avLst/>
          </a:prstGeom>
        </p:spPr>
      </p:pic>
      <p:pic>
        <p:nvPicPr>
          <p:cNvPr id="13" name="Graphic 12" descr="Group brainstorm">
            <a:extLst>
              <a:ext uri="{FF2B5EF4-FFF2-40B4-BE49-F238E27FC236}">
                <a16:creationId xmlns:a16="http://schemas.microsoft.com/office/drawing/2014/main" id="{0166DF48-F9FE-4F41-B096-BA37E757C9D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973200" y="27174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881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0E6A224-189B-44BD-92E4-C0F1FFDEEF6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556" b="5324"/>
          <a:stretch/>
        </p:blipFill>
        <p:spPr>
          <a:xfrm>
            <a:off x="5356900" y="1387740"/>
            <a:ext cx="3787100" cy="3135087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387740"/>
            <a:ext cx="4848686" cy="41364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</a:pPr>
            <a:r>
              <a:rPr lang="en-US" dirty="0"/>
              <a:t>Internal energy community of the property</a:t>
            </a:r>
          </a:p>
          <a:p>
            <a:pPr marL="0" indent="0">
              <a:lnSpc>
                <a:spcPct val="100000"/>
              </a:lnSpc>
            </a:pPr>
            <a:endParaRPr lang="en-US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b="0" dirty="0"/>
              <a:t>As </a:t>
            </a:r>
            <a:r>
              <a:rPr lang="fi-FI" b="0" dirty="0" err="1"/>
              <a:t>the</a:t>
            </a:r>
            <a:r>
              <a:rPr lang="fi-FI" b="0" dirty="0"/>
              <a:t> </a:t>
            </a:r>
            <a:r>
              <a:rPr lang="fi-FI" b="0" dirty="0" err="1"/>
              <a:t>energy</a:t>
            </a:r>
            <a:r>
              <a:rPr lang="fi-FI" b="0" dirty="0"/>
              <a:t> </a:t>
            </a:r>
            <a:r>
              <a:rPr lang="fi-FI" b="0" dirty="0" err="1"/>
              <a:t>produced</a:t>
            </a:r>
            <a:r>
              <a:rPr lang="fi-FI" b="0" dirty="0"/>
              <a:t> </a:t>
            </a:r>
            <a:r>
              <a:rPr lang="en-US" b="0" dirty="0"/>
              <a:t>(e.g., solar panels on the roof) </a:t>
            </a:r>
            <a:r>
              <a:rPr lang="fi-FI" b="0" dirty="0"/>
              <a:t>is </a:t>
            </a:r>
            <a:r>
              <a:rPr lang="fi-FI" b="0" dirty="0" err="1"/>
              <a:t>consumed</a:t>
            </a:r>
            <a:r>
              <a:rPr lang="fi-FI" b="0" dirty="0"/>
              <a:t> in </a:t>
            </a:r>
            <a:r>
              <a:rPr lang="fi-FI" b="0" dirty="0" err="1"/>
              <a:t>the</a:t>
            </a:r>
            <a:r>
              <a:rPr lang="fi-FI" b="0" dirty="0"/>
              <a:t> </a:t>
            </a:r>
            <a:r>
              <a:rPr lang="fi-FI" b="0" dirty="0" err="1"/>
              <a:t>property</a:t>
            </a:r>
            <a:r>
              <a:rPr lang="fi-FI" b="0" dirty="0"/>
              <a:t>, it </a:t>
            </a:r>
            <a:r>
              <a:rPr lang="fi-FI" b="0" dirty="0" err="1"/>
              <a:t>does</a:t>
            </a:r>
            <a:r>
              <a:rPr lang="fi-FI" b="0" dirty="0"/>
              <a:t> </a:t>
            </a:r>
            <a:r>
              <a:rPr lang="fi-FI" b="0" dirty="0" err="1"/>
              <a:t>not</a:t>
            </a:r>
            <a:r>
              <a:rPr lang="fi-FI" b="0" dirty="0"/>
              <a:t> </a:t>
            </a:r>
            <a:r>
              <a:rPr lang="fi-FI" b="0" dirty="0" err="1"/>
              <a:t>have</a:t>
            </a:r>
            <a:r>
              <a:rPr lang="fi-FI" b="0" dirty="0"/>
              <a:t> to </a:t>
            </a:r>
            <a:r>
              <a:rPr lang="fi-FI" b="0" dirty="0" err="1"/>
              <a:t>circulate</a:t>
            </a:r>
            <a:r>
              <a:rPr lang="fi-FI" b="0" dirty="0"/>
              <a:t> </a:t>
            </a:r>
            <a:r>
              <a:rPr lang="fi-FI" b="0" dirty="0" err="1"/>
              <a:t>through</a:t>
            </a:r>
            <a:r>
              <a:rPr lang="fi-FI" b="0" dirty="0"/>
              <a:t> </a:t>
            </a:r>
            <a:r>
              <a:rPr lang="fi-FI" b="0" dirty="0" err="1"/>
              <a:t>the</a:t>
            </a:r>
            <a:r>
              <a:rPr lang="fi-FI" b="0" dirty="0"/>
              <a:t> </a:t>
            </a:r>
            <a:r>
              <a:rPr lang="fi-FI" b="0" dirty="0" err="1"/>
              <a:t>distribution</a:t>
            </a:r>
            <a:r>
              <a:rPr lang="fi-FI" b="0" dirty="0"/>
              <a:t> </a:t>
            </a:r>
            <a:r>
              <a:rPr lang="fi-FI" b="0" dirty="0" err="1"/>
              <a:t>network</a:t>
            </a:r>
            <a:r>
              <a:rPr lang="fi-FI" b="0" dirty="0"/>
              <a:t> and </a:t>
            </a:r>
            <a:r>
              <a:rPr lang="fi-FI" b="0" dirty="0" err="1"/>
              <a:t>therefore</a:t>
            </a:r>
            <a:r>
              <a:rPr lang="fi-FI" b="0" dirty="0"/>
              <a:t>, </a:t>
            </a:r>
            <a:r>
              <a:rPr lang="fi-FI" b="0" dirty="0" err="1"/>
              <a:t>there</a:t>
            </a:r>
            <a:r>
              <a:rPr lang="fi-FI" b="0" dirty="0"/>
              <a:t> is no </a:t>
            </a:r>
            <a:r>
              <a:rPr lang="fi-FI" b="0" dirty="0" err="1"/>
              <a:t>need</a:t>
            </a:r>
            <a:r>
              <a:rPr lang="fi-FI" b="0" dirty="0"/>
              <a:t> to </a:t>
            </a:r>
            <a:r>
              <a:rPr lang="fi-FI" b="0" dirty="0" err="1"/>
              <a:t>pay</a:t>
            </a:r>
            <a:r>
              <a:rPr lang="fi-FI" b="0" dirty="0"/>
              <a:t> a </a:t>
            </a:r>
            <a:r>
              <a:rPr lang="fi-FI" b="0" dirty="0" err="1"/>
              <a:t>network</a:t>
            </a:r>
            <a:r>
              <a:rPr lang="fi-FI" b="0" dirty="0"/>
              <a:t> </a:t>
            </a:r>
            <a:r>
              <a:rPr lang="fi-FI" b="0" dirty="0" err="1"/>
              <a:t>service</a:t>
            </a:r>
            <a:r>
              <a:rPr lang="fi-FI" b="0" dirty="0"/>
              <a:t> </a:t>
            </a:r>
            <a:r>
              <a:rPr lang="fi-FI" b="0" dirty="0" err="1"/>
              <a:t>charge</a:t>
            </a:r>
            <a:r>
              <a:rPr lang="fi-FI" b="0" dirty="0"/>
              <a:t> to </a:t>
            </a:r>
            <a:r>
              <a:rPr lang="fi-FI" b="0" dirty="0" err="1"/>
              <a:t>the</a:t>
            </a:r>
            <a:r>
              <a:rPr lang="fi-FI" b="0" dirty="0"/>
              <a:t> DSO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fi-FI" b="0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b="0" dirty="0"/>
              <a:t>There is no need to pay electricity tax or strategic stockpile fee (=</a:t>
            </a:r>
            <a:r>
              <a:rPr lang="en-US" b="0" dirty="0" err="1"/>
              <a:t>sähkövero</a:t>
            </a:r>
            <a:r>
              <a:rPr lang="en-US" b="0" dirty="0"/>
              <a:t> + </a:t>
            </a:r>
            <a:r>
              <a:rPr lang="en-US" b="0" dirty="0" err="1"/>
              <a:t>huoltovarmuusmaksu</a:t>
            </a:r>
            <a:r>
              <a:rPr lang="en-US" b="0" dirty="0"/>
              <a:t>) on the produced energy with small-scale production plants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</a:pPr>
            <a:r>
              <a:rPr lang="en-US">
                <a:ea typeface="ＭＳ Ｐゴシック"/>
              </a:rPr>
              <a:t>Centralized energy communities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30.3.2021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4158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903F2D1D-4602-42A5-AC05-24BFAA79D8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5429" y="1202880"/>
            <a:ext cx="3633395" cy="225873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0C29E9D-7CB6-4EE7-9AFC-2E179F7863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3603" y="3673139"/>
            <a:ext cx="3605221" cy="2035861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</a:pPr>
            <a:r>
              <a:rPr lang="en-US">
                <a:ea typeface="ＭＳ Ｐゴシック"/>
              </a:rPr>
              <a:t>Centralized energy communities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30.3.2021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AAFE86C4-25AD-49BC-A9C0-15C2AC7DC0D9}"/>
              </a:ext>
            </a:extLst>
          </p:cNvPr>
          <p:cNvSpPr txBox="1">
            <a:spLocks/>
          </p:cNvSpPr>
          <p:nvPr/>
        </p:nvSpPr>
        <p:spPr bwMode="auto">
          <a:xfrm>
            <a:off x="572400" y="1387740"/>
            <a:ext cx="4903114" cy="413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marL="292100" indent="-292100" algn="l" defTabSz="388938" rtl="0" eaLnBrk="0" fontAlgn="base" hangingPunct="0">
              <a:lnSpc>
                <a:spcPts val="1704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ＭＳ Ｐゴシック" pitchFamily="-108" charset="-128"/>
              </a:defRPr>
            </a:lvl1pPr>
            <a:lvl2pPr marL="631825" indent="-242888" algn="l" defTabSz="388938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ＭＳ Ｐゴシック"/>
              </a:defRPr>
            </a:lvl2pPr>
            <a:lvl3pPr marL="973138" indent="-193675" algn="l" defTabSz="388938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ＭＳ Ｐゴシック"/>
              </a:defRPr>
            </a:lvl3pPr>
            <a:lvl4pPr marL="1363663" indent="-193675" algn="l" defTabSz="388938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7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ＭＳ Ｐゴシック"/>
              </a:defRPr>
            </a:lvl4pPr>
            <a:lvl5pPr marL="1752600" indent="-193675" algn="l" defTabSz="388938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ＭＳ Ｐゴシック"/>
              </a:defRPr>
            </a:lvl5pPr>
            <a:lvl6pPr marL="2142942" indent="-194813" algn="l" defTabSz="389626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568" indent="-194813" algn="l" defTabSz="389626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2194" indent="-194813" algn="l" defTabSz="389626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1820" indent="-194813" algn="l" defTabSz="389626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</a:pPr>
            <a:r>
              <a:rPr lang="en-US"/>
              <a:t>Cross border energy community</a:t>
            </a:r>
          </a:p>
          <a:p>
            <a:pPr marL="0" indent="0">
              <a:lnSpc>
                <a:spcPct val="100000"/>
              </a:lnSpc>
            </a:pPr>
            <a:endParaRPr lang="en-US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b="0"/>
              <a:t>If a </a:t>
            </a:r>
            <a:r>
              <a:rPr lang="fi-FI" b="0" err="1"/>
              <a:t>suitable</a:t>
            </a:r>
            <a:r>
              <a:rPr lang="fi-FI" b="0"/>
              <a:t> </a:t>
            </a:r>
            <a:r>
              <a:rPr lang="fi-FI" b="0" err="1"/>
              <a:t>production</a:t>
            </a:r>
            <a:r>
              <a:rPr lang="fi-FI" b="0"/>
              <a:t> </a:t>
            </a:r>
            <a:r>
              <a:rPr lang="fi-FI" b="0" err="1"/>
              <a:t>place</a:t>
            </a:r>
            <a:r>
              <a:rPr lang="fi-FI" b="0"/>
              <a:t> is </a:t>
            </a:r>
            <a:r>
              <a:rPr lang="fi-FI" b="0" err="1"/>
              <a:t>not</a:t>
            </a:r>
            <a:r>
              <a:rPr lang="fi-FI" b="0"/>
              <a:t> </a:t>
            </a:r>
            <a:r>
              <a:rPr lang="fi-FI" b="0" err="1"/>
              <a:t>available</a:t>
            </a:r>
            <a:r>
              <a:rPr lang="fi-FI" b="0"/>
              <a:t> at </a:t>
            </a:r>
            <a:r>
              <a:rPr lang="fi-FI" b="0" err="1"/>
              <a:t>consumer’s</a:t>
            </a:r>
            <a:r>
              <a:rPr lang="fi-FI" b="0"/>
              <a:t> </a:t>
            </a:r>
            <a:r>
              <a:rPr lang="fi-FI" b="0" err="1"/>
              <a:t>own</a:t>
            </a:r>
            <a:r>
              <a:rPr lang="fi-FI" b="0"/>
              <a:t> </a:t>
            </a:r>
            <a:r>
              <a:rPr lang="fi-FI" b="0" err="1"/>
              <a:t>property</a:t>
            </a:r>
            <a:r>
              <a:rPr lang="fi-FI" b="0"/>
              <a:t>, </a:t>
            </a:r>
            <a:r>
              <a:rPr lang="fi-FI" b="0" err="1"/>
              <a:t>but</a:t>
            </a:r>
            <a:r>
              <a:rPr lang="fi-FI" b="0"/>
              <a:t> is </a:t>
            </a:r>
            <a:r>
              <a:rPr lang="fi-FI" b="0" err="1"/>
              <a:t>found</a:t>
            </a:r>
            <a:r>
              <a:rPr lang="fi-FI" b="0"/>
              <a:t> in </a:t>
            </a:r>
            <a:r>
              <a:rPr lang="fi-FI" b="0" err="1"/>
              <a:t>neighbour’s</a:t>
            </a:r>
            <a:r>
              <a:rPr lang="fi-FI" b="0"/>
              <a:t> </a:t>
            </a:r>
            <a:r>
              <a:rPr lang="fi-FI" b="0" err="1"/>
              <a:t>property</a:t>
            </a:r>
            <a:r>
              <a:rPr lang="fi-FI" b="0"/>
              <a:t>, </a:t>
            </a:r>
            <a:r>
              <a:rPr lang="fi-FI" b="0" err="1"/>
              <a:t>the</a:t>
            </a:r>
            <a:r>
              <a:rPr lang="fi-FI" b="0"/>
              <a:t> </a:t>
            </a:r>
            <a:r>
              <a:rPr lang="fi-FI" b="0" err="1"/>
              <a:t>neighbors</a:t>
            </a:r>
            <a:r>
              <a:rPr lang="fi-FI" b="0"/>
              <a:t> </a:t>
            </a:r>
            <a:r>
              <a:rPr lang="fi-FI" b="0" err="1"/>
              <a:t>can</a:t>
            </a:r>
            <a:r>
              <a:rPr lang="fi-FI" b="0"/>
              <a:t> </a:t>
            </a:r>
            <a:r>
              <a:rPr lang="fi-FI" b="0" err="1"/>
              <a:t>build</a:t>
            </a:r>
            <a:r>
              <a:rPr lang="fi-FI" b="0"/>
              <a:t> </a:t>
            </a:r>
            <a:r>
              <a:rPr lang="fi-FI" b="0" err="1"/>
              <a:t>their</a:t>
            </a:r>
            <a:r>
              <a:rPr lang="fi-FI" b="0"/>
              <a:t> </a:t>
            </a:r>
            <a:r>
              <a:rPr lang="fi-FI" b="0" err="1"/>
              <a:t>own</a:t>
            </a:r>
            <a:r>
              <a:rPr lang="fi-FI" b="0"/>
              <a:t> </a:t>
            </a:r>
            <a:r>
              <a:rPr lang="fi-FI" b="0" err="1"/>
              <a:t>mutual</a:t>
            </a:r>
            <a:r>
              <a:rPr lang="fi-FI" b="0"/>
              <a:t> </a:t>
            </a:r>
            <a:r>
              <a:rPr lang="fi-FI" b="0" err="1"/>
              <a:t>electricity</a:t>
            </a:r>
            <a:r>
              <a:rPr lang="fi-FI" b="0"/>
              <a:t> </a:t>
            </a:r>
            <a:r>
              <a:rPr lang="fi-FI" b="0" err="1"/>
              <a:t>network</a:t>
            </a:r>
            <a:r>
              <a:rPr lang="fi-FI" b="0"/>
              <a:t>, in </a:t>
            </a:r>
            <a:r>
              <a:rPr lang="fi-FI" b="0" err="1"/>
              <a:t>which</a:t>
            </a:r>
            <a:r>
              <a:rPr lang="fi-FI" b="0"/>
              <a:t> </a:t>
            </a:r>
            <a:r>
              <a:rPr lang="fi-FI" b="0" err="1"/>
              <a:t>small-scale</a:t>
            </a:r>
            <a:r>
              <a:rPr lang="fi-FI" b="0"/>
              <a:t> </a:t>
            </a:r>
            <a:r>
              <a:rPr lang="fi-FI" b="0" err="1"/>
              <a:t>production</a:t>
            </a:r>
            <a:r>
              <a:rPr lang="fi-FI" b="0"/>
              <a:t> </a:t>
            </a:r>
            <a:r>
              <a:rPr lang="fi-FI" b="0" err="1"/>
              <a:t>built</a:t>
            </a:r>
            <a:r>
              <a:rPr lang="fi-FI" b="0"/>
              <a:t> </a:t>
            </a:r>
            <a:r>
              <a:rPr lang="fi-FI" b="0" err="1"/>
              <a:t>together</a:t>
            </a:r>
            <a:r>
              <a:rPr lang="fi-FI" b="0"/>
              <a:t> </a:t>
            </a:r>
            <a:r>
              <a:rPr lang="fi-FI" b="0" err="1"/>
              <a:t>would</a:t>
            </a:r>
            <a:r>
              <a:rPr lang="fi-FI" b="0"/>
              <a:t> </a:t>
            </a:r>
            <a:r>
              <a:rPr lang="fi-FI" b="0" err="1"/>
              <a:t>be</a:t>
            </a:r>
            <a:r>
              <a:rPr lang="fi-FI" b="0"/>
              <a:t> </a:t>
            </a:r>
            <a:r>
              <a:rPr lang="fi-FI" b="0" err="1"/>
              <a:t>utilized</a:t>
            </a:r>
            <a:r>
              <a:rPr lang="fi-FI" b="0"/>
              <a:t> and </a:t>
            </a:r>
            <a:r>
              <a:rPr lang="fi-FI" b="0" err="1"/>
              <a:t>the</a:t>
            </a:r>
            <a:r>
              <a:rPr lang="fi-FI" b="0"/>
              <a:t> </a:t>
            </a:r>
            <a:r>
              <a:rPr lang="fi-FI" b="0" err="1"/>
              <a:t>benefits</a:t>
            </a:r>
            <a:r>
              <a:rPr lang="fi-FI" b="0"/>
              <a:t> </a:t>
            </a:r>
            <a:r>
              <a:rPr lang="fi-FI" b="0" err="1"/>
              <a:t>would</a:t>
            </a:r>
            <a:r>
              <a:rPr lang="fi-FI" b="0"/>
              <a:t> </a:t>
            </a:r>
            <a:r>
              <a:rPr lang="fi-FI" b="0" err="1"/>
              <a:t>be</a:t>
            </a:r>
            <a:r>
              <a:rPr lang="fi-FI" b="0"/>
              <a:t> </a:t>
            </a:r>
            <a:r>
              <a:rPr lang="fi-FI" b="0" err="1"/>
              <a:t>shared</a:t>
            </a:r>
            <a:r>
              <a:rPr lang="fi-FI" b="0"/>
              <a:t> </a:t>
            </a:r>
            <a:r>
              <a:rPr lang="fi-FI" b="0" err="1"/>
              <a:t>among</a:t>
            </a:r>
            <a:r>
              <a:rPr lang="fi-FI" b="0"/>
              <a:t> </a:t>
            </a:r>
            <a:r>
              <a:rPr lang="fi-FI" b="0" err="1"/>
              <a:t>the</a:t>
            </a:r>
            <a:r>
              <a:rPr lang="fi-FI" b="0"/>
              <a:t> </a:t>
            </a:r>
            <a:r>
              <a:rPr lang="fi-FI" b="0" err="1"/>
              <a:t>neighbors</a:t>
            </a:r>
            <a:endParaRPr lang="fi-FI" b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fi-FI" b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b="0"/>
              <a:t>The energy community is responsible for the electricity quality and electrical safety behind the connection point</a:t>
            </a:r>
          </a:p>
          <a:p>
            <a:pPr marL="0" indent="0">
              <a:lnSpc>
                <a:spcPct val="100000"/>
              </a:lnSpc>
            </a:pPr>
            <a:endParaRPr lang="en-US" b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b="0"/>
              <a:t>The connection line shall not connect the electricity supply points and shall not form a ring connection alongside the distribution network in order to ensure electrical safety and fair treatment of customers</a:t>
            </a:r>
          </a:p>
        </p:txBody>
      </p:sp>
    </p:spTree>
    <p:extLst>
      <p:ext uri="{BB962C8B-B14F-4D97-AF65-F5344CB8AC3E}">
        <p14:creationId xmlns:p14="http://schemas.microsoft.com/office/powerpoint/2010/main" val="3264187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iagram&#10;&#10;Description automatically generated">
            <a:extLst>
              <a:ext uri="{FF2B5EF4-FFF2-40B4-BE49-F238E27FC236}">
                <a16:creationId xmlns:a16="http://schemas.microsoft.com/office/drawing/2014/main" id="{F167791E-B58A-47CD-B85C-39E4B2832EA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902" t="20035" r="39050" b="12406"/>
          <a:stretch/>
        </p:blipFill>
        <p:spPr>
          <a:xfrm>
            <a:off x="6054602" y="1729922"/>
            <a:ext cx="2914056" cy="2588400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35233" y="1382976"/>
            <a:ext cx="5339450" cy="4343424"/>
          </a:xfrm>
        </p:spPr>
        <p:txBody>
          <a:bodyPr>
            <a:normAutofit/>
          </a:bodyPr>
          <a:lstStyle/>
          <a:p>
            <a:pPr marL="171450" indent="-1714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b="0">
                <a:ea typeface="ＭＳ Ｐゴシック"/>
              </a:rPr>
              <a:t>Allows energy production to be placed in a more convenient location </a:t>
            </a:r>
          </a:p>
          <a:p>
            <a:pPr marL="0" indent="0" algn="just">
              <a:lnSpc>
                <a:spcPct val="100000"/>
              </a:lnSpc>
            </a:pPr>
            <a:endParaRPr lang="en-US" b="0">
              <a:ea typeface="ＭＳ Ｐゴシック"/>
            </a:endParaRPr>
          </a:p>
          <a:p>
            <a:pPr marL="171450" indent="-1714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b="0">
                <a:ea typeface="ＭＳ Ｐゴシック"/>
              </a:rPr>
              <a:t>The existing distribution and transmission network transfers the energy production to the consumption locations</a:t>
            </a:r>
          </a:p>
          <a:p>
            <a:pPr marL="0" indent="0" algn="just">
              <a:lnSpc>
                <a:spcPct val="100000"/>
              </a:lnSpc>
            </a:pPr>
            <a:endParaRPr lang="en-US" b="0">
              <a:ea typeface="ＭＳ Ｐゴシック"/>
            </a:endParaRPr>
          </a:p>
          <a:p>
            <a:pPr marL="171450" indent="-1714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b="0">
                <a:ea typeface="ＭＳ Ｐゴシック"/>
              </a:rPr>
              <a:t>Electricity generation equipment, electricity storage and consumption items are measured separately by place of use or by location, and the distribution of energy between places of use is calculated</a:t>
            </a:r>
          </a:p>
          <a:p>
            <a:pPr marL="0" indent="0" algn="just">
              <a:lnSpc>
                <a:spcPct val="100000"/>
              </a:lnSpc>
            </a:pPr>
            <a:endParaRPr lang="en-US" b="0">
              <a:ea typeface="ＭＳ Ｐゴシック"/>
            </a:endParaRPr>
          </a:p>
          <a:p>
            <a:pPr marL="171450" indent="-1714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b="0">
                <a:ea typeface="ＭＳ Ｐゴシック"/>
              </a:rPr>
              <a:t>Each production or consumption site in a decentralized energy community requires its own network service agreement with a local distribution network company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sz="900">
              <a:ea typeface="ＭＳ Ｐゴシック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</a:pPr>
            <a:r>
              <a:rPr lang="en-US">
                <a:ea typeface="ＭＳ Ｐゴシック"/>
              </a:rPr>
              <a:t>Decentralized energy communities</a:t>
            </a:r>
            <a:endParaRPr lang="en-US" sz="2000" b="0">
              <a:ea typeface="ＭＳ Ｐゴシック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30.3.2021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6B6EB47E-DB87-9F41-A2FF-940FF0729F30}"/>
              </a:ext>
            </a:extLst>
          </p:cNvPr>
          <p:cNvSpPr txBox="1"/>
          <p:nvPr/>
        </p:nvSpPr>
        <p:spPr>
          <a:xfrm>
            <a:off x="6054602" y="4527730"/>
            <a:ext cx="2914056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b="1" dirty="0">
                <a:latin typeface="Arial"/>
                <a:ea typeface="ＭＳ Ｐゴシック"/>
                <a:cs typeface="Arial"/>
              </a:rPr>
              <a:t>Datahub:</a:t>
            </a:r>
            <a:r>
              <a:rPr lang="en-US" sz="1200" dirty="0">
                <a:latin typeface="Arial"/>
                <a:ea typeface="ＭＳ Ｐゴシック"/>
                <a:cs typeface="Arial"/>
              </a:rPr>
              <a:t> A shared system called Datahub has been developed to clarify and speed up exchange of information between different electricity accounting points</a:t>
            </a:r>
          </a:p>
        </p:txBody>
      </p:sp>
    </p:spTree>
    <p:extLst>
      <p:ext uri="{BB962C8B-B14F-4D97-AF65-F5344CB8AC3E}">
        <p14:creationId xmlns:p14="http://schemas.microsoft.com/office/powerpoint/2010/main" val="1384427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err="1"/>
              <a:t>The</a:t>
            </a:r>
            <a:r>
              <a:rPr lang="fi-FI"/>
              <a:t> </a:t>
            </a:r>
            <a:r>
              <a:rPr lang="fi-FI" err="1"/>
              <a:t>benefits</a:t>
            </a:r>
            <a:r>
              <a:rPr lang="fi-FI"/>
              <a:t> of </a:t>
            </a:r>
            <a:r>
              <a:rPr lang="fi-FI" err="1"/>
              <a:t>the</a:t>
            </a:r>
            <a:r>
              <a:rPr lang="fi-FI"/>
              <a:t> </a:t>
            </a:r>
            <a:r>
              <a:rPr lang="fi-FI" err="1"/>
              <a:t>energy</a:t>
            </a:r>
            <a:r>
              <a:rPr lang="fi-FI"/>
              <a:t> </a:t>
            </a:r>
            <a:r>
              <a:rPr lang="fi-FI" err="1"/>
              <a:t>community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30.3.2021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70528C0-BA51-485C-94A1-DD3A7ED4F63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62" t="33462" r="1"/>
          <a:stretch/>
        </p:blipFill>
        <p:spPr>
          <a:xfrm>
            <a:off x="1043293" y="2512545"/>
            <a:ext cx="7057414" cy="316024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3425834-5099-4240-A00B-4B13BF872BFF}"/>
              </a:ext>
            </a:extLst>
          </p:cNvPr>
          <p:cNvSpPr txBox="1"/>
          <p:nvPr/>
        </p:nvSpPr>
        <p:spPr>
          <a:xfrm>
            <a:off x="572400" y="1346254"/>
            <a:ext cx="764631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>
                <a:latin typeface="+mn-lt"/>
              </a:rPr>
              <a:t>Case </a:t>
            </a:r>
            <a:r>
              <a:rPr lang="fi-FI" sz="1400" b="1" err="1">
                <a:latin typeface="+mn-lt"/>
              </a:rPr>
              <a:t>example</a:t>
            </a:r>
            <a:r>
              <a:rPr lang="fi-FI" sz="1400" b="1">
                <a:latin typeface="+mn-lt"/>
              </a:rPr>
              <a:t>: Energy </a:t>
            </a:r>
            <a:r>
              <a:rPr lang="fi-FI" sz="1400" b="1" err="1">
                <a:latin typeface="+mn-lt"/>
              </a:rPr>
              <a:t>community</a:t>
            </a:r>
            <a:r>
              <a:rPr lang="fi-FI" sz="1400" b="1">
                <a:latin typeface="+mn-lt"/>
              </a:rPr>
              <a:t> in a </a:t>
            </a:r>
            <a:r>
              <a:rPr lang="fi-FI" sz="1400" b="1" err="1">
                <a:latin typeface="+mn-lt"/>
              </a:rPr>
              <a:t>c</a:t>
            </a:r>
            <a:r>
              <a:rPr lang="fi-FI" sz="1400" b="1" err="1"/>
              <a:t>ondominium</a:t>
            </a:r>
            <a:r>
              <a:rPr lang="fi-FI" sz="1400" b="1"/>
              <a:t>:</a:t>
            </a:r>
            <a:r>
              <a:rPr lang="fi-FI" sz="1400" b="1">
                <a:latin typeface="+mn-lt"/>
              </a:rPr>
              <a:t> </a:t>
            </a:r>
            <a:r>
              <a:rPr lang="fi-FI" sz="1400" b="1" err="1">
                <a:latin typeface="+mn-lt"/>
              </a:rPr>
              <a:t>Shared</a:t>
            </a:r>
            <a:r>
              <a:rPr lang="fi-FI" sz="1400" b="1">
                <a:latin typeface="+mn-lt"/>
              </a:rPr>
              <a:t> </a:t>
            </a:r>
            <a:r>
              <a:rPr lang="fi-FI" sz="1400" b="1" err="1">
                <a:latin typeface="+mn-lt"/>
              </a:rPr>
              <a:t>solar</a:t>
            </a:r>
            <a:r>
              <a:rPr lang="fi-FI" sz="1400" b="1">
                <a:latin typeface="+mn-lt"/>
              </a:rPr>
              <a:t> </a:t>
            </a:r>
            <a:r>
              <a:rPr lang="fi-FI" sz="1400" b="1" err="1">
                <a:latin typeface="+mn-lt"/>
              </a:rPr>
              <a:t>panel</a:t>
            </a:r>
            <a:r>
              <a:rPr lang="fi-FI" sz="1400" b="1">
                <a:latin typeface="+mn-lt"/>
              </a:rPr>
              <a:t> </a:t>
            </a:r>
            <a:r>
              <a:rPr lang="fi-FI" sz="1400" b="1" err="1">
                <a:latin typeface="+mn-lt"/>
              </a:rPr>
              <a:t>system</a:t>
            </a:r>
            <a:endParaRPr lang="fi-FI" sz="1400" b="1">
              <a:latin typeface="+mn-lt"/>
            </a:endParaRPr>
          </a:p>
          <a:p>
            <a:endParaRPr lang="fi-FI" sz="1400" b="1">
              <a:latin typeface="+mn-lt"/>
            </a:endParaRPr>
          </a:p>
          <a:p>
            <a:r>
              <a:rPr lang="fi-FI" sz="1400" err="1">
                <a:latin typeface="+mn-lt"/>
              </a:rPr>
              <a:t>With</a:t>
            </a:r>
            <a:r>
              <a:rPr lang="fi-FI" sz="1400">
                <a:latin typeface="+mn-lt"/>
              </a:rPr>
              <a:t> </a:t>
            </a:r>
            <a:r>
              <a:rPr lang="fi-FI" sz="1400" err="1">
                <a:latin typeface="+mn-lt"/>
              </a:rPr>
              <a:t>the</a:t>
            </a:r>
            <a:r>
              <a:rPr lang="fi-FI" sz="1400">
                <a:latin typeface="+mn-lt"/>
              </a:rPr>
              <a:t> </a:t>
            </a:r>
            <a:r>
              <a:rPr lang="fi-FI" sz="1400" err="1">
                <a:latin typeface="+mn-lt"/>
              </a:rPr>
              <a:t>compensation</a:t>
            </a:r>
            <a:r>
              <a:rPr lang="fi-FI" sz="1400">
                <a:latin typeface="+mn-lt"/>
              </a:rPr>
              <a:t> </a:t>
            </a:r>
            <a:r>
              <a:rPr lang="fi-FI" sz="1400" err="1">
                <a:latin typeface="+mn-lt"/>
              </a:rPr>
              <a:t>model</a:t>
            </a:r>
            <a:r>
              <a:rPr lang="fi-FI" sz="1400">
                <a:latin typeface="+mn-lt"/>
              </a:rPr>
              <a:t>, </a:t>
            </a:r>
            <a:r>
              <a:rPr lang="fi-FI" sz="1400" err="1">
                <a:latin typeface="+mn-lt"/>
              </a:rPr>
              <a:t>the</a:t>
            </a:r>
            <a:r>
              <a:rPr lang="fi-FI" sz="1400">
                <a:latin typeface="+mn-lt"/>
              </a:rPr>
              <a:t> </a:t>
            </a:r>
            <a:r>
              <a:rPr lang="fi-FI" sz="1400" err="1">
                <a:latin typeface="+mn-lt"/>
              </a:rPr>
              <a:t>residents</a:t>
            </a:r>
            <a:r>
              <a:rPr lang="fi-FI" sz="1400">
                <a:latin typeface="+mn-lt"/>
              </a:rPr>
              <a:t> </a:t>
            </a:r>
            <a:r>
              <a:rPr lang="fi-FI" sz="1400" err="1">
                <a:latin typeface="+mn-lt"/>
              </a:rPr>
              <a:t>can</a:t>
            </a:r>
            <a:r>
              <a:rPr lang="fi-FI" sz="1400">
                <a:latin typeface="+mn-lt"/>
              </a:rPr>
              <a:t> </a:t>
            </a:r>
            <a:r>
              <a:rPr lang="fi-FI" sz="1400" err="1">
                <a:latin typeface="+mn-lt"/>
              </a:rPr>
              <a:t>additionally</a:t>
            </a:r>
            <a:r>
              <a:rPr lang="fi-FI" sz="1400">
                <a:latin typeface="+mn-lt"/>
              </a:rPr>
              <a:t> </a:t>
            </a:r>
            <a:r>
              <a:rPr lang="fi-FI" sz="1400" err="1">
                <a:latin typeface="+mn-lt"/>
              </a:rPr>
              <a:t>use</a:t>
            </a:r>
            <a:r>
              <a:rPr lang="fi-FI" sz="1400">
                <a:latin typeface="+mn-lt"/>
              </a:rPr>
              <a:t> </a:t>
            </a:r>
            <a:r>
              <a:rPr lang="fi-FI" sz="1400" err="1">
                <a:latin typeface="+mn-lt"/>
              </a:rPr>
              <a:t>solar</a:t>
            </a:r>
            <a:r>
              <a:rPr lang="fi-FI" sz="1400">
                <a:latin typeface="+mn-lt"/>
              </a:rPr>
              <a:t> </a:t>
            </a:r>
            <a:r>
              <a:rPr lang="fi-FI" sz="1400" err="1">
                <a:latin typeface="+mn-lt"/>
              </a:rPr>
              <a:t>energy</a:t>
            </a:r>
            <a:r>
              <a:rPr lang="fi-FI" sz="1400">
                <a:latin typeface="+mn-lt"/>
              </a:rPr>
              <a:t> in </a:t>
            </a:r>
            <a:r>
              <a:rPr lang="fi-FI" sz="1400" err="1">
                <a:latin typeface="+mn-lt"/>
              </a:rPr>
              <a:t>their</a:t>
            </a:r>
            <a:r>
              <a:rPr lang="fi-FI" sz="1400">
                <a:latin typeface="+mn-lt"/>
              </a:rPr>
              <a:t> </a:t>
            </a:r>
            <a:r>
              <a:rPr lang="fi-FI" sz="1400" err="1">
                <a:latin typeface="+mn-lt"/>
              </a:rPr>
              <a:t>own</a:t>
            </a:r>
            <a:r>
              <a:rPr lang="fi-FI" sz="1400">
                <a:latin typeface="+mn-lt"/>
              </a:rPr>
              <a:t> </a:t>
            </a:r>
            <a:r>
              <a:rPr lang="fi-FI" sz="1400" err="1">
                <a:latin typeface="+mn-lt"/>
              </a:rPr>
              <a:t>apartments</a:t>
            </a:r>
            <a:r>
              <a:rPr lang="fi-FI" sz="1400">
                <a:latin typeface="+mn-lt"/>
              </a:rPr>
              <a:t> (</a:t>
            </a:r>
            <a:r>
              <a:rPr lang="fi-FI" sz="1400" err="1">
                <a:latin typeface="+mn-lt"/>
              </a:rPr>
              <a:t>blue</a:t>
            </a:r>
            <a:r>
              <a:rPr lang="fi-FI" sz="1400">
                <a:latin typeface="+mn-lt"/>
              </a:rPr>
              <a:t> </a:t>
            </a:r>
            <a:r>
              <a:rPr lang="fi-FI" sz="1400" err="1">
                <a:latin typeface="+mn-lt"/>
              </a:rPr>
              <a:t>column</a:t>
            </a:r>
            <a:r>
              <a:rPr lang="fi-FI" sz="1400">
                <a:latin typeface="+mn-lt"/>
              </a:rPr>
              <a:t>) </a:t>
            </a:r>
          </a:p>
          <a:p>
            <a:r>
              <a:rPr lang="fi-FI" sz="1400">
                <a:latin typeface="+mn-lt"/>
              </a:rPr>
              <a:t>	 </a:t>
            </a:r>
            <a:r>
              <a:rPr lang="fi-FI" sz="1400" err="1">
                <a:latin typeface="+mn-lt"/>
              </a:rPr>
              <a:t>Only</a:t>
            </a:r>
            <a:r>
              <a:rPr lang="fi-FI" sz="1400">
                <a:latin typeface="+mn-lt"/>
              </a:rPr>
              <a:t> </a:t>
            </a:r>
            <a:r>
              <a:rPr lang="fi-FI" sz="1400" err="1">
                <a:latin typeface="+mn-lt"/>
              </a:rPr>
              <a:t>small</a:t>
            </a:r>
            <a:r>
              <a:rPr lang="fi-FI" sz="1400">
                <a:latin typeface="+mn-lt"/>
              </a:rPr>
              <a:t> </a:t>
            </a:r>
            <a:r>
              <a:rPr lang="fi-FI" sz="1400" err="1">
                <a:latin typeface="+mn-lt"/>
              </a:rPr>
              <a:t>amount</a:t>
            </a:r>
            <a:r>
              <a:rPr lang="fi-FI" sz="1400">
                <a:latin typeface="+mn-lt"/>
              </a:rPr>
              <a:t> of </a:t>
            </a:r>
            <a:r>
              <a:rPr lang="fi-FI" sz="1400" err="1">
                <a:latin typeface="+mn-lt"/>
              </a:rPr>
              <a:t>energy</a:t>
            </a:r>
            <a:r>
              <a:rPr lang="fi-FI" sz="1400">
                <a:latin typeface="+mn-lt"/>
              </a:rPr>
              <a:t> </a:t>
            </a:r>
            <a:r>
              <a:rPr lang="fi-FI" sz="1400" err="1">
                <a:latin typeface="+mn-lt"/>
              </a:rPr>
              <a:t>sold</a:t>
            </a:r>
            <a:r>
              <a:rPr lang="fi-FI" sz="1400">
                <a:latin typeface="+mn-lt"/>
              </a:rPr>
              <a:t> to </a:t>
            </a:r>
            <a:r>
              <a:rPr lang="fi-FI" sz="1400" err="1">
                <a:latin typeface="+mn-lt"/>
              </a:rPr>
              <a:t>the</a:t>
            </a:r>
            <a:r>
              <a:rPr lang="fi-FI" sz="1400">
                <a:latin typeface="+mn-lt"/>
              </a:rPr>
              <a:t> </a:t>
            </a:r>
            <a:r>
              <a:rPr lang="fi-FI" sz="1400" err="1">
                <a:latin typeface="+mn-lt"/>
              </a:rPr>
              <a:t>grid</a:t>
            </a:r>
            <a:r>
              <a:rPr lang="fi-FI" sz="1400">
                <a:latin typeface="+mn-lt"/>
              </a:rPr>
              <a:t> (</a:t>
            </a:r>
            <a:r>
              <a:rPr lang="fi-FI" sz="1400" err="1">
                <a:latin typeface="+mn-lt"/>
              </a:rPr>
              <a:t>not</a:t>
            </a:r>
            <a:r>
              <a:rPr lang="fi-FI" sz="1400">
                <a:latin typeface="+mn-lt"/>
              </a:rPr>
              <a:t> </a:t>
            </a:r>
            <a:r>
              <a:rPr lang="fi-FI" sz="1400" err="1">
                <a:latin typeface="+mn-lt"/>
              </a:rPr>
              <a:t>financially</a:t>
            </a:r>
            <a:r>
              <a:rPr lang="fi-FI" sz="1400">
                <a:latin typeface="+mn-lt"/>
              </a:rPr>
              <a:t> </a:t>
            </a:r>
            <a:r>
              <a:rPr lang="fi-FI" sz="1400" err="1">
                <a:latin typeface="+mn-lt"/>
              </a:rPr>
              <a:t>the</a:t>
            </a:r>
            <a:r>
              <a:rPr lang="fi-FI" sz="1400">
                <a:latin typeface="+mn-lt"/>
              </a:rPr>
              <a:t> </a:t>
            </a:r>
            <a:r>
              <a:rPr lang="fi-FI" sz="1400" err="1">
                <a:latin typeface="+mn-lt"/>
              </a:rPr>
              <a:t>most</a:t>
            </a:r>
            <a:r>
              <a:rPr lang="fi-FI" sz="1400">
                <a:latin typeface="+mn-lt"/>
              </a:rPr>
              <a:t> </a:t>
            </a:r>
            <a:r>
              <a:rPr lang="fi-FI" sz="1400" err="1">
                <a:latin typeface="+mn-lt"/>
              </a:rPr>
              <a:t>optimal</a:t>
            </a:r>
            <a:r>
              <a:rPr lang="fi-FI" sz="1400">
                <a:latin typeface="+mn-lt"/>
              </a:rPr>
              <a:t> </a:t>
            </a:r>
            <a:r>
              <a:rPr lang="fi-FI" sz="1400" err="1">
                <a:latin typeface="+mn-lt"/>
              </a:rPr>
              <a:t>situation</a:t>
            </a:r>
            <a:r>
              <a:rPr lang="fi-FI" sz="1400">
                <a:latin typeface="+mn-lt"/>
              </a:rPr>
              <a:t>)</a:t>
            </a:r>
          </a:p>
          <a:p>
            <a:endParaRPr lang="en-US" sz="1400" b="1">
              <a:latin typeface="+mn-lt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1DCDC9D-9203-47E9-B513-0BF84BF1FD28}"/>
              </a:ext>
            </a:extLst>
          </p:cNvPr>
          <p:cNvCxnSpPr/>
          <p:nvPr/>
        </p:nvCxnSpPr>
        <p:spPr>
          <a:xfrm>
            <a:off x="681193" y="2348604"/>
            <a:ext cx="3621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6684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8134278" cy="4136400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50000"/>
              </a:lnSpc>
            </a:pPr>
            <a:r>
              <a:rPr lang="en-US" sz="1900"/>
              <a:t>Energy community is a form of sharing economy</a:t>
            </a:r>
          </a:p>
          <a:p>
            <a:pPr marL="0" indent="0">
              <a:lnSpc>
                <a:spcPct val="150000"/>
              </a:lnSpc>
            </a:pPr>
            <a:endParaRPr lang="en-US" sz="1900"/>
          </a:p>
          <a:p>
            <a:pPr marL="0" indent="0">
              <a:lnSpc>
                <a:spcPct val="150000"/>
              </a:lnSpc>
            </a:pPr>
            <a:r>
              <a:rPr lang="en-US" sz="1900"/>
              <a:t>Different types of energy communities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900" b="0"/>
              <a:t>Centralized: Internal energy community of the property &amp; Cross border energy community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900" b="0">
                <a:ea typeface="ＭＳ Ｐゴシック"/>
              </a:rPr>
              <a:t>Decentralized energy communities</a:t>
            </a:r>
          </a:p>
          <a:p>
            <a:pPr marL="0" indent="0">
              <a:lnSpc>
                <a:spcPct val="150000"/>
              </a:lnSpc>
            </a:pPr>
            <a:endParaRPr lang="en-US" sz="1900"/>
          </a:p>
          <a:p>
            <a:pPr marL="0" indent="0">
              <a:lnSpc>
                <a:spcPct val="150000"/>
              </a:lnSpc>
            </a:pPr>
            <a:r>
              <a:rPr lang="en-US" sz="1900"/>
              <a:t>Change in law (1.1.2021) enabled the financial benefits of the energy community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sz="1900" b="0" err="1">
                <a:ea typeface="ＭＳ Ｐゴシック"/>
              </a:rPr>
              <a:t>Compensation</a:t>
            </a:r>
            <a:r>
              <a:rPr lang="fi-FI" sz="1900" b="0">
                <a:ea typeface="ＭＳ Ｐゴシック"/>
              </a:rPr>
              <a:t> </a:t>
            </a:r>
            <a:r>
              <a:rPr lang="fi-FI" sz="1900" b="0" err="1">
                <a:ea typeface="ＭＳ Ｐゴシック"/>
              </a:rPr>
              <a:t>model</a:t>
            </a:r>
            <a:r>
              <a:rPr lang="fi-FI" sz="1900" b="0">
                <a:ea typeface="ＭＳ Ｐゴシック"/>
              </a:rPr>
              <a:t> (=hyvityslaskentamalli) is </a:t>
            </a:r>
            <a:r>
              <a:rPr lang="fi-FI" sz="1900" b="0" err="1">
                <a:ea typeface="ＭＳ Ｐゴシック"/>
              </a:rPr>
              <a:t>needed</a:t>
            </a:r>
            <a:r>
              <a:rPr lang="fi-FI" sz="1900" b="0">
                <a:ea typeface="ＭＳ Ｐゴシック"/>
              </a:rPr>
              <a:t>	</a:t>
            </a:r>
          </a:p>
          <a:p>
            <a:pPr marL="339725" lvl="1" indent="0">
              <a:lnSpc>
                <a:spcPct val="150000"/>
              </a:lnSpc>
              <a:buNone/>
            </a:pPr>
            <a:r>
              <a:rPr lang="fi-FI" sz="1900" b="0">
                <a:ea typeface="ＭＳ Ｐゴシック"/>
              </a:rPr>
              <a:t>		at </a:t>
            </a:r>
            <a:r>
              <a:rPr lang="fi-FI" sz="1900" b="0" err="1">
                <a:ea typeface="ＭＳ Ｐゴシック"/>
              </a:rPr>
              <a:t>latest</a:t>
            </a:r>
            <a:r>
              <a:rPr lang="fi-FI" sz="1900" b="0">
                <a:ea typeface="ＭＳ Ｐゴシック"/>
              </a:rPr>
              <a:t> 1.1.2023 at </a:t>
            </a:r>
            <a:r>
              <a:rPr lang="fi-FI" sz="1900" b="0" err="1">
                <a:ea typeface="ＭＳ Ｐゴシック"/>
              </a:rPr>
              <a:t>the</a:t>
            </a:r>
            <a:r>
              <a:rPr lang="fi-FI" sz="1900" b="0">
                <a:ea typeface="ＭＳ Ｐゴシック"/>
              </a:rPr>
              <a:t> </a:t>
            </a:r>
            <a:r>
              <a:rPr lang="fi-FI" sz="1900" b="0" err="1">
                <a:ea typeface="ＭＳ Ｐゴシック"/>
              </a:rPr>
              <a:t>same</a:t>
            </a:r>
            <a:r>
              <a:rPr lang="fi-FI" sz="1900" b="0">
                <a:ea typeface="ＭＳ Ｐゴシック"/>
              </a:rPr>
              <a:t> </a:t>
            </a:r>
            <a:r>
              <a:rPr lang="fi-FI" sz="1900" b="0" err="1">
                <a:ea typeface="ＭＳ Ｐゴシック"/>
              </a:rPr>
              <a:t>time</a:t>
            </a:r>
            <a:r>
              <a:rPr lang="fi-FI" sz="1900" b="0">
                <a:ea typeface="ＭＳ Ｐゴシック"/>
              </a:rPr>
              <a:t> </a:t>
            </a:r>
            <a:r>
              <a:rPr lang="fi-FI" sz="1900" b="0" err="1">
                <a:ea typeface="ＭＳ Ｐゴシック"/>
              </a:rPr>
              <a:t>with</a:t>
            </a:r>
            <a:r>
              <a:rPr lang="fi-FI" sz="1900" b="0">
                <a:ea typeface="ＭＳ Ｐゴシック"/>
              </a:rPr>
              <a:t> </a:t>
            </a:r>
            <a:r>
              <a:rPr lang="fi-FI" sz="1900" b="0" err="1">
                <a:ea typeface="ＭＳ Ｐゴシック"/>
              </a:rPr>
              <a:t>DataHub</a:t>
            </a:r>
            <a:endParaRPr lang="fi-FI" sz="1900" b="0">
              <a:ea typeface="ＭＳ Ｐゴシック"/>
            </a:endParaRPr>
          </a:p>
          <a:p>
            <a:pPr marL="339725" lvl="1" indent="0">
              <a:lnSpc>
                <a:spcPct val="150000"/>
              </a:lnSpc>
              <a:buNone/>
            </a:pPr>
            <a:endParaRPr lang="fi-FI" sz="1800" b="0">
              <a:ea typeface="ＭＳ Ｐゴシック"/>
            </a:endParaRPr>
          </a:p>
          <a:p>
            <a:pPr marL="0" indent="0">
              <a:lnSpc>
                <a:spcPct val="150000"/>
              </a:lnSpc>
            </a:pPr>
            <a:endParaRPr lang="fi-FI" sz="2000">
              <a:ea typeface="ＭＳ Ｐゴシック"/>
            </a:endParaRPr>
          </a:p>
          <a:p>
            <a:pPr marL="0" indent="0">
              <a:lnSpc>
                <a:spcPct val="150000"/>
              </a:lnSpc>
            </a:pPr>
            <a:endParaRPr lang="en-US" sz="200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/>
          </a:p>
          <a:p>
            <a:pPr marL="0" indent="0">
              <a:lnSpc>
                <a:spcPct val="150000"/>
              </a:lnSpc>
            </a:pPr>
            <a:endParaRPr lang="en-US" sz="200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err="1"/>
              <a:t>Conclusions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30.3.2021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A6F523E-F473-436D-9A06-DAF4D48A4C75}"/>
              </a:ext>
            </a:extLst>
          </p:cNvPr>
          <p:cNvCxnSpPr/>
          <p:nvPr/>
        </p:nvCxnSpPr>
        <p:spPr>
          <a:xfrm>
            <a:off x="916368" y="5157118"/>
            <a:ext cx="3621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10" name="Graphic 9" descr="Open hand with plant">
            <a:extLst>
              <a:ext uri="{FF2B5EF4-FFF2-40B4-BE49-F238E27FC236}">
                <a16:creationId xmlns:a16="http://schemas.microsoft.com/office/drawing/2014/main" id="{EA7B5468-F117-4F41-A0A1-483681D4B7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25017" y="1064383"/>
            <a:ext cx="1669143" cy="166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155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387740"/>
            <a:ext cx="8134278" cy="41364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</a:pPr>
            <a:r>
              <a:rPr lang="en-US" sz="1800" b="0" err="1"/>
              <a:t>Fingrid</a:t>
            </a:r>
            <a:r>
              <a:rPr lang="en-US" sz="1800" b="0"/>
              <a:t> web-page. </a:t>
            </a:r>
            <a:r>
              <a:rPr lang="fi-FI" sz="1800" b="0" err="1"/>
              <a:t>Available</a:t>
            </a:r>
            <a:r>
              <a:rPr lang="fi-FI" sz="1800" b="0"/>
              <a:t> </a:t>
            </a:r>
            <a:r>
              <a:rPr lang="fi-FI" sz="1800" b="0" err="1"/>
              <a:t>from</a:t>
            </a:r>
            <a:r>
              <a:rPr lang="fi-FI" sz="1800" b="0"/>
              <a:t>:</a:t>
            </a:r>
            <a:r>
              <a:rPr lang="en-US" sz="1800" b="0"/>
              <a:t> </a:t>
            </a:r>
            <a:r>
              <a:rPr lang="en-US" sz="1800" b="0">
                <a:hlinkClick r:id="rId3"/>
              </a:rPr>
              <a:t>https://www.fingrid.fi/en/electricity-market/datahub/</a:t>
            </a:r>
            <a:endParaRPr lang="en-US" sz="1800" b="0"/>
          </a:p>
          <a:p>
            <a:pPr marL="0" indent="0">
              <a:lnSpc>
                <a:spcPct val="100000"/>
              </a:lnSpc>
            </a:pPr>
            <a:endParaRPr lang="en-US" sz="1800" b="0"/>
          </a:p>
          <a:p>
            <a:pPr marL="0" indent="0">
              <a:lnSpc>
                <a:spcPct val="100000"/>
              </a:lnSpc>
            </a:pPr>
            <a:r>
              <a:rPr lang="en-US" sz="1800" b="0" err="1"/>
              <a:t>Juuti</a:t>
            </a:r>
            <a:r>
              <a:rPr lang="en-US" sz="1800" b="0"/>
              <a:t>, P. 2021. </a:t>
            </a:r>
            <a:r>
              <a:rPr lang="fi-FI" sz="1800" b="0"/>
              <a:t>Aurinkosähkön kannattavuus paranee omakotitaloissa ja taloyhtiöissä – katso kartalta, milloin säästöt kasvavat omalla paikkakunnallasi. </a:t>
            </a:r>
            <a:r>
              <a:rPr lang="fi-FI" sz="1800" b="0" err="1"/>
              <a:t>Available</a:t>
            </a:r>
            <a:r>
              <a:rPr lang="fi-FI" sz="1800" b="0"/>
              <a:t> </a:t>
            </a:r>
            <a:r>
              <a:rPr lang="fi-FI" sz="1800" b="0" err="1"/>
              <a:t>from</a:t>
            </a:r>
            <a:r>
              <a:rPr lang="fi-FI" sz="1800" b="0"/>
              <a:t>: </a:t>
            </a:r>
            <a:r>
              <a:rPr lang="en-US" sz="1800" b="0">
                <a:hlinkClick r:id="rId4"/>
              </a:rPr>
              <a:t>https://yle.fi/uutiset/3-11767604</a:t>
            </a:r>
            <a:endParaRPr lang="en-US" sz="1800" b="0"/>
          </a:p>
          <a:p>
            <a:pPr marL="0" indent="0">
              <a:lnSpc>
                <a:spcPct val="100000"/>
              </a:lnSpc>
            </a:pPr>
            <a:endParaRPr lang="en-US" sz="1800" b="0"/>
          </a:p>
          <a:p>
            <a:pPr marL="0" indent="0">
              <a:lnSpc>
                <a:spcPct val="100000"/>
              </a:lnSpc>
            </a:pPr>
            <a:r>
              <a:rPr lang="en-US" sz="1800" b="0" err="1"/>
              <a:t>Pahkala</a:t>
            </a:r>
            <a:r>
              <a:rPr lang="en-US" sz="1800" b="0"/>
              <a:t>, T. 2019. </a:t>
            </a:r>
            <a:r>
              <a:rPr lang="en-US" sz="1800" b="0" err="1"/>
              <a:t>Energiayhteisöt</a:t>
            </a:r>
            <a:r>
              <a:rPr lang="en-US" sz="1800" b="0"/>
              <a:t> </a:t>
            </a:r>
            <a:r>
              <a:rPr lang="en-US" sz="1800" b="0" err="1"/>
              <a:t>TEM:n</a:t>
            </a:r>
            <a:r>
              <a:rPr lang="en-US" sz="1800" b="0"/>
              <a:t> </a:t>
            </a:r>
            <a:r>
              <a:rPr lang="en-US" sz="1800" b="0" err="1"/>
              <a:t>mittauksen</a:t>
            </a:r>
            <a:r>
              <a:rPr lang="en-US" sz="1800" b="0"/>
              <a:t> </a:t>
            </a:r>
            <a:r>
              <a:rPr lang="en-US" sz="1800" b="0" err="1"/>
              <a:t>taustaryhmässä</a:t>
            </a:r>
            <a:r>
              <a:rPr lang="en-US" sz="1800" b="0"/>
              <a:t>. </a:t>
            </a:r>
            <a:r>
              <a:rPr lang="en-US" sz="1800" b="0" err="1"/>
              <a:t>Älyverkkoforum</a:t>
            </a:r>
            <a:r>
              <a:rPr lang="en-US" sz="1800" b="0"/>
              <a:t>. Available from: </a:t>
            </a:r>
            <a:r>
              <a:rPr lang="en-US" sz="1800" b="0">
                <a:hlinkClick r:id="rId5"/>
              </a:rPr>
              <a:t>https://urly.fi/1YFm</a:t>
            </a:r>
            <a:endParaRPr lang="en-US" sz="1800" b="0"/>
          </a:p>
          <a:p>
            <a:pPr marL="0" indent="0">
              <a:lnSpc>
                <a:spcPct val="100000"/>
              </a:lnSpc>
            </a:pPr>
            <a:endParaRPr lang="en-US" sz="1800" b="0"/>
          </a:p>
          <a:p>
            <a:pPr marL="0" indent="0">
              <a:lnSpc>
                <a:spcPct val="100000"/>
              </a:lnSpc>
            </a:pPr>
            <a:r>
              <a:rPr lang="fi-FI" sz="1800" b="0"/>
              <a:t>Pahkala, T., Uimonen, T., Väre, V. </a:t>
            </a:r>
            <a:r>
              <a:rPr lang="en-US" sz="1800" b="0" err="1"/>
              <a:t>Työ</a:t>
            </a:r>
            <a:r>
              <a:rPr lang="en-US" sz="1800" b="0"/>
              <a:t>- ja </a:t>
            </a:r>
            <a:r>
              <a:rPr lang="en-US" sz="1800" b="0" err="1"/>
              <a:t>elinkeinoministeriön</a:t>
            </a:r>
            <a:r>
              <a:rPr lang="en-US" sz="1800" b="0"/>
              <a:t> </a:t>
            </a:r>
            <a:r>
              <a:rPr lang="en-US" sz="1800" b="0" err="1"/>
              <a:t>julkaisuja</a:t>
            </a:r>
            <a:r>
              <a:rPr lang="en-US" sz="1800" b="0"/>
              <a:t>. </a:t>
            </a:r>
            <a:r>
              <a:rPr lang="en-US" sz="1800" b="0" err="1"/>
              <a:t>Energia</a:t>
            </a:r>
            <a:r>
              <a:rPr lang="en-US" sz="1800" b="0"/>
              <a:t> 33/2018.</a:t>
            </a:r>
            <a:r>
              <a:rPr lang="fi-FI" sz="1800" b="0"/>
              <a:t> </a:t>
            </a:r>
            <a:r>
              <a:rPr lang="fi-FI" sz="1800" b="0" err="1"/>
              <a:t>Available</a:t>
            </a:r>
            <a:r>
              <a:rPr lang="fi-FI" sz="1800" b="0"/>
              <a:t> </a:t>
            </a:r>
            <a:r>
              <a:rPr lang="fi-FI" sz="1800" b="0" err="1"/>
              <a:t>from</a:t>
            </a:r>
            <a:r>
              <a:rPr lang="fi-FI" sz="1800" b="0"/>
              <a:t>:</a:t>
            </a:r>
            <a:r>
              <a:rPr lang="en-US" sz="1800" b="0"/>
              <a:t> </a:t>
            </a:r>
            <a:r>
              <a:rPr lang="en-US" sz="1800" b="0">
                <a:hlinkClick r:id="rId6"/>
              </a:rPr>
              <a:t>https://urly.fi/1YCo</a:t>
            </a:r>
            <a:endParaRPr lang="en-US" sz="1800" b="0"/>
          </a:p>
          <a:p>
            <a:pPr marL="0" indent="0">
              <a:lnSpc>
                <a:spcPct val="150000"/>
              </a:lnSpc>
            </a:pPr>
            <a:br>
              <a:rPr lang="en-US" sz="1500" b="0"/>
            </a:br>
            <a:endParaRPr lang="en-US" sz="200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err="1"/>
              <a:t>Source</a:t>
            </a:r>
            <a:r>
              <a:rPr lang="fi-FI"/>
              <a:t> </a:t>
            </a:r>
            <a:r>
              <a:rPr lang="fi-FI" err="1"/>
              <a:t>material</a:t>
            </a:r>
            <a:r>
              <a:rPr lang="fi-FI"/>
              <a:t> </a:t>
            </a:r>
            <a:r>
              <a:rPr lang="fi-FI" err="1"/>
              <a:t>used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30.3.2021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0700262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">
  <a:themeElements>
    <a:clrScheme name="Custom 5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FED100"/>
      </a:accent1>
      <a:accent2>
        <a:srgbClr val="E00034"/>
      </a:accent2>
      <a:accent3>
        <a:srgbClr val="0065BD"/>
      </a:accent3>
      <a:accent4>
        <a:srgbClr val="009B3A"/>
      </a:accent4>
      <a:accent5>
        <a:srgbClr val="6639B7"/>
      </a:accent5>
      <a:accent6>
        <a:srgbClr val="FF7900"/>
      </a:accent6>
      <a:hlink>
        <a:srgbClr val="000000"/>
      </a:hlink>
      <a:folHlink>
        <a:srgbClr val="928B81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alto Content - Green">
  <a:themeElements>
    <a:clrScheme name="Custom 6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FED100"/>
      </a:accent1>
      <a:accent2>
        <a:srgbClr val="E00034"/>
      </a:accent2>
      <a:accent3>
        <a:srgbClr val="0065BD"/>
      </a:accent3>
      <a:accent4>
        <a:srgbClr val="009B3A"/>
      </a:accent4>
      <a:accent5>
        <a:srgbClr val="6639B7"/>
      </a:accent5>
      <a:accent6>
        <a:srgbClr val="FF7900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</Template>
  <TotalTime>0</TotalTime>
  <Words>886</Words>
  <Application>Microsoft Office PowerPoint</Application>
  <PresentationFormat>On-screen Show (4:3)</PresentationFormat>
  <Paragraphs>109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Arial,Sans-Serif</vt:lpstr>
      <vt:lpstr>Calibri</vt:lpstr>
      <vt:lpstr>Times New Roman</vt:lpstr>
      <vt:lpstr>presentation</vt:lpstr>
      <vt:lpstr>Aalto Content - Green</vt:lpstr>
      <vt:lpstr>ELEC-E8423 - Smart Grid  ENERGY COMMUNITIES</vt:lpstr>
      <vt:lpstr>Introduction</vt:lpstr>
      <vt:lpstr>Background</vt:lpstr>
      <vt:lpstr>Centralized energy communities</vt:lpstr>
      <vt:lpstr>Centralized energy communities</vt:lpstr>
      <vt:lpstr>Decentralized energy communities</vt:lpstr>
      <vt:lpstr>The benefits of the energy community</vt:lpstr>
      <vt:lpstr>Conclusions</vt:lpstr>
      <vt:lpstr>Source material used</vt:lpstr>
      <vt:lpstr>Thank you!</vt:lpstr>
    </vt:vector>
  </TitlesOfParts>
  <Company>TKK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Indirect holographic imaging: evaluation of image quality at 310 GHz</dc:title>
  <dc:creator>atammine</dc:creator>
  <cp:lastModifiedBy>Lehtonen Matti</cp:lastModifiedBy>
  <cp:revision>39</cp:revision>
  <dcterms:created xsi:type="dcterms:W3CDTF">2010-03-23T14:57:30Z</dcterms:created>
  <dcterms:modified xsi:type="dcterms:W3CDTF">2021-03-29T10:29:03Z</dcterms:modified>
</cp:coreProperties>
</file>