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1" r:id="rId1"/>
    <p:sldMasterId id="2147483671" r:id="rId2"/>
  </p:sldMasterIdLst>
  <p:notesMasterIdLst>
    <p:notesMasterId r:id="rId13"/>
  </p:notesMasterIdLst>
  <p:handoutMasterIdLst>
    <p:handoutMasterId r:id="rId14"/>
  </p:handoutMasterIdLst>
  <p:sldIdLst>
    <p:sldId id="339" r:id="rId3"/>
    <p:sldId id="355" r:id="rId4"/>
    <p:sldId id="365" r:id="rId5"/>
    <p:sldId id="369" r:id="rId6"/>
    <p:sldId id="366" r:id="rId7"/>
    <p:sldId id="367" r:id="rId8"/>
    <p:sldId id="370" r:id="rId9"/>
    <p:sldId id="368" r:id="rId10"/>
    <p:sldId id="352" r:id="rId11"/>
    <p:sldId id="362" r:id="rId12"/>
  </p:sldIdLst>
  <p:sldSz cx="9144000" cy="6858000" type="screen4x3"/>
  <p:notesSz cx="6797675" cy="9874250"/>
  <p:defaultTextStyle>
    <a:defPPr>
      <a:defRPr lang="en-US"/>
    </a:defPPr>
    <a:lvl1pPr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388938" indent="682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777875" indent="136525"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168400" indent="203200"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1557338" indent="2714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000000-0000-0000-0000-000000000000}" v="26" dt="2021-04-18T15:53:16.265"/>
    <p1510:client id="{2B86E468-108E-DAED-5FA0-45B4240FE44C}" v="122" dt="2021-04-14T12:25:08.059"/>
    <p1510:client id="{2DBC0466-4D27-D575-72ED-6E9AB1FD3E2C}" v="2258" dt="2021-04-19T09:37:47.942"/>
    <p1510:client id="{2F3583FD-DB37-11D0-9DDF-6EB87551223B}" v="15" dt="2021-04-18T13:19:15.321"/>
    <p1510:client id="{43E251C5-EF8B-4E85-8CB3-03364D407937}" v="2" dt="2021-04-14T13:40:17.856"/>
    <p1510:client id="{5E27E88E-1E8F-B6DB-57A0-05B9F3EC533D}" v="90" dt="2021-04-17T16:29:51.152"/>
    <p1510:client id="{67E3D179-BBD9-8530-CD20-78E9A8450D1A}" v="123" dt="2021-04-18T15:21:27.100"/>
    <p1510:client id="{94E74BEB-9CDE-41D3-F34A-D11614D3F069}" v="788" dt="2021-04-16T13:59:22.065"/>
    <p1510:client id="{9CF2CFFD-1CA3-4E68-82AD-0DA8B84B1B75}" v="578" dt="2021-04-15T15:08:12.567"/>
    <p1510:client id="{AC47B54A-DA3A-9F3D-A7D4-A60554D44E0F}" v="142" dt="2021-04-17T14:50:43.245"/>
    <p1510:client id="{AE9F7F59-080A-0230-92D6-094B4ACB0E98}" v="499" dt="2021-04-18T15:17:02.520"/>
    <p1510:client id="{C487355C-81CA-C9A4-2224-83A46E432A22}" v="4" dt="2021-04-19T11:07:04.632"/>
    <p1510:client id="{CEEDEA58-6EE2-13DD-F7A3-50B4E9A7B48D}" v="129" dt="2021-04-17T13:43:28.680"/>
    <p1510:client id="{EDCFD291-7D1A-CE00-E4D9-3B56F5A3CD9D}" v="83" dt="2021-04-18T17:16:53.3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1020" y="56"/>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110"/>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wrap="square" lIns="92776" tIns="46389" rIns="92776" bIns="46389" numCol="1" anchor="t"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3" name="Date Placeholder 2"/>
          <p:cNvSpPr>
            <a:spLocks noGrp="1"/>
          </p:cNvSpPr>
          <p:nvPr>
            <p:ph type="dt" sz="quarter" idx="1"/>
          </p:nvPr>
        </p:nvSpPr>
        <p:spPr>
          <a:xfrm>
            <a:off x="3849688" y="0"/>
            <a:ext cx="2946400" cy="493713"/>
          </a:xfrm>
          <a:prstGeom prst="rect">
            <a:avLst/>
          </a:prstGeom>
        </p:spPr>
        <p:txBody>
          <a:bodyPr vert="horz" wrap="square" lIns="92776" tIns="46389" rIns="92776" bIns="46389" numCol="1" anchor="t" anchorCtr="0" compatLnSpc="1">
            <a:prstTxWarp prst="textNoShape">
              <a:avLst/>
            </a:prstTxWarp>
          </a:bodyPr>
          <a:lstStyle>
            <a:lvl1pPr algn="r" defTabSz="388864" eaLnBrk="1" hangingPunct="1">
              <a:defRPr sz="1200">
                <a:latin typeface="Arial" pitchFamily="34" charset="0"/>
                <a:ea typeface="ＭＳ Ｐゴシック" pitchFamily="34" charset="-128"/>
                <a:cs typeface="+mn-cs"/>
              </a:defRPr>
            </a:lvl1pPr>
          </a:lstStyle>
          <a:p>
            <a:pPr>
              <a:defRPr/>
            </a:pPr>
            <a:fld id="{E6C6C468-002F-4575-A7B2-5116909C25E9}" type="datetime1">
              <a:rPr lang="en-US"/>
              <a:pPr>
                <a:defRPr/>
              </a:pPr>
              <a:t>4/20/2021</a:t>
            </a:fld>
            <a:endParaRPr lang="en-US"/>
          </a:p>
        </p:txBody>
      </p:sp>
      <p:sp>
        <p:nvSpPr>
          <p:cNvPr id="4" name="Footer Placeholder 3"/>
          <p:cNvSpPr>
            <a:spLocks noGrp="1"/>
          </p:cNvSpPr>
          <p:nvPr>
            <p:ph type="ftr" sz="quarter" idx="2"/>
          </p:nvPr>
        </p:nvSpPr>
        <p:spPr>
          <a:xfrm>
            <a:off x="0" y="9378950"/>
            <a:ext cx="2946400" cy="493713"/>
          </a:xfrm>
          <a:prstGeom prst="rect">
            <a:avLst/>
          </a:prstGeom>
        </p:spPr>
        <p:txBody>
          <a:bodyPr vert="horz" wrap="square" lIns="92776" tIns="46389" rIns="92776" bIns="46389" numCol="1" anchor="b"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5" name="Slide Number Placeholder 4"/>
          <p:cNvSpPr>
            <a:spLocks noGrp="1"/>
          </p:cNvSpPr>
          <p:nvPr>
            <p:ph type="sldNum" sz="quarter" idx="3"/>
          </p:nvPr>
        </p:nvSpPr>
        <p:spPr>
          <a:xfrm>
            <a:off x="3849688" y="9378950"/>
            <a:ext cx="2946400" cy="493713"/>
          </a:xfrm>
          <a:prstGeom prst="rect">
            <a:avLst/>
          </a:prstGeom>
        </p:spPr>
        <p:txBody>
          <a:bodyPr vert="horz" wrap="square" lIns="92776" tIns="46389" rIns="92776" bIns="46389" numCol="1" anchor="b" anchorCtr="0" compatLnSpc="1">
            <a:prstTxWarp prst="textNoShape">
              <a:avLst/>
            </a:prstTxWarp>
          </a:bodyPr>
          <a:lstStyle>
            <a:lvl1pPr algn="r" defTabSz="387350" eaLnBrk="1" hangingPunct="1">
              <a:defRPr sz="1200"/>
            </a:lvl1pPr>
          </a:lstStyle>
          <a:p>
            <a:pPr>
              <a:defRPr/>
            </a:pPr>
            <a:fld id="{87ADF26D-2D02-4B7E-A9F7-BA15724DBCE2}" type="slidenum">
              <a:rPr lang="en-US" altLang="en-US"/>
              <a:pPr>
                <a:defRPr/>
              </a:pPr>
              <a:t>‹#›</a:t>
            </a:fld>
            <a:endParaRPr lang="en-US" altLang="en-US"/>
          </a:p>
        </p:txBody>
      </p:sp>
    </p:spTree>
    <p:extLst>
      <p:ext uri="{BB962C8B-B14F-4D97-AF65-F5344CB8AC3E}">
        <p14:creationId xmlns:p14="http://schemas.microsoft.com/office/powerpoint/2010/main" val="195479777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wrap="square" lIns="92776" tIns="46389" rIns="92776" bIns="46389" numCol="1" anchor="t"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3" name="Date Placeholder 2"/>
          <p:cNvSpPr>
            <a:spLocks noGrp="1"/>
          </p:cNvSpPr>
          <p:nvPr>
            <p:ph type="dt" idx="1"/>
          </p:nvPr>
        </p:nvSpPr>
        <p:spPr>
          <a:xfrm>
            <a:off x="3849688" y="0"/>
            <a:ext cx="2946400" cy="493713"/>
          </a:xfrm>
          <a:prstGeom prst="rect">
            <a:avLst/>
          </a:prstGeom>
        </p:spPr>
        <p:txBody>
          <a:bodyPr vert="horz" wrap="square" lIns="92776" tIns="46389" rIns="92776" bIns="46389" numCol="1" anchor="t" anchorCtr="0" compatLnSpc="1">
            <a:prstTxWarp prst="textNoShape">
              <a:avLst/>
            </a:prstTxWarp>
          </a:bodyPr>
          <a:lstStyle>
            <a:lvl1pPr algn="r" defTabSz="388864" eaLnBrk="1" hangingPunct="1">
              <a:defRPr sz="1200">
                <a:latin typeface="Arial" pitchFamily="34" charset="0"/>
                <a:ea typeface="ＭＳ Ｐゴシック" pitchFamily="34" charset="-128"/>
                <a:cs typeface="+mn-cs"/>
              </a:defRPr>
            </a:lvl1pPr>
          </a:lstStyle>
          <a:p>
            <a:pPr>
              <a:defRPr/>
            </a:pPr>
            <a:fld id="{0C00A11D-E7F3-4B45-B120-89C62F8E3355}" type="datetime1">
              <a:rPr lang="en-US"/>
              <a:pPr>
                <a:defRPr/>
              </a:pPr>
              <a:t>4/20/2021</a:t>
            </a:fld>
            <a:endParaRPr lang="en-US"/>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wrap="square" lIns="92776" tIns="46389" rIns="92776" bIns="46389"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79450" y="4689475"/>
            <a:ext cx="5438775" cy="4443413"/>
          </a:xfrm>
          <a:prstGeom prst="rect">
            <a:avLst/>
          </a:prstGeom>
        </p:spPr>
        <p:txBody>
          <a:bodyPr vert="horz" wrap="square" lIns="92776" tIns="46389" rIns="92776" bIns="46389" numCol="1" anchor="t" anchorCtr="0" compatLnSpc="1">
            <a:prstTxWarp prst="textNoShape">
              <a:avLst/>
            </a:prstTxWarp>
            <a:normAutofit/>
          </a:bodyPr>
          <a:lstStyle/>
          <a:p>
            <a:pPr lvl="0"/>
            <a:r>
              <a:rPr lang="fi-FI" noProof="0"/>
              <a:t>Click to edit Master text styles</a:t>
            </a:r>
          </a:p>
          <a:p>
            <a:pPr lvl="1"/>
            <a:r>
              <a:rPr lang="fi-FI" noProof="0"/>
              <a:t>Second level</a:t>
            </a:r>
          </a:p>
          <a:p>
            <a:pPr lvl="2"/>
            <a:r>
              <a:rPr lang="fi-FI" noProof="0"/>
              <a:t>Third level</a:t>
            </a:r>
          </a:p>
          <a:p>
            <a:pPr lvl="3"/>
            <a:r>
              <a:rPr lang="fi-FI" noProof="0"/>
              <a:t>Fourth level</a:t>
            </a:r>
          </a:p>
          <a:p>
            <a:pPr lvl="4"/>
            <a:r>
              <a:rPr lang="fi-FI" noProof="0"/>
              <a:t>Fifth level</a:t>
            </a:r>
            <a:endParaRPr lang="en-US" noProof="0"/>
          </a:p>
        </p:txBody>
      </p:sp>
      <p:sp>
        <p:nvSpPr>
          <p:cNvPr id="6" name="Footer Placeholder 5"/>
          <p:cNvSpPr>
            <a:spLocks noGrp="1"/>
          </p:cNvSpPr>
          <p:nvPr>
            <p:ph type="ftr" sz="quarter" idx="4"/>
          </p:nvPr>
        </p:nvSpPr>
        <p:spPr>
          <a:xfrm>
            <a:off x="0" y="9378950"/>
            <a:ext cx="2946400" cy="493713"/>
          </a:xfrm>
          <a:prstGeom prst="rect">
            <a:avLst/>
          </a:prstGeom>
        </p:spPr>
        <p:txBody>
          <a:bodyPr vert="horz" wrap="square" lIns="92776" tIns="46389" rIns="92776" bIns="46389" numCol="1" anchor="b"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7" name="Slide Number Placeholder 6"/>
          <p:cNvSpPr>
            <a:spLocks noGrp="1"/>
          </p:cNvSpPr>
          <p:nvPr>
            <p:ph type="sldNum" sz="quarter" idx="5"/>
          </p:nvPr>
        </p:nvSpPr>
        <p:spPr>
          <a:xfrm>
            <a:off x="3849688" y="9378950"/>
            <a:ext cx="2946400" cy="493713"/>
          </a:xfrm>
          <a:prstGeom prst="rect">
            <a:avLst/>
          </a:prstGeom>
        </p:spPr>
        <p:txBody>
          <a:bodyPr vert="horz" wrap="square" lIns="92776" tIns="46389" rIns="92776" bIns="46389" numCol="1" anchor="b" anchorCtr="0" compatLnSpc="1">
            <a:prstTxWarp prst="textNoShape">
              <a:avLst/>
            </a:prstTxWarp>
          </a:bodyPr>
          <a:lstStyle>
            <a:lvl1pPr algn="r" defTabSz="387350" eaLnBrk="1" hangingPunct="1">
              <a:defRPr sz="1200"/>
            </a:lvl1pPr>
          </a:lstStyle>
          <a:p>
            <a:pPr>
              <a:defRPr/>
            </a:pPr>
            <a:fld id="{87BB9EB4-620A-4C05-A10A-919C6D241201}" type="slidenum">
              <a:rPr lang="en-US" altLang="en-US"/>
              <a:pPr>
                <a:defRPr/>
              </a:pPr>
              <a:t>‹#›</a:t>
            </a:fld>
            <a:endParaRPr lang="en-US" altLang="en-US"/>
          </a:p>
        </p:txBody>
      </p:sp>
    </p:spTree>
    <p:extLst>
      <p:ext uri="{BB962C8B-B14F-4D97-AF65-F5344CB8AC3E}">
        <p14:creationId xmlns:p14="http://schemas.microsoft.com/office/powerpoint/2010/main" val="56805349"/>
      </p:ext>
    </p:extLst>
  </p:cSld>
  <p:clrMap bg1="lt1" tx1="dk1" bg2="lt2" tx2="dk2" accent1="accent1" accent2="accent2" accent3="accent3" accent4="accent4" accent5="accent5" accent6="accent6" hlink="hlink" folHlink="folHlink"/>
  <p:hf sldNum="0" hdr="0" ftr="0" dt="0"/>
  <p:notesStyle>
    <a:lvl1pPr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pitchFamily="-65" charset="-128"/>
      </a:defRPr>
    </a:lvl1pPr>
    <a:lvl2pPr marL="388938"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2pPr>
    <a:lvl3pPr marL="777875"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3pPr>
    <a:lvl4pPr marL="1168400"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4pPr>
    <a:lvl5pPr marL="1557338"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5pPr>
    <a:lvl6pPr marL="1948129" algn="l" defTabSz="389626" rtl="0" eaLnBrk="1" latinLnBrk="0" hangingPunct="1">
      <a:defRPr sz="1000" kern="1200">
        <a:solidFill>
          <a:schemeClr val="tx1"/>
        </a:solidFill>
        <a:latin typeface="+mn-lt"/>
        <a:ea typeface="+mn-ea"/>
        <a:cs typeface="+mn-cs"/>
      </a:defRPr>
    </a:lvl6pPr>
    <a:lvl7pPr marL="2337755" algn="l" defTabSz="389626" rtl="0" eaLnBrk="1" latinLnBrk="0" hangingPunct="1">
      <a:defRPr sz="1000" kern="1200">
        <a:solidFill>
          <a:schemeClr val="tx1"/>
        </a:solidFill>
        <a:latin typeface="+mn-lt"/>
        <a:ea typeface="+mn-ea"/>
        <a:cs typeface="+mn-cs"/>
      </a:defRPr>
    </a:lvl7pPr>
    <a:lvl8pPr marL="2727381" algn="l" defTabSz="389626" rtl="0" eaLnBrk="1" latinLnBrk="0" hangingPunct="1">
      <a:defRPr sz="1000" kern="1200">
        <a:solidFill>
          <a:schemeClr val="tx1"/>
        </a:solidFill>
        <a:latin typeface="+mn-lt"/>
        <a:ea typeface="+mn-ea"/>
        <a:cs typeface="+mn-cs"/>
      </a:defRPr>
    </a:lvl8pPr>
    <a:lvl9pPr marL="3117007" algn="l" defTabSz="389626"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15027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noProof="1"/>
          </a:p>
        </p:txBody>
      </p:sp>
    </p:spTree>
    <p:extLst>
      <p:ext uri="{BB962C8B-B14F-4D97-AF65-F5344CB8AC3E}">
        <p14:creationId xmlns:p14="http://schemas.microsoft.com/office/powerpoint/2010/main" val="3880444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70925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453745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2400" y="1772220"/>
            <a:ext cx="7772400" cy="1086181"/>
          </a:xfrm>
        </p:spPr>
        <p:txBody>
          <a:bodyPr lIns="0" tIns="0" rIns="0" bIns="0" anchor="t">
            <a:normAutofit/>
          </a:bodyPr>
          <a:lstStyle>
            <a:lvl1pPr algn="l">
              <a:defRPr sz="4300" b="1">
                <a:solidFill>
                  <a:schemeClr val="bg1"/>
                </a:solidFill>
              </a:defRPr>
            </a:lvl1pPr>
          </a:lstStyle>
          <a:p>
            <a:r>
              <a:rPr lang="en-US"/>
              <a:t>Click to edit Master title style</a:t>
            </a:r>
          </a:p>
        </p:txBody>
      </p:sp>
      <p:sp>
        <p:nvSpPr>
          <p:cNvPr id="3" name="Subtitle 2"/>
          <p:cNvSpPr>
            <a:spLocks noGrp="1"/>
          </p:cNvSpPr>
          <p:nvPr>
            <p:ph type="subTitle" idx="1"/>
          </p:nvPr>
        </p:nvSpPr>
        <p:spPr>
          <a:xfrm>
            <a:off x="572400" y="2858401"/>
            <a:ext cx="6285600" cy="2339529"/>
          </a:xfrm>
        </p:spPr>
        <p:txBody>
          <a:bodyPr lIns="0" tIns="0" rIns="0" bIns="0">
            <a:normAutofit/>
          </a:bodyPr>
          <a:lstStyle>
            <a:lvl1pPr marL="0" indent="0" algn="l">
              <a:lnSpc>
                <a:spcPts val="2216"/>
              </a:lnSpc>
              <a:buNone/>
              <a:defRPr sz="2000">
                <a:solidFill>
                  <a:srgbClr val="FFFFFF"/>
                </a:solidFill>
              </a:defRPr>
            </a:lvl1pPr>
            <a:lvl2pPr marL="389626" indent="0" algn="ctr">
              <a:buNone/>
              <a:defRPr>
                <a:solidFill>
                  <a:schemeClr val="tx1">
                    <a:tint val="75000"/>
                  </a:schemeClr>
                </a:solidFill>
              </a:defRPr>
            </a:lvl2pPr>
            <a:lvl3pPr marL="779252" indent="0" algn="ctr">
              <a:buNone/>
              <a:defRPr>
                <a:solidFill>
                  <a:schemeClr val="tx1">
                    <a:tint val="75000"/>
                  </a:schemeClr>
                </a:solidFill>
              </a:defRPr>
            </a:lvl3pPr>
            <a:lvl4pPr marL="1168878" indent="0" algn="ctr">
              <a:buNone/>
              <a:defRPr>
                <a:solidFill>
                  <a:schemeClr val="tx1">
                    <a:tint val="75000"/>
                  </a:schemeClr>
                </a:solidFill>
              </a:defRPr>
            </a:lvl4pPr>
            <a:lvl5pPr marL="1558503" indent="0" algn="ctr">
              <a:buNone/>
              <a:defRPr>
                <a:solidFill>
                  <a:schemeClr val="tx1">
                    <a:tint val="75000"/>
                  </a:schemeClr>
                </a:solidFill>
              </a:defRPr>
            </a:lvl5pPr>
            <a:lvl6pPr marL="1948129" indent="0" algn="ctr">
              <a:buNone/>
              <a:defRPr>
                <a:solidFill>
                  <a:schemeClr val="tx1">
                    <a:tint val="75000"/>
                  </a:schemeClr>
                </a:solidFill>
              </a:defRPr>
            </a:lvl6pPr>
            <a:lvl7pPr marL="2337755" indent="0" algn="ctr">
              <a:buNone/>
              <a:defRPr>
                <a:solidFill>
                  <a:schemeClr val="tx1">
                    <a:tint val="75000"/>
                  </a:schemeClr>
                </a:solidFill>
              </a:defRPr>
            </a:lvl7pPr>
            <a:lvl8pPr marL="2727381" indent="0" algn="ctr">
              <a:buNone/>
              <a:defRPr>
                <a:solidFill>
                  <a:schemeClr val="tx1">
                    <a:tint val="75000"/>
                  </a:schemeClr>
                </a:solidFill>
              </a:defRPr>
            </a:lvl8pPr>
            <a:lvl9pPr marL="3117007" indent="0" algn="ctr">
              <a:buNone/>
              <a:defRPr>
                <a:solidFill>
                  <a:schemeClr val="tx1">
                    <a:tint val="75000"/>
                  </a:schemeClr>
                </a:solidFill>
              </a:defRPr>
            </a:lvl9pPr>
          </a:lstStyle>
          <a:p>
            <a:r>
              <a:rPr lang="en-US"/>
              <a:t>Click to edit Master subtitle style</a:t>
            </a:r>
          </a:p>
        </p:txBody>
      </p:sp>
      <p:sp>
        <p:nvSpPr>
          <p:cNvPr id="7" name="Text Placeholder 7"/>
          <p:cNvSpPr>
            <a:spLocks noGrp="1"/>
          </p:cNvSpPr>
          <p:nvPr>
            <p:ph type="body" sz="quarter" idx="13"/>
          </p:nvPr>
        </p:nvSpPr>
        <p:spPr>
          <a:xfrm>
            <a:off x="572401" y="5961599"/>
            <a:ext cx="2049245" cy="177800"/>
          </a:xfrm>
        </p:spPr>
        <p:txBody>
          <a:bodyPr wrap="none" lIns="0" tIns="0" rIns="0" bIns="0"/>
          <a:lstStyle>
            <a:lvl1pPr marL="0">
              <a:spcBef>
                <a:spcPts val="0"/>
              </a:spcBef>
              <a:buNone/>
              <a:defRPr sz="1000" b="1">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8" name="Text Placeholder 7"/>
          <p:cNvSpPr>
            <a:spLocks noGrp="1"/>
          </p:cNvSpPr>
          <p:nvPr>
            <p:ph type="body" sz="quarter" idx="14"/>
          </p:nvPr>
        </p:nvSpPr>
        <p:spPr>
          <a:xfrm>
            <a:off x="572400" y="6137467"/>
            <a:ext cx="2049244" cy="4572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9" name="Text Placeholder 7"/>
          <p:cNvSpPr>
            <a:spLocks noGrp="1"/>
          </p:cNvSpPr>
          <p:nvPr>
            <p:ph type="body" sz="quarter" idx="18"/>
          </p:nvPr>
        </p:nvSpPr>
        <p:spPr>
          <a:xfrm>
            <a:off x="2862387" y="6137467"/>
            <a:ext cx="2027114" cy="4572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0" name="Text Placeholder 7"/>
          <p:cNvSpPr>
            <a:spLocks noGrp="1"/>
          </p:cNvSpPr>
          <p:nvPr>
            <p:ph type="body" sz="quarter" idx="19"/>
          </p:nvPr>
        </p:nvSpPr>
        <p:spPr>
          <a:xfrm>
            <a:off x="7427603" y="5961599"/>
            <a:ext cx="1132198" cy="6336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1" name="Text Placeholder 7"/>
          <p:cNvSpPr>
            <a:spLocks noGrp="1"/>
          </p:cNvSpPr>
          <p:nvPr>
            <p:ph type="body" sz="quarter" idx="20"/>
          </p:nvPr>
        </p:nvSpPr>
        <p:spPr>
          <a:xfrm>
            <a:off x="5143295" y="5961067"/>
            <a:ext cx="1962357" cy="634132"/>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2" name="Date Placeholder 3"/>
          <p:cNvSpPr>
            <a:spLocks noGrp="1"/>
          </p:cNvSpPr>
          <p:nvPr>
            <p:ph type="dt" sz="half" idx="21"/>
          </p:nvPr>
        </p:nvSpPr>
        <p:spPr>
          <a:xfrm>
            <a:off x="2860675" y="5961063"/>
            <a:ext cx="2027238" cy="177800"/>
          </a:xfrm>
        </p:spPr>
        <p:txBody>
          <a:bodyPr lIns="0" tIns="0" rIns="0" bIns="0" anchor="t"/>
          <a:lstStyle>
            <a:lvl1pPr>
              <a:defRPr b="1"/>
            </a:lvl1pPr>
          </a:lstStyle>
          <a:p>
            <a:pPr>
              <a:defRPr/>
            </a:pPr>
            <a:r>
              <a:rPr lang="fi-FI"/>
              <a:t>07.02.2018</a:t>
            </a:r>
            <a:endParaRPr lang="en-US"/>
          </a:p>
        </p:txBody>
      </p:sp>
    </p:spTree>
    <p:extLst>
      <p:ext uri="{BB962C8B-B14F-4D97-AF65-F5344CB8AC3E}">
        <p14:creationId xmlns:p14="http://schemas.microsoft.com/office/powerpoint/2010/main" val="891527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Rectangle 7"/>
          <p:cNvSpPr/>
          <p:nvPr/>
        </p:nvSpPr>
        <p:spPr>
          <a:xfrm>
            <a:off x="573088" y="5813425"/>
            <a:ext cx="7988300" cy="65088"/>
          </a:xfrm>
          <a:prstGeom prst="rect">
            <a:avLst/>
          </a:prstGeom>
          <a:solidFill>
            <a:schemeClr val="accent2"/>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a:solidFill>
                  <a:schemeClr val="accent2"/>
                </a:solidFill>
                <a:ea typeface="ＭＳ Ｐゴシック" pitchFamily="-106" charset="-128"/>
                <a:cs typeface="ＭＳ Ｐゴシック" pitchFamily="-106" charset="-128"/>
              </a:rPr>
              <a:t>  </a:t>
            </a:r>
          </a:p>
        </p:txBody>
      </p:sp>
      <p:sp>
        <p:nvSpPr>
          <p:cNvPr id="6" name="Text Placeholder 10"/>
          <p:cNvSpPr>
            <a:spLocks noGrp="1"/>
          </p:cNvSpPr>
          <p:nvPr>
            <p:ph type="body" sz="quarter" idx="13"/>
          </p:nvPr>
        </p:nvSpPr>
        <p:spPr>
          <a:xfrm>
            <a:off x="572400" y="1497600"/>
            <a:ext cx="6285600" cy="4136400"/>
          </a:xfrm>
        </p:spPr>
        <p:txBody>
          <a:bodyPr lIns="0" tIns="0" rIns="0" bIns="0">
            <a:normAutofit/>
          </a:bodyPr>
          <a:lstStyle>
            <a:lvl1pPr>
              <a:lnSpc>
                <a:spcPts val="1704"/>
              </a:lnSpc>
              <a:buNone/>
              <a:defRPr sz="1400" b="1"/>
            </a:lvl1pPr>
          </a:lstStyle>
          <a:p>
            <a:pPr lvl="0"/>
            <a:r>
              <a:rPr lang="fi-FI" err="1"/>
              <a:t>Click</a:t>
            </a:r>
            <a:r>
              <a:rPr lang="fi-FI"/>
              <a:t> to </a:t>
            </a:r>
            <a:r>
              <a:rPr lang="fi-FI" err="1"/>
              <a:t>edit</a:t>
            </a:r>
            <a:r>
              <a:rPr lang="fi-FI"/>
              <a:t> </a:t>
            </a:r>
            <a:r>
              <a:rPr lang="fi-FI" err="1"/>
              <a:t>Master</a:t>
            </a:r>
            <a:r>
              <a:rPr lang="fi-FI"/>
              <a:t> </a:t>
            </a:r>
            <a:r>
              <a:rPr lang="fi-FI" err="1"/>
              <a:t>text</a:t>
            </a:r>
            <a:r>
              <a:rPr lang="fi-FI"/>
              <a:t> </a:t>
            </a:r>
            <a:r>
              <a:rPr lang="fi-FI" err="1"/>
              <a:t>styles</a:t>
            </a:r>
            <a:endParaRPr lang="fi-FI"/>
          </a:p>
        </p:txBody>
      </p:sp>
      <p:sp>
        <p:nvSpPr>
          <p:cNvPr id="7" name="Title 1"/>
          <p:cNvSpPr>
            <a:spLocks noGrp="1"/>
          </p:cNvSpPr>
          <p:nvPr>
            <p:ph type="ctrTitle"/>
          </p:nvPr>
        </p:nvSpPr>
        <p:spPr>
          <a:xfrm>
            <a:off x="572400" y="487740"/>
            <a:ext cx="7772400" cy="900000"/>
          </a:xfrm>
        </p:spPr>
        <p:txBody>
          <a:bodyPr lIns="0" tIns="0" rIns="0" bIns="0" anchor="t">
            <a:noAutofit/>
          </a:bodyPr>
          <a:lstStyle>
            <a:lvl1pPr algn="l">
              <a:defRPr sz="2700" b="1">
                <a:solidFill>
                  <a:schemeClr val="accent2"/>
                </a:solidFill>
                <a:latin typeface="+mj-lt"/>
              </a:defRPr>
            </a:lvl1pPr>
          </a:lstStyle>
          <a:p>
            <a:r>
              <a:rPr lang="fi-FI" err="1"/>
              <a:t>Click</a:t>
            </a:r>
            <a:r>
              <a:rPr lang="fi-FI"/>
              <a:t> to </a:t>
            </a:r>
            <a:r>
              <a:rPr lang="fi-FI" err="1"/>
              <a:t>edit</a:t>
            </a:r>
            <a:r>
              <a:rPr lang="fi-FI"/>
              <a:t> </a:t>
            </a:r>
            <a:r>
              <a:rPr lang="fi-FI" err="1"/>
              <a:t>Master</a:t>
            </a:r>
            <a:r>
              <a:rPr lang="fi-FI"/>
              <a:t> </a:t>
            </a:r>
            <a:r>
              <a:rPr lang="fi-FI" err="1"/>
              <a:t>title</a:t>
            </a:r>
            <a:r>
              <a:rPr lang="fi-FI"/>
              <a:t> </a:t>
            </a:r>
            <a:r>
              <a:rPr lang="fi-FI" err="1"/>
              <a:t>style</a:t>
            </a:r>
            <a:endParaRPr lang="en-US"/>
          </a:p>
        </p:txBody>
      </p:sp>
      <p:sp>
        <p:nvSpPr>
          <p:cNvPr id="13"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4"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9"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endParaRPr lang="en-US"/>
          </a:p>
        </p:txBody>
      </p:sp>
      <p:sp>
        <p:nvSpPr>
          <p:cNvPr id="10"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a:p>
        </p:txBody>
      </p:sp>
      <p:sp>
        <p:nvSpPr>
          <p:cNvPr id="11"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fld id="{E17AA3F4-D5E5-4C20-B6A3-9D228DF0888F}" type="slidenum">
              <a:rPr lang="en-US" altLang="en-US"/>
              <a:pPr>
                <a:defRPr/>
              </a:pPr>
              <a:t>‹#›</a:t>
            </a:fld>
            <a:endParaRPr lang="en-US" altLang="en-US"/>
          </a:p>
        </p:txBody>
      </p:sp>
    </p:spTree>
    <p:extLst>
      <p:ext uri="{BB962C8B-B14F-4D97-AF65-F5344CB8AC3E}">
        <p14:creationId xmlns:p14="http://schemas.microsoft.com/office/powerpoint/2010/main" val="3158900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Rectangle 4"/>
          <p:cNvSpPr/>
          <p:nvPr/>
        </p:nvSpPr>
        <p:spPr>
          <a:xfrm>
            <a:off x="406400" y="406400"/>
            <a:ext cx="8326438" cy="5472113"/>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77925" tIns="38963" rIns="77925" bIns="38963" anchor="ctr"/>
          <a:lstStyle/>
          <a:p>
            <a:pPr algn="ctr" defTabSz="389626" eaLnBrk="1" hangingPunct="1">
              <a:defRPr/>
            </a:pPr>
            <a:endParaRPr lang="en-US" sz="1500">
              <a:solidFill>
                <a:srgbClr val="FFFFFF"/>
              </a:solidFill>
              <a:ea typeface="ＭＳ Ｐゴシック" pitchFamily="-106" charset="-128"/>
              <a:cs typeface="ＭＳ Ｐゴシック" pitchFamily="-106" charset="-128"/>
            </a:endParaRPr>
          </a:p>
        </p:txBody>
      </p:sp>
      <p:sp>
        <p:nvSpPr>
          <p:cNvPr id="11" name="Title 1"/>
          <p:cNvSpPr>
            <a:spLocks noGrp="1"/>
          </p:cNvSpPr>
          <p:nvPr>
            <p:ph type="ctrTitle"/>
          </p:nvPr>
        </p:nvSpPr>
        <p:spPr>
          <a:xfrm>
            <a:off x="572400" y="547000"/>
            <a:ext cx="7772400" cy="2206400"/>
          </a:xfrm>
        </p:spPr>
        <p:txBody>
          <a:bodyPr lIns="0" tIns="0" rIns="0" bIns="0" anchor="t">
            <a:noAutofit/>
          </a:bodyPr>
          <a:lstStyle>
            <a:lvl1pPr algn="l">
              <a:defRPr sz="2700" b="1">
                <a:solidFill>
                  <a:schemeClr val="bg1"/>
                </a:solidFill>
                <a:latin typeface="+mj-lt"/>
              </a:defRPr>
            </a:lvl1pPr>
          </a:lstStyle>
          <a:p>
            <a:r>
              <a:rPr lang="fi-FI" err="1"/>
              <a:t>Click</a:t>
            </a:r>
            <a:r>
              <a:rPr lang="fi-FI"/>
              <a:t> to </a:t>
            </a:r>
            <a:r>
              <a:rPr lang="fi-FI" err="1"/>
              <a:t>edit</a:t>
            </a:r>
            <a:r>
              <a:rPr lang="fi-FI"/>
              <a:t> </a:t>
            </a:r>
            <a:r>
              <a:rPr lang="fi-FI" err="1"/>
              <a:t>Master</a:t>
            </a:r>
            <a:r>
              <a:rPr lang="fi-FI"/>
              <a:t> </a:t>
            </a:r>
            <a:r>
              <a:rPr lang="fi-FI" err="1"/>
              <a:t>title</a:t>
            </a:r>
            <a:r>
              <a:rPr lang="fi-FI"/>
              <a:t> </a:t>
            </a:r>
            <a:r>
              <a:rPr lang="fi-FI" err="1"/>
              <a:t>style</a:t>
            </a:r>
            <a:endParaRPr lang="en-US"/>
          </a:p>
        </p:txBody>
      </p:sp>
      <p:sp>
        <p:nvSpPr>
          <p:cNvPr id="10"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2"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6"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endParaRPr lang="en-US"/>
          </a:p>
        </p:txBody>
      </p:sp>
      <p:sp>
        <p:nvSpPr>
          <p:cNvPr id="7"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a:p>
        </p:txBody>
      </p:sp>
      <p:sp>
        <p:nvSpPr>
          <p:cNvPr id="8"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fld id="{A05597E2-BB32-4F6B-84FE-6C16B84E6FD5}" type="slidenum">
              <a:rPr lang="en-US" altLang="en-US"/>
              <a:pPr>
                <a:defRPr/>
              </a:pPr>
              <a:t>‹#›</a:t>
            </a:fld>
            <a:endParaRPr lang="en-US" altLang="en-US"/>
          </a:p>
        </p:txBody>
      </p:sp>
    </p:spTree>
    <p:extLst>
      <p:ext uri="{BB962C8B-B14F-4D97-AF65-F5344CB8AC3E}">
        <p14:creationId xmlns:p14="http://schemas.microsoft.com/office/powerpoint/2010/main" val="3177914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8" name="Rectangle 7"/>
          <p:cNvSpPr/>
          <p:nvPr/>
        </p:nvSpPr>
        <p:spPr>
          <a:xfrm>
            <a:off x="573088" y="5813425"/>
            <a:ext cx="7988300" cy="65088"/>
          </a:xfrm>
          <a:prstGeom prst="rect">
            <a:avLst/>
          </a:prstGeom>
          <a:solidFill>
            <a:schemeClr val="accent3"/>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a:solidFill>
                  <a:schemeClr val="accent2"/>
                </a:solidFill>
                <a:ea typeface="ＭＳ Ｐゴシック" pitchFamily="-106" charset="-128"/>
                <a:cs typeface="ＭＳ Ｐゴシック" pitchFamily="-106" charset="-128"/>
              </a:rPr>
              <a:t>  </a:t>
            </a:r>
          </a:p>
        </p:txBody>
      </p:sp>
      <p:sp>
        <p:nvSpPr>
          <p:cNvPr id="9" name="Rectangle 8"/>
          <p:cNvSpPr/>
          <p:nvPr/>
        </p:nvSpPr>
        <p:spPr>
          <a:xfrm>
            <a:off x="573088" y="1138238"/>
            <a:ext cx="7988300" cy="63500"/>
          </a:xfrm>
          <a:prstGeom prst="rect">
            <a:avLst/>
          </a:prstGeom>
          <a:solidFill>
            <a:schemeClr val="accent3"/>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a:solidFill>
                  <a:schemeClr val="accent2"/>
                </a:solidFill>
                <a:ea typeface="ＭＳ Ｐゴシック" pitchFamily="-106" charset="-128"/>
                <a:cs typeface="ＭＳ Ｐゴシック" pitchFamily="-106" charset="-128"/>
              </a:rPr>
              <a:t>  </a:t>
            </a:r>
          </a:p>
        </p:txBody>
      </p:sp>
      <p:sp>
        <p:nvSpPr>
          <p:cNvPr id="6" name="Text Placeholder 10"/>
          <p:cNvSpPr>
            <a:spLocks noGrp="1"/>
          </p:cNvSpPr>
          <p:nvPr>
            <p:ph type="body" sz="quarter" idx="13"/>
          </p:nvPr>
        </p:nvSpPr>
        <p:spPr>
          <a:xfrm>
            <a:off x="572400" y="1497600"/>
            <a:ext cx="6285600" cy="4136400"/>
          </a:xfrm>
        </p:spPr>
        <p:txBody>
          <a:bodyPr lIns="0" tIns="0" rIns="0" bIns="0">
            <a:normAutofit/>
          </a:bodyPr>
          <a:lstStyle>
            <a:lvl1pPr>
              <a:lnSpc>
                <a:spcPts val="1704"/>
              </a:lnSpc>
              <a:buNone/>
              <a:defRPr sz="1400" b="1"/>
            </a:lvl1pPr>
          </a:lstStyle>
          <a:p>
            <a:pPr lvl="0"/>
            <a:r>
              <a:rPr lang="fi-FI" err="1"/>
              <a:t>Click</a:t>
            </a:r>
            <a:r>
              <a:rPr lang="fi-FI"/>
              <a:t> to </a:t>
            </a:r>
            <a:r>
              <a:rPr lang="fi-FI" err="1"/>
              <a:t>edit</a:t>
            </a:r>
            <a:r>
              <a:rPr lang="fi-FI"/>
              <a:t> </a:t>
            </a:r>
            <a:r>
              <a:rPr lang="fi-FI" err="1"/>
              <a:t>Master</a:t>
            </a:r>
            <a:r>
              <a:rPr lang="fi-FI"/>
              <a:t> </a:t>
            </a:r>
            <a:r>
              <a:rPr lang="fi-FI" err="1"/>
              <a:t>text</a:t>
            </a:r>
            <a:r>
              <a:rPr lang="fi-FI"/>
              <a:t> </a:t>
            </a:r>
            <a:r>
              <a:rPr lang="fi-FI" err="1"/>
              <a:t>styles</a:t>
            </a:r>
            <a:endParaRPr lang="fi-FI"/>
          </a:p>
        </p:txBody>
      </p:sp>
      <p:sp>
        <p:nvSpPr>
          <p:cNvPr id="7" name="Title 1"/>
          <p:cNvSpPr>
            <a:spLocks noGrp="1"/>
          </p:cNvSpPr>
          <p:nvPr>
            <p:ph type="ctrTitle"/>
          </p:nvPr>
        </p:nvSpPr>
        <p:spPr>
          <a:xfrm>
            <a:off x="572400" y="487740"/>
            <a:ext cx="7772400" cy="900000"/>
          </a:xfrm>
        </p:spPr>
        <p:txBody>
          <a:bodyPr lIns="0" tIns="0" rIns="0" bIns="0" anchor="t">
            <a:noAutofit/>
          </a:bodyPr>
          <a:lstStyle>
            <a:lvl1pPr algn="l">
              <a:defRPr sz="2700" b="1">
                <a:solidFill>
                  <a:schemeClr val="accent3"/>
                </a:solidFill>
                <a:latin typeface="+mj-lt"/>
              </a:defRPr>
            </a:lvl1pPr>
          </a:lstStyle>
          <a:p>
            <a:r>
              <a:rPr lang="fi-FI" err="1"/>
              <a:t>Click</a:t>
            </a:r>
            <a:r>
              <a:rPr lang="fi-FI"/>
              <a:t> to </a:t>
            </a:r>
            <a:r>
              <a:rPr lang="fi-FI" err="1"/>
              <a:t>edit</a:t>
            </a:r>
            <a:r>
              <a:rPr lang="fi-FI"/>
              <a:t> </a:t>
            </a:r>
            <a:r>
              <a:rPr lang="fi-FI" err="1"/>
              <a:t>Master</a:t>
            </a:r>
            <a:r>
              <a:rPr lang="fi-FI"/>
              <a:t> </a:t>
            </a:r>
            <a:r>
              <a:rPr lang="fi-FI" err="1"/>
              <a:t>title</a:t>
            </a:r>
            <a:r>
              <a:rPr lang="fi-FI"/>
              <a:t> </a:t>
            </a:r>
            <a:r>
              <a:rPr lang="fi-FI" err="1"/>
              <a:t>style</a:t>
            </a:r>
            <a:endParaRPr lang="en-US"/>
          </a:p>
        </p:txBody>
      </p:sp>
      <p:sp>
        <p:nvSpPr>
          <p:cNvPr id="14"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5"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0"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endParaRPr lang="en-US"/>
          </a:p>
        </p:txBody>
      </p:sp>
      <p:sp>
        <p:nvSpPr>
          <p:cNvPr id="11"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a:p>
        </p:txBody>
      </p:sp>
      <p:sp>
        <p:nvSpPr>
          <p:cNvPr id="12"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r>
              <a:rPr lang="et-EE" altLang="en-US"/>
              <a:t>Page </a:t>
            </a:r>
            <a:fld id="{7ACE66E0-BE04-47BA-A62D-7BFC499E8192}" type="slidenum">
              <a:rPr lang="en-US" altLang="en-US" smtClean="0"/>
              <a:pPr>
                <a:defRPr/>
              </a:pPr>
              <a:t>‹#›</a:t>
            </a:fld>
            <a:endParaRPr lang="en-US" altLang="en-US"/>
          </a:p>
        </p:txBody>
      </p:sp>
    </p:spTree>
    <p:extLst>
      <p:ext uri="{BB962C8B-B14F-4D97-AF65-F5344CB8AC3E}">
        <p14:creationId xmlns:p14="http://schemas.microsoft.com/office/powerpoint/2010/main" val="1929742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4325" y="119063"/>
            <a:ext cx="8520113" cy="962025"/>
          </a:xfrm>
        </p:spPr>
        <p:txBody>
          <a:bodyPr/>
          <a:lstStyle/>
          <a:p>
            <a:r>
              <a:rPr lang="en-US"/>
              <a:t>Click to edit Master title style</a:t>
            </a:r>
          </a:p>
        </p:txBody>
      </p:sp>
      <p:sp>
        <p:nvSpPr>
          <p:cNvPr id="3" name="Text Placeholder 2"/>
          <p:cNvSpPr>
            <a:spLocks noGrp="1"/>
          </p:cNvSpPr>
          <p:nvPr>
            <p:ph type="body" sz="half" idx="1"/>
          </p:nvPr>
        </p:nvSpPr>
        <p:spPr>
          <a:xfrm>
            <a:off x="323850" y="1268413"/>
            <a:ext cx="4171950" cy="4897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68413"/>
            <a:ext cx="4171950" cy="4897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0"/>
          <p:cNvSpPr>
            <a:spLocks noGrp="1" noChangeArrowheads="1"/>
          </p:cNvSpPr>
          <p:nvPr>
            <p:ph type="ftr" sz="quarter" idx="10"/>
          </p:nvPr>
        </p:nvSpPr>
        <p:spPr/>
        <p:txBody>
          <a:bodyPr/>
          <a:lstStyle>
            <a:lvl1pPr defTabSz="388938">
              <a:defRPr>
                <a:latin typeface="Arial" panose="020B0604020202020204" pitchFamily="34" charset="0"/>
                <a:ea typeface="ＭＳ Ｐゴシック" panose="020B0600070205080204" pitchFamily="34" charset="-128"/>
              </a:defRPr>
            </a:lvl1pPr>
          </a:lstStyle>
          <a:p>
            <a:pPr>
              <a:defRPr/>
            </a:pPr>
            <a:endParaRPr lang="de-DE" altLang="en-US"/>
          </a:p>
        </p:txBody>
      </p:sp>
    </p:spTree>
    <p:extLst>
      <p:ext uri="{BB962C8B-B14F-4D97-AF65-F5344CB8AC3E}">
        <p14:creationId xmlns:p14="http://schemas.microsoft.com/office/powerpoint/2010/main" val="1854756007"/>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4" descr="Aalto_EN_Electr-Eng_21_RGB_2"/>
          <p:cNvPicPr>
            <a:picLocks noChangeAspect="1" noChangeArrowheads="1"/>
          </p:cNvPicPr>
          <p:nvPr userDrawn="1"/>
        </p:nvPicPr>
        <p:blipFill>
          <a:blip r:embed="rId3">
            <a:extLst>
              <a:ext uri="{28A0092B-C50C-407E-A947-70E740481C1C}">
                <a14:useLocalDpi xmlns:a14="http://schemas.microsoft.com/office/drawing/2010/main" val="0"/>
              </a:ext>
            </a:extLst>
          </a:blip>
          <a:srcRect l="7030" t="6174"/>
          <a:stretch>
            <a:fillRect/>
          </a:stretch>
        </p:blipFill>
        <p:spPr bwMode="auto">
          <a:xfrm>
            <a:off x="0" y="0"/>
            <a:ext cx="2162175" cy="203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ctr" anchorCtr="0" compatLnSpc="1">
            <a:prstTxWarp prst="textNoShape">
              <a:avLst/>
            </a:prstTxWarp>
          </a:bodyPr>
          <a:lstStyle/>
          <a:p>
            <a:pPr lvl="0"/>
            <a:r>
              <a:rPr lang="en-US" altLang="en-US"/>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77925" tIns="38963" rIns="77925" bIns="38963" numCol="1" anchor="ctr" anchorCtr="0" compatLnSpc="1">
            <a:prstTxWarp prst="textNoShape">
              <a:avLst/>
            </a:prstTxWarp>
          </a:bodyPr>
          <a:lstStyle>
            <a:lvl1pPr defTabSz="389626" eaLnBrk="1" hangingPunct="1">
              <a:defRPr sz="1000">
                <a:solidFill>
                  <a:srgbClr val="898989"/>
                </a:solidFill>
                <a:latin typeface="Arial" pitchFamily="34" charset="0"/>
                <a:ea typeface="ＭＳ Ｐゴシック" pitchFamily="34" charset="-128"/>
                <a:cs typeface="+mn-cs"/>
              </a:defRPr>
            </a:lvl1pPr>
          </a:lstStyle>
          <a:p>
            <a:pPr>
              <a:defRPr/>
            </a:pPr>
            <a:r>
              <a:rPr lang="fi-FI"/>
              <a:t>07.02.2018</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77925" tIns="38963" rIns="77925" bIns="38963" numCol="1" anchor="ctr" anchorCtr="0" compatLnSpc="1">
            <a:prstTxWarp prst="textNoShape">
              <a:avLst/>
            </a:prstTxWarp>
          </a:bodyPr>
          <a:lstStyle>
            <a:lvl1pPr algn="ctr" defTabSz="389626" eaLnBrk="1" hangingPunct="1">
              <a:defRPr sz="1000">
                <a:solidFill>
                  <a:srgbClr val="898989"/>
                </a:solidFill>
                <a:latin typeface="Arial" pitchFamily="-106" charset="0"/>
                <a:ea typeface="ＭＳ Ｐゴシック" pitchFamily="-106" charset="-128"/>
                <a:cs typeface="ＭＳ Ｐゴシック" pitchFamily="-106"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77925" tIns="38963" rIns="77925" bIns="38963" numCol="1" anchor="ctr" anchorCtr="0" compatLnSpc="1">
            <a:prstTxWarp prst="textNoShape">
              <a:avLst/>
            </a:prstTxWarp>
          </a:bodyPr>
          <a:lstStyle>
            <a:lvl1pPr algn="r" eaLnBrk="1" hangingPunct="1">
              <a:defRPr sz="1000">
                <a:solidFill>
                  <a:srgbClr val="898989"/>
                </a:solidFill>
              </a:defRPr>
            </a:lvl1pPr>
          </a:lstStyle>
          <a:p>
            <a:pPr>
              <a:defRPr/>
            </a:pPr>
            <a:fld id="{1049652F-9372-4B86-AABD-EF97F90847FB}" type="slidenum">
              <a:rPr lang="en-US" altLang="en-US"/>
              <a:pPr>
                <a:defRPr/>
              </a:pPr>
              <a:t>‹#›</a:t>
            </a:fld>
            <a:endParaRPr lang="en-US" altLang="en-US"/>
          </a:p>
        </p:txBody>
      </p:sp>
      <p:sp>
        <p:nvSpPr>
          <p:cNvPr id="8" name="Rectangle 7"/>
          <p:cNvSpPr/>
          <p:nvPr/>
        </p:nvSpPr>
        <p:spPr>
          <a:xfrm>
            <a:off x="406400" y="1712913"/>
            <a:ext cx="8328025" cy="3921125"/>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77925" tIns="38963" rIns="77925" bIns="38963" anchor="ctr"/>
          <a:lstStyle/>
          <a:p>
            <a:pPr algn="ctr" defTabSz="389626" eaLnBrk="1" hangingPunct="1">
              <a:defRPr/>
            </a:pPr>
            <a:endParaRPr lang="en-US" sz="1500">
              <a:solidFill>
                <a:srgbClr val="FFFFFF"/>
              </a:solidFill>
              <a:ea typeface="ＭＳ Ｐゴシック" pitchFamily="-106" charset="-128"/>
              <a:cs typeface="ＭＳ Ｐゴシック" pitchFamily="-106" charset="-128"/>
            </a:endParaRPr>
          </a:p>
        </p:txBody>
      </p:sp>
    </p:spTree>
  </p:cSld>
  <p:clrMap bg1="lt1" tx1="dk1" bg2="lt2" tx2="dk2" accent1="accent1" accent2="accent2" accent3="accent3" accent4="accent4" accent5="accent5" accent6="accent6" hlink="hlink" folHlink="folHlink"/>
  <p:sldLayoutIdLst>
    <p:sldLayoutId id="2147484787" r:id="rId1"/>
  </p:sldLayoutIdLst>
  <p:hf hdr="0" ftr="0"/>
  <p:txStyles>
    <p:titleStyle>
      <a:lvl1pPr algn="ctr" defTabSz="388938" rtl="0" eaLnBrk="0" fontAlgn="base" hangingPunct="0">
        <a:spcBef>
          <a:spcPct val="0"/>
        </a:spcBef>
        <a:spcAft>
          <a:spcPct val="0"/>
        </a:spcAft>
        <a:defRPr sz="3700" kern="1200">
          <a:solidFill>
            <a:schemeClr val="tx1"/>
          </a:solidFill>
          <a:latin typeface="+mj-lt"/>
          <a:ea typeface="ＭＳ Ｐゴシック" pitchFamily="-65" charset="-128"/>
          <a:cs typeface="ＭＳ Ｐゴシック" pitchFamily="-65" charset="-128"/>
        </a:defRPr>
      </a:lvl1pPr>
      <a:lvl2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2pPr>
      <a:lvl3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3pPr>
      <a:lvl4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4pPr>
      <a:lvl5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5pPr>
      <a:lvl6pPr marL="389626"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6pPr>
      <a:lvl7pPr marL="779252"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7pPr>
      <a:lvl8pPr marL="1168878"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8pPr>
      <a:lvl9pPr marL="1558503"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9pPr>
    </p:titleStyle>
    <p:bodyStyle>
      <a:lvl1pPr marL="292100" indent="-292100" algn="l" defTabSz="388938" rtl="0" eaLnBrk="0" fontAlgn="base" hangingPunct="0">
        <a:spcBef>
          <a:spcPct val="20000"/>
        </a:spcBef>
        <a:spcAft>
          <a:spcPct val="0"/>
        </a:spcAft>
        <a:buFont typeface="Arial" panose="020B0604020202020204" pitchFamily="34" charset="0"/>
        <a:buChar char="•"/>
        <a:defRPr sz="2700" kern="1200">
          <a:solidFill>
            <a:schemeClr val="tx1"/>
          </a:solidFill>
          <a:latin typeface="+mn-lt"/>
          <a:ea typeface="ＭＳ Ｐゴシック" pitchFamily="-65" charset="-128"/>
          <a:cs typeface="ＭＳ Ｐゴシック" pitchFamily="-65" charset="-128"/>
        </a:defRPr>
      </a:lvl1pPr>
      <a:lvl2pPr marL="631825" indent="-242888" algn="l" defTabSz="388938"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65" charset="-128"/>
          <a:cs typeface="ＭＳ Ｐゴシック"/>
        </a:defRPr>
      </a:lvl2pPr>
      <a:lvl3pPr marL="973138" indent="-193675" algn="l" defTabSz="388938"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65" charset="-128"/>
          <a:cs typeface="ＭＳ Ｐゴシック"/>
        </a:defRPr>
      </a:lvl3pPr>
      <a:lvl4pPr marL="1363663"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65" charset="-128"/>
          <a:cs typeface="ＭＳ Ｐゴシック"/>
        </a:defRPr>
      </a:lvl4pPr>
      <a:lvl5pPr marL="1752600"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65" charset="-128"/>
          <a:cs typeface="ＭＳ Ｐゴシック"/>
        </a:defRPr>
      </a:lvl5pPr>
      <a:lvl6pPr marL="2142942" indent="-194813" algn="l" defTabSz="389626" rtl="0" eaLnBrk="1" latinLnBrk="0" hangingPunct="1">
        <a:spcBef>
          <a:spcPct val="20000"/>
        </a:spcBef>
        <a:buFont typeface="Arial"/>
        <a:buChar char="•"/>
        <a:defRPr sz="1700" kern="1200">
          <a:solidFill>
            <a:schemeClr val="tx1"/>
          </a:solidFill>
          <a:latin typeface="+mn-lt"/>
          <a:ea typeface="+mn-ea"/>
          <a:cs typeface="+mn-cs"/>
        </a:defRPr>
      </a:lvl6pPr>
      <a:lvl7pPr marL="2532568" indent="-194813" algn="l" defTabSz="389626" rtl="0" eaLnBrk="1" latinLnBrk="0" hangingPunct="1">
        <a:spcBef>
          <a:spcPct val="20000"/>
        </a:spcBef>
        <a:buFont typeface="Arial"/>
        <a:buChar char="•"/>
        <a:defRPr sz="1700" kern="1200">
          <a:solidFill>
            <a:schemeClr val="tx1"/>
          </a:solidFill>
          <a:latin typeface="+mn-lt"/>
          <a:ea typeface="+mn-ea"/>
          <a:cs typeface="+mn-cs"/>
        </a:defRPr>
      </a:lvl7pPr>
      <a:lvl8pPr marL="2922194" indent="-194813" algn="l" defTabSz="389626" rtl="0" eaLnBrk="1" latinLnBrk="0" hangingPunct="1">
        <a:spcBef>
          <a:spcPct val="20000"/>
        </a:spcBef>
        <a:buFont typeface="Arial"/>
        <a:buChar char="•"/>
        <a:defRPr sz="1700" kern="1200">
          <a:solidFill>
            <a:schemeClr val="tx1"/>
          </a:solidFill>
          <a:latin typeface="+mn-lt"/>
          <a:ea typeface="+mn-ea"/>
          <a:cs typeface="+mn-cs"/>
        </a:defRPr>
      </a:lvl8pPr>
      <a:lvl9pPr marL="3311820" indent="-194813" algn="l" defTabSz="389626" rtl="0" eaLnBrk="1" latinLnBrk="0" hangingPunct="1">
        <a:spcBef>
          <a:spcPct val="20000"/>
        </a:spcBef>
        <a:buFont typeface="Arial"/>
        <a:buChar char="•"/>
        <a:defRPr sz="1700" kern="1200">
          <a:solidFill>
            <a:schemeClr val="tx1"/>
          </a:solidFill>
          <a:latin typeface="+mn-lt"/>
          <a:ea typeface="+mn-ea"/>
          <a:cs typeface="+mn-cs"/>
        </a:defRPr>
      </a:lvl9pPr>
    </p:bodyStyle>
    <p:otherStyle>
      <a:defPPr>
        <a:defRPr lang="en-US"/>
      </a:defPPr>
      <a:lvl1pPr marL="0" algn="l" defTabSz="389626" rtl="0" eaLnBrk="1" latinLnBrk="0" hangingPunct="1">
        <a:defRPr sz="1500" kern="1200">
          <a:solidFill>
            <a:schemeClr val="tx1"/>
          </a:solidFill>
          <a:latin typeface="+mn-lt"/>
          <a:ea typeface="+mn-ea"/>
          <a:cs typeface="+mn-cs"/>
        </a:defRPr>
      </a:lvl1pPr>
      <a:lvl2pPr marL="389626" algn="l" defTabSz="389626" rtl="0" eaLnBrk="1" latinLnBrk="0" hangingPunct="1">
        <a:defRPr sz="1500" kern="1200">
          <a:solidFill>
            <a:schemeClr val="tx1"/>
          </a:solidFill>
          <a:latin typeface="+mn-lt"/>
          <a:ea typeface="+mn-ea"/>
          <a:cs typeface="+mn-cs"/>
        </a:defRPr>
      </a:lvl2pPr>
      <a:lvl3pPr marL="779252" algn="l" defTabSz="389626" rtl="0" eaLnBrk="1" latinLnBrk="0" hangingPunct="1">
        <a:defRPr sz="1500" kern="1200">
          <a:solidFill>
            <a:schemeClr val="tx1"/>
          </a:solidFill>
          <a:latin typeface="+mn-lt"/>
          <a:ea typeface="+mn-ea"/>
          <a:cs typeface="+mn-cs"/>
        </a:defRPr>
      </a:lvl3pPr>
      <a:lvl4pPr marL="1168878" algn="l" defTabSz="389626" rtl="0" eaLnBrk="1" latinLnBrk="0" hangingPunct="1">
        <a:defRPr sz="1500" kern="1200">
          <a:solidFill>
            <a:schemeClr val="tx1"/>
          </a:solidFill>
          <a:latin typeface="+mn-lt"/>
          <a:ea typeface="+mn-ea"/>
          <a:cs typeface="+mn-cs"/>
        </a:defRPr>
      </a:lvl4pPr>
      <a:lvl5pPr marL="1558503" algn="l" defTabSz="389626" rtl="0" eaLnBrk="1" latinLnBrk="0" hangingPunct="1">
        <a:defRPr sz="1500" kern="1200">
          <a:solidFill>
            <a:schemeClr val="tx1"/>
          </a:solidFill>
          <a:latin typeface="+mn-lt"/>
          <a:ea typeface="+mn-ea"/>
          <a:cs typeface="+mn-cs"/>
        </a:defRPr>
      </a:lvl5pPr>
      <a:lvl6pPr marL="1948129" algn="l" defTabSz="389626" rtl="0" eaLnBrk="1" latinLnBrk="0" hangingPunct="1">
        <a:defRPr sz="1500" kern="1200">
          <a:solidFill>
            <a:schemeClr val="tx1"/>
          </a:solidFill>
          <a:latin typeface="+mn-lt"/>
          <a:ea typeface="+mn-ea"/>
          <a:cs typeface="+mn-cs"/>
        </a:defRPr>
      </a:lvl6pPr>
      <a:lvl7pPr marL="2337755" algn="l" defTabSz="389626" rtl="0" eaLnBrk="1" latinLnBrk="0" hangingPunct="1">
        <a:defRPr sz="1500" kern="1200">
          <a:solidFill>
            <a:schemeClr val="tx1"/>
          </a:solidFill>
          <a:latin typeface="+mn-lt"/>
          <a:ea typeface="+mn-ea"/>
          <a:cs typeface="+mn-cs"/>
        </a:defRPr>
      </a:lvl7pPr>
      <a:lvl8pPr marL="2727381" algn="l" defTabSz="389626" rtl="0" eaLnBrk="1" latinLnBrk="0" hangingPunct="1">
        <a:defRPr sz="1500" kern="1200">
          <a:solidFill>
            <a:schemeClr val="tx1"/>
          </a:solidFill>
          <a:latin typeface="+mn-lt"/>
          <a:ea typeface="+mn-ea"/>
          <a:cs typeface="+mn-cs"/>
        </a:defRPr>
      </a:lvl8pPr>
      <a:lvl9pPr marL="3117007" algn="l" defTabSz="389626" rtl="0" eaLnBrk="1" latinLnBrk="0" hangingPunct="1">
        <a:defRPr sz="1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3" descr="Aalto_EN_Electr-Eng_13_RGB_2"/>
          <p:cNvPicPr>
            <a:picLocks noChangeAspect="1" noChangeArrowheads="1"/>
          </p:cNvPicPr>
          <p:nvPr userDrawn="1"/>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5900" y="5815013"/>
            <a:ext cx="2519363" cy="104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ctr" anchorCtr="0" compatLnSpc="1">
            <a:prstTxWarp prst="textNoShape">
              <a:avLst/>
            </a:prstTxWarp>
          </a:bodyPr>
          <a:lstStyle/>
          <a:p>
            <a:pPr lvl="0"/>
            <a:r>
              <a:rPr lang="fi-FI" altLang="en-US"/>
              <a:t>Click to edit Master title style</a:t>
            </a:r>
            <a:endParaRPr lang="en-US" altLang="en-US"/>
          </a:p>
        </p:txBody>
      </p:sp>
      <p:sp>
        <p:nvSpPr>
          <p:cNvPr id="2052"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t" anchorCtr="0" compatLnSpc="1">
            <a:prstTxWarp prst="textNoShape">
              <a:avLst/>
            </a:prstTxWarp>
          </a:bodyPr>
          <a:lstStyle/>
          <a:p>
            <a:pPr lvl="0"/>
            <a:r>
              <a:rPr lang="fi-FI" altLang="en-US"/>
              <a:t>Click to edit Master text styles</a:t>
            </a:r>
          </a:p>
          <a:p>
            <a:pPr lvl="1"/>
            <a:r>
              <a:rPr lang="fi-FI" altLang="en-US"/>
              <a:t>Second level</a:t>
            </a:r>
          </a:p>
          <a:p>
            <a:pPr lvl="2"/>
            <a:r>
              <a:rPr lang="fi-FI" altLang="en-US"/>
              <a:t>Third level</a:t>
            </a:r>
          </a:p>
          <a:p>
            <a:pPr lvl="3"/>
            <a:r>
              <a:rPr lang="fi-FI" altLang="en-US"/>
              <a:t>Fourth level</a:t>
            </a:r>
          </a:p>
          <a:p>
            <a:pPr lvl="4"/>
            <a:r>
              <a:rPr lang="fi-FI" altLang="en-US"/>
              <a:t>Fifth level</a:t>
            </a:r>
            <a:endParaRPr lang="en-US"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77925" tIns="38963" rIns="77925" bIns="38963" numCol="1" anchor="ctr" anchorCtr="0" compatLnSpc="1">
            <a:prstTxWarp prst="textNoShape">
              <a:avLst/>
            </a:prstTxWarp>
          </a:bodyPr>
          <a:lstStyle>
            <a:lvl1pPr defTabSz="389626" eaLnBrk="1" hangingPunct="1">
              <a:defRPr sz="1000">
                <a:solidFill>
                  <a:srgbClr val="898989"/>
                </a:solidFill>
                <a:latin typeface="Arial" pitchFamily="34" charset="0"/>
                <a:ea typeface="ＭＳ Ｐゴシック" pitchFamily="34" charset="-128"/>
                <a:cs typeface="+mn-cs"/>
              </a:defRPr>
            </a:lvl1pPr>
          </a:lstStyle>
          <a:p>
            <a:pPr>
              <a:defRPr/>
            </a:pPr>
            <a:r>
              <a:rPr lang="fi-FI"/>
              <a:t>07.02.2018</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77925" tIns="38963" rIns="77925" bIns="38963" numCol="1" anchor="ctr" anchorCtr="0" compatLnSpc="1">
            <a:prstTxWarp prst="textNoShape">
              <a:avLst/>
            </a:prstTxWarp>
          </a:bodyPr>
          <a:lstStyle>
            <a:lvl1pPr algn="ctr" defTabSz="389626" eaLnBrk="1" hangingPunct="1">
              <a:defRPr sz="1000">
                <a:solidFill>
                  <a:srgbClr val="898989"/>
                </a:solidFill>
                <a:latin typeface="Arial" pitchFamily="-106" charset="0"/>
                <a:ea typeface="ＭＳ Ｐゴシック" pitchFamily="-106" charset="-128"/>
                <a:cs typeface="ＭＳ Ｐゴシック" pitchFamily="-106"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77925" tIns="38963" rIns="77925" bIns="38963" numCol="1" anchor="ctr" anchorCtr="0" compatLnSpc="1">
            <a:prstTxWarp prst="textNoShape">
              <a:avLst/>
            </a:prstTxWarp>
          </a:bodyPr>
          <a:lstStyle>
            <a:lvl1pPr algn="r" eaLnBrk="1" hangingPunct="1">
              <a:defRPr sz="1000">
                <a:solidFill>
                  <a:srgbClr val="898989"/>
                </a:solidFill>
              </a:defRPr>
            </a:lvl1pPr>
          </a:lstStyle>
          <a:p>
            <a:pPr>
              <a:defRPr/>
            </a:pPr>
            <a:fld id="{0E0A0211-A76A-4511-A964-36F8689660B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790" r:id="rId1"/>
    <p:sldLayoutId id="2147484791" r:id="rId2"/>
    <p:sldLayoutId id="2147484792" r:id="rId3"/>
    <p:sldLayoutId id="2147484794" r:id="rId4"/>
  </p:sldLayoutIdLst>
  <p:hf hdr="0" ftr="0"/>
  <p:txStyles>
    <p:titleStyle>
      <a:lvl1pPr algn="ctr" defTabSz="388938" rtl="0" eaLnBrk="0" fontAlgn="base" hangingPunct="0">
        <a:spcBef>
          <a:spcPct val="0"/>
        </a:spcBef>
        <a:spcAft>
          <a:spcPct val="0"/>
        </a:spcAft>
        <a:defRPr sz="3700" kern="1200">
          <a:solidFill>
            <a:schemeClr val="tx1"/>
          </a:solidFill>
          <a:latin typeface="+mj-lt"/>
          <a:ea typeface="ＭＳ Ｐゴシック" pitchFamily="-108" charset="-128"/>
          <a:cs typeface="ＭＳ Ｐゴシック" pitchFamily="-108" charset="-128"/>
        </a:defRPr>
      </a:lvl1pPr>
      <a:lvl2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2pPr>
      <a:lvl3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3pPr>
      <a:lvl4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4pPr>
      <a:lvl5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5pPr>
      <a:lvl6pPr marL="389626"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6pPr>
      <a:lvl7pPr marL="779252"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7pPr>
      <a:lvl8pPr marL="1168878"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8pPr>
      <a:lvl9pPr marL="1558503"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9pPr>
    </p:titleStyle>
    <p:bodyStyle>
      <a:lvl1pPr marL="292100" indent="-292100" algn="l" defTabSz="388938" rtl="0" eaLnBrk="0" fontAlgn="base" hangingPunct="0">
        <a:spcBef>
          <a:spcPct val="20000"/>
        </a:spcBef>
        <a:spcAft>
          <a:spcPct val="0"/>
        </a:spcAft>
        <a:buFont typeface="Arial" panose="020B0604020202020204" pitchFamily="34" charset="0"/>
        <a:buChar char="•"/>
        <a:defRPr sz="2700" kern="1200">
          <a:solidFill>
            <a:schemeClr val="tx1"/>
          </a:solidFill>
          <a:latin typeface="+mn-lt"/>
          <a:ea typeface="ＭＳ Ｐゴシック" pitchFamily="-108" charset="-128"/>
          <a:cs typeface="ＭＳ Ｐゴシック" pitchFamily="-108" charset="-128"/>
        </a:defRPr>
      </a:lvl1pPr>
      <a:lvl2pPr marL="631825" indent="-242888" algn="l" defTabSz="388938"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108" charset="-128"/>
          <a:cs typeface="ＭＳ Ｐゴシック"/>
        </a:defRPr>
      </a:lvl2pPr>
      <a:lvl3pPr marL="973138" indent="-193675" algn="l" defTabSz="388938"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108" charset="-128"/>
          <a:cs typeface="ＭＳ Ｐゴシック"/>
        </a:defRPr>
      </a:lvl3pPr>
      <a:lvl4pPr marL="1363663"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4pPr>
      <a:lvl5pPr marL="1752600"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5pPr>
      <a:lvl6pPr marL="2142942" indent="-194813" algn="l" defTabSz="389626" rtl="0" eaLnBrk="1" latinLnBrk="0" hangingPunct="1">
        <a:spcBef>
          <a:spcPct val="20000"/>
        </a:spcBef>
        <a:buFont typeface="Arial"/>
        <a:buChar char="•"/>
        <a:defRPr sz="1700" kern="1200">
          <a:solidFill>
            <a:schemeClr val="tx1"/>
          </a:solidFill>
          <a:latin typeface="+mn-lt"/>
          <a:ea typeface="+mn-ea"/>
          <a:cs typeface="+mn-cs"/>
        </a:defRPr>
      </a:lvl6pPr>
      <a:lvl7pPr marL="2532568" indent="-194813" algn="l" defTabSz="389626" rtl="0" eaLnBrk="1" latinLnBrk="0" hangingPunct="1">
        <a:spcBef>
          <a:spcPct val="20000"/>
        </a:spcBef>
        <a:buFont typeface="Arial"/>
        <a:buChar char="•"/>
        <a:defRPr sz="1700" kern="1200">
          <a:solidFill>
            <a:schemeClr val="tx1"/>
          </a:solidFill>
          <a:latin typeface="+mn-lt"/>
          <a:ea typeface="+mn-ea"/>
          <a:cs typeface="+mn-cs"/>
        </a:defRPr>
      </a:lvl7pPr>
      <a:lvl8pPr marL="2922194" indent="-194813" algn="l" defTabSz="389626" rtl="0" eaLnBrk="1" latinLnBrk="0" hangingPunct="1">
        <a:spcBef>
          <a:spcPct val="20000"/>
        </a:spcBef>
        <a:buFont typeface="Arial"/>
        <a:buChar char="•"/>
        <a:defRPr sz="1700" kern="1200">
          <a:solidFill>
            <a:schemeClr val="tx1"/>
          </a:solidFill>
          <a:latin typeface="+mn-lt"/>
          <a:ea typeface="+mn-ea"/>
          <a:cs typeface="+mn-cs"/>
        </a:defRPr>
      </a:lvl8pPr>
      <a:lvl9pPr marL="3311820" indent="-194813" algn="l" defTabSz="389626" rtl="0" eaLnBrk="1" latinLnBrk="0" hangingPunct="1">
        <a:spcBef>
          <a:spcPct val="20000"/>
        </a:spcBef>
        <a:buFont typeface="Arial"/>
        <a:buChar char="•"/>
        <a:defRPr sz="1700" kern="1200">
          <a:solidFill>
            <a:schemeClr val="tx1"/>
          </a:solidFill>
          <a:latin typeface="+mn-lt"/>
          <a:ea typeface="+mn-ea"/>
          <a:cs typeface="+mn-cs"/>
        </a:defRPr>
      </a:lvl9pPr>
    </p:bodyStyle>
    <p:otherStyle>
      <a:defPPr>
        <a:defRPr lang="en-US"/>
      </a:defPPr>
      <a:lvl1pPr marL="0" algn="l" defTabSz="389626" rtl="0" eaLnBrk="1" latinLnBrk="0" hangingPunct="1">
        <a:defRPr sz="1500" kern="1200">
          <a:solidFill>
            <a:schemeClr val="tx1"/>
          </a:solidFill>
          <a:latin typeface="+mn-lt"/>
          <a:ea typeface="+mn-ea"/>
          <a:cs typeface="+mn-cs"/>
        </a:defRPr>
      </a:lvl1pPr>
      <a:lvl2pPr marL="389626" algn="l" defTabSz="389626" rtl="0" eaLnBrk="1" latinLnBrk="0" hangingPunct="1">
        <a:defRPr sz="1500" kern="1200">
          <a:solidFill>
            <a:schemeClr val="tx1"/>
          </a:solidFill>
          <a:latin typeface="+mn-lt"/>
          <a:ea typeface="+mn-ea"/>
          <a:cs typeface="+mn-cs"/>
        </a:defRPr>
      </a:lvl2pPr>
      <a:lvl3pPr marL="779252" algn="l" defTabSz="389626" rtl="0" eaLnBrk="1" latinLnBrk="0" hangingPunct="1">
        <a:defRPr sz="1500" kern="1200">
          <a:solidFill>
            <a:schemeClr val="tx1"/>
          </a:solidFill>
          <a:latin typeface="+mn-lt"/>
          <a:ea typeface="+mn-ea"/>
          <a:cs typeface="+mn-cs"/>
        </a:defRPr>
      </a:lvl3pPr>
      <a:lvl4pPr marL="1168878" algn="l" defTabSz="389626" rtl="0" eaLnBrk="1" latinLnBrk="0" hangingPunct="1">
        <a:defRPr sz="1500" kern="1200">
          <a:solidFill>
            <a:schemeClr val="tx1"/>
          </a:solidFill>
          <a:latin typeface="+mn-lt"/>
          <a:ea typeface="+mn-ea"/>
          <a:cs typeface="+mn-cs"/>
        </a:defRPr>
      </a:lvl4pPr>
      <a:lvl5pPr marL="1558503" algn="l" defTabSz="389626" rtl="0" eaLnBrk="1" latinLnBrk="0" hangingPunct="1">
        <a:defRPr sz="1500" kern="1200">
          <a:solidFill>
            <a:schemeClr val="tx1"/>
          </a:solidFill>
          <a:latin typeface="+mn-lt"/>
          <a:ea typeface="+mn-ea"/>
          <a:cs typeface="+mn-cs"/>
        </a:defRPr>
      </a:lvl5pPr>
      <a:lvl6pPr marL="1948129" algn="l" defTabSz="389626" rtl="0" eaLnBrk="1" latinLnBrk="0" hangingPunct="1">
        <a:defRPr sz="1500" kern="1200">
          <a:solidFill>
            <a:schemeClr val="tx1"/>
          </a:solidFill>
          <a:latin typeface="+mn-lt"/>
          <a:ea typeface="+mn-ea"/>
          <a:cs typeface="+mn-cs"/>
        </a:defRPr>
      </a:lvl6pPr>
      <a:lvl7pPr marL="2337755" algn="l" defTabSz="389626" rtl="0" eaLnBrk="1" latinLnBrk="0" hangingPunct="1">
        <a:defRPr sz="1500" kern="1200">
          <a:solidFill>
            <a:schemeClr val="tx1"/>
          </a:solidFill>
          <a:latin typeface="+mn-lt"/>
          <a:ea typeface="+mn-ea"/>
          <a:cs typeface="+mn-cs"/>
        </a:defRPr>
      </a:lvl7pPr>
      <a:lvl8pPr marL="2727381" algn="l" defTabSz="389626" rtl="0" eaLnBrk="1" latinLnBrk="0" hangingPunct="1">
        <a:defRPr sz="1500" kern="1200">
          <a:solidFill>
            <a:schemeClr val="tx1"/>
          </a:solidFill>
          <a:latin typeface="+mn-lt"/>
          <a:ea typeface="+mn-ea"/>
          <a:cs typeface="+mn-cs"/>
        </a:defRPr>
      </a:lvl8pPr>
      <a:lvl9pPr marL="3117007" algn="l" defTabSz="389626"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thegreenage.co.uk/tech/compressed-air-energy-storage/" TargetMode="External"/><Relationship Id="rId3" Type="http://schemas.openxmlformats.org/officeDocument/2006/relationships/hyperlink" Target="https://energystorage.org/why-energy-storage/technologies/compressed-air-energy-storage-caes/" TargetMode="External"/><Relationship Id="rId7" Type="http://schemas.openxmlformats.org/officeDocument/2006/relationships/hyperlink" Target="https://interestingengineering.com/compressed-air-energy-storage-caes-systems"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hyperlink" Target="https://doi.org/10.1016/j.rser.2021.110705" TargetMode="External"/><Relationship Id="rId5" Type="http://schemas.openxmlformats.org/officeDocument/2006/relationships/hyperlink" Target="https://www.researchgate.net/figure/Comparison-of-key-type-energy-storage-technologies-in-sense-of-storage-capacity-and_fig1_312870399" TargetMode="External"/><Relationship Id="rId4" Type="http://schemas.openxmlformats.org/officeDocument/2006/relationships/hyperlink" Target="https://energystorage.org/why-energy-storage/technologies/isothermal-cae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2400" y="1772220"/>
            <a:ext cx="7777274" cy="2410209"/>
          </a:xfrm>
        </p:spPr>
        <p:txBody>
          <a:bodyPr>
            <a:normAutofit/>
          </a:bodyPr>
          <a:lstStyle/>
          <a:p>
            <a:r>
              <a:rPr lang="fi-FI" sz="3200">
                <a:ea typeface="ＭＳ Ｐゴシック"/>
              </a:rPr>
              <a:t>ELEC-E8423 - Smart Grid</a:t>
            </a:r>
            <a:br>
              <a:rPr lang="fi-FI" sz="3200"/>
            </a:br>
            <a:br>
              <a:rPr lang="fi-FI" sz="3200"/>
            </a:br>
            <a:r>
              <a:rPr lang="fi-FI" sz="3200" i="1">
                <a:ea typeface="ＭＳ Ｐゴシック"/>
              </a:rPr>
              <a:t>Compressed Air Energy Storage</a:t>
            </a:r>
            <a:endParaRPr lang="fi-FI" sz="3200" i="1"/>
          </a:p>
        </p:txBody>
      </p:sp>
      <p:sp>
        <p:nvSpPr>
          <p:cNvPr id="3" name="Subtitle 2"/>
          <p:cNvSpPr>
            <a:spLocks noGrp="1"/>
          </p:cNvSpPr>
          <p:nvPr>
            <p:ph type="subTitle" idx="1"/>
          </p:nvPr>
        </p:nvSpPr>
        <p:spPr>
          <a:xfrm>
            <a:off x="572401" y="4182429"/>
            <a:ext cx="6285600" cy="1323370"/>
          </a:xfrm>
        </p:spPr>
        <p:txBody>
          <a:bodyPr>
            <a:normAutofit/>
          </a:bodyPr>
          <a:lstStyle/>
          <a:p>
            <a:r>
              <a:rPr lang="en-US" i="1">
                <a:ea typeface="ＭＳ Ｐゴシック"/>
              </a:rPr>
              <a:t>Teemu </a:t>
            </a:r>
            <a:r>
              <a:rPr lang="en-US" i="1" err="1">
                <a:ea typeface="ＭＳ Ｐゴシック"/>
              </a:rPr>
              <a:t>Soukki</a:t>
            </a:r>
            <a:endParaRPr lang="en-US" i="1">
              <a:ea typeface="ＭＳ Ｐゴシック"/>
            </a:endParaRPr>
          </a:p>
          <a:p>
            <a:r>
              <a:rPr lang="en-US" i="1">
                <a:ea typeface="ＭＳ Ｐゴシック"/>
              </a:rPr>
              <a:t>Laura </a:t>
            </a:r>
            <a:r>
              <a:rPr lang="en-US" i="1" err="1">
                <a:ea typeface="ＭＳ Ｐゴシック"/>
              </a:rPr>
              <a:t>Öysti</a:t>
            </a:r>
            <a:endParaRPr lang="en-US" i="1" err="1"/>
          </a:p>
          <a:p>
            <a:endParaRPr lang="en-US"/>
          </a:p>
        </p:txBody>
      </p:sp>
      <p:sp>
        <p:nvSpPr>
          <p:cNvPr id="4" name="Text Placeholder 3"/>
          <p:cNvSpPr>
            <a:spLocks noGrp="1"/>
          </p:cNvSpPr>
          <p:nvPr>
            <p:ph type="body" sz="quarter" idx="13"/>
          </p:nvPr>
        </p:nvSpPr>
        <p:spPr/>
        <p:txBody>
          <a:bodyPr/>
          <a:lstStyle/>
          <a:p>
            <a:endParaRPr lang="en-US"/>
          </a:p>
        </p:txBody>
      </p:sp>
      <p:sp>
        <p:nvSpPr>
          <p:cNvPr id="5" name="Text Placeholder 4"/>
          <p:cNvSpPr>
            <a:spLocks noGrp="1"/>
          </p:cNvSpPr>
          <p:nvPr>
            <p:ph type="body" sz="quarter" idx="14"/>
          </p:nvPr>
        </p:nvSpPr>
        <p:spPr/>
        <p:txBody>
          <a:bodyPr/>
          <a:lstStyle/>
          <a:p>
            <a:endParaRPr lang="en-US"/>
          </a:p>
        </p:txBody>
      </p:sp>
      <p:sp>
        <p:nvSpPr>
          <p:cNvPr id="6" name="Text Placeholder 5"/>
          <p:cNvSpPr>
            <a:spLocks noGrp="1"/>
          </p:cNvSpPr>
          <p:nvPr>
            <p:ph type="body" sz="quarter" idx="18"/>
          </p:nvPr>
        </p:nvSpPr>
        <p:spPr>
          <a:xfrm>
            <a:off x="2862387" y="6137467"/>
            <a:ext cx="1594484" cy="238215"/>
          </a:xfrm>
        </p:spPr>
        <p:txBody>
          <a:bodyPr/>
          <a:lstStyle/>
          <a:p>
            <a:r>
              <a:rPr lang="fi-FI">
                <a:ea typeface="ＭＳ Ｐゴシック"/>
              </a:rPr>
              <a:t>20.04.2021</a:t>
            </a:r>
          </a:p>
        </p:txBody>
      </p:sp>
      <p:sp>
        <p:nvSpPr>
          <p:cNvPr id="7" name="Text Placeholder 6"/>
          <p:cNvSpPr>
            <a:spLocks noGrp="1"/>
          </p:cNvSpPr>
          <p:nvPr>
            <p:ph type="body" sz="quarter" idx="19"/>
          </p:nvPr>
        </p:nvSpPr>
        <p:spPr/>
        <p:txBody>
          <a:bodyPr/>
          <a:lstStyle/>
          <a:p>
            <a:endParaRPr lang="en-US"/>
          </a:p>
        </p:txBody>
      </p:sp>
      <p:sp>
        <p:nvSpPr>
          <p:cNvPr id="8" name="Text Placeholder 7"/>
          <p:cNvSpPr>
            <a:spLocks noGrp="1"/>
          </p:cNvSpPr>
          <p:nvPr>
            <p:ph type="body" sz="quarter" idx="20"/>
          </p:nvPr>
        </p:nvSpPr>
        <p:spPr/>
        <p:txBody>
          <a:bodyPr/>
          <a:lstStyle/>
          <a:p>
            <a:endParaRPr lang="en-US"/>
          </a:p>
        </p:txBody>
      </p:sp>
    </p:spTree>
    <p:extLst>
      <p:ext uri="{BB962C8B-B14F-4D97-AF65-F5344CB8AC3E}">
        <p14:creationId xmlns:p14="http://schemas.microsoft.com/office/powerpoint/2010/main" val="1640447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497600"/>
            <a:ext cx="8134278" cy="4136400"/>
          </a:xfrm>
        </p:spPr>
        <p:txBody>
          <a:bodyPr>
            <a:normAutofit/>
          </a:bodyPr>
          <a:lstStyle/>
          <a:p>
            <a:pPr marL="342900" indent="-342900">
              <a:buChar char="•"/>
            </a:pPr>
            <a:r>
              <a:rPr lang="en-US" sz="1100" b="0" dirty="0">
                <a:ea typeface="+mn-lt"/>
                <a:cs typeface="+mn-lt"/>
              </a:rPr>
              <a:t>Wang, J. et al. 2017. Overview of Compressed Air Energy Storage and Technology Development. Energies. Vol.10:7. p. 1-22. </a:t>
            </a:r>
            <a:r>
              <a:rPr lang="en-US" sz="1100" b="0" dirty="0" err="1">
                <a:ea typeface="+mn-lt"/>
                <a:cs typeface="+mn-lt"/>
              </a:rPr>
              <a:t>doi</a:t>
            </a:r>
            <a:r>
              <a:rPr lang="en-US" sz="1100" b="0" dirty="0">
                <a:ea typeface="+mn-lt"/>
                <a:cs typeface="+mn-lt"/>
              </a:rPr>
              <a:t>: 10.3390/en10070991</a:t>
            </a:r>
            <a:endParaRPr lang="en-US" sz="1100" dirty="0"/>
          </a:p>
          <a:p>
            <a:pPr marL="342900" indent="-342900">
              <a:buChar char="•"/>
            </a:pPr>
            <a:r>
              <a:rPr lang="en-US" sz="1100" b="0" dirty="0">
                <a:ea typeface="ＭＳ Ｐゴシック"/>
                <a:cs typeface="Arial"/>
              </a:rPr>
              <a:t>Energy Storage Association: </a:t>
            </a:r>
            <a:r>
              <a:rPr lang="en-US" sz="1100" b="0" dirty="0">
                <a:ea typeface="+mn-lt"/>
                <a:cs typeface="+mn-lt"/>
                <a:hlinkClick r:id="rId3"/>
              </a:rPr>
              <a:t>https://energystorage.org/why-energy-storage/technologies/compressed-air-energy-storage-caes/</a:t>
            </a:r>
            <a:r>
              <a:rPr lang="en-US" sz="1100" b="0" dirty="0">
                <a:ea typeface="+mn-lt"/>
                <a:cs typeface="+mn-lt"/>
              </a:rPr>
              <a:t> and </a:t>
            </a:r>
            <a:r>
              <a:rPr lang="en-US" sz="1100" b="0" dirty="0">
                <a:ea typeface="+mn-lt"/>
                <a:cs typeface="+mn-lt"/>
                <a:hlinkClick r:id="rId4"/>
              </a:rPr>
              <a:t>https://energystorage.org/why-energy-storage/technologies/isothermal-caes/</a:t>
            </a:r>
            <a:r>
              <a:rPr lang="en-US" sz="1100" b="0" dirty="0">
                <a:ea typeface="+mn-lt"/>
                <a:cs typeface="+mn-lt"/>
              </a:rPr>
              <a:t> </a:t>
            </a:r>
            <a:endParaRPr lang="en-US" sz="1100" b="0" dirty="0">
              <a:cs typeface="Arial"/>
            </a:endParaRPr>
          </a:p>
          <a:p>
            <a:pPr marL="342900" indent="-342900">
              <a:buChar char="•"/>
            </a:pPr>
            <a:r>
              <a:rPr lang="en-US" sz="1100" b="0" dirty="0">
                <a:ea typeface="+mn-lt"/>
                <a:cs typeface="+mn-lt"/>
                <a:hlinkClick r:id="rId5"/>
              </a:rPr>
              <a:t>https://www.researchgate.net/figure/Comparison-of-key-type-energy-storage-technologies-in-sense-of-storage-capacity-and_fig1_312870399</a:t>
            </a:r>
            <a:endParaRPr lang="en-US" sz="1100" b="0" dirty="0">
              <a:cs typeface="Arial"/>
            </a:endParaRPr>
          </a:p>
          <a:p>
            <a:pPr marL="342900" indent="-342900">
              <a:buChar char="•"/>
            </a:pPr>
            <a:r>
              <a:rPr lang="en-US" sz="1100" b="0" dirty="0">
                <a:ea typeface="+mn-lt"/>
                <a:cs typeface="+mn-lt"/>
              </a:rPr>
              <a:t>Sternberg &amp; </a:t>
            </a:r>
            <a:r>
              <a:rPr lang="en-US" sz="1100" b="0" dirty="0" err="1">
                <a:ea typeface="+mn-lt"/>
                <a:cs typeface="+mn-lt"/>
              </a:rPr>
              <a:t>Bardow</a:t>
            </a:r>
            <a:r>
              <a:rPr lang="en-US" sz="1100" b="0" dirty="0">
                <a:ea typeface="+mn-lt"/>
                <a:cs typeface="+mn-lt"/>
              </a:rPr>
              <a:t> 2014. Power-to-What? – Environmental assessment of energy storage systems. Energy Environ. Sci., 2015, 8, 389. DOI: 10.1039/c4ee03051f</a:t>
            </a:r>
            <a:endParaRPr lang="en-US" sz="1100" b="0" dirty="0">
              <a:cs typeface="Arial"/>
            </a:endParaRPr>
          </a:p>
          <a:p>
            <a:pPr marL="342900" indent="-342900">
              <a:buChar char="•"/>
            </a:pPr>
            <a:r>
              <a:rPr lang="en-US" sz="1100" b="0" dirty="0">
                <a:ea typeface="+mn-lt"/>
                <a:cs typeface="+mn-lt"/>
              </a:rPr>
              <a:t>Chen, H. &amp; Zhang, X. &amp; Liu, J. &amp; Tan, C. 2013. Compressed Air Energy Storage, Energy Storage - Technologies and Applications. </a:t>
            </a:r>
            <a:r>
              <a:rPr lang="en-US" sz="1100" b="0" dirty="0" err="1">
                <a:ea typeface="+mn-lt"/>
                <a:cs typeface="+mn-lt"/>
              </a:rPr>
              <a:t>IntechOpen</a:t>
            </a:r>
            <a:r>
              <a:rPr lang="en-US" sz="1100" b="0" dirty="0">
                <a:ea typeface="+mn-lt"/>
                <a:cs typeface="+mn-lt"/>
              </a:rPr>
              <a:t>. ISBN: 978-953-51-0951-8.</a:t>
            </a:r>
            <a:endParaRPr lang="en-US" sz="1100" b="0" dirty="0">
              <a:cs typeface="+mn-lt"/>
            </a:endParaRPr>
          </a:p>
          <a:p>
            <a:pPr marL="342900" indent="-342900">
              <a:buChar char="•"/>
            </a:pPr>
            <a:r>
              <a:rPr lang="en-US" sz="1100" b="0" dirty="0">
                <a:ea typeface="+mn-lt"/>
                <a:cs typeface="+mn-lt"/>
              </a:rPr>
              <a:t>Marcus King, Anjali Jain, Rohit </a:t>
            </a:r>
            <a:r>
              <a:rPr lang="en-US" sz="1100" b="0" dirty="0" err="1">
                <a:ea typeface="+mn-lt"/>
                <a:cs typeface="+mn-lt"/>
              </a:rPr>
              <a:t>Bhakar</a:t>
            </a:r>
            <a:r>
              <a:rPr lang="en-US" sz="1100" b="0" dirty="0">
                <a:ea typeface="+mn-lt"/>
                <a:cs typeface="+mn-lt"/>
              </a:rPr>
              <a:t>, </a:t>
            </a:r>
            <a:r>
              <a:rPr lang="en-US" sz="1100" b="0" dirty="0" err="1">
                <a:ea typeface="+mn-lt"/>
                <a:cs typeface="+mn-lt"/>
              </a:rPr>
              <a:t>Jyotirmay</a:t>
            </a:r>
            <a:r>
              <a:rPr lang="en-US" sz="1100" b="0" dirty="0">
                <a:ea typeface="+mn-lt"/>
                <a:cs typeface="+mn-lt"/>
              </a:rPr>
              <a:t> Mathur, </a:t>
            </a:r>
            <a:r>
              <a:rPr lang="en-US" sz="1100" b="0" dirty="0" err="1">
                <a:ea typeface="+mn-lt"/>
                <a:cs typeface="+mn-lt"/>
              </a:rPr>
              <a:t>Jihong</a:t>
            </a:r>
            <a:r>
              <a:rPr lang="en-US" sz="1100" b="0" dirty="0">
                <a:ea typeface="+mn-lt"/>
                <a:cs typeface="+mn-lt"/>
              </a:rPr>
              <a:t> Wang, Overview of current compressed air energy storage projects and analysis of the potential underground storage capacity in India and the UK, Renewable and Sustainable Energy Reviews, volume 139, 2021, 110705, ISSN 1364-0321, </a:t>
            </a:r>
            <a:r>
              <a:rPr lang="en-US" sz="1100" b="0" dirty="0">
                <a:ea typeface="+mn-lt"/>
                <a:cs typeface="+mn-lt"/>
                <a:hlinkClick r:id="rId6"/>
              </a:rPr>
              <a:t>https://doi.org/10.1016/j.rser.2021.110705</a:t>
            </a:r>
            <a:r>
              <a:rPr lang="en-US" sz="1100" b="0" dirty="0">
                <a:ea typeface="+mn-lt"/>
                <a:cs typeface="+mn-lt"/>
              </a:rPr>
              <a:t>.</a:t>
            </a:r>
          </a:p>
          <a:p>
            <a:pPr marL="342900" indent="-342900">
              <a:buChar char="•"/>
            </a:pPr>
            <a:r>
              <a:rPr lang="en-US" sz="1100" b="0" dirty="0"/>
              <a:t>Interesting Engineering: </a:t>
            </a:r>
            <a:r>
              <a:rPr lang="en-US" sz="1100" b="0" dirty="0">
                <a:hlinkClick r:id="rId7"/>
              </a:rPr>
              <a:t>https://interestingengineering.com/compressed-air-energy-storage-caes-systems</a:t>
            </a:r>
            <a:endParaRPr lang="en-US" sz="1100" b="0" dirty="0"/>
          </a:p>
          <a:p>
            <a:pPr marL="342900" indent="-342900">
              <a:buChar char="•"/>
            </a:pPr>
            <a:r>
              <a:rPr lang="en-US" sz="1100" b="0" dirty="0"/>
              <a:t>The Green Age: </a:t>
            </a:r>
            <a:r>
              <a:rPr lang="en-US" sz="1100" b="0" dirty="0">
                <a:hlinkClick r:id="rId8"/>
              </a:rPr>
              <a:t>https://www.thegreenage.co.uk/tech/compressed-air-energy-storage/</a:t>
            </a:r>
            <a:r>
              <a:rPr lang="en-US" sz="1100" b="0" dirty="0"/>
              <a:t> </a:t>
            </a:r>
          </a:p>
        </p:txBody>
      </p:sp>
      <p:sp>
        <p:nvSpPr>
          <p:cNvPr id="3" name="Title 2"/>
          <p:cNvSpPr>
            <a:spLocks noGrp="1"/>
          </p:cNvSpPr>
          <p:nvPr>
            <p:ph type="ctrTitle"/>
          </p:nvPr>
        </p:nvSpPr>
        <p:spPr/>
        <p:txBody>
          <a:bodyPr/>
          <a:lstStyle/>
          <a:p>
            <a:r>
              <a:rPr lang="fi-FI" err="1"/>
              <a:t>Source</a:t>
            </a:r>
            <a:r>
              <a:rPr lang="fi-FI"/>
              <a:t> </a:t>
            </a:r>
            <a:r>
              <a:rPr lang="fi-FI" err="1"/>
              <a:t>material</a:t>
            </a:r>
            <a:r>
              <a:rPr lang="fi-FI"/>
              <a:t> </a:t>
            </a:r>
            <a:r>
              <a:rPr lang="fi-FI" err="1"/>
              <a:t>used</a:t>
            </a:r>
            <a:endParaRPr lang="en-US"/>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7" name="Date Placeholder 6"/>
          <p:cNvSpPr>
            <a:spLocks noGrp="1"/>
          </p:cNvSpPr>
          <p:nvPr>
            <p:ph type="dt" sz="half" idx="19"/>
          </p:nvPr>
        </p:nvSpPr>
        <p:spPr/>
        <p:txBody>
          <a:bodyPr/>
          <a:lstStyle/>
          <a:p>
            <a:pPr>
              <a:defRPr/>
            </a:pPr>
            <a:r>
              <a:rPr lang="fi-FI"/>
              <a:t>07.02.2018</a:t>
            </a:r>
            <a:endParaRPr lang="en-US"/>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dirty="0" smtClean="0"/>
              <a:pPr>
                <a:defRPr/>
              </a:pPr>
              <a:t>10</a:t>
            </a:fld>
            <a:endParaRPr lang="en-US" altLang="en-US"/>
          </a:p>
        </p:txBody>
      </p:sp>
    </p:spTree>
    <p:extLst>
      <p:ext uri="{BB962C8B-B14F-4D97-AF65-F5344CB8AC3E}">
        <p14:creationId xmlns:p14="http://schemas.microsoft.com/office/powerpoint/2010/main" val="1660700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497600"/>
            <a:ext cx="7988990" cy="4136400"/>
          </a:xfrm>
        </p:spPr>
        <p:txBody>
          <a:bodyPr>
            <a:normAutofit/>
          </a:bodyPr>
          <a:lstStyle/>
          <a:p>
            <a:pPr marL="0" indent="0" eaLnBrk="1" hangingPunct="1">
              <a:lnSpc>
                <a:spcPct val="160000"/>
              </a:lnSpc>
            </a:pPr>
            <a:r>
              <a:rPr lang="en-US">
                <a:ea typeface="ＭＳ Ｐゴシック"/>
              </a:rPr>
              <a:t>What is CAES? - Compressed Air Energy Storage</a:t>
            </a:r>
            <a:endParaRPr lang="en-US"/>
          </a:p>
          <a:p>
            <a:pPr marL="0" indent="0">
              <a:lnSpc>
                <a:spcPct val="160000"/>
              </a:lnSpc>
            </a:pPr>
            <a:endParaRPr lang="en-US">
              <a:ea typeface="ＭＳ Ｐゴシック"/>
            </a:endParaRPr>
          </a:p>
          <a:p>
            <a:pPr marL="285750" indent="-285750">
              <a:lnSpc>
                <a:spcPct val="160000"/>
              </a:lnSpc>
              <a:buChar char="•"/>
            </a:pPr>
            <a:r>
              <a:rPr lang="en-US">
                <a:ea typeface="ＭＳ Ｐゴシック"/>
              </a:rPr>
              <a:t>Concept</a:t>
            </a:r>
          </a:p>
          <a:p>
            <a:pPr marL="285750" indent="-285750">
              <a:lnSpc>
                <a:spcPct val="160000"/>
              </a:lnSpc>
              <a:buChar char="•"/>
            </a:pPr>
            <a:r>
              <a:rPr lang="en-US">
                <a:ea typeface="ＭＳ Ｐゴシック"/>
              </a:rPr>
              <a:t>The different types of CAES</a:t>
            </a:r>
          </a:p>
          <a:p>
            <a:pPr marL="285750" indent="-285750">
              <a:lnSpc>
                <a:spcPct val="160000"/>
              </a:lnSpc>
              <a:buChar char="•"/>
            </a:pPr>
            <a:r>
              <a:rPr lang="en-US">
                <a:ea typeface="ＭＳ Ｐゴシック"/>
              </a:rPr>
              <a:t>Potential of CAES</a:t>
            </a:r>
          </a:p>
          <a:p>
            <a:pPr marL="285750" indent="-285750">
              <a:lnSpc>
                <a:spcPct val="160000"/>
              </a:lnSpc>
              <a:buChar char="•"/>
            </a:pPr>
            <a:r>
              <a:rPr lang="en-US">
                <a:ea typeface="ＭＳ Ｐゴシック"/>
              </a:rPr>
              <a:t>Projects currently in operation</a:t>
            </a:r>
          </a:p>
          <a:p>
            <a:pPr marL="285750" indent="-285750">
              <a:lnSpc>
                <a:spcPct val="160000"/>
              </a:lnSpc>
              <a:buChar char="•"/>
            </a:pPr>
            <a:r>
              <a:rPr lang="en-US">
                <a:ea typeface="ＭＳ Ｐゴシック"/>
              </a:rPr>
              <a:t>Conclusions</a:t>
            </a:r>
            <a:endParaRPr lang="en-US"/>
          </a:p>
        </p:txBody>
      </p:sp>
      <p:sp>
        <p:nvSpPr>
          <p:cNvPr id="3" name="Title 2"/>
          <p:cNvSpPr>
            <a:spLocks noGrp="1"/>
          </p:cNvSpPr>
          <p:nvPr>
            <p:ph type="ctrTitle"/>
          </p:nvPr>
        </p:nvSpPr>
        <p:spPr/>
        <p:txBody>
          <a:bodyPr/>
          <a:lstStyle/>
          <a:p>
            <a:r>
              <a:rPr lang="fi-FI" err="1"/>
              <a:t>Introduction</a:t>
            </a:r>
            <a:endParaRPr lang="en-US"/>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7" name="Date Placeholder 6"/>
          <p:cNvSpPr>
            <a:spLocks noGrp="1"/>
          </p:cNvSpPr>
          <p:nvPr>
            <p:ph type="dt" sz="half" idx="19"/>
          </p:nvPr>
        </p:nvSpPr>
        <p:spPr/>
        <p:txBody>
          <a:bodyPr/>
          <a:lstStyle/>
          <a:p>
            <a:pPr>
              <a:defRPr/>
            </a:pPr>
            <a:r>
              <a:rPr lang="fi-FI"/>
              <a:t>07.02.2018</a:t>
            </a:r>
            <a:endParaRPr lang="en-US"/>
          </a:p>
        </p:txBody>
      </p:sp>
      <p:sp>
        <p:nvSpPr>
          <p:cNvPr id="8" name="Slide Number Placeholder 7"/>
          <p:cNvSpPr>
            <a:spLocks noGrp="1"/>
          </p:cNvSpPr>
          <p:nvPr>
            <p:ph type="sldNum" sz="quarter" idx="20"/>
          </p:nvPr>
        </p:nvSpPr>
        <p:spPr>
          <a:xfrm>
            <a:off x="3425052" y="6406336"/>
            <a:ext cx="1544638" cy="125412"/>
          </a:xfrm>
        </p:spPr>
        <p:txBody>
          <a:bodyPr/>
          <a:lstStyle/>
          <a:p>
            <a:pPr>
              <a:defRPr/>
            </a:pPr>
            <a:r>
              <a:rPr lang="et-EE" altLang="en-US"/>
              <a:t>Page </a:t>
            </a:r>
            <a:fld id="{7ACE66E0-BE04-47BA-A62D-7BFC499E8192}" type="slidenum">
              <a:rPr lang="en-US" altLang="en-US" smtClean="0"/>
              <a:pPr>
                <a:defRPr/>
              </a:pPr>
              <a:t>2</a:t>
            </a:fld>
            <a:endParaRPr lang="en-US" altLang="en-US"/>
          </a:p>
        </p:txBody>
      </p:sp>
    </p:spTree>
    <p:extLst>
      <p:ext uri="{BB962C8B-B14F-4D97-AF65-F5344CB8AC3E}">
        <p14:creationId xmlns:p14="http://schemas.microsoft.com/office/powerpoint/2010/main" val="2138976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FEAFD9B-9845-4B73-9918-60DF940E3176}"/>
              </a:ext>
            </a:extLst>
          </p:cNvPr>
          <p:cNvSpPr>
            <a:spLocks noGrp="1"/>
          </p:cNvSpPr>
          <p:nvPr>
            <p:ph type="body" sz="quarter" idx="13"/>
          </p:nvPr>
        </p:nvSpPr>
        <p:spPr/>
        <p:txBody>
          <a:bodyPr>
            <a:normAutofit/>
          </a:bodyPr>
          <a:lstStyle/>
          <a:p>
            <a:pPr>
              <a:lnSpc>
                <a:spcPct val="160000"/>
              </a:lnSpc>
            </a:pPr>
            <a:r>
              <a:rPr lang="en-US">
                <a:ea typeface="ＭＳ Ｐゴシック"/>
                <a:cs typeface="Arial"/>
              </a:rPr>
              <a:t>- A way to store excess energy.</a:t>
            </a:r>
            <a:endParaRPr lang="en-US"/>
          </a:p>
          <a:p>
            <a:pPr>
              <a:lnSpc>
                <a:spcPct val="160000"/>
              </a:lnSpc>
            </a:pPr>
            <a:r>
              <a:rPr lang="en-US">
                <a:ea typeface="ＭＳ Ｐゴシック"/>
              </a:rPr>
              <a:t>- Most closely related to pumped hydro storage. </a:t>
            </a:r>
            <a:endParaRPr lang="en-US"/>
          </a:p>
          <a:p>
            <a:pPr>
              <a:lnSpc>
                <a:spcPct val="160000"/>
              </a:lnSpc>
            </a:pPr>
            <a:r>
              <a:rPr lang="en-US">
                <a:ea typeface="ＭＳ Ｐゴシック"/>
              </a:rPr>
              <a:t>- No need for expensive and potentially harmful materials such as battery systems use. </a:t>
            </a:r>
            <a:endParaRPr lang="en-US"/>
          </a:p>
          <a:p>
            <a:pPr>
              <a:lnSpc>
                <a:spcPct val="160000"/>
              </a:lnSpc>
            </a:pPr>
            <a:r>
              <a:rPr lang="en-US">
                <a:ea typeface="ＭＳ Ｐゴシック"/>
              </a:rPr>
              <a:t>- Ambient air is compressed to a reservoir, most commonly underground salt reservoirs. Overground tanks for smaller systems.</a:t>
            </a:r>
            <a:endParaRPr lang="en-US"/>
          </a:p>
          <a:p>
            <a:pPr>
              <a:lnSpc>
                <a:spcPct val="160000"/>
              </a:lnSpc>
            </a:pPr>
            <a:r>
              <a:rPr lang="en-US">
                <a:ea typeface="ＭＳ Ｐゴシック"/>
              </a:rPr>
              <a:t>- When needed, that energy is released through a turbine, generating electricity.</a:t>
            </a:r>
            <a:endParaRPr lang="en-US"/>
          </a:p>
          <a:p>
            <a:pPr>
              <a:lnSpc>
                <a:spcPct val="160000"/>
              </a:lnSpc>
            </a:pPr>
            <a:r>
              <a:rPr lang="en-US">
                <a:ea typeface="ＭＳ Ｐゴシック"/>
              </a:rPr>
              <a:t>- The air heats up as it is compressed and cools down as it is released.</a:t>
            </a:r>
          </a:p>
          <a:p>
            <a:endParaRPr lang="en-US"/>
          </a:p>
          <a:p>
            <a:endParaRPr lang="en-US"/>
          </a:p>
        </p:txBody>
      </p:sp>
      <p:sp>
        <p:nvSpPr>
          <p:cNvPr id="3" name="Title 2">
            <a:extLst>
              <a:ext uri="{FF2B5EF4-FFF2-40B4-BE49-F238E27FC236}">
                <a16:creationId xmlns:a16="http://schemas.microsoft.com/office/drawing/2014/main" id="{1B49054C-BBB9-49B1-AE8D-81C019113CF3}"/>
              </a:ext>
            </a:extLst>
          </p:cNvPr>
          <p:cNvSpPr>
            <a:spLocks noGrp="1"/>
          </p:cNvSpPr>
          <p:nvPr>
            <p:ph type="ctrTitle"/>
          </p:nvPr>
        </p:nvSpPr>
        <p:spPr/>
        <p:txBody>
          <a:bodyPr/>
          <a:lstStyle/>
          <a:p>
            <a:r>
              <a:rPr lang="en-US">
                <a:ea typeface="ＭＳ Ｐゴシック"/>
              </a:rPr>
              <a:t>Concept</a:t>
            </a:r>
            <a:endParaRPr lang="en-US"/>
          </a:p>
        </p:txBody>
      </p:sp>
      <p:sp>
        <p:nvSpPr>
          <p:cNvPr id="4" name="Text Placeholder 3">
            <a:extLst>
              <a:ext uri="{FF2B5EF4-FFF2-40B4-BE49-F238E27FC236}">
                <a16:creationId xmlns:a16="http://schemas.microsoft.com/office/drawing/2014/main" id="{A6F6DD07-179C-4BCA-A353-059503659765}"/>
              </a:ext>
            </a:extLst>
          </p:cNvPr>
          <p:cNvSpPr>
            <a:spLocks noGrp="1"/>
          </p:cNvSpPr>
          <p:nvPr>
            <p:ph type="body" sz="quarter" idx="16"/>
          </p:nvPr>
        </p:nvSpPr>
        <p:spPr/>
        <p:txBody>
          <a:bodyPr/>
          <a:lstStyle/>
          <a:p>
            <a:endParaRPr lang="en-US"/>
          </a:p>
        </p:txBody>
      </p:sp>
      <p:sp>
        <p:nvSpPr>
          <p:cNvPr id="5" name="Text Placeholder 4">
            <a:extLst>
              <a:ext uri="{FF2B5EF4-FFF2-40B4-BE49-F238E27FC236}">
                <a16:creationId xmlns:a16="http://schemas.microsoft.com/office/drawing/2014/main" id="{9345E59B-413C-4197-94A8-D66293014A36}"/>
              </a:ext>
            </a:extLst>
          </p:cNvPr>
          <p:cNvSpPr>
            <a:spLocks noGrp="1"/>
          </p:cNvSpPr>
          <p:nvPr>
            <p:ph type="body" sz="quarter" idx="17"/>
          </p:nvPr>
        </p:nvSpPr>
        <p:spPr/>
        <p:txBody>
          <a:bodyPr/>
          <a:lstStyle/>
          <a:p>
            <a:endParaRPr lang="en-US"/>
          </a:p>
        </p:txBody>
      </p:sp>
      <p:sp>
        <p:nvSpPr>
          <p:cNvPr id="6" name="Date Placeholder 5">
            <a:extLst>
              <a:ext uri="{FF2B5EF4-FFF2-40B4-BE49-F238E27FC236}">
                <a16:creationId xmlns:a16="http://schemas.microsoft.com/office/drawing/2014/main" id="{F9408D29-C336-4C9C-8627-8AC06BC8D537}"/>
              </a:ext>
            </a:extLst>
          </p:cNvPr>
          <p:cNvSpPr>
            <a:spLocks noGrp="1"/>
          </p:cNvSpPr>
          <p:nvPr>
            <p:ph type="dt" sz="half" idx="19"/>
          </p:nvPr>
        </p:nvSpPr>
        <p:spPr/>
        <p:txBody>
          <a:bodyPr/>
          <a:lstStyle/>
          <a:p>
            <a:pPr>
              <a:defRPr/>
            </a:pPr>
            <a:r>
              <a:rPr lang="fi-FI"/>
              <a:t>07.02.2018</a:t>
            </a:r>
            <a:endParaRPr lang="en-US"/>
          </a:p>
        </p:txBody>
      </p:sp>
      <p:sp>
        <p:nvSpPr>
          <p:cNvPr id="7" name="Slide Number Placeholder 6">
            <a:extLst>
              <a:ext uri="{FF2B5EF4-FFF2-40B4-BE49-F238E27FC236}">
                <a16:creationId xmlns:a16="http://schemas.microsoft.com/office/drawing/2014/main" id="{94A41121-39F7-4042-8A04-39EBAD7C8E52}"/>
              </a:ext>
            </a:extLst>
          </p:cNvPr>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3</a:t>
            </a:fld>
            <a:endParaRPr lang="en-US" altLang="en-US"/>
          </a:p>
        </p:txBody>
      </p:sp>
    </p:spTree>
    <p:extLst>
      <p:ext uri="{BB962C8B-B14F-4D97-AF65-F5344CB8AC3E}">
        <p14:creationId xmlns:p14="http://schemas.microsoft.com/office/powerpoint/2010/main" val="249767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10BB6F3-AF28-4C86-B6FB-3243E3584799}"/>
              </a:ext>
            </a:extLst>
          </p:cNvPr>
          <p:cNvSpPr>
            <a:spLocks noGrp="1"/>
          </p:cNvSpPr>
          <p:nvPr>
            <p:ph type="ctrTitle"/>
          </p:nvPr>
        </p:nvSpPr>
        <p:spPr/>
        <p:txBody>
          <a:bodyPr/>
          <a:lstStyle/>
          <a:p>
            <a:r>
              <a:rPr lang="en-US">
                <a:ea typeface="ＭＳ Ｐゴシック"/>
              </a:rPr>
              <a:t>Concept</a:t>
            </a:r>
            <a:endParaRPr lang="en-US"/>
          </a:p>
        </p:txBody>
      </p:sp>
      <p:sp>
        <p:nvSpPr>
          <p:cNvPr id="4" name="Text Placeholder 3">
            <a:extLst>
              <a:ext uri="{FF2B5EF4-FFF2-40B4-BE49-F238E27FC236}">
                <a16:creationId xmlns:a16="http://schemas.microsoft.com/office/drawing/2014/main" id="{FE64254E-C13F-4083-A72A-B9F660159A5D}"/>
              </a:ext>
            </a:extLst>
          </p:cNvPr>
          <p:cNvSpPr>
            <a:spLocks noGrp="1"/>
          </p:cNvSpPr>
          <p:nvPr>
            <p:ph type="body" sz="quarter" idx="16"/>
          </p:nvPr>
        </p:nvSpPr>
        <p:spPr/>
        <p:txBody>
          <a:bodyPr/>
          <a:lstStyle/>
          <a:p>
            <a:endParaRPr lang="en-US"/>
          </a:p>
        </p:txBody>
      </p:sp>
      <p:sp>
        <p:nvSpPr>
          <p:cNvPr id="5" name="Text Placeholder 4">
            <a:extLst>
              <a:ext uri="{FF2B5EF4-FFF2-40B4-BE49-F238E27FC236}">
                <a16:creationId xmlns:a16="http://schemas.microsoft.com/office/drawing/2014/main" id="{E88EDC34-07A0-4603-AD2C-727722E93FFB}"/>
              </a:ext>
            </a:extLst>
          </p:cNvPr>
          <p:cNvSpPr>
            <a:spLocks noGrp="1"/>
          </p:cNvSpPr>
          <p:nvPr>
            <p:ph type="body" sz="quarter" idx="17"/>
          </p:nvPr>
        </p:nvSpPr>
        <p:spPr/>
        <p:txBody>
          <a:bodyPr/>
          <a:lstStyle/>
          <a:p>
            <a:endParaRPr lang="en-US"/>
          </a:p>
        </p:txBody>
      </p:sp>
      <p:sp>
        <p:nvSpPr>
          <p:cNvPr id="6" name="Date Placeholder 5">
            <a:extLst>
              <a:ext uri="{FF2B5EF4-FFF2-40B4-BE49-F238E27FC236}">
                <a16:creationId xmlns:a16="http://schemas.microsoft.com/office/drawing/2014/main" id="{97284A66-E1CA-4870-B4B0-28B9C80EE025}"/>
              </a:ext>
            </a:extLst>
          </p:cNvPr>
          <p:cNvSpPr>
            <a:spLocks noGrp="1"/>
          </p:cNvSpPr>
          <p:nvPr>
            <p:ph type="dt" sz="half" idx="19"/>
          </p:nvPr>
        </p:nvSpPr>
        <p:spPr/>
        <p:txBody>
          <a:bodyPr/>
          <a:lstStyle/>
          <a:p>
            <a:pPr>
              <a:defRPr/>
            </a:pPr>
            <a:r>
              <a:rPr lang="fi-FI"/>
              <a:t>07.02.2018</a:t>
            </a:r>
            <a:endParaRPr lang="en-US"/>
          </a:p>
        </p:txBody>
      </p:sp>
      <p:sp>
        <p:nvSpPr>
          <p:cNvPr id="7" name="Slide Number Placeholder 6">
            <a:extLst>
              <a:ext uri="{FF2B5EF4-FFF2-40B4-BE49-F238E27FC236}">
                <a16:creationId xmlns:a16="http://schemas.microsoft.com/office/drawing/2014/main" id="{36D48C27-177A-446F-B84B-2EC4DCEBD8E4}"/>
              </a:ext>
            </a:extLst>
          </p:cNvPr>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4</a:t>
            </a:fld>
            <a:endParaRPr lang="en-US" altLang="en-US"/>
          </a:p>
        </p:txBody>
      </p:sp>
      <p:pic>
        <p:nvPicPr>
          <p:cNvPr id="8" name="Picture 8" descr="Diagram&#10;&#10;Description automatically generated">
            <a:extLst>
              <a:ext uri="{FF2B5EF4-FFF2-40B4-BE49-F238E27FC236}">
                <a16:creationId xmlns:a16="http://schemas.microsoft.com/office/drawing/2014/main" id="{4A54138B-3651-4991-99D9-3E50A6826FC3}"/>
              </a:ext>
            </a:extLst>
          </p:cNvPr>
          <p:cNvPicPr>
            <a:picLocks noChangeAspect="1"/>
          </p:cNvPicPr>
          <p:nvPr/>
        </p:nvPicPr>
        <p:blipFill>
          <a:blip r:embed="rId2"/>
          <a:stretch>
            <a:fillRect/>
          </a:stretch>
        </p:blipFill>
        <p:spPr>
          <a:xfrm>
            <a:off x="1514525" y="1496041"/>
            <a:ext cx="5384536" cy="4138340"/>
          </a:xfrm>
          <a:prstGeom prst="rect">
            <a:avLst/>
          </a:prstGeom>
        </p:spPr>
      </p:pic>
    </p:spTree>
    <p:extLst>
      <p:ext uri="{BB962C8B-B14F-4D97-AF65-F5344CB8AC3E}">
        <p14:creationId xmlns:p14="http://schemas.microsoft.com/office/powerpoint/2010/main" val="3337074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6A8608A-A0AF-417C-AE62-74358E4C93E6}"/>
              </a:ext>
            </a:extLst>
          </p:cNvPr>
          <p:cNvSpPr>
            <a:spLocks noGrp="1"/>
          </p:cNvSpPr>
          <p:nvPr>
            <p:ph type="body" sz="quarter" idx="13"/>
          </p:nvPr>
        </p:nvSpPr>
        <p:spPr>
          <a:xfrm>
            <a:off x="580296" y="1497600"/>
            <a:ext cx="6285600" cy="4136400"/>
          </a:xfrm>
        </p:spPr>
        <p:txBody>
          <a:bodyPr/>
          <a:lstStyle/>
          <a:p>
            <a:r>
              <a:rPr lang="en-US">
                <a:ea typeface="ＭＳ Ｐゴシック"/>
                <a:cs typeface="Arial"/>
              </a:rPr>
              <a:t>Diabatic</a:t>
            </a:r>
            <a:endParaRPr lang="en-US" b="0">
              <a:ea typeface="ＭＳ Ｐゴシック"/>
              <a:cs typeface="Arial"/>
            </a:endParaRPr>
          </a:p>
          <a:p>
            <a:pPr marL="960755" lvl="1" indent="-285750">
              <a:buFont typeface="Arial"/>
              <a:buChar char="•"/>
            </a:pPr>
            <a:r>
              <a:rPr lang="en-US" sz="1400">
                <a:ea typeface="ＭＳ Ｐゴシック"/>
                <a:cs typeface="Arial"/>
              </a:rPr>
              <a:t>Heat from compression is dissipated</a:t>
            </a:r>
            <a:endParaRPr lang="en-US" sz="1400" b="0">
              <a:cs typeface="Arial"/>
            </a:endParaRPr>
          </a:p>
          <a:p>
            <a:pPr marL="960755" lvl="1" indent="-285750">
              <a:buFont typeface="Arial"/>
              <a:buChar char="•"/>
            </a:pPr>
            <a:r>
              <a:rPr lang="en-US" sz="1400">
                <a:ea typeface="ＭＳ Ｐゴシック"/>
                <a:cs typeface="Arial"/>
              </a:rPr>
              <a:t>External energy is used to heat the expanding air</a:t>
            </a:r>
          </a:p>
          <a:p>
            <a:pPr marL="960755" lvl="1" indent="-285750">
              <a:buFont typeface="Arial"/>
              <a:buChar char="•"/>
            </a:pPr>
            <a:r>
              <a:rPr lang="en-US" sz="1400">
                <a:ea typeface="ＭＳ Ｐゴシック"/>
                <a:cs typeface="Arial"/>
              </a:rPr>
              <a:t>Efficiency = 42-55%, depending on if waste heat is utilized </a:t>
            </a:r>
            <a:endParaRPr lang="en-US" sz="1400"/>
          </a:p>
          <a:p>
            <a:endParaRPr lang="en-US">
              <a:ea typeface="ＭＳ Ｐゴシック"/>
            </a:endParaRPr>
          </a:p>
          <a:p>
            <a:r>
              <a:rPr lang="en-US">
                <a:ea typeface="ＭＳ Ｐゴシック"/>
              </a:rPr>
              <a:t>Adiabatic</a:t>
            </a:r>
            <a:endParaRPr lang="en-US"/>
          </a:p>
          <a:p>
            <a:pPr marL="972820" lvl="2"/>
            <a:r>
              <a:rPr lang="en-US" sz="1400">
                <a:ea typeface="ＭＳ Ｐゴシック"/>
              </a:rPr>
              <a:t>Heat from compression is stored</a:t>
            </a:r>
          </a:p>
          <a:p>
            <a:pPr marL="972820" lvl="2"/>
            <a:r>
              <a:rPr lang="en-US" sz="1400">
                <a:ea typeface="ＭＳ Ｐゴシック"/>
              </a:rPr>
              <a:t>Stored heat is used to heat up the expanding air</a:t>
            </a:r>
          </a:p>
          <a:p>
            <a:pPr marL="972820" lvl="2"/>
            <a:r>
              <a:rPr lang="en-US" sz="1400">
                <a:ea typeface="ＭＳ Ｐゴシック"/>
              </a:rPr>
              <a:t>Efficiency</a:t>
            </a:r>
            <a:r>
              <a:rPr lang="en-US" sz="1400">
                <a:ea typeface="ＭＳ Ｐゴシック"/>
                <a:cs typeface="+mn-lt"/>
              </a:rPr>
              <a:t> </a:t>
            </a:r>
            <a:r>
              <a:rPr lang="en-US" sz="1400">
                <a:ea typeface="+mn-lt"/>
                <a:cs typeface="+mn-lt"/>
              </a:rPr>
              <a:t>≈ </a:t>
            </a:r>
            <a:r>
              <a:rPr lang="en-US" sz="1400">
                <a:ea typeface="ＭＳ Ｐゴシック"/>
              </a:rPr>
              <a:t> 70%</a:t>
            </a:r>
            <a:endParaRPr lang="en-US" sz="1400"/>
          </a:p>
          <a:p>
            <a:endParaRPr lang="en-US" b="1">
              <a:ea typeface="ＭＳ Ｐゴシック"/>
            </a:endParaRPr>
          </a:p>
          <a:p>
            <a:endParaRPr lang="en-US">
              <a:ea typeface="ＭＳ Ｐゴシック"/>
            </a:endParaRPr>
          </a:p>
          <a:p>
            <a:r>
              <a:rPr lang="en-US">
                <a:ea typeface="ＭＳ Ｐゴシック"/>
              </a:rPr>
              <a:t>Isothermal</a:t>
            </a:r>
          </a:p>
          <a:p>
            <a:pPr marL="972820" lvl="2"/>
            <a:r>
              <a:rPr lang="en-US" sz="1400">
                <a:ea typeface="ＭＳ Ｐゴシック"/>
                <a:cs typeface="Arial"/>
              </a:rPr>
              <a:t>The transformations are done slower, to keep the temperature (near)constant</a:t>
            </a:r>
          </a:p>
          <a:p>
            <a:pPr marL="972820" lvl="2"/>
            <a:r>
              <a:rPr lang="en-US" sz="1400">
                <a:ea typeface="ＭＳ Ｐゴシック"/>
                <a:cs typeface="Arial"/>
              </a:rPr>
              <a:t> Efficiency ≈  70%</a:t>
            </a:r>
            <a:endParaRPr lang="en-US" sz="1400"/>
          </a:p>
        </p:txBody>
      </p:sp>
      <p:sp>
        <p:nvSpPr>
          <p:cNvPr id="3" name="Title 2">
            <a:extLst>
              <a:ext uri="{FF2B5EF4-FFF2-40B4-BE49-F238E27FC236}">
                <a16:creationId xmlns:a16="http://schemas.microsoft.com/office/drawing/2014/main" id="{F502F2D2-00C7-4597-82E9-2D1AAA3E1BA0}"/>
              </a:ext>
            </a:extLst>
          </p:cNvPr>
          <p:cNvSpPr>
            <a:spLocks noGrp="1"/>
          </p:cNvSpPr>
          <p:nvPr>
            <p:ph type="ctrTitle"/>
          </p:nvPr>
        </p:nvSpPr>
        <p:spPr/>
        <p:txBody>
          <a:bodyPr/>
          <a:lstStyle/>
          <a:p>
            <a:r>
              <a:rPr lang="en-US">
                <a:ea typeface="ＭＳ Ｐゴシック"/>
              </a:rPr>
              <a:t>Different types of CAES</a:t>
            </a:r>
            <a:endParaRPr lang="en-US"/>
          </a:p>
        </p:txBody>
      </p:sp>
      <p:sp>
        <p:nvSpPr>
          <p:cNvPr id="4" name="Text Placeholder 3">
            <a:extLst>
              <a:ext uri="{FF2B5EF4-FFF2-40B4-BE49-F238E27FC236}">
                <a16:creationId xmlns:a16="http://schemas.microsoft.com/office/drawing/2014/main" id="{F07C661A-A274-4A20-9D27-6641A418F27A}"/>
              </a:ext>
            </a:extLst>
          </p:cNvPr>
          <p:cNvSpPr>
            <a:spLocks noGrp="1"/>
          </p:cNvSpPr>
          <p:nvPr>
            <p:ph type="body" sz="quarter" idx="16"/>
          </p:nvPr>
        </p:nvSpPr>
        <p:spPr/>
        <p:txBody>
          <a:bodyPr/>
          <a:lstStyle/>
          <a:p>
            <a:endParaRPr lang="en-US"/>
          </a:p>
        </p:txBody>
      </p:sp>
      <p:sp>
        <p:nvSpPr>
          <p:cNvPr id="5" name="Text Placeholder 4">
            <a:extLst>
              <a:ext uri="{FF2B5EF4-FFF2-40B4-BE49-F238E27FC236}">
                <a16:creationId xmlns:a16="http://schemas.microsoft.com/office/drawing/2014/main" id="{A456B31D-F56D-42F7-89D2-A7A8B1369A6B}"/>
              </a:ext>
            </a:extLst>
          </p:cNvPr>
          <p:cNvSpPr>
            <a:spLocks noGrp="1"/>
          </p:cNvSpPr>
          <p:nvPr>
            <p:ph type="body" sz="quarter" idx="17"/>
          </p:nvPr>
        </p:nvSpPr>
        <p:spPr/>
        <p:txBody>
          <a:bodyPr/>
          <a:lstStyle/>
          <a:p>
            <a:endParaRPr lang="en-US"/>
          </a:p>
        </p:txBody>
      </p:sp>
      <p:sp>
        <p:nvSpPr>
          <p:cNvPr id="6" name="Date Placeholder 5">
            <a:extLst>
              <a:ext uri="{FF2B5EF4-FFF2-40B4-BE49-F238E27FC236}">
                <a16:creationId xmlns:a16="http://schemas.microsoft.com/office/drawing/2014/main" id="{838EA778-3900-48BF-9E25-FE5B9C9192C6}"/>
              </a:ext>
            </a:extLst>
          </p:cNvPr>
          <p:cNvSpPr>
            <a:spLocks noGrp="1"/>
          </p:cNvSpPr>
          <p:nvPr>
            <p:ph type="dt" sz="half" idx="19"/>
          </p:nvPr>
        </p:nvSpPr>
        <p:spPr/>
        <p:txBody>
          <a:bodyPr/>
          <a:lstStyle/>
          <a:p>
            <a:pPr>
              <a:defRPr/>
            </a:pPr>
            <a:r>
              <a:rPr lang="fi-FI"/>
              <a:t>07.02.2018</a:t>
            </a:r>
            <a:endParaRPr lang="en-US"/>
          </a:p>
        </p:txBody>
      </p:sp>
      <p:sp>
        <p:nvSpPr>
          <p:cNvPr id="7" name="Slide Number Placeholder 6">
            <a:extLst>
              <a:ext uri="{FF2B5EF4-FFF2-40B4-BE49-F238E27FC236}">
                <a16:creationId xmlns:a16="http://schemas.microsoft.com/office/drawing/2014/main" id="{1DDE93AC-6659-4DF8-9D1C-2D32910296AA}"/>
              </a:ext>
            </a:extLst>
          </p:cNvPr>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5</a:t>
            </a:fld>
            <a:endParaRPr lang="en-US" altLang="en-US"/>
          </a:p>
        </p:txBody>
      </p:sp>
    </p:spTree>
    <p:extLst>
      <p:ext uri="{BB962C8B-B14F-4D97-AF65-F5344CB8AC3E}">
        <p14:creationId xmlns:p14="http://schemas.microsoft.com/office/powerpoint/2010/main" val="115027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E0591CA-8BFE-4A89-81CE-2841C1404F32}"/>
              </a:ext>
            </a:extLst>
          </p:cNvPr>
          <p:cNvSpPr>
            <a:spLocks noGrp="1"/>
          </p:cNvSpPr>
          <p:nvPr>
            <p:ph type="body" sz="quarter" idx="13"/>
          </p:nvPr>
        </p:nvSpPr>
        <p:spPr>
          <a:xfrm>
            <a:off x="502966" y="1326685"/>
            <a:ext cx="8292570" cy="4467549"/>
          </a:xfrm>
        </p:spPr>
        <p:txBody>
          <a:bodyPr>
            <a:normAutofit/>
          </a:bodyPr>
          <a:lstStyle/>
          <a:p>
            <a:pPr>
              <a:buChar char="•"/>
            </a:pPr>
            <a:r>
              <a:rPr lang="en-US">
                <a:ea typeface="+mn-lt"/>
                <a:cs typeface="+mn-lt"/>
              </a:rPr>
              <a:t>CAES can store energy in a large scale like PHS. It has high capacity and long-duration storage</a:t>
            </a:r>
          </a:p>
          <a:p>
            <a:pPr>
              <a:buChar char="•"/>
            </a:pPr>
            <a:endParaRPr lang="en-US">
              <a:ea typeface="+mn-lt"/>
              <a:cs typeface="+mn-lt"/>
            </a:endParaRPr>
          </a:p>
          <a:p>
            <a:pPr>
              <a:buChar char="•"/>
            </a:pPr>
            <a:r>
              <a:rPr lang="en-US">
                <a:ea typeface="+mn-lt"/>
                <a:cs typeface="+mn-lt"/>
              </a:rPr>
              <a:t>Currently the biggest energy storage is pumped hydro, but CAES is a realistic alternative</a:t>
            </a:r>
            <a:endParaRPr lang="en-US"/>
          </a:p>
          <a:p>
            <a:pPr>
              <a:buChar char="•"/>
            </a:pPr>
            <a:endParaRPr lang="en-US">
              <a:ea typeface="+mn-lt"/>
              <a:cs typeface="+mn-lt"/>
            </a:endParaRPr>
          </a:p>
          <a:p>
            <a:pPr>
              <a:buChar char="•"/>
            </a:pPr>
            <a:r>
              <a:rPr lang="en-US">
                <a:ea typeface="+mn-lt"/>
                <a:cs typeface="+mn-lt"/>
              </a:rPr>
              <a:t>PHS is becoming exhausted as an </a:t>
            </a:r>
          </a:p>
          <a:p>
            <a:pPr marL="0" indent="0"/>
            <a:r>
              <a:rPr lang="en-US">
                <a:ea typeface="+mn-lt"/>
                <a:cs typeface="+mn-lt"/>
              </a:rPr>
              <a:t>      energy storage system due to the</a:t>
            </a:r>
          </a:p>
          <a:p>
            <a:pPr marL="0" indent="0"/>
            <a:r>
              <a:rPr lang="en-US">
                <a:ea typeface="+mn-lt"/>
                <a:cs typeface="+mn-lt"/>
              </a:rPr>
              <a:t>      lack of available geographical sites</a:t>
            </a:r>
          </a:p>
          <a:p>
            <a:pPr>
              <a:buChar char="•"/>
            </a:pPr>
            <a:endParaRPr lang="en-US">
              <a:ea typeface="+mn-lt"/>
              <a:cs typeface="+mn-lt"/>
            </a:endParaRPr>
          </a:p>
          <a:p>
            <a:pPr>
              <a:buChar char="•"/>
            </a:pPr>
            <a:r>
              <a:rPr lang="en-US">
                <a:ea typeface="+mn-lt"/>
                <a:cs typeface="+mn-lt"/>
              </a:rPr>
              <a:t>The future technology development </a:t>
            </a:r>
            <a:endParaRPr lang="en-US">
              <a:cs typeface="+mn-lt"/>
            </a:endParaRPr>
          </a:p>
          <a:p>
            <a:pPr marL="0" indent="0"/>
            <a:r>
              <a:rPr lang="en-US">
                <a:ea typeface="+mn-lt"/>
                <a:cs typeface="+mn-lt"/>
              </a:rPr>
              <a:t>      is currently focusing on improving </a:t>
            </a:r>
            <a:endParaRPr lang="en-US">
              <a:cs typeface="+mn-lt"/>
            </a:endParaRPr>
          </a:p>
          <a:p>
            <a:pPr marL="0" indent="0"/>
            <a:r>
              <a:rPr lang="en-US">
                <a:ea typeface="+mn-lt"/>
                <a:cs typeface="+mn-lt"/>
              </a:rPr>
              <a:t>      CAES efficiency and especially on the</a:t>
            </a:r>
            <a:endParaRPr lang="en-US">
              <a:cs typeface="+mn-lt"/>
            </a:endParaRPr>
          </a:p>
          <a:p>
            <a:pPr marL="0" indent="0"/>
            <a:r>
              <a:rPr lang="en-US">
                <a:ea typeface="+mn-lt"/>
                <a:cs typeface="+mn-lt"/>
              </a:rPr>
              <a:t>      development of AA-CAES</a:t>
            </a:r>
            <a:endParaRPr lang="en-US"/>
          </a:p>
          <a:p>
            <a:pPr marL="285750" indent="-285750">
              <a:buChar char="•"/>
            </a:pPr>
            <a:endParaRPr lang="en-US">
              <a:cs typeface="Arial"/>
            </a:endParaRPr>
          </a:p>
          <a:p>
            <a:pPr marL="285750" indent="-285750">
              <a:buChar char="•"/>
            </a:pPr>
            <a:r>
              <a:rPr lang="en-US">
                <a:ea typeface="ＭＳ Ｐゴシック"/>
                <a:cs typeface="Arial"/>
              </a:rPr>
              <a:t>The greatest limitation of</a:t>
            </a:r>
            <a:r>
              <a:rPr lang="en-US">
                <a:ea typeface="+mn-lt"/>
                <a:cs typeface="+mn-lt"/>
              </a:rPr>
              <a:t> CAES is </a:t>
            </a:r>
            <a:endParaRPr lang="en-US">
              <a:cs typeface="+mn-lt"/>
            </a:endParaRPr>
          </a:p>
          <a:p>
            <a:pPr marL="0" indent="0"/>
            <a:r>
              <a:rPr lang="en-US">
                <a:ea typeface="+mn-lt"/>
                <a:cs typeface="+mn-lt"/>
              </a:rPr>
              <a:t>      low energy storage density</a:t>
            </a:r>
            <a:endParaRPr lang="en-US">
              <a:cs typeface="Arial"/>
            </a:endParaRPr>
          </a:p>
          <a:p>
            <a:pPr marL="0" indent="0"/>
            <a:endParaRPr lang="en-US">
              <a:cs typeface="Arial"/>
            </a:endParaRPr>
          </a:p>
          <a:p>
            <a:pPr marL="0" indent="0"/>
            <a:endParaRPr lang="en-US" b="0">
              <a:cs typeface="Arial"/>
            </a:endParaRPr>
          </a:p>
          <a:p>
            <a:pPr>
              <a:buChar char="•"/>
            </a:pPr>
            <a:endParaRPr lang="en-US" b="0">
              <a:cs typeface="Arial"/>
            </a:endParaRPr>
          </a:p>
        </p:txBody>
      </p:sp>
      <p:sp>
        <p:nvSpPr>
          <p:cNvPr id="3" name="Title 2">
            <a:extLst>
              <a:ext uri="{FF2B5EF4-FFF2-40B4-BE49-F238E27FC236}">
                <a16:creationId xmlns:a16="http://schemas.microsoft.com/office/drawing/2014/main" id="{4A79BAA2-1DF3-4967-B9FF-A411E9219E1F}"/>
              </a:ext>
            </a:extLst>
          </p:cNvPr>
          <p:cNvSpPr>
            <a:spLocks noGrp="1"/>
          </p:cNvSpPr>
          <p:nvPr>
            <p:ph type="ctrTitle"/>
          </p:nvPr>
        </p:nvSpPr>
        <p:spPr/>
        <p:txBody>
          <a:bodyPr/>
          <a:lstStyle/>
          <a:p>
            <a:r>
              <a:rPr lang="en-US">
                <a:ea typeface="ＭＳ Ｐゴシック"/>
              </a:rPr>
              <a:t>Potential of CAES</a:t>
            </a:r>
            <a:endParaRPr lang="en-US"/>
          </a:p>
        </p:txBody>
      </p:sp>
      <p:sp>
        <p:nvSpPr>
          <p:cNvPr id="4" name="Text Placeholder 3">
            <a:extLst>
              <a:ext uri="{FF2B5EF4-FFF2-40B4-BE49-F238E27FC236}">
                <a16:creationId xmlns:a16="http://schemas.microsoft.com/office/drawing/2014/main" id="{39292859-A70B-448F-99B7-117F2DF8270E}"/>
              </a:ext>
            </a:extLst>
          </p:cNvPr>
          <p:cNvSpPr>
            <a:spLocks noGrp="1"/>
          </p:cNvSpPr>
          <p:nvPr>
            <p:ph type="body" sz="quarter" idx="16"/>
          </p:nvPr>
        </p:nvSpPr>
        <p:spPr/>
        <p:txBody>
          <a:bodyPr/>
          <a:lstStyle/>
          <a:p>
            <a:endParaRPr lang="en-US"/>
          </a:p>
        </p:txBody>
      </p:sp>
      <p:sp>
        <p:nvSpPr>
          <p:cNvPr id="5" name="Text Placeholder 4">
            <a:extLst>
              <a:ext uri="{FF2B5EF4-FFF2-40B4-BE49-F238E27FC236}">
                <a16:creationId xmlns:a16="http://schemas.microsoft.com/office/drawing/2014/main" id="{2C7B8E13-E02E-4086-B353-31BA24F433B9}"/>
              </a:ext>
            </a:extLst>
          </p:cNvPr>
          <p:cNvSpPr>
            <a:spLocks noGrp="1"/>
          </p:cNvSpPr>
          <p:nvPr>
            <p:ph type="body" sz="quarter" idx="17"/>
          </p:nvPr>
        </p:nvSpPr>
        <p:spPr/>
        <p:txBody>
          <a:bodyPr/>
          <a:lstStyle/>
          <a:p>
            <a:endParaRPr lang="en-US"/>
          </a:p>
        </p:txBody>
      </p:sp>
      <p:sp>
        <p:nvSpPr>
          <p:cNvPr id="6" name="Date Placeholder 5">
            <a:extLst>
              <a:ext uri="{FF2B5EF4-FFF2-40B4-BE49-F238E27FC236}">
                <a16:creationId xmlns:a16="http://schemas.microsoft.com/office/drawing/2014/main" id="{62E280B1-24A6-416A-AF61-8563D5DAFA3C}"/>
              </a:ext>
            </a:extLst>
          </p:cNvPr>
          <p:cNvSpPr>
            <a:spLocks noGrp="1"/>
          </p:cNvSpPr>
          <p:nvPr>
            <p:ph type="dt" sz="half" idx="19"/>
          </p:nvPr>
        </p:nvSpPr>
        <p:spPr/>
        <p:txBody>
          <a:bodyPr/>
          <a:lstStyle/>
          <a:p>
            <a:pPr>
              <a:defRPr/>
            </a:pPr>
            <a:r>
              <a:rPr lang="fi-FI"/>
              <a:t>07.02.2018</a:t>
            </a:r>
            <a:endParaRPr lang="en-US"/>
          </a:p>
        </p:txBody>
      </p:sp>
      <p:sp>
        <p:nvSpPr>
          <p:cNvPr id="7" name="Slide Number Placeholder 6">
            <a:extLst>
              <a:ext uri="{FF2B5EF4-FFF2-40B4-BE49-F238E27FC236}">
                <a16:creationId xmlns:a16="http://schemas.microsoft.com/office/drawing/2014/main" id="{10E69EFC-3427-4A3E-8736-C2E6A7215320}"/>
              </a:ext>
            </a:extLst>
          </p:cNvPr>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6</a:t>
            </a:fld>
            <a:endParaRPr lang="en-US" altLang="en-US"/>
          </a:p>
        </p:txBody>
      </p:sp>
      <p:pic>
        <p:nvPicPr>
          <p:cNvPr id="9" name="Picture 9" descr="Timeline&#10;&#10;Description automatically generated">
            <a:extLst>
              <a:ext uri="{FF2B5EF4-FFF2-40B4-BE49-F238E27FC236}">
                <a16:creationId xmlns:a16="http://schemas.microsoft.com/office/drawing/2014/main" id="{2BFCA899-A177-4E3B-B628-7F4F145D2313}"/>
              </a:ext>
            </a:extLst>
          </p:cNvPr>
          <p:cNvPicPr>
            <a:picLocks noChangeAspect="1"/>
          </p:cNvPicPr>
          <p:nvPr/>
        </p:nvPicPr>
        <p:blipFill>
          <a:blip r:embed="rId2"/>
          <a:stretch>
            <a:fillRect/>
          </a:stretch>
        </p:blipFill>
        <p:spPr>
          <a:xfrm>
            <a:off x="4332718" y="2242874"/>
            <a:ext cx="4698051" cy="3568666"/>
          </a:xfrm>
          <a:prstGeom prst="rect">
            <a:avLst/>
          </a:prstGeom>
        </p:spPr>
      </p:pic>
    </p:spTree>
    <p:extLst>
      <p:ext uri="{BB962C8B-B14F-4D97-AF65-F5344CB8AC3E}">
        <p14:creationId xmlns:p14="http://schemas.microsoft.com/office/powerpoint/2010/main" val="1213806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4FB5348-2343-4D85-A25B-E7D6B01CB080}"/>
              </a:ext>
            </a:extLst>
          </p:cNvPr>
          <p:cNvSpPr>
            <a:spLocks noGrp="1"/>
          </p:cNvSpPr>
          <p:nvPr>
            <p:ph type="body" sz="quarter" idx="13"/>
          </p:nvPr>
        </p:nvSpPr>
        <p:spPr>
          <a:xfrm>
            <a:off x="572400" y="1219862"/>
            <a:ext cx="7877254" cy="2074727"/>
          </a:xfrm>
        </p:spPr>
        <p:txBody>
          <a:bodyPr/>
          <a:lstStyle/>
          <a:p>
            <a:pPr>
              <a:buChar char="•"/>
            </a:pPr>
            <a:r>
              <a:rPr lang="en-US">
                <a:ea typeface="ＭＳ Ｐゴシック"/>
              </a:rPr>
              <a:t>CAES costs are similar to PHS costs</a:t>
            </a:r>
          </a:p>
          <a:p>
            <a:pPr marL="0" indent="0"/>
            <a:r>
              <a:rPr lang="en-US">
                <a:ea typeface="ＭＳ Ｐゴシック"/>
              </a:rPr>
              <a:t>          - around </a:t>
            </a:r>
            <a:r>
              <a:rPr lang="en-US">
                <a:ea typeface="+mn-lt"/>
                <a:cs typeface="+mn-lt"/>
              </a:rPr>
              <a:t>1000$/kW for diabatic and 1300$/kW for adiabatic</a:t>
            </a:r>
          </a:p>
          <a:p>
            <a:pPr marL="0" indent="0"/>
            <a:endParaRPr lang="en-US">
              <a:cs typeface="Arial"/>
            </a:endParaRPr>
          </a:p>
          <a:p>
            <a:pPr marL="285750" indent="-285750">
              <a:buChar char="•"/>
            </a:pPr>
            <a:r>
              <a:rPr lang="en-US">
                <a:ea typeface="ＭＳ Ｐゴシック"/>
                <a:cs typeface="Arial"/>
              </a:rPr>
              <a:t>Suitable geological locations include underground salt caverns, underground hard rock layers and underground porous rock layers</a:t>
            </a:r>
            <a:endParaRPr lang="en-US">
              <a:cs typeface="Arial"/>
            </a:endParaRPr>
          </a:p>
          <a:p>
            <a:pPr marL="0" indent="0"/>
            <a:endParaRPr lang="en-US">
              <a:cs typeface="Arial"/>
            </a:endParaRPr>
          </a:p>
          <a:p>
            <a:pPr marL="285750" indent="-285750">
              <a:buChar char="•"/>
            </a:pPr>
            <a:r>
              <a:rPr lang="en-US">
                <a:ea typeface="ＭＳ Ｐゴシック"/>
                <a:cs typeface="Arial"/>
              </a:rPr>
              <a:t>Potential also in existing underground infrastructure: oil and gas reservoirs and coal mines</a:t>
            </a:r>
            <a:endParaRPr lang="en-US">
              <a:cs typeface="Arial"/>
            </a:endParaRPr>
          </a:p>
          <a:p>
            <a:pPr marL="285750" indent="-285750">
              <a:buChar char="•"/>
            </a:pPr>
            <a:endParaRPr lang="en-US">
              <a:cs typeface="Arial"/>
            </a:endParaRPr>
          </a:p>
          <a:p>
            <a:pPr marL="0" indent="0"/>
            <a:endParaRPr lang="en-US">
              <a:cs typeface="Arial"/>
            </a:endParaRPr>
          </a:p>
          <a:p>
            <a:pPr marL="0" indent="0"/>
            <a:endParaRPr lang="en-US">
              <a:cs typeface="Arial"/>
            </a:endParaRPr>
          </a:p>
          <a:p>
            <a:pPr marL="0" indent="0"/>
            <a:endParaRPr lang="en-US"/>
          </a:p>
          <a:p>
            <a:pPr>
              <a:buChar char="•"/>
            </a:pPr>
            <a:endParaRPr lang="en-US"/>
          </a:p>
        </p:txBody>
      </p:sp>
      <p:sp>
        <p:nvSpPr>
          <p:cNvPr id="3" name="Title 2">
            <a:extLst>
              <a:ext uri="{FF2B5EF4-FFF2-40B4-BE49-F238E27FC236}">
                <a16:creationId xmlns:a16="http://schemas.microsoft.com/office/drawing/2014/main" id="{9C06A398-7597-422A-81D9-13D1DD5D7394}"/>
              </a:ext>
            </a:extLst>
          </p:cNvPr>
          <p:cNvSpPr>
            <a:spLocks noGrp="1"/>
          </p:cNvSpPr>
          <p:nvPr>
            <p:ph type="ctrTitle"/>
          </p:nvPr>
        </p:nvSpPr>
        <p:spPr/>
        <p:txBody>
          <a:bodyPr/>
          <a:lstStyle/>
          <a:p>
            <a:r>
              <a:rPr lang="en-US">
                <a:ea typeface="ＭＳ Ｐゴシック"/>
              </a:rPr>
              <a:t>Potential of CAES</a:t>
            </a:r>
            <a:endParaRPr lang="en-US"/>
          </a:p>
        </p:txBody>
      </p:sp>
      <p:sp>
        <p:nvSpPr>
          <p:cNvPr id="4" name="Text Placeholder 3">
            <a:extLst>
              <a:ext uri="{FF2B5EF4-FFF2-40B4-BE49-F238E27FC236}">
                <a16:creationId xmlns:a16="http://schemas.microsoft.com/office/drawing/2014/main" id="{C2DEA3D2-01E5-4E57-ACB7-0B5FFB9673D0}"/>
              </a:ext>
            </a:extLst>
          </p:cNvPr>
          <p:cNvSpPr>
            <a:spLocks noGrp="1"/>
          </p:cNvSpPr>
          <p:nvPr>
            <p:ph type="body" sz="quarter" idx="16"/>
          </p:nvPr>
        </p:nvSpPr>
        <p:spPr/>
        <p:txBody>
          <a:bodyPr/>
          <a:lstStyle/>
          <a:p>
            <a:endParaRPr lang="en-US"/>
          </a:p>
        </p:txBody>
      </p:sp>
      <p:sp>
        <p:nvSpPr>
          <p:cNvPr id="5" name="Text Placeholder 4">
            <a:extLst>
              <a:ext uri="{FF2B5EF4-FFF2-40B4-BE49-F238E27FC236}">
                <a16:creationId xmlns:a16="http://schemas.microsoft.com/office/drawing/2014/main" id="{22193122-C29B-45DC-A646-113E759A5FBF}"/>
              </a:ext>
            </a:extLst>
          </p:cNvPr>
          <p:cNvSpPr>
            <a:spLocks noGrp="1"/>
          </p:cNvSpPr>
          <p:nvPr>
            <p:ph type="body" sz="quarter" idx="17"/>
          </p:nvPr>
        </p:nvSpPr>
        <p:spPr/>
        <p:txBody>
          <a:bodyPr/>
          <a:lstStyle/>
          <a:p>
            <a:endParaRPr lang="en-US"/>
          </a:p>
        </p:txBody>
      </p:sp>
      <p:sp>
        <p:nvSpPr>
          <p:cNvPr id="6" name="Date Placeholder 5">
            <a:extLst>
              <a:ext uri="{FF2B5EF4-FFF2-40B4-BE49-F238E27FC236}">
                <a16:creationId xmlns:a16="http://schemas.microsoft.com/office/drawing/2014/main" id="{E16005FB-5805-4843-A252-4C3C9D0777D4}"/>
              </a:ext>
            </a:extLst>
          </p:cNvPr>
          <p:cNvSpPr>
            <a:spLocks noGrp="1"/>
          </p:cNvSpPr>
          <p:nvPr>
            <p:ph type="dt" sz="half" idx="19"/>
          </p:nvPr>
        </p:nvSpPr>
        <p:spPr/>
        <p:txBody>
          <a:bodyPr/>
          <a:lstStyle/>
          <a:p>
            <a:pPr>
              <a:defRPr/>
            </a:pPr>
            <a:r>
              <a:rPr lang="fi-FI"/>
              <a:t>07.02.2018</a:t>
            </a:r>
            <a:endParaRPr lang="en-US"/>
          </a:p>
        </p:txBody>
      </p:sp>
      <p:sp>
        <p:nvSpPr>
          <p:cNvPr id="7" name="Slide Number Placeholder 6">
            <a:extLst>
              <a:ext uri="{FF2B5EF4-FFF2-40B4-BE49-F238E27FC236}">
                <a16:creationId xmlns:a16="http://schemas.microsoft.com/office/drawing/2014/main" id="{763DB7D9-AB69-4F4F-850B-8BB1E3D00C13}"/>
              </a:ext>
            </a:extLst>
          </p:cNvPr>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7</a:t>
            </a:fld>
            <a:endParaRPr lang="en-US" altLang="en-US"/>
          </a:p>
        </p:txBody>
      </p:sp>
      <p:pic>
        <p:nvPicPr>
          <p:cNvPr id="9" name="Picture 9" descr="Chart&#10;&#10;Description automatically generated">
            <a:extLst>
              <a:ext uri="{FF2B5EF4-FFF2-40B4-BE49-F238E27FC236}">
                <a16:creationId xmlns:a16="http://schemas.microsoft.com/office/drawing/2014/main" id="{2A925E35-811D-4CD3-89E7-F0FDF5C4C224}"/>
              </a:ext>
            </a:extLst>
          </p:cNvPr>
          <p:cNvPicPr>
            <a:picLocks noChangeAspect="1"/>
          </p:cNvPicPr>
          <p:nvPr/>
        </p:nvPicPr>
        <p:blipFill>
          <a:blip r:embed="rId2"/>
          <a:stretch>
            <a:fillRect/>
          </a:stretch>
        </p:blipFill>
        <p:spPr>
          <a:xfrm>
            <a:off x="321535" y="3192339"/>
            <a:ext cx="4420313" cy="2620450"/>
          </a:xfrm>
          <a:prstGeom prst="rect">
            <a:avLst/>
          </a:prstGeom>
        </p:spPr>
      </p:pic>
      <p:pic>
        <p:nvPicPr>
          <p:cNvPr id="10" name="Picture 10" descr="Diagram&#10;&#10;Description automatically generated">
            <a:extLst>
              <a:ext uri="{FF2B5EF4-FFF2-40B4-BE49-F238E27FC236}">
                <a16:creationId xmlns:a16="http://schemas.microsoft.com/office/drawing/2014/main" id="{886D8E19-07C6-4125-93CA-AC3A6D08033F}"/>
              </a:ext>
            </a:extLst>
          </p:cNvPr>
          <p:cNvPicPr>
            <a:picLocks noChangeAspect="1"/>
          </p:cNvPicPr>
          <p:nvPr/>
        </p:nvPicPr>
        <p:blipFill>
          <a:blip r:embed="rId3"/>
          <a:stretch>
            <a:fillRect/>
          </a:stretch>
        </p:blipFill>
        <p:spPr>
          <a:xfrm>
            <a:off x="4829441" y="3257525"/>
            <a:ext cx="3458910" cy="2239048"/>
          </a:xfrm>
          <a:prstGeom prst="rect">
            <a:avLst/>
          </a:prstGeom>
        </p:spPr>
      </p:pic>
      <p:sp>
        <p:nvSpPr>
          <p:cNvPr id="11" name="TextBox 10">
            <a:extLst>
              <a:ext uri="{FF2B5EF4-FFF2-40B4-BE49-F238E27FC236}">
                <a16:creationId xmlns:a16="http://schemas.microsoft.com/office/drawing/2014/main" id="{0BD948A3-D8F0-463A-A8AD-C87B54753676}"/>
              </a:ext>
            </a:extLst>
          </p:cNvPr>
          <p:cNvSpPr txBox="1"/>
          <p:nvPr/>
        </p:nvSpPr>
        <p:spPr>
          <a:xfrm>
            <a:off x="5678681" y="5497081"/>
            <a:ext cx="2486825"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a:latin typeface="Arial"/>
                <a:ea typeface="ＭＳ Ｐゴシック"/>
                <a:cs typeface="Arial"/>
              </a:rPr>
              <a:t>Potential salt caverns in Europe</a:t>
            </a:r>
            <a:endParaRPr lang="en-US" sz="1400">
              <a:cs typeface="Arial" panose="020B0604020202020204" pitchFamily="34" charset="0"/>
            </a:endParaRPr>
          </a:p>
        </p:txBody>
      </p:sp>
    </p:spTree>
    <p:extLst>
      <p:ext uri="{BB962C8B-B14F-4D97-AF65-F5344CB8AC3E}">
        <p14:creationId xmlns:p14="http://schemas.microsoft.com/office/powerpoint/2010/main" val="2022531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C6A4C50-D912-4547-A0ED-2B804D56FE0C}"/>
              </a:ext>
            </a:extLst>
          </p:cNvPr>
          <p:cNvSpPr>
            <a:spLocks noGrp="1"/>
          </p:cNvSpPr>
          <p:nvPr>
            <p:ph type="ctrTitle"/>
          </p:nvPr>
        </p:nvSpPr>
        <p:spPr/>
        <p:txBody>
          <a:bodyPr/>
          <a:lstStyle/>
          <a:p>
            <a:r>
              <a:rPr lang="en-US">
                <a:ea typeface="ＭＳ Ｐゴシック"/>
              </a:rPr>
              <a:t>Projects in operation</a:t>
            </a:r>
            <a:endParaRPr lang="en-US"/>
          </a:p>
        </p:txBody>
      </p:sp>
      <p:sp>
        <p:nvSpPr>
          <p:cNvPr id="4" name="Text Placeholder 3">
            <a:extLst>
              <a:ext uri="{FF2B5EF4-FFF2-40B4-BE49-F238E27FC236}">
                <a16:creationId xmlns:a16="http://schemas.microsoft.com/office/drawing/2014/main" id="{3219786A-36C1-491E-911A-235D169F26E3}"/>
              </a:ext>
            </a:extLst>
          </p:cNvPr>
          <p:cNvSpPr>
            <a:spLocks noGrp="1"/>
          </p:cNvSpPr>
          <p:nvPr>
            <p:ph type="body" sz="quarter" idx="16"/>
          </p:nvPr>
        </p:nvSpPr>
        <p:spPr/>
        <p:txBody>
          <a:bodyPr/>
          <a:lstStyle/>
          <a:p>
            <a:endParaRPr lang="en-US"/>
          </a:p>
        </p:txBody>
      </p:sp>
      <p:sp>
        <p:nvSpPr>
          <p:cNvPr id="5" name="Text Placeholder 4">
            <a:extLst>
              <a:ext uri="{FF2B5EF4-FFF2-40B4-BE49-F238E27FC236}">
                <a16:creationId xmlns:a16="http://schemas.microsoft.com/office/drawing/2014/main" id="{EAE67CED-3B4C-4A47-9468-4CA13F4DA032}"/>
              </a:ext>
            </a:extLst>
          </p:cNvPr>
          <p:cNvSpPr>
            <a:spLocks noGrp="1"/>
          </p:cNvSpPr>
          <p:nvPr>
            <p:ph type="body" sz="quarter" idx="17"/>
          </p:nvPr>
        </p:nvSpPr>
        <p:spPr/>
        <p:txBody>
          <a:bodyPr/>
          <a:lstStyle/>
          <a:p>
            <a:endParaRPr lang="en-US"/>
          </a:p>
        </p:txBody>
      </p:sp>
      <p:sp>
        <p:nvSpPr>
          <p:cNvPr id="6" name="Date Placeholder 5">
            <a:extLst>
              <a:ext uri="{FF2B5EF4-FFF2-40B4-BE49-F238E27FC236}">
                <a16:creationId xmlns:a16="http://schemas.microsoft.com/office/drawing/2014/main" id="{6E5188AD-DF41-4027-B7B2-73595C7E5627}"/>
              </a:ext>
            </a:extLst>
          </p:cNvPr>
          <p:cNvSpPr>
            <a:spLocks noGrp="1"/>
          </p:cNvSpPr>
          <p:nvPr>
            <p:ph type="dt" sz="half" idx="19"/>
          </p:nvPr>
        </p:nvSpPr>
        <p:spPr/>
        <p:txBody>
          <a:bodyPr/>
          <a:lstStyle/>
          <a:p>
            <a:pPr>
              <a:defRPr/>
            </a:pPr>
            <a:r>
              <a:rPr lang="fi-FI"/>
              <a:t>07.02.2018</a:t>
            </a:r>
            <a:endParaRPr lang="en-US"/>
          </a:p>
        </p:txBody>
      </p:sp>
      <p:sp>
        <p:nvSpPr>
          <p:cNvPr id="7" name="Slide Number Placeholder 6">
            <a:extLst>
              <a:ext uri="{FF2B5EF4-FFF2-40B4-BE49-F238E27FC236}">
                <a16:creationId xmlns:a16="http://schemas.microsoft.com/office/drawing/2014/main" id="{CB73923E-1741-4BFF-BCEF-F8E00FB7963A}"/>
              </a:ext>
            </a:extLst>
          </p:cNvPr>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8</a:t>
            </a:fld>
            <a:endParaRPr lang="en-US" altLang="en-US"/>
          </a:p>
        </p:txBody>
      </p:sp>
      <p:graphicFrame>
        <p:nvGraphicFramePr>
          <p:cNvPr id="9" name="Table 8">
            <a:extLst>
              <a:ext uri="{FF2B5EF4-FFF2-40B4-BE49-F238E27FC236}">
                <a16:creationId xmlns:a16="http://schemas.microsoft.com/office/drawing/2014/main" id="{F204DD82-73CB-4578-BEEC-855FE69B1578}"/>
              </a:ext>
            </a:extLst>
          </p:cNvPr>
          <p:cNvGraphicFramePr>
            <a:graphicFrameLocks noGrp="1"/>
          </p:cNvGraphicFramePr>
          <p:nvPr>
            <p:extLst>
              <p:ext uri="{D42A27DB-BD31-4B8C-83A1-F6EECF244321}">
                <p14:modId xmlns:p14="http://schemas.microsoft.com/office/powerpoint/2010/main" val="461588717"/>
              </p:ext>
            </p:extLst>
          </p:nvPr>
        </p:nvGraphicFramePr>
        <p:xfrm>
          <a:off x="1709158" y="1500855"/>
          <a:ext cx="5686752" cy="3130845"/>
        </p:xfrm>
        <a:graphic>
          <a:graphicData uri="http://schemas.openxmlformats.org/drawingml/2006/table">
            <a:tbl>
              <a:tblPr firstRow="1" bandRow="1">
                <a:tableStyleId>{5C22544A-7EE6-4342-B048-85BDC9FD1C3A}</a:tableStyleId>
              </a:tblPr>
              <a:tblGrid>
                <a:gridCol w="1278215">
                  <a:extLst>
                    <a:ext uri="{9D8B030D-6E8A-4147-A177-3AD203B41FA5}">
                      <a16:colId xmlns:a16="http://schemas.microsoft.com/office/drawing/2014/main" val="210035419"/>
                    </a:ext>
                  </a:extLst>
                </a:gridCol>
                <a:gridCol w="1030398">
                  <a:extLst>
                    <a:ext uri="{9D8B030D-6E8A-4147-A177-3AD203B41FA5}">
                      <a16:colId xmlns:a16="http://schemas.microsoft.com/office/drawing/2014/main" val="2541661052"/>
                    </a:ext>
                  </a:extLst>
                </a:gridCol>
                <a:gridCol w="1082570">
                  <a:extLst>
                    <a:ext uri="{9D8B030D-6E8A-4147-A177-3AD203B41FA5}">
                      <a16:colId xmlns:a16="http://schemas.microsoft.com/office/drawing/2014/main" val="1389721983"/>
                    </a:ext>
                  </a:extLst>
                </a:gridCol>
                <a:gridCol w="782580">
                  <a:extLst>
                    <a:ext uri="{9D8B030D-6E8A-4147-A177-3AD203B41FA5}">
                      <a16:colId xmlns:a16="http://schemas.microsoft.com/office/drawing/2014/main" val="3476093618"/>
                    </a:ext>
                  </a:extLst>
                </a:gridCol>
                <a:gridCol w="1512989">
                  <a:extLst>
                    <a:ext uri="{9D8B030D-6E8A-4147-A177-3AD203B41FA5}">
                      <a16:colId xmlns:a16="http://schemas.microsoft.com/office/drawing/2014/main" val="2770294969"/>
                    </a:ext>
                  </a:extLst>
                </a:gridCol>
              </a:tblGrid>
              <a:tr h="387645">
                <a:tc>
                  <a:txBody>
                    <a:bodyPr/>
                    <a:lstStyle/>
                    <a:p>
                      <a:pPr marL="0" marR="0" indent="0" rtl="0" fontAlgn="t">
                        <a:spcBef>
                          <a:spcPts val="0"/>
                        </a:spcBef>
                        <a:spcAft>
                          <a:spcPts val="0"/>
                        </a:spcAft>
                      </a:pPr>
                      <a:r>
                        <a:rPr lang="en-US" sz="1500">
                          <a:solidFill>
                            <a:schemeClr val="tx1"/>
                          </a:solidFill>
                          <a:effectLst/>
                        </a:rPr>
                        <a:t>Location</a:t>
                      </a:r>
                      <a:endParaRPr lang="en-US" sz="1800">
                        <a:solidFill>
                          <a:schemeClr val="tx1"/>
                        </a:solidFill>
                        <a:effectLst/>
                        <a:latin typeface="Arial"/>
                      </a:endParaRPr>
                    </a:p>
                  </a:txBody>
                  <a:tcPr>
                    <a:solidFill>
                      <a:schemeClr val="bg1"/>
                    </a:solidFill>
                  </a:tcPr>
                </a:tc>
                <a:tc>
                  <a:txBody>
                    <a:bodyPr/>
                    <a:lstStyle/>
                    <a:p>
                      <a:pPr marL="0" marR="0" indent="0" rtl="0" fontAlgn="t">
                        <a:spcBef>
                          <a:spcPts val="0"/>
                        </a:spcBef>
                        <a:spcAft>
                          <a:spcPts val="0"/>
                        </a:spcAft>
                      </a:pPr>
                      <a:r>
                        <a:rPr lang="en-US" sz="1500">
                          <a:solidFill>
                            <a:schemeClr val="tx1"/>
                          </a:solidFill>
                          <a:effectLst/>
                        </a:rPr>
                        <a:t>Type</a:t>
                      </a:r>
                      <a:endParaRPr lang="en-US" sz="1800">
                        <a:solidFill>
                          <a:schemeClr val="tx1"/>
                        </a:solidFill>
                        <a:effectLst/>
                        <a:latin typeface="Arial"/>
                      </a:endParaRPr>
                    </a:p>
                  </a:txBody>
                  <a:tcPr>
                    <a:solidFill>
                      <a:schemeClr val="bg1"/>
                    </a:solidFill>
                  </a:tcPr>
                </a:tc>
                <a:tc>
                  <a:txBody>
                    <a:bodyPr/>
                    <a:lstStyle/>
                    <a:p>
                      <a:pPr marL="0" marR="0" indent="0" rtl="0" fontAlgn="t">
                        <a:spcBef>
                          <a:spcPts val="0"/>
                        </a:spcBef>
                        <a:spcAft>
                          <a:spcPts val="0"/>
                        </a:spcAft>
                      </a:pPr>
                      <a:r>
                        <a:rPr lang="en-US" sz="1500">
                          <a:solidFill>
                            <a:schemeClr val="tx1"/>
                          </a:solidFill>
                          <a:effectLst/>
                        </a:rPr>
                        <a:t>Power</a:t>
                      </a:r>
                      <a:endParaRPr lang="en-US" sz="1800">
                        <a:solidFill>
                          <a:schemeClr val="tx1"/>
                        </a:solidFill>
                        <a:effectLst/>
                        <a:latin typeface="Arial"/>
                      </a:endParaRPr>
                    </a:p>
                  </a:txBody>
                  <a:tcPr>
                    <a:solidFill>
                      <a:schemeClr val="bg1"/>
                    </a:solidFill>
                  </a:tcPr>
                </a:tc>
                <a:tc>
                  <a:txBody>
                    <a:bodyPr/>
                    <a:lstStyle/>
                    <a:p>
                      <a:pPr marL="0" marR="0" indent="0" rtl="0" fontAlgn="t">
                        <a:spcBef>
                          <a:spcPts val="0"/>
                        </a:spcBef>
                        <a:spcAft>
                          <a:spcPts val="0"/>
                        </a:spcAft>
                      </a:pPr>
                      <a:r>
                        <a:rPr lang="en-US" sz="1500">
                          <a:solidFill>
                            <a:schemeClr val="tx1"/>
                          </a:solidFill>
                          <a:effectLst/>
                        </a:rPr>
                        <a:t>Year</a:t>
                      </a:r>
                      <a:endParaRPr lang="en-US" sz="1800">
                        <a:solidFill>
                          <a:schemeClr val="tx1"/>
                        </a:solidFill>
                        <a:effectLst/>
                        <a:latin typeface="Arial"/>
                      </a:endParaRPr>
                    </a:p>
                  </a:txBody>
                  <a:tcPr>
                    <a:solidFill>
                      <a:schemeClr val="bg1"/>
                    </a:solidFill>
                  </a:tcPr>
                </a:tc>
                <a:tc>
                  <a:txBody>
                    <a:bodyPr/>
                    <a:lstStyle/>
                    <a:p>
                      <a:pPr marL="0" marR="0" indent="0" rtl="0" fontAlgn="t">
                        <a:spcBef>
                          <a:spcPts val="0"/>
                        </a:spcBef>
                        <a:spcAft>
                          <a:spcPts val="0"/>
                        </a:spcAft>
                      </a:pPr>
                      <a:r>
                        <a:rPr lang="en-US" sz="1500">
                          <a:solidFill>
                            <a:schemeClr val="tx1"/>
                          </a:solidFill>
                          <a:effectLst/>
                        </a:rPr>
                        <a:t>Accumulator</a:t>
                      </a:r>
                      <a:endParaRPr lang="en-US" sz="1800">
                        <a:solidFill>
                          <a:schemeClr val="tx1"/>
                        </a:solidFill>
                        <a:effectLst/>
                        <a:latin typeface="Arial"/>
                      </a:endParaRPr>
                    </a:p>
                  </a:txBody>
                  <a:tcPr>
                    <a:solidFill>
                      <a:schemeClr val="bg1"/>
                    </a:solidFill>
                  </a:tcPr>
                </a:tc>
                <a:extLst>
                  <a:ext uri="{0D108BD9-81ED-4DB2-BD59-A6C34878D82A}">
                    <a16:rowId xmlns:a16="http://schemas.microsoft.com/office/drawing/2014/main" val="759669387"/>
                  </a:ext>
                </a:extLst>
              </a:tr>
              <a:tr h="542703">
                <a:tc>
                  <a:txBody>
                    <a:bodyPr/>
                    <a:lstStyle/>
                    <a:p>
                      <a:pPr marL="0" marR="0" indent="0" rtl="0" fontAlgn="t">
                        <a:spcBef>
                          <a:spcPts val="0"/>
                        </a:spcBef>
                        <a:spcAft>
                          <a:spcPts val="0"/>
                        </a:spcAft>
                      </a:pPr>
                      <a:r>
                        <a:rPr lang="en-US" sz="1500">
                          <a:effectLst/>
                        </a:rPr>
                        <a:t>Huntorf, Germany</a:t>
                      </a:r>
                      <a:endParaRPr lang="en-US" sz="1800">
                        <a:effectLst/>
                        <a:latin typeface="Arial" panose="020B0604020202020204" pitchFamily="34" charset="0"/>
                      </a:endParaRPr>
                    </a:p>
                  </a:txBody>
                  <a:tcPr>
                    <a:solidFill>
                      <a:schemeClr val="accent3">
                        <a:lumMod val="20000"/>
                        <a:lumOff val="80000"/>
                      </a:schemeClr>
                    </a:solidFill>
                  </a:tcPr>
                </a:tc>
                <a:tc>
                  <a:txBody>
                    <a:bodyPr/>
                    <a:lstStyle/>
                    <a:p>
                      <a:pPr marL="0" marR="0" indent="0" rtl="0" fontAlgn="t">
                        <a:spcBef>
                          <a:spcPts val="0"/>
                        </a:spcBef>
                        <a:spcAft>
                          <a:spcPts val="0"/>
                        </a:spcAft>
                      </a:pPr>
                      <a:r>
                        <a:rPr lang="en-US" sz="1500">
                          <a:effectLst/>
                        </a:rPr>
                        <a:t>Diabatic</a:t>
                      </a:r>
                      <a:endParaRPr lang="en-US" sz="1800">
                        <a:effectLst/>
                        <a:latin typeface="Arial" panose="020B0604020202020204" pitchFamily="34" charset="0"/>
                      </a:endParaRPr>
                    </a:p>
                  </a:txBody>
                  <a:tcPr>
                    <a:solidFill>
                      <a:schemeClr val="accent3">
                        <a:lumMod val="20000"/>
                        <a:lumOff val="80000"/>
                      </a:schemeClr>
                    </a:solidFill>
                  </a:tcPr>
                </a:tc>
                <a:tc>
                  <a:txBody>
                    <a:bodyPr/>
                    <a:lstStyle/>
                    <a:p>
                      <a:pPr marL="0" marR="0" indent="0" rtl="0" fontAlgn="t">
                        <a:spcBef>
                          <a:spcPts val="0"/>
                        </a:spcBef>
                        <a:spcAft>
                          <a:spcPts val="0"/>
                        </a:spcAft>
                      </a:pPr>
                      <a:r>
                        <a:rPr lang="en-US" sz="1500">
                          <a:effectLst/>
                        </a:rPr>
                        <a:t>290 MW, &gt;2h</a:t>
                      </a:r>
                      <a:endParaRPr lang="en-US" sz="1800">
                        <a:effectLst/>
                        <a:latin typeface="Arial" panose="020B0604020202020204" pitchFamily="34" charset="0"/>
                      </a:endParaRPr>
                    </a:p>
                  </a:txBody>
                  <a:tcPr>
                    <a:solidFill>
                      <a:schemeClr val="accent3">
                        <a:lumMod val="20000"/>
                        <a:lumOff val="80000"/>
                      </a:schemeClr>
                    </a:solidFill>
                  </a:tcPr>
                </a:tc>
                <a:tc>
                  <a:txBody>
                    <a:bodyPr/>
                    <a:lstStyle/>
                    <a:p>
                      <a:pPr marL="0" marR="0" indent="0" rtl="0" fontAlgn="t">
                        <a:spcBef>
                          <a:spcPts val="0"/>
                        </a:spcBef>
                        <a:spcAft>
                          <a:spcPts val="0"/>
                        </a:spcAft>
                      </a:pPr>
                      <a:r>
                        <a:rPr lang="en-US" sz="1500">
                          <a:effectLst/>
                        </a:rPr>
                        <a:t>1978</a:t>
                      </a:r>
                      <a:endParaRPr lang="en-US" sz="1800">
                        <a:effectLst/>
                        <a:latin typeface="Arial" panose="020B0604020202020204" pitchFamily="34" charset="0"/>
                      </a:endParaRPr>
                    </a:p>
                  </a:txBody>
                  <a:tcPr>
                    <a:solidFill>
                      <a:schemeClr val="accent3">
                        <a:lumMod val="20000"/>
                        <a:lumOff val="80000"/>
                      </a:schemeClr>
                    </a:solidFill>
                  </a:tcPr>
                </a:tc>
                <a:tc>
                  <a:txBody>
                    <a:bodyPr/>
                    <a:lstStyle/>
                    <a:p>
                      <a:pPr marL="0" marR="0" indent="0" rtl="0" fontAlgn="t">
                        <a:spcBef>
                          <a:spcPts val="0"/>
                        </a:spcBef>
                        <a:spcAft>
                          <a:spcPts val="0"/>
                        </a:spcAft>
                      </a:pPr>
                      <a:r>
                        <a:rPr lang="en-US" sz="1500">
                          <a:effectLst/>
                        </a:rPr>
                        <a:t>Salt cavern</a:t>
                      </a:r>
                      <a:endParaRPr lang="en-US" sz="1800">
                        <a:effectLst/>
                        <a:latin typeface="Arial" panose="020B0604020202020204" pitchFamily="34" charset="0"/>
                      </a:endParaRPr>
                    </a:p>
                  </a:txBody>
                  <a:tcPr>
                    <a:solidFill>
                      <a:schemeClr val="accent3">
                        <a:lumMod val="20000"/>
                        <a:lumOff val="80000"/>
                      </a:schemeClr>
                    </a:solidFill>
                  </a:tcPr>
                </a:tc>
                <a:extLst>
                  <a:ext uri="{0D108BD9-81ED-4DB2-BD59-A6C34878D82A}">
                    <a16:rowId xmlns:a16="http://schemas.microsoft.com/office/drawing/2014/main" val="2463984525"/>
                  </a:ext>
                </a:extLst>
              </a:tr>
              <a:tr h="542703">
                <a:tc>
                  <a:txBody>
                    <a:bodyPr/>
                    <a:lstStyle/>
                    <a:p>
                      <a:pPr marL="0" marR="0" indent="0" rtl="0" fontAlgn="t">
                        <a:spcBef>
                          <a:spcPts val="0"/>
                        </a:spcBef>
                        <a:spcAft>
                          <a:spcPts val="0"/>
                        </a:spcAft>
                      </a:pPr>
                      <a:r>
                        <a:rPr lang="en-US" sz="1500">
                          <a:effectLst/>
                        </a:rPr>
                        <a:t>McIntosh, USA</a:t>
                      </a:r>
                      <a:endParaRPr lang="en-US" sz="1800">
                        <a:effectLst/>
                        <a:latin typeface="Arial" panose="020B0604020202020204" pitchFamily="34" charset="0"/>
                      </a:endParaRPr>
                    </a:p>
                  </a:txBody>
                  <a:tcPr>
                    <a:solidFill>
                      <a:schemeClr val="bg1">
                        <a:lumMod val="95000"/>
                      </a:schemeClr>
                    </a:solidFill>
                  </a:tcPr>
                </a:tc>
                <a:tc>
                  <a:txBody>
                    <a:bodyPr/>
                    <a:lstStyle/>
                    <a:p>
                      <a:pPr marL="0" marR="0" indent="0" rtl="0" fontAlgn="t">
                        <a:spcBef>
                          <a:spcPts val="0"/>
                        </a:spcBef>
                        <a:spcAft>
                          <a:spcPts val="0"/>
                        </a:spcAft>
                      </a:pPr>
                      <a:r>
                        <a:rPr lang="en-US" sz="1500">
                          <a:effectLst/>
                        </a:rPr>
                        <a:t>Diabatic</a:t>
                      </a:r>
                      <a:endParaRPr lang="en-US" sz="1800">
                        <a:effectLst/>
                        <a:latin typeface="Arial" panose="020B0604020202020204" pitchFamily="34" charset="0"/>
                      </a:endParaRPr>
                    </a:p>
                  </a:txBody>
                  <a:tcPr>
                    <a:solidFill>
                      <a:schemeClr val="bg1">
                        <a:lumMod val="95000"/>
                      </a:schemeClr>
                    </a:solidFill>
                  </a:tcPr>
                </a:tc>
                <a:tc>
                  <a:txBody>
                    <a:bodyPr/>
                    <a:lstStyle/>
                    <a:p>
                      <a:pPr marL="0" marR="0" indent="0" rtl="0" fontAlgn="t">
                        <a:spcBef>
                          <a:spcPts val="0"/>
                        </a:spcBef>
                        <a:spcAft>
                          <a:spcPts val="0"/>
                        </a:spcAft>
                      </a:pPr>
                      <a:r>
                        <a:rPr lang="en-US" sz="1500">
                          <a:effectLst/>
                        </a:rPr>
                        <a:t>11 MW, &gt;26h</a:t>
                      </a:r>
                      <a:endParaRPr lang="en-US" sz="1800">
                        <a:effectLst/>
                        <a:latin typeface="Arial" panose="020B0604020202020204" pitchFamily="34" charset="0"/>
                      </a:endParaRPr>
                    </a:p>
                  </a:txBody>
                  <a:tcPr>
                    <a:solidFill>
                      <a:schemeClr val="bg1">
                        <a:lumMod val="95000"/>
                      </a:schemeClr>
                    </a:solidFill>
                  </a:tcPr>
                </a:tc>
                <a:tc>
                  <a:txBody>
                    <a:bodyPr/>
                    <a:lstStyle/>
                    <a:p>
                      <a:pPr marL="0" marR="0" indent="0" rtl="0" fontAlgn="t">
                        <a:spcBef>
                          <a:spcPts val="0"/>
                        </a:spcBef>
                        <a:spcAft>
                          <a:spcPts val="0"/>
                        </a:spcAft>
                      </a:pPr>
                      <a:r>
                        <a:rPr lang="en-US" sz="1500">
                          <a:effectLst/>
                        </a:rPr>
                        <a:t>1991</a:t>
                      </a:r>
                      <a:endParaRPr lang="en-US" sz="1800">
                        <a:effectLst/>
                        <a:latin typeface="Arial" panose="020B0604020202020204" pitchFamily="34" charset="0"/>
                      </a:endParaRPr>
                    </a:p>
                  </a:txBody>
                  <a:tcPr>
                    <a:solidFill>
                      <a:schemeClr val="bg1">
                        <a:lumMod val="95000"/>
                      </a:schemeClr>
                    </a:solidFill>
                  </a:tcPr>
                </a:tc>
                <a:tc>
                  <a:txBody>
                    <a:bodyPr/>
                    <a:lstStyle/>
                    <a:p>
                      <a:pPr marL="0" marR="0" indent="0" rtl="0" fontAlgn="t">
                        <a:spcBef>
                          <a:spcPts val="0"/>
                        </a:spcBef>
                        <a:spcAft>
                          <a:spcPts val="0"/>
                        </a:spcAft>
                      </a:pPr>
                      <a:r>
                        <a:rPr lang="en-US" sz="1500">
                          <a:effectLst/>
                        </a:rPr>
                        <a:t>Salt cavern</a:t>
                      </a:r>
                      <a:endParaRPr lang="en-US" sz="1800">
                        <a:effectLst/>
                        <a:latin typeface="Arial" panose="020B0604020202020204" pitchFamily="34" charset="0"/>
                      </a:endParaRPr>
                    </a:p>
                  </a:txBody>
                  <a:tcPr>
                    <a:solidFill>
                      <a:schemeClr val="bg1">
                        <a:lumMod val="95000"/>
                      </a:schemeClr>
                    </a:solidFill>
                  </a:tcPr>
                </a:tc>
                <a:extLst>
                  <a:ext uri="{0D108BD9-81ED-4DB2-BD59-A6C34878D82A}">
                    <a16:rowId xmlns:a16="http://schemas.microsoft.com/office/drawing/2014/main" val="59575649"/>
                  </a:ext>
                </a:extLst>
              </a:tr>
              <a:tr h="542703">
                <a:tc>
                  <a:txBody>
                    <a:bodyPr/>
                    <a:lstStyle/>
                    <a:p>
                      <a:pPr marL="0" marR="0" indent="0" rtl="0" fontAlgn="t">
                        <a:spcBef>
                          <a:spcPts val="0"/>
                        </a:spcBef>
                        <a:spcAft>
                          <a:spcPts val="0"/>
                        </a:spcAft>
                      </a:pPr>
                      <a:r>
                        <a:rPr lang="en-US" sz="1500">
                          <a:effectLst/>
                        </a:rPr>
                        <a:t>Ontario, Canada</a:t>
                      </a:r>
                      <a:endParaRPr lang="en-US" sz="1800">
                        <a:effectLst/>
                        <a:latin typeface="Arial" panose="020B0604020202020204" pitchFamily="34" charset="0"/>
                      </a:endParaRPr>
                    </a:p>
                  </a:txBody>
                  <a:tcPr>
                    <a:solidFill>
                      <a:schemeClr val="accent3">
                        <a:lumMod val="20000"/>
                        <a:lumOff val="80000"/>
                      </a:schemeClr>
                    </a:solidFill>
                  </a:tcPr>
                </a:tc>
                <a:tc>
                  <a:txBody>
                    <a:bodyPr/>
                    <a:lstStyle/>
                    <a:p>
                      <a:pPr marL="0" marR="0" indent="0" rtl="0" fontAlgn="t">
                        <a:spcBef>
                          <a:spcPts val="0"/>
                        </a:spcBef>
                        <a:spcAft>
                          <a:spcPts val="0"/>
                        </a:spcAft>
                      </a:pPr>
                      <a:r>
                        <a:rPr lang="en-US" sz="1500">
                          <a:effectLst/>
                        </a:rPr>
                        <a:t>Adiabatic</a:t>
                      </a:r>
                      <a:endParaRPr lang="en-US" sz="1800">
                        <a:effectLst/>
                        <a:latin typeface="Arial" panose="020B0604020202020204" pitchFamily="34" charset="0"/>
                      </a:endParaRPr>
                    </a:p>
                  </a:txBody>
                  <a:tcPr>
                    <a:solidFill>
                      <a:schemeClr val="accent3">
                        <a:lumMod val="20000"/>
                        <a:lumOff val="80000"/>
                      </a:schemeClr>
                    </a:solidFill>
                  </a:tcPr>
                </a:tc>
                <a:tc>
                  <a:txBody>
                    <a:bodyPr/>
                    <a:lstStyle/>
                    <a:p>
                      <a:pPr marL="0" marR="0" indent="0" rtl="0" fontAlgn="t">
                        <a:spcBef>
                          <a:spcPts val="0"/>
                        </a:spcBef>
                        <a:spcAft>
                          <a:spcPts val="0"/>
                        </a:spcAft>
                      </a:pPr>
                      <a:r>
                        <a:rPr lang="en-US" sz="1500">
                          <a:effectLst/>
                        </a:rPr>
                        <a:t>1 MW</a:t>
                      </a:r>
                      <a:endParaRPr lang="en-US" sz="1800">
                        <a:effectLst/>
                        <a:latin typeface="Arial" panose="020B0604020202020204" pitchFamily="34" charset="0"/>
                      </a:endParaRPr>
                    </a:p>
                  </a:txBody>
                  <a:tcPr>
                    <a:solidFill>
                      <a:schemeClr val="accent3">
                        <a:lumMod val="20000"/>
                        <a:lumOff val="80000"/>
                      </a:schemeClr>
                    </a:solidFill>
                  </a:tcPr>
                </a:tc>
                <a:tc>
                  <a:txBody>
                    <a:bodyPr/>
                    <a:lstStyle/>
                    <a:p>
                      <a:pPr marL="0" marR="0" indent="0" rtl="0" fontAlgn="t">
                        <a:spcBef>
                          <a:spcPts val="0"/>
                        </a:spcBef>
                        <a:spcAft>
                          <a:spcPts val="0"/>
                        </a:spcAft>
                      </a:pPr>
                      <a:r>
                        <a:rPr lang="en-US" sz="1500">
                          <a:effectLst/>
                        </a:rPr>
                        <a:t>2015</a:t>
                      </a:r>
                      <a:endParaRPr lang="en-US" sz="1800">
                        <a:effectLst/>
                        <a:latin typeface="Arial" panose="020B0604020202020204" pitchFamily="34" charset="0"/>
                      </a:endParaRPr>
                    </a:p>
                  </a:txBody>
                  <a:tcPr>
                    <a:solidFill>
                      <a:schemeClr val="accent3">
                        <a:lumMod val="20000"/>
                        <a:lumOff val="80000"/>
                      </a:schemeClr>
                    </a:solidFill>
                  </a:tcPr>
                </a:tc>
                <a:tc>
                  <a:txBody>
                    <a:bodyPr/>
                    <a:lstStyle/>
                    <a:p>
                      <a:pPr marL="0" marR="0" indent="0" rtl="0" fontAlgn="t">
                        <a:spcBef>
                          <a:spcPts val="0"/>
                        </a:spcBef>
                        <a:spcAft>
                          <a:spcPts val="0"/>
                        </a:spcAft>
                      </a:pPr>
                      <a:r>
                        <a:rPr lang="en-US" sz="1500">
                          <a:effectLst/>
                        </a:rPr>
                        <a:t>Underwater balloons</a:t>
                      </a:r>
                      <a:endParaRPr lang="en-US" sz="1800">
                        <a:effectLst/>
                        <a:latin typeface="Arial" panose="020B0604020202020204" pitchFamily="34" charset="0"/>
                      </a:endParaRPr>
                    </a:p>
                  </a:txBody>
                  <a:tcPr>
                    <a:solidFill>
                      <a:schemeClr val="accent3">
                        <a:lumMod val="20000"/>
                        <a:lumOff val="80000"/>
                      </a:schemeClr>
                    </a:solidFill>
                  </a:tcPr>
                </a:tc>
                <a:extLst>
                  <a:ext uri="{0D108BD9-81ED-4DB2-BD59-A6C34878D82A}">
                    <a16:rowId xmlns:a16="http://schemas.microsoft.com/office/drawing/2014/main" val="2641722470"/>
                  </a:ext>
                </a:extLst>
              </a:tr>
              <a:tr h="542703">
                <a:tc>
                  <a:txBody>
                    <a:bodyPr/>
                    <a:lstStyle/>
                    <a:p>
                      <a:pPr marL="0" marR="0" indent="0" rtl="0" fontAlgn="t">
                        <a:spcBef>
                          <a:spcPts val="0"/>
                        </a:spcBef>
                        <a:spcAft>
                          <a:spcPts val="0"/>
                        </a:spcAft>
                      </a:pPr>
                      <a:r>
                        <a:rPr lang="en-US" sz="1500">
                          <a:effectLst/>
                        </a:rPr>
                        <a:t>Goderich,</a:t>
                      </a:r>
                      <a:endParaRPr lang="en-US" sz="1800">
                        <a:effectLst/>
                      </a:endParaRPr>
                    </a:p>
                    <a:p>
                      <a:pPr marL="0" marR="0" indent="0" rtl="0" fontAlgn="t">
                        <a:spcBef>
                          <a:spcPts val="0"/>
                        </a:spcBef>
                        <a:spcAft>
                          <a:spcPts val="0"/>
                        </a:spcAft>
                      </a:pPr>
                      <a:r>
                        <a:rPr lang="en-US" sz="1500">
                          <a:effectLst/>
                        </a:rPr>
                        <a:t>Canada</a:t>
                      </a:r>
                      <a:endParaRPr lang="en-US" sz="1800">
                        <a:effectLst/>
                        <a:latin typeface="Arial" panose="020B0604020202020204" pitchFamily="34" charset="0"/>
                      </a:endParaRPr>
                    </a:p>
                  </a:txBody>
                  <a:tcPr>
                    <a:solidFill>
                      <a:schemeClr val="bg1">
                        <a:lumMod val="95000"/>
                      </a:schemeClr>
                    </a:solidFill>
                  </a:tcPr>
                </a:tc>
                <a:tc>
                  <a:txBody>
                    <a:bodyPr/>
                    <a:lstStyle/>
                    <a:p>
                      <a:pPr marL="0" marR="0" indent="0" rtl="0" fontAlgn="t">
                        <a:spcBef>
                          <a:spcPts val="0"/>
                        </a:spcBef>
                        <a:spcAft>
                          <a:spcPts val="0"/>
                        </a:spcAft>
                      </a:pPr>
                      <a:r>
                        <a:rPr lang="en-US" sz="1500">
                          <a:effectLst/>
                        </a:rPr>
                        <a:t>Adiabatic</a:t>
                      </a:r>
                      <a:endParaRPr lang="en-US" sz="1800">
                        <a:effectLst/>
                        <a:latin typeface="Arial" panose="020B0604020202020204" pitchFamily="34" charset="0"/>
                      </a:endParaRPr>
                    </a:p>
                  </a:txBody>
                  <a:tcPr>
                    <a:solidFill>
                      <a:schemeClr val="bg1">
                        <a:lumMod val="95000"/>
                      </a:schemeClr>
                    </a:solidFill>
                  </a:tcPr>
                </a:tc>
                <a:tc>
                  <a:txBody>
                    <a:bodyPr/>
                    <a:lstStyle/>
                    <a:p>
                      <a:pPr marL="0" marR="0" indent="0" rtl="0" fontAlgn="t">
                        <a:spcBef>
                          <a:spcPts val="0"/>
                        </a:spcBef>
                        <a:spcAft>
                          <a:spcPts val="0"/>
                        </a:spcAft>
                      </a:pPr>
                      <a:r>
                        <a:rPr lang="en-US" sz="1500">
                          <a:effectLst/>
                        </a:rPr>
                        <a:t>1,75 MW</a:t>
                      </a:r>
                      <a:endParaRPr lang="en-US" sz="1800">
                        <a:effectLst/>
                        <a:latin typeface="Arial" panose="020B0604020202020204" pitchFamily="34" charset="0"/>
                      </a:endParaRPr>
                    </a:p>
                  </a:txBody>
                  <a:tcPr>
                    <a:solidFill>
                      <a:schemeClr val="bg1">
                        <a:lumMod val="95000"/>
                      </a:schemeClr>
                    </a:solidFill>
                  </a:tcPr>
                </a:tc>
                <a:tc>
                  <a:txBody>
                    <a:bodyPr/>
                    <a:lstStyle/>
                    <a:p>
                      <a:pPr marL="0" marR="0" indent="0" rtl="0" fontAlgn="t">
                        <a:spcBef>
                          <a:spcPts val="0"/>
                        </a:spcBef>
                        <a:spcAft>
                          <a:spcPts val="0"/>
                        </a:spcAft>
                      </a:pPr>
                      <a:r>
                        <a:rPr lang="en-US" sz="1500">
                          <a:effectLst/>
                        </a:rPr>
                        <a:t>2019</a:t>
                      </a:r>
                      <a:endParaRPr lang="en-US" sz="1800">
                        <a:effectLst/>
                        <a:latin typeface="Arial" panose="020B0604020202020204" pitchFamily="34" charset="0"/>
                      </a:endParaRPr>
                    </a:p>
                  </a:txBody>
                  <a:tcPr>
                    <a:solidFill>
                      <a:schemeClr val="bg1">
                        <a:lumMod val="95000"/>
                      </a:schemeClr>
                    </a:solidFill>
                  </a:tcPr>
                </a:tc>
                <a:tc>
                  <a:txBody>
                    <a:bodyPr/>
                    <a:lstStyle/>
                    <a:p>
                      <a:pPr marL="0" marR="0" indent="0" rtl="0" fontAlgn="t">
                        <a:spcBef>
                          <a:spcPts val="0"/>
                        </a:spcBef>
                        <a:spcAft>
                          <a:spcPts val="0"/>
                        </a:spcAft>
                      </a:pPr>
                      <a:r>
                        <a:rPr lang="en-US" sz="1500">
                          <a:effectLst/>
                        </a:rPr>
                        <a:t>Salt cavern</a:t>
                      </a:r>
                    </a:p>
                  </a:txBody>
                  <a:tcPr>
                    <a:solidFill>
                      <a:schemeClr val="bg1">
                        <a:lumMod val="95000"/>
                      </a:schemeClr>
                    </a:solidFill>
                  </a:tcPr>
                </a:tc>
                <a:extLst>
                  <a:ext uri="{0D108BD9-81ED-4DB2-BD59-A6C34878D82A}">
                    <a16:rowId xmlns:a16="http://schemas.microsoft.com/office/drawing/2014/main" val="2677343631"/>
                  </a:ext>
                </a:extLst>
              </a:tr>
              <a:tr h="542703">
                <a:tc>
                  <a:txBody>
                    <a:bodyPr/>
                    <a:lstStyle/>
                    <a:p>
                      <a:pPr marL="0" marR="0" lvl="0" indent="0">
                        <a:spcBef>
                          <a:spcPts val="0"/>
                        </a:spcBef>
                        <a:spcAft>
                          <a:spcPts val="0"/>
                        </a:spcAft>
                        <a:buNone/>
                      </a:pPr>
                      <a:r>
                        <a:rPr lang="en-US" sz="1500" b="0" i="0" u="none" strike="noStrike" noProof="0">
                          <a:effectLst/>
                          <a:latin typeface="Arial"/>
                        </a:rPr>
                        <a:t>Feicheng, China</a:t>
                      </a:r>
                      <a:endParaRPr lang="en-US"/>
                    </a:p>
                  </a:txBody>
                  <a:tcPr>
                    <a:solidFill>
                      <a:schemeClr val="accent3">
                        <a:lumMod val="20000"/>
                        <a:lumOff val="80000"/>
                      </a:schemeClr>
                    </a:solidFill>
                  </a:tcPr>
                </a:tc>
                <a:tc>
                  <a:txBody>
                    <a:bodyPr/>
                    <a:lstStyle/>
                    <a:p>
                      <a:pPr marL="0" marR="0" indent="0" rtl="0" fontAlgn="t">
                        <a:spcBef>
                          <a:spcPts val="0"/>
                        </a:spcBef>
                        <a:spcAft>
                          <a:spcPts val="0"/>
                        </a:spcAft>
                      </a:pPr>
                      <a:r>
                        <a:rPr lang="en-US" sz="1500">
                          <a:effectLst/>
                        </a:rPr>
                        <a:t>Adiabatic</a:t>
                      </a:r>
                      <a:endParaRPr lang="en-US" sz="1800">
                        <a:effectLst/>
                        <a:latin typeface="Arial" panose="020B0604020202020204" pitchFamily="34" charset="0"/>
                      </a:endParaRPr>
                    </a:p>
                  </a:txBody>
                  <a:tcPr>
                    <a:solidFill>
                      <a:schemeClr val="accent3">
                        <a:lumMod val="20000"/>
                        <a:lumOff val="80000"/>
                      </a:schemeClr>
                    </a:solidFill>
                  </a:tcPr>
                </a:tc>
                <a:tc>
                  <a:txBody>
                    <a:bodyPr/>
                    <a:lstStyle/>
                    <a:p>
                      <a:pPr marL="0" marR="0" indent="0" rtl="0" fontAlgn="t">
                        <a:spcBef>
                          <a:spcPts val="0"/>
                        </a:spcBef>
                        <a:spcAft>
                          <a:spcPts val="0"/>
                        </a:spcAft>
                      </a:pPr>
                      <a:r>
                        <a:rPr lang="en-US" sz="1500">
                          <a:effectLst/>
                        </a:rPr>
                        <a:t>1250  MW</a:t>
                      </a:r>
                      <a:endParaRPr lang="en-US" sz="1800">
                        <a:effectLst/>
                        <a:latin typeface="Arial" panose="020B0604020202020204" pitchFamily="34" charset="0"/>
                      </a:endParaRPr>
                    </a:p>
                  </a:txBody>
                  <a:tcPr>
                    <a:solidFill>
                      <a:schemeClr val="accent3">
                        <a:lumMod val="20000"/>
                        <a:lumOff val="80000"/>
                      </a:schemeClr>
                    </a:solidFill>
                  </a:tcPr>
                </a:tc>
                <a:tc>
                  <a:txBody>
                    <a:bodyPr/>
                    <a:lstStyle/>
                    <a:p>
                      <a:pPr marL="0" marR="0" indent="0" rtl="0" fontAlgn="t">
                        <a:spcBef>
                          <a:spcPts val="0"/>
                        </a:spcBef>
                        <a:spcAft>
                          <a:spcPts val="0"/>
                        </a:spcAft>
                      </a:pPr>
                      <a:r>
                        <a:rPr lang="en-US" sz="1500">
                          <a:effectLst/>
                        </a:rPr>
                        <a:t>2019</a:t>
                      </a:r>
                      <a:endParaRPr lang="en-US" sz="1800">
                        <a:effectLst/>
                        <a:latin typeface="Arial" panose="020B0604020202020204" pitchFamily="34" charset="0"/>
                      </a:endParaRPr>
                    </a:p>
                  </a:txBody>
                  <a:tcPr>
                    <a:solidFill>
                      <a:schemeClr val="accent3">
                        <a:lumMod val="20000"/>
                        <a:lumOff val="80000"/>
                      </a:schemeClr>
                    </a:solidFill>
                  </a:tcPr>
                </a:tc>
                <a:tc>
                  <a:txBody>
                    <a:bodyPr/>
                    <a:lstStyle/>
                    <a:p>
                      <a:pPr marL="0" marR="0" lvl="0" indent="0">
                        <a:spcBef>
                          <a:spcPts val="0"/>
                        </a:spcBef>
                        <a:spcAft>
                          <a:spcPts val="0"/>
                        </a:spcAft>
                        <a:buNone/>
                      </a:pPr>
                      <a:r>
                        <a:rPr lang="en-US" sz="1500">
                          <a:effectLst/>
                        </a:rPr>
                        <a:t>Salt &amp; coal mine caverns</a:t>
                      </a:r>
                    </a:p>
                  </a:txBody>
                  <a:tcPr>
                    <a:solidFill>
                      <a:schemeClr val="accent3">
                        <a:lumMod val="20000"/>
                        <a:lumOff val="80000"/>
                      </a:schemeClr>
                    </a:solidFill>
                  </a:tcPr>
                </a:tc>
                <a:extLst>
                  <a:ext uri="{0D108BD9-81ED-4DB2-BD59-A6C34878D82A}">
                    <a16:rowId xmlns:a16="http://schemas.microsoft.com/office/drawing/2014/main" val="1762895801"/>
                  </a:ext>
                </a:extLst>
              </a:tr>
            </a:tbl>
          </a:graphicData>
        </a:graphic>
      </p:graphicFrame>
    </p:spTree>
    <p:extLst>
      <p:ext uri="{BB962C8B-B14F-4D97-AF65-F5344CB8AC3E}">
        <p14:creationId xmlns:p14="http://schemas.microsoft.com/office/powerpoint/2010/main" val="2137439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02966" y="1518964"/>
            <a:ext cx="8214393" cy="4157763"/>
          </a:xfrm>
        </p:spPr>
        <p:txBody>
          <a:bodyPr>
            <a:normAutofit/>
          </a:bodyPr>
          <a:lstStyle/>
          <a:p>
            <a:pPr marL="342900" indent="-342900">
              <a:lnSpc>
                <a:spcPct val="150000"/>
              </a:lnSpc>
              <a:buChar char="•"/>
            </a:pPr>
            <a:r>
              <a:rPr lang="fi-FI" sz="1800">
                <a:ea typeface="ＭＳ Ｐゴシック"/>
              </a:rPr>
              <a:t>Compressed Air Energy Storage (CAES) is an excess energy storing method which stores compressed air into a reservoir and later released through a turbine to generate electricity</a:t>
            </a:r>
            <a:endParaRPr lang="fi-FI" sz="1800"/>
          </a:p>
          <a:p>
            <a:pPr marL="342900" indent="-342900">
              <a:lnSpc>
                <a:spcPct val="150000"/>
              </a:lnSpc>
              <a:buChar char="•"/>
            </a:pPr>
            <a:r>
              <a:rPr lang="fi-FI" sz="1800">
                <a:ea typeface="ＭＳ Ｐゴシック"/>
              </a:rPr>
              <a:t>Lots of promise and development on Adiabatic CAES which does not require any fossil fuels</a:t>
            </a:r>
            <a:endParaRPr lang="fi-FI" sz="1800"/>
          </a:p>
          <a:p>
            <a:pPr marL="342900" indent="-342900">
              <a:lnSpc>
                <a:spcPct val="150000"/>
              </a:lnSpc>
              <a:buChar char="•"/>
            </a:pPr>
            <a:r>
              <a:rPr lang="fi-FI" sz="1800">
                <a:ea typeface="ＭＳ Ｐゴシック"/>
              </a:rPr>
              <a:t>CAES has the potential to be an equivalent technology to PHS because it can store large amount of energy for long periods of time</a:t>
            </a:r>
            <a:endParaRPr lang="fi-FI" sz="1800"/>
          </a:p>
          <a:p>
            <a:pPr marL="342900" indent="-342900">
              <a:lnSpc>
                <a:spcPct val="150000"/>
              </a:lnSpc>
              <a:buChar char="•"/>
            </a:pPr>
            <a:endParaRPr lang="fi-FI" sz="1600"/>
          </a:p>
          <a:p>
            <a:pPr marL="0" indent="0">
              <a:lnSpc>
                <a:spcPct val="150000"/>
              </a:lnSpc>
            </a:pPr>
            <a:endParaRPr lang="fi-FI" sz="1600"/>
          </a:p>
          <a:p>
            <a:pPr marL="0" indent="0">
              <a:lnSpc>
                <a:spcPct val="150000"/>
              </a:lnSpc>
            </a:pPr>
            <a:endParaRPr lang="fi-FI" sz="1600"/>
          </a:p>
          <a:p>
            <a:pPr marL="0" indent="0">
              <a:lnSpc>
                <a:spcPct val="150000"/>
              </a:lnSpc>
            </a:pPr>
            <a:endParaRPr lang="fi-FI" sz="1600"/>
          </a:p>
          <a:p>
            <a:pPr marL="342900" indent="-342900">
              <a:lnSpc>
                <a:spcPct val="150000"/>
              </a:lnSpc>
              <a:buChar char="•"/>
            </a:pPr>
            <a:endParaRPr lang="fi-FI" sz="1600"/>
          </a:p>
          <a:p>
            <a:pPr marL="0" indent="0">
              <a:lnSpc>
                <a:spcPct val="150000"/>
              </a:lnSpc>
            </a:pPr>
            <a:endParaRPr lang="fi-FI" sz="2000"/>
          </a:p>
          <a:p>
            <a:pPr marL="0" indent="0">
              <a:lnSpc>
                <a:spcPct val="150000"/>
              </a:lnSpc>
            </a:pPr>
            <a:endParaRPr lang="fi-FI" sz="2000"/>
          </a:p>
          <a:p>
            <a:pPr>
              <a:lnSpc>
                <a:spcPct val="150000"/>
              </a:lnSpc>
              <a:buFont typeface="Arial" panose="020B0604020202020204" pitchFamily="34" charset="0"/>
              <a:buChar char="•"/>
            </a:pPr>
            <a:endParaRPr lang="en-US" sz="2000"/>
          </a:p>
        </p:txBody>
      </p:sp>
      <p:sp>
        <p:nvSpPr>
          <p:cNvPr id="3" name="Title 2"/>
          <p:cNvSpPr>
            <a:spLocks noGrp="1"/>
          </p:cNvSpPr>
          <p:nvPr>
            <p:ph type="ctrTitle"/>
          </p:nvPr>
        </p:nvSpPr>
        <p:spPr/>
        <p:txBody>
          <a:bodyPr/>
          <a:lstStyle/>
          <a:p>
            <a:r>
              <a:rPr lang="fi-FI" err="1"/>
              <a:t>Conclusions</a:t>
            </a:r>
            <a:endParaRPr lang="en-US"/>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7" name="Date Placeholder 6"/>
          <p:cNvSpPr>
            <a:spLocks noGrp="1"/>
          </p:cNvSpPr>
          <p:nvPr>
            <p:ph type="dt" sz="half" idx="19"/>
          </p:nvPr>
        </p:nvSpPr>
        <p:spPr/>
        <p:txBody>
          <a:bodyPr/>
          <a:lstStyle/>
          <a:p>
            <a:pPr>
              <a:defRPr/>
            </a:pPr>
            <a:r>
              <a:rPr lang="fi-FI"/>
              <a:t>07.02.2018</a:t>
            </a:r>
            <a:endParaRPr lang="en-US"/>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dirty="0" smtClean="0"/>
              <a:pPr>
                <a:defRPr/>
              </a:pPr>
              <a:t>9</a:t>
            </a:fld>
            <a:endParaRPr lang="en-US" altLang="en-US"/>
          </a:p>
        </p:txBody>
      </p:sp>
    </p:spTree>
    <p:extLst>
      <p:ext uri="{BB962C8B-B14F-4D97-AF65-F5344CB8AC3E}">
        <p14:creationId xmlns:p14="http://schemas.microsoft.com/office/powerpoint/2010/main" val="3223155658"/>
      </p:ext>
    </p:extLst>
  </p:cSld>
  <p:clrMapOvr>
    <a:masterClrMapping/>
  </p:clrMapOvr>
</p:sld>
</file>

<file path=ppt/theme/theme1.xml><?xml version="1.0" encoding="utf-8"?>
<a:theme xmlns:a="http://schemas.openxmlformats.org/drawingml/2006/main" name="presentation">
  <a:themeElements>
    <a:clrScheme name="Custom 5">
      <a:dk1>
        <a:sysClr val="windowText" lastClr="000000"/>
      </a:dk1>
      <a:lt1>
        <a:sysClr val="window" lastClr="FFFFFF"/>
      </a:lt1>
      <a:dk2>
        <a:srgbClr val="1F497D"/>
      </a:dk2>
      <a:lt2>
        <a:srgbClr val="928B81"/>
      </a:lt2>
      <a:accent1>
        <a:srgbClr val="FED100"/>
      </a:accent1>
      <a:accent2>
        <a:srgbClr val="E00034"/>
      </a:accent2>
      <a:accent3>
        <a:srgbClr val="0065BD"/>
      </a:accent3>
      <a:accent4>
        <a:srgbClr val="009B3A"/>
      </a:accent4>
      <a:accent5>
        <a:srgbClr val="6639B7"/>
      </a:accent5>
      <a:accent6>
        <a:srgbClr val="FF7900"/>
      </a:accent6>
      <a:hlink>
        <a:srgbClr val="000000"/>
      </a:hlink>
      <a:folHlink>
        <a:srgbClr val="928B81"/>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alto Content - Green">
  <a:themeElements>
    <a:clrScheme name="Custom 6">
      <a:dk1>
        <a:sysClr val="windowText" lastClr="000000"/>
      </a:dk1>
      <a:lt1>
        <a:sysClr val="window" lastClr="FFFFFF"/>
      </a:lt1>
      <a:dk2>
        <a:srgbClr val="1F497D"/>
      </a:dk2>
      <a:lt2>
        <a:srgbClr val="928B81"/>
      </a:lt2>
      <a:accent1>
        <a:srgbClr val="FED100"/>
      </a:accent1>
      <a:accent2>
        <a:srgbClr val="E00034"/>
      </a:accent2>
      <a:accent3>
        <a:srgbClr val="0065BD"/>
      </a:accent3>
      <a:accent4>
        <a:srgbClr val="009B3A"/>
      </a:accent4>
      <a:accent5>
        <a:srgbClr val="6639B7"/>
      </a:accent5>
      <a:accent6>
        <a:srgbClr val="FF7900"/>
      </a:accent6>
      <a:hlink>
        <a:srgbClr val="000000"/>
      </a:hlink>
      <a:folHlink>
        <a:srgbClr val="928B8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presentation</Template>
  <TotalTime>0</TotalTime>
  <Words>784</Words>
  <Application>Microsoft Office PowerPoint</Application>
  <PresentationFormat>On-screen Show (4:3)</PresentationFormat>
  <Paragraphs>132</Paragraphs>
  <Slides>10</Slides>
  <Notes>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Arial</vt:lpstr>
      <vt:lpstr>Calibri</vt:lpstr>
      <vt:lpstr>Times New Roman</vt:lpstr>
      <vt:lpstr>presentation</vt:lpstr>
      <vt:lpstr>Aalto Content - Green</vt:lpstr>
      <vt:lpstr>ELEC-E8423 - Smart Grid  Compressed Air Energy Storage</vt:lpstr>
      <vt:lpstr>Introduction</vt:lpstr>
      <vt:lpstr>Concept</vt:lpstr>
      <vt:lpstr>Concept</vt:lpstr>
      <vt:lpstr>Different types of CAES</vt:lpstr>
      <vt:lpstr>Potential of CAES</vt:lpstr>
      <vt:lpstr>Potential of CAES</vt:lpstr>
      <vt:lpstr>Projects in operation</vt:lpstr>
      <vt:lpstr>Conclusions</vt:lpstr>
      <vt:lpstr>Source material used</vt:lpstr>
    </vt:vector>
  </TitlesOfParts>
  <Company>TKK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Indirect holographic imaging: evaluation of image quality at 310 GHz</dc:title>
  <dc:creator>atammine</dc:creator>
  <cp:lastModifiedBy>Lehtonen Matti</cp:lastModifiedBy>
  <cp:revision>3</cp:revision>
  <dcterms:created xsi:type="dcterms:W3CDTF">2010-03-23T14:57:30Z</dcterms:created>
  <dcterms:modified xsi:type="dcterms:W3CDTF">2021-04-20T06:32:10Z</dcterms:modified>
</cp:coreProperties>
</file>