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1" r:id="rId7"/>
    <p:sldId id="260" r:id="rId8"/>
    <p:sldId id="265" r:id="rId9"/>
    <p:sldId id="262" r:id="rId10"/>
    <p:sldId id="263" r:id="rId11"/>
    <p:sldId id="264" r:id="rId12"/>
  </p:sldIdLst>
  <p:sldSz cx="9144000" cy="6858000" type="screen4x3"/>
  <p:notesSz cx="6797675" cy="987425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MlCqyM8CfKeJVClnNnORfUvD/K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etanen Rasmus" initials="HR" lastIdx="15" clrIdx="0">
    <p:extLst>
      <p:ext uri="{19B8F6BF-5375-455C-9EA6-DF929625EA0E}">
        <p15:presenceInfo xmlns:p15="http://schemas.microsoft.com/office/powerpoint/2012/main" userId="Hietanen Rasmus" providerId="None"/>
      </p:ext>
    </p:extLst>
  </p:cmAuthor>
  <p:cmAuthor id="2" name="Kortelainen Juuso" initials="KJ" lastIdx="5" clrIdx="1">
    <p:extLst>
      <p:ext uri="{19B8F6BF-5375-455C-9EA6-DF929625EA0E}">
        <p15:presenceInfo xmlns:p15="http://schemas.microsoft.com/office/powerpoint/2012/main" userId="S::juuso.kortelainen@aalto.fi::aa49f0f0-29ff-40ca-8540-cac3639bcd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817AA-51C4-483A-9373-B7F868A5D502}" v="182" dt="2021-04-12T14:10:41.329"/>
  </p1510:revLst>
</p1510:revInfo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customschemas.google.com/relationships/presentationmetadata" Target="meta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rm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Single </a:t>
            </a:r>
            <a:r>
              <a:rPr lang="fi-FI" err="1"/>
              <a:t>unit</a:t>
            </a:r>
            <a:r>
              <a:rPr lang="fi-FI"/>
              <a:t> </a:t>
            </a:r>
            <a:r>
              <a:rPr lang="fi-FI" err="1"/>
              <a:t>between</a:t>
            </a:r>
            <a:r>
              <a:rPr lang="fi-FI"/>
              <a:t> 100 and 2000 MW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0d1ab6a4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0d1ab6a40_0_9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70d1ab6a40_0_9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0d1ab6a4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0d1ab6a40_0_29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70d1ab6a40_0_29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0d1ab6a4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0d1ab6a40_0_43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70d1ab6a40_0_43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0d1ab6a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0d1ab6a40_0_0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0d1ab6a40_0_0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0d1ab6a4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0d1ab6a40_0_19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70d1ab6a40_0_19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0d1ab6a4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0d1ab6a40_0_54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70d1ab6a40_0_54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108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2"/>
          </p:nvPr>
        </p:nvSpPr>
        <p:spPr>
          <a:xfrm>
            <a:off x="572401" y="5961599"/>
            <a:ext cx="204924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3"/>
          </p:nvPr>
        </p:nvSpPr>
        <p:spPr>
          <a:xfrm>
            <a:off x="572400" y="6137467"/>
            <a:ext cx="204924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4"/>
          </p:nvPr>
        </p:nvSpPr>
        <p:spPr>
          <a:xfrm>
            <a:off x="2862387" y="6137467"/>
            <a:ext cx="202711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5"/>
          </p:nvPr>
        </p:nvSpPr>
        <p:spPr>
          <a:xfrm>
            <a:off x="7427603" y="5961599"/>
            <a:ext cx="1132198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6"/>
          </p:nvPr>
        </p:nvSpPr>
        <p:spPr>
          <a:xfrm>
            <a:off x="5143295" y="5961067"/>
            <a:ext cx="1962357" cy="63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2860675" y="5961063"/>
            <a:ext cx="2027238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35" name="Google Shape;35;p10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62856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3429000" y="6145213"/>
            <a:ext cx="1544638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62856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3429000" y="6145213"/>
            <a:ext cx="1544638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"/>
          <p:cNvSpPr txBox="1"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ftr" idx="11"/>
          </p:nvPr>
        </p:nvSpPr>
        <p:spPr>
          <a:xfrm>
            <a:off x="3429000" y="6145213"/>
            <a:ext cx="1544638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323850" y="1268413"/>
            <a:ext cx="4171950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2"/>
          </p:nvPr>
        </p:nvSpPr>
        <p:spPr>
          <a:xfrm>
            <a:off x="4648200" y="1268413"/>
            <a:ext cx="4171950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 descr="Aalto_EN_Electr-Eng_21_RGB_2"/>
          <p:cNvPicPr preferRelativeResize="0"/>
          <p:nvPr/>
        </p:nvPicPr>
        <p:blipFill rotWithShape="1">
          <a:blip r:embed="rId3">
            <a:alphaModFix/>
          </a:blip>
          <a:srcRect l="7030" t="6173"/>
          <a:stretch/>
        </p:blipFill>
        <p:spPr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t" anchorCtr="0">
            <a:noAutofit/>
          </a:bodyPr>
          <a:lstStyle>
            <a:lvl1pPr marL="457200" marR="0" lvl="0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6" name="Google Shape;16;p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 descr="Aalto_EN_Electr-Eng_13_RGB_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t" anchorCtr="0">
            <a:noAutofit/>
          </a:bodyPr>
          <a:lstStyle>
            <a:lvl1pPr marL="457200" marR="0" lvl="0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gineering.com/story/harnessing-seabed-pressure-to-store-renewable-energy" TargetMode="External"/><Relationship Id="rId3" Type="http://schemas.openxmlformats.org/officeDocument/2006/relationships/hyperlink" Target="https://arena.gov.au/blog/what-is-pumped-hydro-and-how-does-it-work/" TargetMode="External"/><Relationship Id="rId7" Type="http://schemas.openxmlformats.org/officeDocument/2006/relationships/hyperlink" Target="https://doi.org/10.1016/j.rser.2019.10925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38/s41467-020-14555-y" TargetMode="External"/><Relationship Id="rId5" Type="http://schemas.openxmlformats.org/officeDocument/2006/relationships/hyperlink" Target="https://doi.org/10.1016/j.est.2021.102283" TargetMode="External"/><Relationship Id="rId10" Type="http://schemas.openxmlformats.org/officeDocument/2006/relationships/hyperlink" Target="https://yle.fi/uutiset/3-11099952" TargetMode="External"/><Relationship Id="rId4" Type="http://schemas.openxmlformats.org/officeDocument/2006/relationships/hyperlink" Target="https://www.sandia.gov/ess-ssl/global-energy-storage-database-home/" TargetMode="External"/><Relationship Id="rId9" Type="http://schemas.openxmlformats.org/officeDocument/2006/relationships/hyperlink" Target="https://doi.org/10.1016/j.enconman.2020.11329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/>
              <a:t>ELEC-E8423 - Smart Grid</a:t>
            </a:r>
            <a:br>
              <a:rPr lang="fi-FI" sz="3200"/>
            </a:b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 err="1"/>
              <a:t>Pumped</a:t>
            </a:r>
            <a:r>
              <a:rPr lang="fi-FI" sz="3200"/>
              <a:t> Hydro Energy Storages</a:t>
            </a:r>
            <a:endParaRPr sz="3200"/>
          </a:p>
        </p:txBody>
      </p:sp>
      <p:sp>
        <p:nvSpPr>
          <p:cNvPr id="70" name="Google Shape;70;p1"/>
          <p:cNvSpPr txBox="1"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08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fi-FI" i="1"/>
              <a:t>Juuso Kortelainen &amp; Rasmus Hietanen</a:t>
            </a:r>
            <a:endParaRPr i="1"/>
          </a:p>
        </p:txBody>
      </p:sp>
      <p:sp>
        <p:nvSpPr>
          <p:cNvPr id="71" name="Google Shape;71;p1"/>
          <p:cNvSpPr txBox="1">
            <a:spLocks noGrp="1"/>
          </p:cNvSpPr>
          <p:nvPr>
            <p:ph type="body" idx="2"/>
          </p:nvPr>
        </p:nvSpPr>
        <p:spPr>
          <a:xfrm>
            <a:off x="572401" y="5961599"/>
            <a:ext cx="204924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/>
          </a:p>
        </p:txBody>
      </p:sp>
      <p:sp>
        <p:nvSpPr>
          <p:cNvPr id="72" name="Google Shape;72;p1"/>
          <p:cNvSpPr txBox="1">
            <a:spLocks noGrp="1"/>
          </p:cNvSpPr>
          <p:nvPr>
            <p:ph type="body" idx="3"/>
          </p:nvPr>
        </p:nvSpPr>
        <p:spPr>
          <a:xfrm>
            <a:off x="572400" y="6137467"/>
            <a:ext cx="204924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endParaRPr/>
          </a:p>
        </p:txBody>
      </p:sp>
      <p:sp>
        <p:nvSpPr>
          <p:cNvPr id="74" name="Google Shape;74;p1"/>
          <p:cNvSpPr txBox="1">
            <a:spLocks noGrp="1"/>
          </p:cNvSpPr>
          <p:nvPr>
            <p:ph type="body" idx="5"/>
          </p:nvPr>
        </p:nvSpPr>
        <p:spPr>
          <a:xfrm>
            <a:off x="7427603" y="5961599"/>
            <a:ext cx="1132198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endParaRPr/>
          </a:p>
        </p:txBody>
      </p:sp>
      <p:sp>
        <p:nvSpPr>
          <p:cNvPr id="75" name="Google Shape;75;p1"/>
          <p:cNvSpPr txBox="1">
            <a:spLocks noGrp="1"/>
          </p:cNvSpPr>
          <p:nvPr>
            <p:ph type="body" idx="6"/>
          </p:nvPr>
        </p:nvSpPr>
        <p:spPr>
          <a:xfrm>
            <a:off x="5143295" y="5961067"/>
            <a:ext cx="1962357" cy="63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endParaRPr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ECCAE65-4363-5B4E-8B0C-020CD5D93B05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body" idx="1"/>
          </p:nvPr>
        </p:nvSpPr>
        <p:spPr>
          <a:xfrm>
            <a:off x="363950" y="1263750"/>
            <a:ext cx="8619794" cy="4524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i-FI" sz="1000" b="0" dirty="0" err="1"/>
              <a:t>Arena</a:t>
            </a:r>
            <a:r>
              <a:rPr lang="fi-FI" sz="1000" b="0" dirty="0"/>
              <a:t> </a:t>
            </a:r>
            <a:r>
              <a:rPr lang="fi-FI" sz="1000" b="0" dirty="0" err="1"/>
              <a:t>Wire</a:t>
            </a:r>
            <a:r>
              <a:rPr lang="fi-FI" sz="1000" b="0" dirty="0"/>
              <a:t>. (2017). </a:t>
            </a:r>
            <a:r>
              <a:rPr lang="fi-FI" sz="1000" b="0" i="1" dirty="0" err="1"/>
              <a:t>What</a:t>
            </a:r>
            <a:r>
              <a:rPr lang="fi-FI" sz="1000" b="0" i="1" dirty="0"/>
              <a:t> is </a:t>
            </a:r>
            <a:r>
              <a:rPr lang="fi-FI" sz="1000" b="0" i="1" dirty="0" err="1"/>
              <a:t>pumped</a:t>
            </a:r>
            <a:r>
              <a:rPr lang="fi-FI" sz="1000" b="0" i="1" dirty="0"/>
              <a:t> </a:t>
            </a:r>
            <a:r>
              <a:rPr lang="fi-FI" sz="1000" b="0" i="1" dirty="0" err="1"/>
              <a:t>hydro</a:t>
            </a:r>
            <a:r>
              <a:rPr lang="fi-FI" sz="1000" b="0" i="1" dirty="0"/>
              <a:t> and </a:t>
            </a:r>
            <a:r>
              <a:rPr lang="fi-FI" sz="1000" b="0" i="1" dirty="0" err="1"/>
              <a:t>how</a:t>
            </a:r>
            <a:r>
              <a:rPr lang="fi-FI" sz="1000" b="0" i="1" dirty="0"/>
              <a:t> </a:t>
            </a:r>
            <a:r>
              <a:rPr lang="fi-FI" sz="1000" b="0" i="1" dirty="0" err="1"/>
              <a:t>does</a:t>
            </a:r>
            <a:r>
              <a:rPr lang="fi-FI" sz="1000" b="0" i="1" dirty="0"/>
              <a:t> it </a:t>
            </a:r>
            <a:r>
              <a:rPr lang="fi-FI" sz="1000" b="0" i="1" dirty="0" err="1"/>
              <a:t>work</a:t>
            </a:r>
            <a:r>
              <a:rPr lang="fi-FI" sz="1000" b="0" i="1" dirty="0"/>
              <a:t>?. </a:t>
            </a:r>
            <a:r>
              <a:rPr lang="fi-FI" sz="1000" b="0" dirty="0"/>
              <a:t>[</a:t>
            </a:r>
            <a:r>
              <a:rPr lang="fi-FI" sz="1000" b="0" dirty="0" err="1"/>
              <a:t>online</a:t>
            </a:r>
            <a:r>
              <a:rPr lang="fi-FI" sz="1000" b="0" dirty="0"/>
              <a:t>] </a:t>
            </a:r>
            <a:r>
              <a:rPr lang="fi-FI" sz="1000" b="0" dirty="0" err="1"/>
              <a:t>Available</a:t>
            </a:r>
            <a:r>
              <a:rPr lang="fi-FI" sz="1000" b="0" dirty="0"/>
              <a:t> at: </a:t>
            </a:r>
            <a:r>
              <a:rPr lang="fi-FI" sz="1000" b="0" dirty="0">
                <a:hlinkClick r:id="rId3"/>
              </a:rPr>
              <a:t>https://arena.gov.au/blog/what-is-pumped-hydro-and-how-does-it-work/</a:t>
            </a:r>
            <a:r>
              <a:rPr lang="fi-FI" sz="1000" b="0" dirty="0"/>
              <a:t> [</a:t>
            </a:r>
            <a:r>
              <a:rPr lang="fi-FI" sz="1000" b="0" dirty="0" err="1"/>
              <a:t>Accessed</a:t>
            </a:r>
            <a:r>
              <a:rPr lang="fi-FI" sz="1000" b="0" dirty="0"/>
              <a:t> 11.4.2021].</a:t>
            </a:r>
          </a:p>
          <a:p>
            <a:r>
              <a:rPr lang="fi-FI" sz="1000" b="0" dirty="0"/>
              <a:t>Department of Energy: Office of </a:t>
            </a:r>
            <a:r>
              <a:rPr lang="fi-FI" sz="1000" b="0" dirty="0" err="1"/>
              <a:t>Electricity</a:t>
            </a:r>
            <a:r>
              <a:rPr lang="fi-FI" sz="1000" b="0" dirty="0"/>
              <a:t>. (2020). </a:t>
            </a:r>
            <a:r>
              <a:rPr lang="fi-FI" sz="1000" b="0" i="1" dirty="0"/>
              <a:t>Global Energy Storage </a:t>
            </a:r>
            <a:r>
              <a:rPr lang="fi-FI" sz="1000" b="0" i="1" dirty="0" err="1"/>
              <a:t>Database</a:t>
            </a:r>
            <a:r>
              <a:rPr lang="fi-FI" sz="1000" b="0" dirty="0"/>
              <a:t>. [</a:t>
            </a:r>
            <a:r>
              <a:rPr lang="fi-FI" sz="1000" b="0" dirty="0" err="1"/>
              <a:t>online</a:t>
            </a:r>
            <a:r>
              <a:rPr lang="fi-FI" sz="1000" b="0" dirty="0"/>
              <a:t>] </a:t>
            </a:r>
            <a:r>
              <a:rPr lang="fi-FI" sz="1000" b="0" dirty="0" err="1"/>
              <a:t>Available</a:t>
            </a:r>
            <a:r>
              <a:rPr lang="fi-FI" sz="1000" b="0" dirty="0"/>
              <a:t> at: </a:t>
            </a:r>
            <a:r>
              <a:rPr lang="fi-FI" sz="1000" b="0" dirty="0">
                <a:hlinkClick r:id="rId4"/>
              </a:rPr>
              <a:t>https://www.sandia.gov/ess-ssl/global-energy-storage-database-home/</a:t>
            </a:r>
            <a:r>
              <a:rPr lang="fi-FI" sz="1000" b="0" dirty="0"/>
              <a:t> [</a:t>
            </a:r>
            <a:r>
              <a:rPr lang="fi-FI" sz="1000" b="0" dirty="0" err="1"/>
              <a:t>Accessed</a:t>
            </a:r>
            <a:r>
              <a:rPr lang="fi-FI" sz="1000" b="0" dirty="0"/>
              <a:t> 11.4.2021].</a:t>
            </a:r>
            <a:endParaRPr lang="fi-FI" sz="1000" b="0" dirty="0">
              <a:latin typeface="+mn-lt"/>
            </a:endParaRPr>
          </a:p>
          <a:p>
            <a:r>
              <a:rPr lang="fi-FI" sz="1000" b="0" dirty="0" err="1">
                <a:latin typeface="+mn-lt"/>
              </a:rPr>
              <a:t>Dubbers</a:t>
            </a:r>
            <a:r>
              <a:rPr lang="fi-FI" sz="1000" b="0" dirty="0">
                <a:latin typeface="+mn-lt"/>
              </a:rPr>
              <a:t>, D. (2021). </a:t>
            </a:r>
            <a:r>
              <a:rPr lang="fi-FI" sz="1000" b="0" dirty="0" err="1">
                <a:latin typeface="+mn-lt"/>
              </a:rPr>
              <a:t>Comparison</a:t>
            </a:r>
            <a:r>
              <a:rPr lang="fi-FI" sz="1000" b="0" dirty="0">
                <a:latin typeface="+mn-lt"/>
              </a:rPr>
              <a:t> of </a:t>
            </a:r>
            <a:r>
              <a:rPr lang="fi-FI" sz="1000" b="0" dirty="0" err="1">
                <a:latin typeface="+mn-lt"/>
              </a:rPr>
              <a:t>underwater</a:t>
            </a:r>
            <a:r>
              <a:rPr lang="fi-FI" sz="1000" b="0" dirty="0">
                <a:latin typeface="+mn-lt"/>
              </a:rPr>
              <a:t> </a:t>
            </a:r>
            <a:r>
              <a:rPr lang="fi-FI" sz="1000" b="0" dirty="0" err="1">
                <a:latin typeface="+mn-lt"/>
              </a:rPr>
              <a:t>with</a:t>
            </a:r>
            <a:r>
              <a:rPr lang="fi-FI" sz="1000" b="0" dirty="0">
                <a:latin typeface="+mn-lt"/>
              </a:rPr>
              <a:t> </a:t>
            </a:r>
            <a:r>
              <a:rPr lang="fi-FI" sz="1000" b="0" dirty="0" err="1">
                <a:latin typeface="+mn-lt"/>
              </a:rPr>
              <a:t>conventional</a:t>
            </a:r>
            <a:r>
              <a:rPr lang="fi-FI" sz="1000" b="0" dirty="0">
                <a:latin typeface="+mn-lt"/>
              </a:rPr>
              <a:t> </a:t>
            </a:r>
            <a:r>
              <a:rPr lang="fi-FI" sz="1000" b="0" dirty="0" err="1">
                <a:latin typeface="+mn-lt"/>
              </a:rPr>
              <a:t>pumped</a:t>
            </a:r>
            <a:r>
              <a:rPr lang="fi-FI" sz="1000" b="0" dirty="0">
                <a:latin typeface="+mn-lt"/>
              </a:rPr>
              <a:t> </a:t>
            </a:r>
            <a:r>
              <a:rPr lang="fi-FI" sz="1000" b="0" dirty="0" err="1">
                <a:latin typeface="+mn-lt"/>
              </a:rPr>
              <a:t>hydro-energy</a:t>
            </a:r>
            <a:r>
              <a:rPr lang="fi-FI" sz="1000" b="0" dirty="0">
                <a:latin typeface="+mn-lt"/>
              </a:rPr>
              <a:t> </a:t>
            </a:r>
            <a:r>
              <a:rPr lang="fi-FI" sz="1000" b="0" dirty="0" err="1">
                <a:latin typeface="+mn-lt"/>
              </a:rPr>
              <a:t>storage</a:t>
            </a:r>
            <a:r>
              <a:rPr lang="fi-FI" sz="1000" b="0" dirty="0">
                <a:latin typeface="+mn-lt"/>
              </a:rPr>
              <a:t> </a:t>
            </a:r>
            <a:r>
              <a:rPr lang="fi-FI" sz="1000" b="0" dirty="0" err="1">
                <a:latin typeface="+mn-lt"/>
              </a:rPr>
              <a:t>systems</a:t>
            </a:r>
            <a:r>
              <a:rPr lang="fi-FI" sz="1000" b="0" dirty="0">
                <a:latin typeface="+mn-lt"/>
              </a:rPr>
              <a:t>. </a:t>
            </a:r>
            <a:r>
              <a:rPr lang="fi-FI" sz="1000" b="0" i="1" dirty="0">
                <a:latin typeface="+mn-lt"/>
              </a:rPr>
              <a:t>Journal of Energy Storage</a:t>
            </a:r>
            <a:r>
              <a:rPr lang="fi-FI" sz="1000" b="0" dirty="0">
                <a:latin typeface="+mn-lt"/>
              </a:rPr>
              <a:t>, 35. </a:t>
            </a:r>
            <a:r>
              <a:rPr lang="fi-FI" sz="1000" b="0" dirty="0">
                <a:latin typeface="+mn-lt"/>
                <a:hlinkClick r:id="rId5"/>
              </a:rPr>
              <a:t>https://doi.org/10.1016/j.est.2021.102283</a:t>
            </a:r>
            <a:endParaRPr lang="fi-FI" sz="1000" dirty="0">
              <a:latin typeface="+mn-lt"/>
            </a:endParaRPr>
          </a:p>
          <a:p>
            <a:r>
              <a:rPr lang="fi-FI" sz="1000" b="0" dirty="0">
                <a:latin typeface="+mn-lt"/>
              </a:rPr>
              <a:t>Hunt, J.D., </a:t>
            </a:r>
            <a:r>
              <a:rPr lang="fi-FI" sz="1000" b="0" dirty="0" err="1">
                <a:latin typeface="+mn-lt"/>
              </a:rPr>
              <a:t>Byers</a:t>
            </a:r>
            <a:r>
              <a:rPr lang="fi-FI" sz="1000" b="0" dirty="0">
                <a:latin typeface="+mn-lt"/>
              </a:rPr>
              <a:t>, E., </a:t>
            </a:r>
            <a:r>
              <a:rPr lang="fi-FI" sz="1000" b="0" dirty="0" err="1">
                <a:latin typeface="+mn-lt"/>
              </a:rPr>
              <a:t>Wada</a:t>
            </a:r>
            <a:r>
              <a:rPr lang="fi-FI" sz="1000" b="0" dirty="0">
                <a:latin typeface="+mn-lt"/>
              </a:rPr>
              <a:t>, Y. et al. (2020). Global </a:t>
            </a:r>
            <a:r>
              <a:rPr lang="fi-FI" sz="1000" b="0" dirty="0" err="1">
                <a:latin typeface="+mn-lt"/>
              </a:rPr>
              <a:t>resource</a:t>
            </a:r>
            <a:r>
              <a:rPr lang="fi-FI" sz="1000" b="0" dirty="0">
                <a:latin typeface="+mn-lt"/>
              </a:rPr>
              <a:t> </a:t>
            </a:r>
            <a:r>
              <a:rPr lang="fi-FI" sz="1000" b="0" dirty="0" err="1">
                <a:latin typeface="+mn-lt"/>
              </a:rPr>
              <a:t>potential</a:t>
            </a:r>
            <a:r>
              <a:rPr lang="fi-FI" sz="1000" b="0" dirty="0">
                <a:latin typeface="+mn-lt"/>
              </a:rPr>
              <a:t> of </a:t>
            </a:r>
            <a:r>
              <a:rPr lang="fi-FI" sz="1000" b="0" dirty="0" err="1">
                <a:latin typeface="+mn-lt"/>
              </a:rPr>
              <a:t>seasonal</a:t>
            </a:r>
            <a:r>
              <a:rPr lang="fi-FI" sz="1000" b="0" dirty="0">
                <a:latin typeface="+mn-lt"/>
              </a:rPr>
              <a:t> </a:t>
            </a:r>
            <a:r>
              <a:rPr lang="fi-FI" sz="1000" b="0" dirty="0" err="1">
                <a:latin typeface="+mn-lt"/>
              </a:rPr>
              <a:t>pumped</a:t>
            </a:r>
            <a:r>
              <a:rPr lang="fi-FI" sz="1000" b="0" dirty="0">
                <a:latin typeface="+mn-lt"/>
              </a:rPr>
              <a:t> </a:t>
            </a:r>
            <a:r>
              <a:rPr lang="fi-FI" sz="1000" b="0" dirty="0" err="1">
                <a:latin typeface="+mn-lt"/>
              </a:rPr>
              <a:t>hydropower</a:t>
            </a:r>
            <a:r>
              <a:rPr lang="fi-FI" sz="1000" b="0" dirty="0">
                <a:latin typeface="+mn-lt"/>
              </a:rPr>
              <a:t> </a:t>
            </a:r>
            <a:r>
              <a:rPr lang="fi-FI" sz="1000" b="0" dirty="0" err="1">
                <a:latin typeface="+mn-lt"/>
              </a:rPr>
              <a:t>storage</a:t>
            </a:r>
            <a:r>
              <a:rPr lang="fi-FI" sz="1000" b="0" dirty="0">
                <a:latin typeface="+mn-lt"/>
              </a:rPr>
              <a:t> for </a:t>
            </a:r>
            <a:r>
              <a:rPr lang="fi-FI" sz="1000" b="0" dirty="0" err="1">
                <a:latin typeface="+mn-lt"/>
              </a:rPr>
              <a:t>energy</a:t>
            </a:r>
            <a:r>
              <a:rPr lang="fi-FI" sz="1000" b="0" dirty="0">
                <a:latin typeface="+mn-lt"/>
              </a:rPr>
              <a:t> and </a:t>
            </a:r>
            <a:r>
              <a:rPr lang="fi-FI" sz="1000" b="0" dirty="0" err="1">
                <a:latin typeface="+mn-lt"/>
              </a:rPr>
              <a:t>water</a:t>
            </a:r>
            <a:r>
              <a:rPr lang="fi-FI" sz="1000" b="0" dirty="0">
                <a:latin typeface="+mn-lt"/>
              </a:rPr>
              <a:t> </a:t>
            </a:r>
            <a:r>
              <a:rPr lang="fi-FI" sz="1000" b="0" dirty="0" err="1">
                <a:latin typeface="+mn-lt"/>
              </a:rPr>
              <a:t>storage</a:t>
            </a:r>
            <a:r>
              <a:rPr lang="fi-FI" sz="1000" b="0" dirty="0">
                <a:latin typeface="+mn-lt"/>
              </a:rPr>
              <a:t>. </a:t>
            </a:r>
            <a:r>
              <a:rPr lang="fi-FI" sz="1000" b="0" i="1" dirty="0">
                <a:latin typeface="+mn-lt"/>
              </a:rPr>
              <a:t>Nat </a:t>
            </a:r>
            <a:r>
              <a:rPr lang="fi-FI" sz="1000" b="0" i="1" dirty="0" err="1">
                <a:latin typeface="+mn-lt"/>
              </a:rPr>
              <a:t>Commun</a:t>
            </a:r>
            <a:r>
              <a:rPr lang="fi-FI" sz="1000" b="0" i="1" dirty="0">
                <a:latin typeface="+mn-lt"/>
              </a:rPr>
              <a:t>,</a:t>
            </a:r>
            <a:r>
              <a:rPr lang="fi-FI" sz="1000" b="0" dirty="0">
                <a:latin typeface="+mn-lt"/>
              </a:rPr>
              <a:t> 11, 947. </a:t>
            </a:r>
            <a:r>
              <a:rPr lang="fi-FI" sz="1000" b="0" dirty="0">
                <a:latin typeface="+mn-lt"/>
                <a:hlinkClick r:id="rId6"/>
              </a:rPr>
              <a:t>https://doi.org/10.1038/s41467-020-14555-y</a:t>
            </a:r>
            <a:endParaRPr lang="fi-FI" sz="1000" b="0" dirty="0">
              <a:latin typeface="+mn-lt"/>
            </a:endParaRPr>
          </a:p>
          <a:p>
            <a:r>
              <a:rPr lang="fi-FI" sz="1000" b="0" dirty="0" err="1">
                <a:latin typeface="+mn-lt"/>
              </a:rPr>
              <a:t>Kougias</a:t>
            </a:r>
            <a:r>
              <a:rPr lang="fi-FI" sz="1000" b="0" dirty="0">
                <a:latin typeface="+mn-lt"/>
              </a:rPr>
              <a:t>, I., </a:t>
            </a:r>
            <a:r>
              <a:rPr lang="fi-FI" sz="1000" b="0" dirty="0" err="1">
                <a:latin typeface="+mn-lt"/>
              </a:rPr>
              <a:t>Aggidis</a:t>
            </a:r>
            <a:r>
              <a:rPr lang="fi-FI" sz="1000" b="0" dirty="0">
                <a:latin typeface="+mn-lt"/>
              </a:rPr>
              <a:t>, G., Avellan, F. et </a:t>
            </a:r>
            <a:r>
              <a:rPr lang="fi-FI" sz="1000" b="0" dirty="0" err="1">
                <a:latin typeface="+mn-lt"/>
              </a:rPr>
              <a:t>al</a:t>
            </a:r>
            <a:r>
              <a:rPr lang="fi-FI" sz="1000" b="0" dirty="0">
                <a:latin typeface="+mn-lt"/>
              </a:rPr>
              <a:t> (2019). Analysis of </a:t>
            </a:r>
            <a:r>
              <a:rPr lang="fi-FI" sz="1000" b="0" dirty="0" err="1">
                <a:latin typeface="+mn-lt"/>
              </a:rPr>
              <a:t>emerging</a:t>
            </a:r>
            <a:r>
              <a:rPr lang="fi-FI" sz="1000" b="0" dirty="0">
                <a:latin typeface="+mn-lt"/>
              </a:rPr>
              <a:t> </a:t>
            </a:r>
            <a:r>
              <a:rPr lang="fi-FI" sz="1000" b="0" dirty="0" err="1">
                <a:latin typeface="+mn-lt"/>
              </a:rPr>
              <a:t>technologies</a:t>
            </a:r>
            <a:r>
              <a:rPr lang="fi-FI" sz="1000" b="0" dirty="0">
                <a:latin typeface="+mn-lt"/>
              </a:rPr>
              <a:t> in </a:t>
            </a:r>
            <a:r>
              <a:rPr lang="fi-FI" sz="1000" b="0" dirty="0" err="1">
                <a:latin typeface="+mn-lt"/>
              </a:rPr>
              <a:t>the</a:t>
            </a:r>
            <a:r>
              <a:rPr lang="fi-FI" sz="1000" b="0" dirty="0">
                <a:latin typeface="+mn-lt"/>
              </a:rPr>
              <a:t> </a:t>
            </a:r>
            <a:r>
              <a:rPr lang="fi-FI" sz="1000" b="0" dirty="0" err="1">
                <a:latin typeface="+mn-lt"/>
              </a:rPr>
              <a:t>hydropower</a:t>
            </a:r>
            <a:r>
              <a:rPr lang="fi-FI" sz="1000" b="0" dirty="0">
                <a:latin typeface="+mn-lt"/>
              </a:rPr>
              <a:t> </a:t>
            </a:r>
            <a:r>
              <a:rPr lang="fi-FI" sz="1000" b="0" dirty="0" err="1">
                <a:latin typeface="+mn-lt"/>
              </a:rPr>
              <a:t>sector</a:t>
            </a:r>
            <a:r>
              <a:rPr lang="fi-FI" sz="1000" b="0" dirty="0">
                <a:latin typeface="+mn-lt"/>
              </a:rPr>
              <a:t>. </a:t>
            </a:r>
            <a:r>
              <a:rPr lang="fi-FI" sz="1000" b="0" i="1" dirty="0" err="1">
                <a:latin typeface="+mn-lt"/>
              </a:rPr>
              <a:t>Renewable</a:t>
            </a:r>
            <a:r>
              <a:rPr lang="fi-FI" sz="1000" b="0" i="1" dirty="0">
                <a:latin typeface="+mn-lt"/>
              </a:rPr>
              <a:t> and </a:t>
            </a:r>
            <a:r>
              <a:rPr lang="fi-FI" sz="1000" b="0" i="1" dirty="0" err="1">
                <a:latin typeface="+mn-lt"/>
              </a:rPr>
              <a:t>Sustainable</a:t>
            </a:r>
            <a:r>
              <a:rPr lang="fi-FI" sz="1000" b="0" i="1" dirty="0">
                <a:latin typeface="+mn-lt"/>
              </a:rPr>
              <a:t> Energy </a:t>
            </a:r>
            <a:r>
              <a:rPr lang="fi-FI" sz="1000" b="0" i="1" dirty="0" err="1">
                <a:latin typeface="+mn-lt"/>
              </a:rPr>
              <a:t>Reviews</a:t>
            </a:r>
            <a:r>
              <a:rPr lang="fi-FI" sz="1000" b="0" i="1" dirty="0">
                <a:latin typeface="+mn-lt"/>
              </a:rPr>
              <a:t>,</a:t>
            </a:r>
            <a:r>
              <a:rPr lang="fi-FI" sz="1000" b="0" dirty="0">
                <a:latin typeface="+mn-lt"/>
              </a:rPr>
              <a:t> 113. </a:t>
            </a:r>
            <a:r>
              <a:rPr lang="fi-FI" sz="1000" b="0" dirty="0">
                <a:latin typeface="+mn-lt"/>
                <a:hlinkClick r:id="rId7"/>
              </a:rPr>
              <a:t>https://doi.org/10.1016/j.rser.2019.109257</a:t>
            </a:r>
            <a:endParaRPr lang="fi-FI" sz="1000" b="0" dirty="0">
              <a:latin typeface="+mn-lt"/>
            </a:endParaRPr>
          </a:p>
          <a:p>
            <a:r>
              <a:rPr lang="fi-FI" sz="1000" b="0" dirty="0" err="1"/>
              <a:t>Muelaner</a:t>
            </a:r>
            <a:r>
              <a:rPr lang="fi-FI" sz="1000" b="0" dirty="0"/>
              <a:t>, J. (2019). </a:t>
            </a:r>
            <a:r>
              <a:rPr lang="fi-FI" sz="1000" b="0" i="1" dirty="0"/>
              <a:t>New </a:t>
            </a:r>
            <a:r>
              <a:rPr lang="fi-FI" sz="1000" b="0" i="1" dirty="0" err="1"/>
              <a:t>experimental</a:t>
            </a:r>
            <a:r>
              <a:rPr lang="fi-FI" sz="1000" b="0" i="1" dirty="0"/>
              <a:t> </a:t>
            </a:r>
            <a:r>
              <a:rPr lang="fi-FI" sz="1000" b="0" i="1" dirty="0" err="1"/>
              <a:t>energy</a:t>
            </a:r>
            <a:r>
              <a:rPr lang="fi-FI" sz="1000" b="0" i="1" dirty="0"/>
              <a:t> </a:t>
            </a:r>
            <a:r>
              <a:rPr lang="fi-FI" sz="1000" b="0" i="1" dirty="0" err="1"/>
              <a:t>storage</a:t>
            </a:r>
            <a:r>
              <a:rPr lang="fi-FI" sz="1000" b="0" i="1" dirty="0"/>
              <a:t> </a:t>
            </a:r>
            <a:r>
              <a:rPr lang="fi-FI" sz="1000" b="0" i="1" dirty="0" err="1"/>
              <a:t>system</a:t>
            </a:r>
            <a:r>
              <a:rPr lang="fi-FI" sz="1000" b="0" i="1" dirty="0"/>
              <a:t> </a:t>
            </a:r>
            <a:r>
              <a:rPr lang="fi-FI" sz="1000" b="0" i="1" dirty="0" err="1"/>
              <a:t>may</a:t>
            </a:r>
            <a:r>
              <a:rPr lang="fi-FI" sz="1000" b="0" i="1" dirty="0"/>
              <a:t> </a:t>
            </a:r>
            <a:r>
              <a:rPr lang="fi-FI" sz="1000" b="0" i="1" dirty="0" err="1"/>
              <a:t>be</a:t>
            </a:r>
            <a:r>
              <a:rPr lang="fi-FI" sz="1000" b="0" i="1" dirty="0"/>
              <a:t> </a:t>
            </a:r>
            <a:r>
              <a:rPr lang="fi-FI" sz="1000" b="0" i="1" dirty="0" err="1"/>
              <a:t>the</a:t>
            </a:r>
            <a:r>
              <a:rPr lang="fi-FI" sz="1000" b="0" i="1" dirty="0"/>
              <a:t> </a:t>
            </a:r>
            <a:r>
              <a:rPr lang="fi-FI" sz="1000" b="0" i="1" dirty="0" err="1"/>
              <a:t>key</a:t>
            </a:r>
            <a:r>
              <a:rPr lang="fi-FI" sz="1000" b="0" i="1" dirty="0"/>
              <a:t> to a </a:t>
            </a:r>
            <a:r>
              <a:rPr lang="fi-FI" sz="1000" b="0" i="1" dirty="0" err="1"/>
              <a:t>zero-carbon</a:t>
            </a:r>
            <a:r>
              <a:rPr lang="fi-FI" sz="1000" b="0" i="1" dirty="0"/>
              <a:t> </a:t>
            </a:r>
            <a:r>
              <a:rPr lang="fi-FI" sz="1000" b="0" i="1" dirty="0" err="1"/>
              <a:t>future</a:t>
            </a:r>
            <a:r>
              <a:rPr lang="fi-FI" sz="1000" b="0" dirty="0"/>
              <a:t>. [</a:t>
            </a:r>
            <a:r>
              <a:rPr lang="fi-FI" sz="1000" b="0" dirty="0" err="1"/>
              <a:t>online</a:t>
            </a:r>
            <a:r>
              <a:rPr lang="fi-FI" sz="1000" b="0" dirty="0"/>
              <a:t>]. </a:t>
            </a:r>
            <a:r>
              <a:rPr lang="fi-FI" sz="1000" b="0" dirty="0" err="1"/>
              <a:t>Available</a:t>
            </a:r>
            <a:r>
              <a:rPr lang="fi-FI" sz="1000" b="0" dirty="0"/>
              <a:t>: </a:t>
            </a:r>
            <a:r>
              <a:rPr lang="fi-FI" sz="1000" b="0" dirty="0">
                <a:hlinkClick r:id="rId8"/>
              </a:rPr>
              <a:t>https://www.engineering.com/story/harnessing-seabed-pressure-to-store-renewable-energy</a:t>
            </a:r>
            <a:r>
              <a:rPr lang="fi-FI" sz="1000" b="0" dirty="0"/>
              <a:t> [</a:t>
            </a:r>
            <a:r>
              <a:rPr lang="fi-FI" sz="1000" b="0" dirty="0" err="1"/>
              <a:t>Accessed</a:t>
            </a:r>
            <a:r>
              <a:rPr lang="fi-FI" sz="1000" b="0" dirty="0"/>
              <a:t> 11.4.2021].</a:t>
            </a:r>
            <a:endParaRPr lang="fi-FI" sz="1000" dirty="0"/>
          </a:p>
          <a:p>
            <a:r>
              <a:rPr lang="fi-FI" sz="1000" b="0" dirty="0" err="1"/>
              <a:t>Puchta</a:t>
            </a:r>
            <a:r>
              <a:rPr lang="fi-FI" sz="1000" b="0" dirty="0"/>
              <a:t>, M., et al. (2017) </a:t>
            </a:r>
            <a:r>
              <a:rPr lang="fi-FI" sz="1000" b="0" dirty="0" err="1"/>
              <a:t>Development</a:t>
            </a:r>
            <a:r>
              <a:rPr lang="fi-FI" sz="1000" b="0" dirty="0"/>
              <a:t> and </a:t>
            </a:r>
            <a:r>
              <a:rPr lang="fi-FI" sz="1000" b="0" dirty="0" err="1"/>
              <a:t>testing</a:t>
            </a:r>
            <a:r>
              <a:rPr lang="fi-FI" sz="1000" b="0" dirty="0"/>
              <a:t> of a </a:t>
            </a:r>
            <a:r>
              <a:rPr lang="fi-FI" sz="1000" b="0" dirty="0" err="1"/>
              <a:t>novel</a:t>
            </a:r>
            <a:r>
              <a:rPr lang="fi-FI" sz="1000" b="0" dirty="0"/>
              <a:t> </a:t>
            </a:r>
            <a:r>
              <a:rPr lang="fi-FI" sz="1000" b="0" dirty="0" err="1"/>
              <a:t>offshore</a:t>
            </a:r>
            <a:r>
              <a:rPr lang="fi-FI" sz="1000" b="0" dirty="0"/>
              <a:t> </a:t>
            </a:r>
            <a:r>
              <a:rPr lang="fi-FI" sz="1000" b="0" dirty="0" err="1"/>
              <a:t>pumped</a:t>
            </a:r>
            <a:r>
              <a:rPr lang="fi-FI" sz="1000" b="0" dirty="0"/>
              <a:t> </a:t>
            </a:r>
            <a:r>
              <a:rPr lang="fi-FI" sz="1000" b="0" dirty="0" err="1"/>
              <a:t>storage</a:t>
            </a:r>
            <a:r>
              <a:rPr lang="fi-FI" sz="1000" b="0" dirty="0"/>
              <a:t> </a:t>
            </a:r>
            <a:r>
              <a:rPr lang="fi-FI" sz="1000" b="0" dirty="0" err="1"/>
              <a:t>concept</a:t>
            </a:r>
            <a:r>
              <a:rPr lang="fi-FI" sz="1000" b="0" dirty="0"/>
              <a:t> for </a:t>
            </a:r>
            <a:r>
              <a:rPr lang="fi-FI" sz="1000" b="0" dirty="0" err="1"/>
              <a:t>storing</a:t>
            </a:r>
            <a:r>
              <a:rPr lang="fi-FI" sz="1000" b="0" dirty="0"/>
              <a:t> </a:t>
            </a:r>
            <a:r>
              <a:rPr lang="fi-FI" sz="1000" b="0" dirty="0" err="1"/>
              <a:t>energy</a:t>
            </a:r>
            <a:r>
              <a:rPr lang="fi-FI" sz="1000" b="0" dirty="0"/>
              <a:t> at </a:t>
            </a:r>
            <a:r>
              <a:rPr lang="fi-FI" sz="1000" b="0" dirty="0" err="1"/>
              <a:t>sea</a:t>
            </a:r>
            <a:r>
              <a:rPr lang="fi-FI" sz="1000" b="0" dirty="0"/>
              <a:t>. </a:t>
            </a:r>
            <a:r>
              <a:rPr lang="fi-FI" sz="1000" b="0" dirty="0" err="1"/>
              <a:t>Elsevier</a:t>
            </a:r>
            <a:r>
              <a:rPr lang="fi-FI" sz="1000" b="0" dirty="0"/>
              <a:t> Ltd. DOI: 10.1016/j.est.2017.06.004</a:t>
            </a:r>
            <a:endParaRPr lang="fi-FI" sz="1000" dirty="0"/>
          </a:p>
          <a:p>
            <a:r>
              <a:rPr lang="fi-FI" sz="1000" b="0" dirty="0" err="1"/>
              <a:t>Rahman</a:t>
            </a:r>
            <a:r>
              <a:rPr lang="fi-FI" sz="1000" b="0" dirty="0"/>
              <a:t>, M., </a:t>
            </a:r>
            <a:r>
              <a:rPr lang="fi-FI" sz="1000" b="0" dirty="0" err="1"/>
              <a:t>Olufemi</a:t>
            </a:r>
            <a:r>
              <a:rPr lang="fi-FI" sz="1000" b="0" dirty="0"/>
              <a:t> </a:t>
            </a:r>
            <a:r>
              <a:rPr lang="fi-FI" sz="1000" b="0" dirty="0" err="1"/>
              <a:t>Oni</a:t>
            </a:r>
            <a:r>
              <a:rPr lang="fi-FI" sz="1000" b="0" dirty="0"/>
              <a:t>, A., </a:t>
            </a:r>
            <a:r>
              <a:rPr lang="fi-FI" sz="1000" b="0" dirty="0" err="1"/>
              <a:t>Gemechu</a:t>
            </a:r>
            <a:r>
              <a:rPr lang="fi-FI" sz="1000" b="0" dirty="0"/>
              <a:t>, E. &amp; </a:t>
            </a:r>
            <a:r>
              <a:rPr lang="fi-FI" sz="1000" b="0" dirty="0" err="1"/>
              <a:t>Kumar</a:t>
            </a:r>
            <a:r>
              <a:rPr lang="fi-FI" sz="1000" b="0" dirty="0"/>
              <a:t>, A. (2020). </a:t>
            </a:r>
            <a:r>
              <a:rPr lang="fi-FI" sz="1000" b="0" dirty="0" err="1"/>
              <a:t>Assessment</a:t>
            </a:r>
            <a:r>
              <a:rPr lang="fi-FI" sz="1000" b="0" dirty="0"/>
              <a:t> of </a:t>
            </a:r>
            <a:r>
              <a:rPr lang="fi-FI" sz="1000" b="0" dirty="0" err="1"/>
              <a:t>energy</a:t>
            </a:r>
            <a:r>
              <a:rPr lang="fi-FI" sz="1000" b="0" dirty="0"/>
              <a:t> </a:t>
            </a:r>
            <a:r>
              <a:rPr lang="fi-FI" sz="1000" b="0" dirty="0" err="1"/>
              <a:t>storage</a:t>
            </a:r>
            <a:r>
              <a:rPr lang="fi-FI" sz="1000" b="0" dirty="0"/>
              <a:t> </a:t>
            </a:r>
            <a:r>
              <a:rPr lang="fi-FI" sz="1000" b="0" dirty="0" err="1"/>
              <a:t>technologies</a:t>
            </a:r>
            <a:r>
              <a:rPr lang="fi-FI" sz="1000" b="0" dirty="0"/>
              <a:t>: A </a:t>
            </a:r>
            <a:r>
              <a:rPr lang="fi-FI" sz="1000" b="0" dirty="0" err="1"/>
              <a:t>review</a:t>
            </a:r>
            <a:r>
              <a:rPr lang="fi-FI" sz="1000" b="0" dirty="0"/>
              <a:t>. </a:t>
            </a:r>
            <a:r>
              <a:rPr lang="fi-FI" sz="1000" b="0" i="1" dirty="0"/>
              <a:t>Energy Conversion and Management</a:t>
            </a:r>
            <a:r>
              <a:rPr lang="fi-FI" sz="1000" b="0" dirty="0"/>
              <a:t>. 223. </a:t>
            </a:r>
            <a:r>
              <a:rPr lang="fi-FI" sz="1000" b="0" dirty="0">
                <a:hlinkClick r:id="rId9"/>
              </a:rPr>
              <a:t>https://doi.org/10.1016/j.enconman.2020.113295</a:t>
            </a:r>
            <a:r>
              <a:rPr lang="fi-FI" sz="1000" b="0" dirty="0"/>
              <a:t>. </a:t>
            </a:r>
            <a:endParaRPr lang="fi-FI" sz="1000" dirty="0"/>
          </a:p>
          <a:p>
            <a:r>
              <a:rPr lang="fi-FI" sz="1000" b="0" dirty="0" err="1"/>
              <a:t>Sabihuddin</a:t>
            </a:r>
            <a:r>
              <a:rPr lang="fi-FI" sz="1000" b="0" dirty="0"/>
              <a:t>, S., </a:t>
            </a:r>
            <a:r>
              <a:rPr lang="fi-FI" sz="1000" b="0" dirty="0" err="1"/>
              <a:t>Kiprakis</a:t>
            </a:r>
            <a:r>
              <a:rPr lang="fi-FI" sz="1000" b="0" dirty="0"/>
              <a:t>, A. &amp; </a:t>
            </a:r>
            <a:r>
              <a:rPr lang="fi-FI" sz="1000" b="0" dirty="0" err="1"/>
              <a:t>Mueller</a:t>
            </a:r>
            <a:r>
              <a:rPr lang="fi-FI" sz="1000" b="0" dirty="0"/>
              <a:t>, M. (2015). A </a:t>
            </a:r>
            <a:r>
              <a:rPr lang="fi-FI" sz="1000" b="0" dirty="0" err="1"/>
              <a:t>Numerical</a:t>
            </a:r>
            <a:r>
              <a:rPr lang="fi-FI" sz="1000" b="0" dirty="0"/>
              <a:t> and </a:t>
            </a:r>
            <a:r>
              <a:rPr lang="fi-FI" sz="1000" b="0" dirty="0" err="1"/>
              <a:t>Graphical</a:t>
            </a:r>
            <a:r>
              <a:rPr lang="fi-FI" sz="1000" b="0" dirty="0"/>
              <a:t> </a:t>
            </a:r>
            <a:r>
              <a:rPr lang="fi-FI" sz="1000" b="0" dirty="0" err="1"/>
              <a:t>Review</a:t>
            </a:r>
            <a:r>
              <a:rPr lang="fi-FI" sz="1000" b="0" dirty="0"/>
              <a:t> of Energy Storage Technologies. </a:t>
            </a:r>
            <a:r>
              <a:rPr lang="fi-FI" sz="1000" b="0" i="1" dirty="0" err="1"/>
              <a:t>Energies</a:t>
            </a:r>
            <a:r>
              <a:rPr lang="fi-FI" sz="1000" b="0" dirty="0"/>
              <a:t>. Volume 8. 172-216. DOI: 10.3390/en8010172.</a:t>
            </a:r>
          </a:p>
          <a:p>
            <a:r>
              <a:rPr lang="fi-FI" sz="1000" b="0" dirty="0" err="1"/>
              <a:t>Slocum</a:t>
            </a:r>
            <a:r>
              <a:rPr lang="fi-FI" sz="1000" b="0" dirty="0"/>
              <a:t>, A.H., et al. </a:t>
            </a:r>
            <a:r>
              <a:rPr lang="fi-FI" sz="1000" b="0" dirty="0" err="1"/>
              <a:t>Ocean</a:t>
            </a:r>
            <a:r>
              <a:rPr lang="fi-FI" sz="1000" b="0" dirty="0"/>
              <a:t> </a:t>
            </a:r>
            <a:r>
              <a:rPr lang="fi-FI" sz="1000" b="0" dirty="0" err="1"/>
              <a:t>renewable</a:t>
            </a:r>
            <a:r>
              <a:rPr lang="fi-FI" sz="1000" b="0" dirty="0"/>
              <a:t> </a:t>
            </a:r>
            <a:r>
              <a:rPr lang="fi-FI" sz="1000" b="0" dirty="0" err="1"/>
              <a:t>energy</a:t>
            </a:r>
            <a:r>
              <a:rPr lang="fi-FI" sz="1000" b="0" dirty="0"/>
              <a:t> </a:t>
            </a:r>
            <a:r>
              <a:rPr lang="fi-FI" sz="1000" b="0" dirty="0" err="1"/>
              <a:t>storage</a:t>
            </a:r>
            <a:r>
              <a:rPr lang="fi-FI" sz="1000" b="0" dirty="0"/>
              <a:t> (ORES) </a:t>
            </a:r>
            <a:r>
              <a:rPr lang="fi-FI" sz="1000" b="0" dirty="0" err="1"/>
              <a:t>system</a:t>
            </a:r>
            <a:r>
              <a:rPr lang="fi-FI" sz="1000" b="0" dirty="0"/>
              <a:t>: Analysis of an </a:t>
            </a:r>
            <a:r>
              <a:rPr lang="fi-FI" sz="1000" b="0" dirty="0" err="1"/>
              <a:t>undersea</a:t>
            </a:r>
            <a:r>
              <a:rPr lang="fi-FI" sz="1000" b="0" dirty="0"/>
              <a:t> </a:t>
            </a:r>
            <a:r>
              <a:rPr lang="fi-FI" sz="1000" b="0" dirty="0" err="1"/>
              <a:t>energy</a:t>
            </a:r>
            <a:r>
              <a:rPr lang="fi-FI" sz="1000" b="0" dirty="0"/>
              <a:t> </a:t>
            </a:r>
            <a:r>
              <a:rPr lang="fi-FI" sz="1000" b="0" dirty="0" err="1"/>
              <a:t>storage</a:t>
            </a:r>
            <a:r>
              <a:rPr lang="fi-FI" sz="1000" b="0" dirty="0"/>
              <a:t> </a:t>
            </a:r>
            <a:r>
              <a:rPr lang="fi-FI" sz="1000" b="0" dirty="0" err="1"/>
              <a:t>concept</a:t>
            </a:r>
            <a:r>
              <a:rPr lang="fi-FI" sz="1000" b="0" dirty="0"/>
              <a:t>. (2013). Institute of </a:t>
            </a:r>
            <a:r>
              <a:rPr lang="fi-FI" sz="1000" b="0" dirty="0" err="1"/>
              <a:t>Electrical</a:t>
            </a:r>
            <a:r>
              <a:rPr lang="fi-FI" sz="1000" b="0" dirty="0"/>
              <a:t> and </a:t>
            </a:r>
            <a:r>
              <a:rPr lang="fi-FI" sz="1000" b="0" dirty="0" err="1"/>
              <a:t>Electronics</a:t>
            </a:r>
            <a:r>
              <a:rPr lang="fi-FI" sz="1000" b="0" dirty="0"/>
              <a:t> </a:t>
            </a:r>
            <a:r>
              <a:rPr lang="fi-FI" sz="1000" b="0" dirty="0" err="1"/>
              <a:t>Engineers</a:t>
            </a:r>
            <a:r>
              <a:rPr lang="fi-FI" sz="1000" b="0" dirty="0"/>
              <a:t> Inc. DOI: 10.1109/JPROC.2013.2242411</a:t>
            </a:r>
            <a:endParaRPr lang="fi-FI" sz="1000" dirty="0"/>
          </a:p>
          <a:p>
            <a:r>
              <a:rPr lang="fi-FI" sz="1000" b="0" dirty="0"/>
              <a:t>Yle Uutiset. (2019). </a:t>
            </a:r>
            <a:r>
              <a:rPr lang="fi-FI" sz="1000" b="0" i="1" dirty="0"/>
              <a:t>Pyhäsalmen kaivokseen rakennetaan pumppuvoimalan ja energiavaraston testilaitos</a:t>
            </a:r>
            <a:r>
              <a:rPr lang="fi-FI" sz="1000" b="0" dirty="0"/>
              <a:t>. [</a:t>
            </a:r>
            <a:r>
              <a:rPr lang="fi-FI" sz="1000" b="0" dirty="0" err="1"/>
              <a:t>online</a:t>
            </a:r>
            <a:r>
              <a:rPr lang="fi-FI" sz="1000" b="0" dirty="0"/>
              <a:t>] </a:t>
            </a:r>
            <a:r>
              <a:rPr lang="fi-FI" sz="1000" b="0" dirty="0" err="1"/>
              <a:t>Available</a:t>
            </a:r>
            <a:r>
              <a:rPr lang="fi-FI" sz="1000" b="0" dirty="0"/>
              <a:t> at:  </a:t>
            </a:r>
            <a:r>
              <a:rPr lang="fi-FI" sz="1000" b="0" u="sng" dirty="0">
                <a:hlinkClick r:id="rId10"/>
              </a:rPr>
              <a:t>https://yle.fi/uutiset/</a:t>
            </a:r>
            <a:r>
              <a:rPr lang="fi-FI" sz="1000" b="0" dirty="0">
                <a:hlinkClick r:id="rId10"/>
              </a:rPr>
              <a:t>3-11099952</a:t>
            </a:r>
            <a:r>
              <a:rPr lang="fi-FI" sz="1000" b="0" dirty="0"/>
              <a:t> [</a:t>
            </a:r>
            <a:r>
              <a:rPr lang="fi-FI" sz="1000" b="0" dirty="0" err="1"/>
              <a:t>Accessed</a:t>
            </a:r>
            <a:r>
              <a:rPr lang="fi-FI" sz="1000" b="0" dirty="0"/>
              <a:t> 11.4.2021].</a:t>
            </a:r>
          </a:p>
        </p:txBody>
      </p:sp>
      <p:sp>
        <p:nvSpPr>
          <p:cNvPr id="155" name="Google Shape;155;p5"/>
          <p:cNvSpPr txBox="1">
            <a:spLocks noGrp="1"/>
          </p:cNvSpPr>
          <p:nvPr>
            <p:ph type="ctrTitle"/>
          </p:nvPr>
        </p:nvSpPr>
        <p:spPr>
          <a:xfrm>
            <a:off x="558625" y="308715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Source material used</a:t>
            </a:r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body" idx="3"/>
          </p:nvPr>
        </p:nvSpPr>
        <p:spPr>
          <a:xfrm>
            <a:off x="7104181" y="369068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10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body" idx="1"/>
          </p:nvPr>
        </p:nvSpPr>
        <p:spPr>
          <a:xfrm>
            <a:off x="577501" y="1494510"/>
            <a:ext cx="7983889" cy="23850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b="0"/>
              <a:t>Pumped hydro energy storages store energy in the form of gravitational potential energy of water</a:t>
            </a:r>
          </a:p>
          <a:p>
            <a:pPr indent="-342900">
              <a:lnSpc>
                <a:spcPct val="17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600" b="0"/>
              <a:t>Energy efficiency 70-80 %</a:t>
            </a:r>
          </a:p>
        </p:txBody>
      </p:sp>
      <p:sp>
        <p:nvSpPr>
          <p:cNvPr id="81" name="Google Shape;81;p2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Introduction</a:t>
            </a:r>
            <a:endParaRPr/>
          </a:p>
        </p:txBody>
      </p:sp>
      <p:sp>
        <p:nvSpPr>
          <p:cNvPr id="82" name="Google Shape;82;p2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2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52760C-4591-433F-B31D-B761F6EC4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73525"/>
              </p:ext>
            </p:extLst>
          </p:nvPr>
        </p:nvGraphicFramePr>
        <p:xfrm>
          <a:off x="3723071" y="2828545"/>
          <a:ext cx="4894913" cy="190690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46653">
                  <a:extLst>
                    <a:ext uri="{9D8B030D-6E8A-4147-A177-3AD203B41FA5}">
                      <a16:colId xmlns:a16="http://schemas.microsoft.com/office/drawing/2014/main" val="2669073732"/>
                    </a:ext>
                  </a:extLst>
                </a:gridCol>
                <a:gridCol w="1475296">
                  <a:extLst>
                    <a:ext uri="{9D8B030D-6E8A-4147-A177-3AD203B41FA5}">
                      <a16:colId xmlns:a16="http://schemas.microsoft.com/office/drawing/2014/main" val="2525385850"/>
                    </a:ext>
                  </a:extLst>
                </a:gridCol>
                <a:gridCol w="1372964">
                  <a:extLst>
                    <a:ext uri="{9D8B030D-6E8A-4147-A177-3AD203B41FA5}">
                      <a16:colId xmlns:a16="http://schemas.microsoft.com/office/drawing/2014/main" val="244252071"/>
                    </a:ext>
                  </a:extLst>
                </a:gridCol>
              </a:tblGrid>
              <a:tr h="76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Technology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Rated Power (GW)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Share of storages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48295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Pumped Hydro Storage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181,80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94,81 %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3631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Electro-chemical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3,28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1,71 %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36046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Thermal Storage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3,28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1,71 %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1237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Electro-mechanical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1,36 %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6571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Lithium Ion Battery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0,39 %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5204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Hydrogen Storage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0,01 %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1071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Compressed Air Energy Storage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0,00 %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90528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Liquid Air Energy Storage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0,00 %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3597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Lead-Carbon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0,00 %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3592072"/>
                  </a:ext>
                </a:extLst>
              </a:tr>
            </a:tbl>
          </a:graphicData>
        </a:graphic>
      </p:graphicFrame>
      <p:sp>
        <p:nvSpPr>
          <p:cNvPr id="11" name="Google Shape;80;p2">
            <a:extLst>
              <a:ext uri="{FF2B5EF4-FFF2-40B4-BE49-F238E27FC236}">
                <a16:creationId xmlns:a16="http://schemas.microsoft.com/office/drawing/2014/main" id="{424586A2-BD7C-470C-9363-0A9BA1CC3C06}"/>
              </a:ext>
            </a:extLst>
          </p:cNvPr>
          <p:cNvSpPr txBox="1">
            <a:spLocks/>
          </p:cNvSpPr>
          <p:nvPr/>
        </p:nvSpPr>
        <p:spPr>
          <a:xfrm>
            <a:off x="582610" y="2816291"/>
            <a:ext cx="2970679" cy="248999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42900">
              <a:lnSpc>
                <a:spcPct val="17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0">
                <a:solidFill>
                  <a:srgbClr val="222222"/>
                </a:solidFill>
                <a:highlight>
                  <a:srgbClr val="FFFFFF"/>
                </a:highlight>
              </a:rPr>
              <a:t>About 180 GW of announced and operational facilities</a:t>
            </a:r>
          </a:p>
          <a:p>
            <a:pPr indent="-342900">
              <a:lnSpc>
                <a:spcPct val="17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0">
                <a:solidFill>
                  <a:srgbClr val="222222"/>
                </a:solidFill>
                <a:highlight>
                  <a:srgbClr val="FFFFFF"/>
                </a:highlight>
              </a:rPr>
              <a:t>About 95 % of all storages are pumped hydro energy storages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568A0-28BC-4148-B8BA-2DBC1CE8C69C}"/>
              </a:ext>
            </a:extLst>
          </p:cNvPr>
          <p:cNvSpPr txBox="1"/>
          <p:nvPr/>
        </p:nvSpPr>
        <p:spPr>
          <a:xfrm>
            <a:off x="3628537" y="4759971"/>
            <a:ext cx="16601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i="1"/>
              <a:t>Department of Energy (2020)</a:t>
            </a:r>
            <a:endParaRPr lang="en-US" sz="800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0d1ab6a40_0_9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How it works? </a:t>
            </a:r>
            <a:endParaRPr/>
          </a:p>
        </p:txBody>
      </p:sp>
      <p:sp>
        <p:nvSpPr>
          <p:cNvPr id="92" name="Google Shape;92;g70d1ab6a40_0_9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70d1ab6a40_0_9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70d1ab6a40_0_9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3</a:t>
            </a:fld>
            <a:endParaRPr/>
          </a:p>
        </p:txBody>
      </p:sp>
      <p:pic>
        <p:nvPicPr>
          <p:cNvPr id="95" name="Google Shape;95;g70d1ab6a40_0_9"/>
          <p:cNvPicPr preferRelativeResize="0"/>
          <p:nvPr/>
        </p:nvPicPr>
        <p:blipFill rotWithShape="1">
          <a:blip r:embed="rId3">
            <a:alphaModFix/>
          </a:blip>
          <a:srcRect t="16682"/>
          <a:stretch/>
        </p:blipFill>
        <p:spPr>
          <a:xfrm>
            <a:off x="572400" y="1322773"/>
            <a:ext cx="7989089" cy="4350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0d1ab6a40_0_29"/>
          <p:cNvSpPr txBox="1">
            <a:spLocks noGrp="1"/>
          </p:cNvSpPr>
          <p:nvPr>
            <p:ph type="body" idx="1"/>
          </p:nvPr>
        </p:nvSpPr>
        <p:spPr>
          <a:xfrm>
            <a:off x="572400" y="1288698"/>
            <a:ext cx="7372500" cy="41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2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1600"/>
              <a:t>Energy </a:t>
            </a:r>
            <a:r>
              <a:rPr lang="fi-FI" sz="1600" err="1"/>
              <a:t>balancing</a:t>
            </a:r>
            <a:endParaRPr lang="fi-FI" sz="1600" b="0"/>
          </a:p>
          <a:p>
            <a:pPr marL="844550" lvl="1" indent="-285750">
              <a:spcBef>
                <a:spcPts val="28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1600" b="0" err="1"/>
              <a:t>Storages</a:t>
            </a:r>
            <a:r>
              <a:rPr lang="fi-FI" sz="1600" b="0"/>
              <a:t> </a:t>
            </a:r>
            <a:r>
              <a:rPr lang="fi-FI" sz="1600" b="0" err="1"/>
              <a:t>can</a:t>
            </a:r>
            <a:r>
              <a:rPr lang="fi-FI" sz="1600" b="0"/>
              <a:t> </a:t>
            </a:r>
            <a:r>
              <a:rPr lang="fi-FI" sz="1600" b="0" err="1"/>
              <a:t>be</a:t>
            </a:r>
            <a:r>
              <a:rPr lang="fi-FI" sz="1600" b="0"/>
              <a:t> </a:t>
            </a:r>
            <a:r>
              <a:rPr lang="fi-FI" sz="1600" b="0" err="1"/>
              <a:t>used</a:t>
            </a:r>
            <a:r>
              <a:rPr lang="fi-FI" sz="1600" b="0"/>
              <a:t> </a:t>
            </a:r>
            <a:r>
              <a:rPr lang="fi-FI" sz="1600" b="0" err="1"/>
              <a:t>when</a:t>
            </a:r>
            <a:r>
              <a:rPr lang="fi-FI" sz="1600" b="0"/>
              <a:t> </a:t>
            </a:r>
            <a:r>
              <a:rPr lang="fi-FI" sz="1600" b="0" err="1"/>
              <a:t>the</a:t>
            </a:r>
            <a:r>
              <a:rPr lang="fi-FI" sz="1600" b="0"/>
              <a:t> </a:t>
            </a:r>
            <a:r>
              <a:rPr lang="fi-FI" sz="1600" b="0" err="1"/>
              <a:t>renewable</a:t>
            </a:r>
            <a:r>
              <a:rPr lang="fi-FI" sz="1600" b="0"/>
              <a:t> </a:t>
            </a:r>
            <a:r>
              <a:rPr lang="fi-FI" sz="1600" b="0" err="1"/>
              <a:t>production</a:t>
            </a:r>
            <a:r>
              <a:rPr lang="fi-FI" sz="1600" b="0"/>
              <a:t> is </a:t>
            </a:r>
            <a:r>
              <a:rPr lang="fi-FI" sz="1600" b="0" err="1"/>
              <a:t>low</a:t>
            </a:r>
            <a:r>
              <a:rPr lang="fi-FI" sz="1600" b="0"/>
              <a:t> </a:t>
            </a:r>
            <a:endParaRPr lang="en-US" sz="1600" b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1600" err="1"/>
              <a:t>Load</a:t>
            </a:r>
            <a:r>
              <a:rPr lang="fi-FI" sz="1600"/>
              <a:t> </a:t>
            </a:r>
            <a:r>
              <a:rPr lang="fi-FI" sz="1600" err="1"/>
              <a:t>leveling</a:t>
            </a:r>
            <a:endParaRPr lang="fi-FI" sz="1600" b="0"/>
          </a:p>
          <a:p>
            <a:pPr lvl="1" indent="-3556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1600" b="0" err="1"/>
              <a:t>Storages</a:t>
            </a:r>
            <a:r>
              <a:rPr lang="fi-FI" sz="1600" b="0"/>
              <a:t> </a:t>
            </a:r>
            <a:r>
              <a:rPr lang="fi-FI" sz="1600" b="0" err="1"/>
              <a:t>can</a:t>
            </a:r>
            <a:r>
              <a:rPr lang="fi-FI" sz="1600" b="0"/>
              <a:t> </a:t>
            </a:r>
            <a:r>
              <a:rPr lang="fi-FI" sz="1600" b="0" err="1"/>
              <a:t>be</a:t>
            </a:r>
            <a:r>
              <a:rPr lang="fi-FI" sz="1600" b="0"/>
              <a:t> </a:t>
            </a:r>
            <a:r>
              <a:rPr lang="fi-FI" sz="1600" b="0" err="1"/>
              <a:t>loaded</a:t>
            </a:r>
            <a:r>
              <a:rPr lang="fi-FI" sz="1600" b="0"/>
              <a:t> in </a:t>
            </a:r>
            <a:r>
              <a:rPr lang="fi-FI" sz="1600" b="0" err="1"/>
              <a:t>night</a:t>
            </a:r>
            <a:r>
              <a:rPr lang="fi-FI" sz="1600" b="0"/>
              <a:t> </a:t>
            </a:r>
            <a:r>
              <a:rPr lang="fi-FI" sz="1600" b="0" err="1"/>
              <a:t>hours</a:t>
            </a:r>
            <a:r>
              <a:rPr lang="fi-FI" sz="1600" b="0"/>
              <a:t> to </a:t>
            </a:r>
            <a:r>
              <a:rPr lang="fi-FI" sz="1600" b="0" err="1"/>
              <a:t>balance</a:t>
            </a:r>
            <a:r>
              <a:rPr lang="fi-FI" sz="1600" b="0"/>
              <a:t> </a:t>
            </a:r>
            <a:r>
              <a:rPr lang="fi-FI" sz="1600" b="0" err="1"/>
              <a:t>the</a:t>
            </a:r>
            <a:r>
              <a:rPr lang="fi-FI" sz="1600" b="0"/>
              <a:t> </a:t>
            </a:r>
            <a:r>
              <a:rPr lang="fi-FI" sz="1600" b="0" err="1"/>
              <a:t>load</a:t>
            </a:r>
            <a:r>
              <a:rPr lang="fi-FI" sz="1600" b="0"/>
              <a:t> </a:t>
            </a:r>
            <a:r>
              <a:rPr lang="fi-FI" sz="1600" b="0" err="1"/>
              <a:t>peaks</a:t>
            </a:r>
            <a:endParaRPr lang="en-US" sz="1600" b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1600" err="1"/>
              <a:t>Large</a:t>
            </a:r>
            <a:r>
              <a:rPr lang="fi-FI" sz="1600"/>
              <a:t> </a:t>
            </a:r>
            <a:r>
              <a:rPr lang="fi-FI" sz="1600" err="1"/>
              <a:t>emergency</a:t>
            </a:r>
            <a:r>
              <a:rPr lang="fi-FI" sz="1600"/>
              <a:t> </a:t>
            </a:r>
            <a:r>
              <a:rPr lang="fi-FI" sz="1600" err="1"/>
              <a:t>reserve</a:t>
            </a:r>
            <a:endParaRPr lang="en-US" sz="1600"/>
          </a:p>
        </p:txBody>
      </p:sp>
      <p:sp>
        <p:nvSpPr>
          <p:cNvPr id="102" name="Google Shape;102;g70d1ab6a40_0_29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Applications</a:t>
            </a:r>
            <a:endParaRPr/>
          </a:p>
        </p:txBody>
      </p:sp>
      <p:sp>
        <p:nvSpPr>
          <p:cNvPr id="103" name="Google Shape;103;g70d1ab6a40_0_29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70d1ab6a40_0_29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70d1ab6a40_0_29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4</a:t>
            </a:fld>
            <a:endParaRPr/>
          </a:p>
        </p:txBody>
      </p:sp>
      <p:pic>
        <p:nvPicPr>
          <p:cNvPr id="106" name="Google Shape;106;g70d1ab6a40_0_29" descr="Daily Energy Storage and Load Levelin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6901" y="3068931"/>
            <a:ext cx="5343398" cy="271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0d1ab6a40_0_43"/>
          <p:cNvSpPr txBox="1">
            <a:spLocks noGrp="1"/>
          </p:cNvSpPr>
          <p:nvPr>
            <p:ph type="body" idx="1"/>
          </p:nvPr>
        </p:nvSpPr>
        <p:spPr>
          <a:xfrm>
            <a:off x="572400" y="1297450"/>
            <a:ext cx="3605937" cy="433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00050" lvl="0" indent="-285750" algn="l" rtl="0">
              <a:spcBef>
                <a:spcPts val="2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0"/>
              <a:t>Worldwide:</a:t>
            </a:r>
          </a:p>
          <a:p>
            <a:pPr marL="857250" lvl="1" indent="-285750">
              <a:spcBef>
                <a:spcPts val="28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400" b="0"/>
              <a:t>China, Japan and US are the largest producers</a:t>
            </a:r>
          </a:p>
          <a:p>
            <a:pPr marL="857250" lvl="1" indent="-285750">
              <a:spcBef>
                <a:spcPts val="28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400"/>
              <a:t>Conventional projects are limited mostly to mountainous regions</a:t>
            </a:r>
            <a:endParaRPr lang="en-US" sz="1400" b="0"/>
          </a:p>
          <a:p>
            <a:pPr marL="400050" lvl="0" indent="-285750" algn="l" rtl="0">
              <a:spcBef>
                <a:spcPts val="2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b="0"/>
              <a:t>In Finland:</a:t>
            </a:r>
            <a:endParaRPr lang="en-US" b="0"/>
          </a:p>
          <a:p>
            <a:pPr lvl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400"/>
              <a:t>Elevation</a:t>
            </a:r>
            <a:r>
              <a:rPr lang="fi-FI" sz="1400"/>
              <a:t> </a:t>
            </a:r>
            <a:r>
              <a:rPr lang="fi-FI" sz="1400" err="1"/>
              <a:t>differences</a:t>
            </a:r>
            <a:r>
              <a:rPr lang="fi-FI" sz="1400"/>
              <a:t> </a:t>
            </a:r>
            <a:r>
              <a:rPr lang="fi-FI" sz="1400" err="1"/>
              <a:t>are</a:t>
            </a:r>
            <a:r>
              <a:rPr lang="fi-FI" sz="1400"/>
              <a:t> </a:t>
            </a:r>
            <a:r>
              <a:rPr lang="fi-FI" sz="1400" err="1"/>
              <a:t>usually</a:t>
            </a:r>
            <a:r>
              <a:rPr lang="fi-FI" sz="1400"/>
              <a:t> just </a:t>
            </a:r>
            <a:r>
              <a:rPr lang="fi-FI" sz="1400" err="1"/>
              <a:t>tens</a:t>
            </a:r>
            <a:r>
              <a:rPr lang="fi-FI" sz="1400"/>
              <a:t> of </a:t>
            </a:r>
            <a:r>
              <a:rPr lang="fi-FI" sz="1400" err="1"/>
              <a:t>meters</a:t>
            </a:r>
            <a:r>
              <a:rPr lang="fi-FI" sz="1400"/>
              <a:t> in </a:t>
            </a:r>
            <a:r>
              <a:rPr lang="fi-FI" sz="1400" err="1"/>
              <a:t>the</a:t>
            </a:r>
            <a:r>
              <a:rPr lang="fi-FI" sz="1400"/>
              <a:t> </a:t>
            </a:r>
            <a:r>
              <a:rPr lang="fi-FI" sz="1400" err="1"/>
              <a:t>hydropower</a:t>
            </a:r>
            <a:r>
              <a:rPr lang="fi-FI" sz="1400"/>
              <a:t> </a:t>
            </a:r>
            <a:r>
              <a:rPr lang="fi-FI" sz="1400" err="1"/>
              <a:t>plants</a:t>
            </a:r>
            <a:endParaRPr lang="fi-FI" sz="1400"/>
          </a:p>
          <a:p>
            <a:pPr lvl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400" b="0"/>
              <a:t>An underground pump plant and energy storage test facility is planned to be built at the </a:t>
            </a:r>
            <a:r>
              <a:rPr lang="en-US" sz="1400" b="0" err="1"/>
              <a:t>Pyhäsalmi</a:t>
            </a:r>
            <a:r>
              <a:rPr lang="en-US" sz="1400" b="0"/>
              <a:t> mine</a:t>
            </a:r>
          </a:p>
          <a:p>
            <a:pPr lvl="2">
              <a:spcBef>
                <a:spcPts val="0"/>
              </a:spcBef>
              <a:buSzPct val="100000"/>
            </a:pPr>
            <a:r>
              <a:rPr lang="fi-FI" sz="1400" err="1"/>
              <a:t>The</a:t>
            </a:r>
            <a:r>
              <a:rPr lang="fi-FI" sz="1400"/>
              <a:t> </a:t>
            </a:r>
            <a:r>
              <a:rPr lang="fi-FI" sz="1400" err="1"/>
              <a:t>deepest</a:t>
            </a:r>
            <a:r>
              <a:rPr lang="fi-FI" sz="1400"/>
              <a:t> </a:t>
            </a:r>
            <a:r>
              <a:rPr lang="fi-FI" sz="1400" err="1"/>
              <a:t>mine</a:t>
            </a:r>
            <a:r>
              <a:rPr lang="fi-FI" sz="1400"/>
              <a:t> in Europe</a:t>
            </a:r>
            <a:endParaRPr lang="en-US" sz="1400"/>
          </a:p>
          <a:p>
            <a:pPr lvl="2">
              <a:spcBef>
                <a:spcPts val="0"/>
              </a:spcBef>
              <a:buSzPct val="100000"/>
            </a:pPr>
            <a:r>
              <a:rPr lang="en-US" sz="1400" err="1"/>
              <a:t>Could</a:t>
            </a:r>
            <a:r>
              <a:rPr lang="fi-FI" sz="1400"/>
              <a:t> </a:t>
            </a:r>
            <a:r>
              <a:rPr lang="fi-FI" sz="1400" err="1"/>
              <a:t>produce</a:t>
            </a:r>
            <a:r>
              <a:rPr lang="fi-FI" sz="1400"/>
              <a:t> 70 MW</a:t>
            </a:r>
          </a:p>
          <a:p>
            <a:pPr lvl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400"/>
              <a:t>Offshore storages could be a possibility</a:t>
            </a:r>
          </a:p>
        </p:txBody>
      </p:sp>
      <p:sp>
        <p:nvSpPr>
          <p:cNvPr id="126" name="Google Shape;126;g70d1ab6a40_0_43"/>
          <p:cNvSpPr txBox="1">
            <a:spLocks noGrp="1"/>
          </p:cNvSpPr>
          <p:nvPr>
            <p:ph type="ctrTitle"/>
          </p:nvPr>
        </p:nvSpPr>
        <p:spPr>
          <a:xfrm>
            <a:off x="572400" y="542605"/>
            <a:ext cx="7449810" cy="9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Potential of pumped hydro energy storage</a:t>
            </a:r>
          </a:p>
        </p:txBody>
      </p:sp>
      <p:sp>
        <p:nvSpPr>
          <p:cNvPr id="127" name="Google Shape;127;g70d1ab6a40_0_43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70d1ab6a40_0_43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70d1ab6a40_0_43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5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C4FE3D-7E98-428B-B177-146D3C7023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8"/>
          <a:stretch/>
        </p:blipFill>
        <p:spPr>
          <a:xfrm>
            <a:off x="4474346" y="1249758"/>
            <a:ext cx="4288745" cy="4381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BCBAB-665F-4710-AEE2-DEF6866B51B0}"/>
              </a:ext>
            </a:extLst>
          </p:cNvPr>
          <p:cNvSpPr txBox="1"/>
          <p:nvPr/>
        </p:nvSpPr>
        <p:spPr>
          <a:xfrm>
            <a:off x="7102966" y="5500520"/>
            <a:ext cx="16601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i="1"/>
              <a:t>Department of Energy (2020)</a:t>
            </a:r>
            <a:endParaRPr lang="en-US" sz="800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0d1ab6a40_0_0"/>
          <p:cNvSpPr txBox="1">
            <a:spLocks noGrp="1"/>
          </p:cNvSpPr>
          <p:nvPr>
            <p:ph type="body" idx="1"/>
          </p:nvPr>
        </p:nvSpPr>
        <p:spPr>
          <a:xfrm>
            <a:off x="0" y="1254108"/>
            <a:ext cx="3630967" cy="454300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87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1600" b="0" err="1">
                <a:solidFill>
                  <a:srgbClr val="000000"/>
                </a:solidFill>
              </a:rPr>
              <a:t>Pumped</a:t>
            </a:r>
            <a:r>
              <a:rPr lang="fi-FI" sz="1600" b="0">
                <a:solidFill>
                  <a:srgbClr val="000000"/>
                </a:solidFill>
              </a:rPr>
              <a:t> </a:t>
            </a:r>
            <a:r>
              <a:rPr lang="fi-FI" sz="1600" b="0" err="1">
                <a:solidFill>
                  <a:srgbClr val="000000"/>
                </a:solidFill>
              </a:rPr>
              <a:t>storage</a:t>
            </a:r>
            <a:r>
              <a:rPr lang="fi-FI" sz="1600" b="0">
                <a:solidFill>
                  <a:srgbClr val="000000"/>
                </a:solidFill>
              </a:rPr>
              <a:t> </a:t>
            </a:r>
            <a:r>
              <a:rPr lang="fi-FI" sz="1600" b="0" err="1">
                <a:solidFill>
                  <a:srgbClr val="000000"/>
                </a:solidFill>
              </a:rPr>
              <a:t>plant</a:t>
            </a:r>
            <a:r>
              <a:rPr lang="fi-FI" sz="1600" b="0">
                <a:solidFill>
                  <a:srgbClr val="000000"/>
                </a:solidFill>
              </a:rPr>
              <a:t> on </a:t>
            </a:r>
            <a:r>
              <a:rPr lang="fi-FI" sz="1600" b="0" err="1">
                <a:solidFill>
                  <a:srgbClr val="000000"/>
                </a:solidFill>
              </a:rPr>
              <a:t>surface</a:t>
            </a:r>
            <a:endParaRPr lang="en-US" sz="1600" b="0">
              <a:solidFill>
                <a:srgbClr val="000000"/>
              </a:solidFill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1600" b="0" err="1">
                <a:solidFill>
                  <a:srgbClr val="000000"/>
                </a:solidFill>
              </a:rPr>
              <a:t>The</a:t>
            </a:r>
            <a:r>
              <a:rPr lang="fi-FI" sz="1600" b="0">
                <a:solidFill>
                  <a:srgbClr val="000000"/>
                </a:solidFill>
              </a:rPr>
              <a:t> </a:t>
            </a:r>
            <a:r>
              <a:rPr lang="fi-FI" sz="1600" b="0" err="1">
                <a:solidFill>
                  <a:srgbClr val="000000"/>
                </a:solidFill>
              </a:rPr>
              <a:t>most</a:t>
            </a:r>
            <a:r>
              <a:rPr lang="fi-FI" sz="1600" b="0">
                <a:solidFill>
                  <a:srgbClr val="000000"/>
                </a:solidFill>
              </a:rPr>
              <a:t> </a:t>
            </a:r>
            <a:r>
              <a:rPr lang="fi-FI" sz="1600" b="0" err="1">
                <a:solidFill>
                  <a:srgbClr val="000000"/>
                </a:solidFill>
              </a:rPr>
              <a:t>common</a:t>
            </a:r>
            <a:r>
              <a:rPr lang="fi-FI" sz="1600" b="0">
                <a:solidFill>
                  <a:srgbClr val="000000"/>
                </a:solidFill>
              </a:rPr>
              <a:t> in </a:t>
            </a:r>
            <a:r>
              <a:rPr lang="fi-FI" sz="1600" b="0" err="1">
                <a:solidFill>
                  <a:srgbClr val="000000"/>
                </a:solidFill>
              </a:rPr>
              <a:t>use</a:t>
            </a:r>
            <a:endParaRPr lang="en-US" sz="1600" b="0">
              <a:solidFill>
                <a:srgbClr val="000000"/>
              </a:solidFill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1600" b="0" err="1">
                <a:solidFill>
                  <a:srgbClr val="000000"/>
                </a:solidFill>
              </a:rPr>
              <a:t>Requires</a:t>
            </a:r>
            <a:r>
              <a:rPr lang="fi-FI" sz="1600" b="0">
                <a:solidFill>
                  <a:srgbClr val="000000"/>
                </a:solidFill>
              </a:rPr>
              <a:t> </a:t>
            </a:r>
            <a:r>
              <a:rPr lang="fi-FI" sz="1600" b="0" err="1">
                <a:solidFill>
                  <a:srgbClr val="000000"/>
                </a:solidFill>
              </a:rPr>
              <a:t>high</a:t>
            </a:r>
            <a:r>
              <a:rPr lang="fi-FI" sz="1600" b="0">
                <a:solidFill>
                  <a:srgbClr val="000000"/>
                </a:solidFill>
              </a:rPr>
              <a:t> </a:t>
            </a:r>
            <a:r>
              <a:rPr lang="fi-FI" sz="1600" b="0" err="1">
                <a:solidFill>
                  <a:srgbClr val="000000"/>
                </a:solidFill>
              </a:rPr>
              <a:t>elevation</a:t>
            </a:r>
            <a:r>
              <a:rPr lang="fi-FI" sz="1600" b="0">
                <a:solidFill>
                  <a:srgbClr val="000000"/>
                </a:solidFill>
              </a:rPr>
              <a:t> </a:t>
            </a:r>
            <a:r>
              <a:rPr lang="fi-FI" sz="1600" b="0" err="1">
                <a:solidFill>
                  <a:srgbClr val="000000"/>
                </a:solidFill>
              </a:rPr>
              <a:t>difference</a:t>
            </a:r>
            <a:endParaRPr lang="fi-FI" sz="1600" b="0">
              <a:solidFill>
                <a:srgbClr val="000000"/>
              </a:solidFill>
            </a:endParaRPr>
          </a:p>
          <a:p>
            <a:pPr indent="-3556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1600" b="0">
                <a:solidFill>
                  <a:srgbClr val="000000"/>
                </a:solidFill>
              </a:rPr>
              <a:t>Underground </a:t>
            </a:r>
            <a:r>
              <a:rPr lang="fi-FI" sz="1600" b="0" err="1">
                <a:solidFill>
                  <a:srgbClr val="000000"/>
                </a:solidFill>
              </a:rPr>
              <a:t>reservoirs</a:t>
            </a:r>
            <a:endParaRPr lang="fi-FI" sz="1600" b="0">
              <a:solidFill>
                <a:srgbClr val="000000"/>
              </a:solidFill>
            </a:endParaRPr>
          </a:p>
          <a:p>
            <a:pPr marL="844550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1600" b="0">
                <a:solidFill>
                  <a:srgbClr val="000000"/>
                </a:solidFill>
              </a:rPr>
              <a:t>One </a:t>
            </a:r>
            <a:r>
              <a:rPr lang="fi-FI" sz="1600" b="0" err="1">
                <a:solidFill>
                  <a:srgbClr val="000000"/>
                </a:solidFill>
              </a:rPr>
              <a:t>or</a:t>
            </a:r>
            <a:r>
              <a:rPr lang="fi-FI" sz="1600" b="0">
                <a:solidFill>
                  <a:srgbClr val="000000"/>
                </a:solidFill>
              </a:rPr>
              <a:t> </a:t>
            </a:r>
            <a:r>
              <a:rPr lang="fi-FI" sz="1600" b="0" err="1">
                <a:solidFill>
                  <a:srgbClr val="000000"/>
                </a:solidFill>
              </a:rPr>
              <a:t>more</a:t>
            </a:r>
            <a:r>
              <a:rPr lang="fi-FI" sz="1600" b="0">
                <a:solidFill>
                  <a:srgbClr val="000000"/>
                </a:solidFill>
              </a:rPr>
              <a:t> </a:t>
            </a:r>
            <a:r>
              <a:rPr lang="fi-FI" sz="1600" b="0" err="1">
                <a:solidFill>
                  <a:srgbClr val="000000"/>
                </a:solidFill>
              </a:rPr>
              <a:t>reservoirs</a:t>
            </a:r>
            <a:r>
              <a:rPr lang="fi-FI" sz="1600" b="0">
                <a:solidFill>
                  <a:srgbClr val="000000"/>
                </a:solidFill>
              </a:rPr>
              <a:t> underground</a:t>
            </a:r>
          </a:p>
          <a:p>
            <a:pPr marL="844550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1600" b="0">
                <a:solidFill>
                  <a:srgbClr val="000000"/>
                </a:solidFill>
              </a:rPr>
              <a:t>Can </a:t>
            </a:r>
            <a:r>
              <a:rPr lang="fi-FI" sz="1600" b="0" err="1">
                <a:solidFill>
                  <a:srgbClr val="000000"/>
                </a:solidFill>
              </a:rPr>
              <a:t>be</a:t>
            </a:r>
            <a:r>
              <a:rPr lang="fi-FI" sz="1600" b="0">
                <a:solidFill>
                  <a:srgbClr val="000000"/>
                </a:solidFill>
              </a:rPr>
              <a:t> </a:t>
            </a:r>
            <a:r>
              <a:rPr lang="fi-FI" sz="1600" b="0" err="1">
                <a:solidFill>
                  <a:srgbClr val="000000"/>
                </a:solidFill>
              </a:rPr>
              <a:t>used</a:t>
            </a:r>
            <a:r>
              <a:rPr lang="fi-FI" sz="1600" b="0">
                <a:solidFill>
                  <a:srgbClr val="000000"/>
                </a:solidFill>
              </a:rPr>
              <a:t> in </a:t>
            </a:r>
            <a:r>
              <a:rPr lang="fi-FI" sz="1600" b="0" err="1">
                <a:solidFill>
                  <a:srgbClr val="000000"/>
                </a:solidFill>
              </a:rPr>
              <a:t>old</a:t>
            </a:r>
            <a:r>
              <a:rPr lang="fi-FI" sz="1600" b="0">
                <a:solidFill>
                  <a:srgbClr val="000000"/>
                </a:solidFill>
              </a:rPr>
              <a:t> </a:t>
            </a:r>
            <a:r>
              <a:rPr lang="fi-FI" sz="1600" b="0" err="1">
                <a:solidFill>
                  <a:srgbClr val="000000"/>
                </a:solidFill>
              </a:rPr>
              <a:t>mines</a:t>
            </a:r>
            <a:endParaRPr lang="fi-FI" sz="1600" b="0">
              <a:solidFill>
                <a:srgbClr val="000000"/>
              </a:solidFill>
            </a:endParaRPr>
          </a:p>
          <a:p>
            <a:pPr marL="844550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1600" b="0" err="1">
                <a:solidFill>
                  <a:srgbClr val="000000"/>
                </a:solidFill>
              </a:rPr>
              <a:t>Usable</a:t>
            </a:r>
            <a:r>
              <a:rPr lang="fi-FI" sz="1600" b="0">
                <a:solidFill>
                  <a:srgbClr val="000000"/>
                </a:solidFill>
              </a:rPr>
              <a:t> in </a:t>
            </a:r>
            <a:r>
              <a:rPr lang="fi-FI" sz="1600" b="0" err="1">
                <a:solidFill>
                  <a:srgbClr val="000000"/>
                </a:solidFill>
              </a:rPr>
              <a:t>flat</a:t>
            </a:r>
            <a:r>
              <a:rPr lang="fi-FI" sz="1600" b="0">
                <a:solidFill>
                  <a:srgbClr val="000000"/>
                </a:solidFill>
              </a:rPr>
              <a:t> </a:t>
            </a:r>
            <a:r>
              <a:rPr lang="fi-FI" sz="1600" b="0" err="1">
                <a:solidFill>
                  <a:srgbClr val="000000"/>
                </a:solidFill>
              </a:rPr>
              <a:t>regions</a:t>
            </a:r>
            <a:endParaRPr lang="fi-FI" sz="1600" b="0">
              <a:solidFill>
                <a:srgbClr val="000000"/>
              </a:solidFill>
            </a:endParaRPr>
          </a:p>
          <a:p>
            <a:pPr marL="387350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1600" b="0" err="1">
                <a:solidFill>
                  <a:srgbClr val="000000"/>
                </a:solidFill>
              </a:rPr>
              <a:t>Underwater</a:t>
            </a:r>
            <a:r>
              <a:rPr lang="fi-FI" sz="1600" b="0">
                <a:solidFill>
                  <a:srgbClr val="000000"/>
                </a:solidFill>
              </a:rPr>
              <a:t> </a:t>
            </a:r>
            <a:r>
              <a:rPr lang="fi-FI" sz="1600" b="0" err="1">
                <a:solidFill>
                  <a:srgbClr val="000000"/>
                </a:solidFill>
              </a:rPr>
              <a:t>reservoirs</a:t>
            </a:r>
            <a:endParaRPr lang="fi-FI" sz="1600" b="0">
              <a:solidFill>
                <a:srgbClr val="000000"/>
              </a:solidFill>
            </a:endParaRPr>
          </a:p>
          <a:p>
            <a:pPr marL="844550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1600" b="0" err="1">
                <a:solidFill>
                  <a:srgbClr val="000000"/>
                </a:solidFill>
              </a:rPr>
              <a:t>Usage</a:t>
            </a:r>
            <a:r>
              <a:rPr lang="fi-FI" sz="1600" b="0">
                <a:solidFill>
                  <a:srgbClr val="000000"/>
                </a:solidFill>
              </a:rPr>
              <a:t> of </a:t>
            </a:r>
            <a:r>
              <a:rPr lang="fi-FI" sz="1600" b="0" err="1">
                <a:solidFill>
                  <a:srgbClr val="000000"/>
                </a:solidFill>
              </a:rPr>
              <a:t>pressure</a:t>
            </a:r>
            <a:r>
              <a:rPr lang="fi-FI" sz="1600" b="0">
                <a:solidFill>
                  <a:srgbClr val="000000"/>
                </a:solidFill>
              </a:rPr>
              <a:t> at </a:t>
            </a:r>
            <a:r>
              <a:rPr lang="fi-FI" sz="1600" b="0" err="1">
                <a:solidFill>
                  <a:srgbClr val="000000"/>
                </a:solidFill>
              </a:rPr>
              <a:t>the</a:t>
            </a:r>
            <a:r>
              <a:rPr lang="fi-FI" sz="1600" b="0">
                <a:solidFill>
                  <a:srgbClr val="000000"/>
                </a:solidFill>
              </a:rPr>
              <a:t> </a:t>
            </a:r>
            <a:r>
              <a:rPr lang="fi-FI" sz="1600" b="0" err="1">
                <a:solidFill>
                  <a:srgbClr val="000000"/>
                </a:solidFill>
              </a:rPr>
              <a:t>sea</a:t>
            </a:r>
            <a:r>
              <a:rPr lang="fi-FI" sz="1600" b="0">
                <a:solidFill>
                  <a:srgbClr val="000000"/>
                </a:solidFill>
              </a:rPr>
              <a:t> </a:t>
            </a:r>
            <a:r>
              <a:rPr lang="fi-FI" sz="1600" b="0" err="1">
                <a:solidFill>
                  <a:srgbClr val="000000"/>
                </a:solidFill>
              </a:rPr>
              <a:t>bottom</a:t>
            </a:r>
            <a:endParaRPr lang="fi-FI" sz="1600" b="0">
              <a:solidFill>
                <a:srgbClr val="000000"/>
              </a:solidFill>
            </a:endParaRPr>
          </a:p>
          <a:p>
            <a:pPr marL="844550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1600" b="0" err="1">
                <a:solidFill>
                  <a:srgbClr val="000000"/>
                </a:solidFill>
              </a:rPr>
              <a:t>When</a:t>
            </a:r>
            <a:r>
              <a:rPr lang="fi-FI" sz="1600" b="0">
                <a:solidFill>
                  <a:srgbClr val="000000"/>
                </a:solidFill>
              </a:rPr>
              <a:t> </a:t>
            </a:r>
            <a:r>
              <a:rPr lang="fi-FI" sz="1600" b="0" err="1">
                <a:solidFill>
                  <a:srgbClr val="000000"/>
                </a:solidFill>
              </a:rPr>
              <a:t>power</a:t>
            </a:r>
            <a:r>
              <a:rPr lang="fi-FI" sz="1600" b="0">
                <a:solidFill>
                  <a:srgbClr val="000000"/>
                </a:solidFill>
              </a:rPr>
              <a:t> is </a:t>
            </a:r>
            <a:r>
              <a:rPr lang="fi-FI" sz="1600" b="0" err="1">
                <a:solidFill>
                  <a:srgbClr val="000000"/>
                </a:solidFill>
              </a:rPr>
              <a:t>needed</a:t>
            </a:r>
            <a:r>
              <a:rPr lang="fi-FI" sz="1600" b="0">
                <a:solidFill>
                  <a:srgbClr val="000000"/>
                </a:solidFill>
              </a:rPr>
              <a:t>, </a:t>
            </a:r>
            <a:r>
              <a:rPr lang="fi-FI" sz="1600" b="0" err="1">
                <a:solidFill>
                  <a:srgbClr val="000000"/>
                </a:solidFill>
              </a:rPr>
              <a:t>water</a:t>
            </a:r>
            <a:r>
              <a:rPr lang="fi-FI" sz="1600" b="0">
                <a:solidFill>
                  <a:srgbClr val="000000"/>
                </a:solidFill>
              </a:rPr>
              <a:t> is </a:t>
            </a:r>
            <a:r>
              <a:rPr lang="fi-FI" sz="1600" b="0" err="1">
                <a:solidFill>
                  <a:srgbClr val="000000"/>
                </a:solidFill>
              </a:rPr>
              <a:t>let</a:t>
            </a:r>
            <a:r>
              <a:rPr lang="fi-FI" sz="1600" b="0">
                <a:solidFill>
                  <a:srgbClr val="000000"/>
                </a:solidFill>
              </a:rPr>
              <a:t> in</a:t>
            </a:r>
          </a:p>
          <a:p>
            <a:pPr marL="844550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1600" b="0" err="1">
                <a:solidFill>
                  <a:srgbClr val="000000"/>
                </a:solidFill>
              </a:rPr>
              <a:t>When</a:t>
            </a:r>
            <a:r>
              <a:rPr lang="fi-FI" sz="1600" b="0">
                <a:solidFill>
                  <a:srgbClr val="000000"/>
                </a:solidFill>
              </a:rPr>
              <a:t> </a:t>
            </a:r>
            <a:r>
              <a:rPr lang="fi-FI" sz="1600" b="0" err="1">
                <a:solidFill>
                  <a:srgbClr val="000000"/>
                </a:solidFill>
              </a:rPr>
              <a:t>there</a:t>
            </a:r>
            <a:r>
              <a:rPr lang="fi-FI" sz="1600" b="0">
                <a:solidFill>
                  <a:srgbClr val="000000"/>
                </a:solidFill>
              </a:rPr>
              <a:t> is </a:t>
            </a:r>
            <a:r>
              <a:rPr lang="fi-FI" sz="1600" b="0" err="1">
                <a:solidFill>
                  <a:srgbClr val="000000"/>
                </a:solidFill>
              </a:rPr>
              <a:t>electricity</a:t>
            </a:r>
            <a:r>
              <a:rPr lang="fi-FI" sz="1600" b="0">
                <a:solidFill>
                  <a:srgbClr val="000000"/>
                </a:solidFill>
              </a:rPr>
              <a:t> </a:t>
            </a:r>
            <a:r>
              <a:rPr lang="fi-FI" sz="1600" b="0" err="1">
                <a:solidFill>
                  <a:srgbClr val="000000"/>
                </a:solidFill>
              </a:rPr>
              <a:t>surplus</a:t>
            </a:r>
            <a:r>
              <a:rPr lang="fi-FI" sz="1600" b="0">
                <a:solidFill>
                  <a:srgbClr val="000000"/>
                </a:solidFill>
              </a:rPr>
              <a:t>, </a:t>
            </a:r>
            <a:r>
              <a:rPr lang="fi-FI" sz="1600" b="0" err="1">
                <a:solidFill>
                  <a:srgbClr val="000000"/>
                </a:solidFill>
              </a:rPr>
              <a:t>water</a:t>
            </a:r>
            <a:r>
              <a:rPr lang="fi-FI" sz="1600" b="0">
                <a:solidFill>
                  <a:srgbClr val="000000"/>
                </a:solidFill>
              </a:rPr>
              <a:t> is </a:t>
            </a:r>
            <a:r>
              <a:rPr lang="fi-FI" sz="1600" b="0" err="1">
                <a:solidFill>
                  <a:srgbClr val="000000"/>
                </a:solidFill>
              </a:rPr>
              <a:t>pumped</a:t>
            </a:r>
            <a:r>
              <a:rPr lang="fi-FI" sz="1600" b="0">
                <a:solidFill>
                  <a:srgbClr val="000000"/>
                </a:solidFill>
              </a:rPr>
              <a:t> out</a:t>
            </a: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fi-FI" sz="1600" b="0">
              <a:solidFill>
                <a:srgbClr val="000000"/>
              </a:solidFill>
            </a:endParaRPr>
          </a:p>
        </p:txBody>
      </p:sp>
      <p:sp>
        <p:nvSpPr>
          <p:cNvPr id="113" name="Google Shape;113;g70d1ab6a40_0_0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err="1"/>
              <a:t>Different</a:t>
            </a:r>
            <a:r>
              <a:rPr lang="fi-FI"/>
              <a:t> </a:t>
            </a:r>
            <a:r>
              <a:rPr lang="fi-FI" err="1"/>
              <a:t>types</a:t>
            </a:r>
            <a:r>
              <a:rPr lang="fi-FI"/>
              <a:t> of </a:t>
            </a:r>
            <a:r>
              <a:rPr lang="fi-FI" err="1"/>
              <a:t>pumped</a:t>
            </a:r>
            <a:r>
              <a:rPr lang="fi-FI"/>
              <a:t> </a:t>
            </a:r>
            <a:r>
              <a:rPr lang="fi-FI" err="1"/>
              <a:t>energy</a:t>
            </a:r>
            <a:r>
              <a:rPr lang="fi-FI"/>
              <a:t> </a:t>
            </a:r>
            <a:r>
              <a:rPr lang="fi-FI" err="1"/>
              <a:t>storage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70d1ab6a40_0_0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70d1ab6a40_0_0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70d1ab6a40_0_0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6</a:t>
            </a:fld>
            <a:endParaRPr/>
          </a:p>
        </p:txBody>
      </p:sp>
      <p:pic>
        <p:nvPicPr>
          <p:cNvPr id="118" name="Google Shape;118;g70d1ab6a40_0_0" descr="A close up of text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7025" y="1641108"/>
            <a:ext cx="5121446" cy="292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70d1ab6a40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8037" y="1641106"/>
            <a:ext cx="5199422" cy="292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70d1ab6a40_0_0" descr="A picture containing sky, outdoor, ground, sitt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46090" y="1634912"/>
            <a:ext cx="5261369" cy="2927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00A392-E3E2-40E6-9EAA-0F31B81C8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400" y="1335600"/>
            <a:ext cx="4773600" cy="4328353"/>
          </a:xfrm>
        </p:spPr>
        <p:txBody>
          <a:bodyPr>
            <a:normAutofit/>
          </a:bodyPr>
          <a:lstStyle/>
          <a:p>
            <a:pPr marL="514350" indent="-285750">
              <a:buSzPct val="100000"/>
              <a:buFont typeface="Arial" panose="020B0604020202020204" pitchFamily="34" charset="0"/>
              <a:buChar char="•"/>
            </a:pPr>
            <a:r>
              <a:rPr lang="fi-FI" sz="1600" b="0"/>
              <a:t>In </a:t>
            </a:r>
            <a:r>
              <a:rPr lang="fi-FI" sz="1600" b="0" err="1"/>
              <a:t>many</a:t>
            </a:r>
            <a:r>
              <a:rPr lang="fi-FI" sz="1600" b="0"/>
              <a:t> </a:t>
            </a:r>
            <a:r>
              <a:rPr lang="fi-FI" sz="1600" b="0" err="1"/>
              <a:t>industrialized</a:t>
            </a:r>
            <a:r>
              <a:rPr lang="fi-FI" sz="1600" b="0"/>
              <a:t> </a:t>
            </a:r>
            <a:r>
              <a:rPr lang="fi-FI" sz="1600" b="0" err="1"/>
              <a:t>countries</a:t>
            </a:r>
            <a:r>
              <a:rPr lang="fi-FI" sz="1600" b="0"/>
              <a:t>, </a:t>
            </a:r>
            <a:r>
              <a:rPr lang="fi-FI" sz="1600" b="0" err="1"/>
              <a:t>the</a:t>
            </a:r>
            <a:r>
              <a:rPr lang="fi-FI" sz="1600" b="0"/>
              <a:t> </a:t>
            </a:r>
            <a:r>
              <a:rPr lang="fi-FI" sz="1600" b="0" err="1"/>
              <a:t>potential</a:t>
            </a:r>
            <a:r>
              <a:rPr lang="fi-FI" sz="1600" b="0"/>
              <a:t> of </a:t>
            </a:r>
            <a:r>
              <a:rPr lang="fi-FI" sz="1600" b="0" err="1"/>
              <a:t>regular</a:t>
            </a:r>
            <a:r>
              <a:rPr lang="fi-FI" sz="1600" b="0"/>
              <a:t> </a:t>
            </a:r>
            <a:r>
              <a:rPr lang="fi-FI" sz="1600" b="0" err="1"/>
              <a:t>pumped</a:t>
            </a:r>
            <a:r>
              <a:rPr lang="fi-FI" sz="1600" b="0"/>
              <a:t> </a:t>
            </a:r>
            <a:r>
              <a:rPr lang="fi-FI" sz="1600" b="0" err="1"/>
              <a:t>hydro</a:t>
            </a:r>
            <a:r>
              <a:rPr lang="fi-FI" sz="1600" b="0"/>
              <a:t> </a:t>
            </a:r>
            <a:r>
              <a:rPr lang="fi-FI" sz="1600" b="0" err="1"/>
              <a:t>storages</a:t>
            </a:r>
            <a:r>
              <a:rPr lang="fi-FI" sz="1600" b="0"/>
              <a:t> </a:t>
            </a:r>
            <a:r>
              <a:rPr lang="fi-FI" sz="1600" b="0" err="1"/>
              <a:t>has</a:t>
            </a:r>
            <a:r>
              <a:rPr lang="fi-FI" sz="1600" b="0"/>
              <a:t> </a:t>
            </a:r>
            <a:r>
              <a:rPr lang="fi-FI" sz="1600" b="0" err="1"/>
              <a:t>been</a:t>
            </a:r>
            <a:r>
              <a:rPr lang="fi-FI" sz="1600" b="0"/>
              <a:t> </a:t>
            </a:r>
            <a:r>
              <a:rPr lang="fi-FI" sz="1600" b="0" err="1"/>
              <a:t>largely</a:t>
            </a:r>
            <a:r>
              <a:rPr lang="fi-FI" sz="1600" b="0"/>
              <a:t> </a:t>
            </a:r>
            <a:r>
              <a:rPr lang="fi-FI" sz="1600" b="0" err="1"/>
              <a:t>exhausted</a:t>
            </a:r>
            <a:endParaRPr lang="fi-FI" sz="1600" b="0"/>
          </a:p>
          <a:p>
            <a:pPr marL="514350" indent="-285750">
              <a:buSzPct val="100000"/>
              <a:buFont typeface="Arial" panose="020B0604020202020204" pitchFamily="34" charset="0"/>
              <a:buChar char="•"/>
            </a:pPr>
            <a:r>
              <a:rPr lang="fi-FI" sz="1600" b="0" err="1"/>
              <a:t>Storing</a:t>
            </a:r>
            <a:r>
              <a:rPr lang="fi-FI" sz="1600" b="0"/>
              <a:t> </a:t>
            </a:r>
            <a:r>
              <a:rPr lang="fi-FI" sz="1600" b="0" err="1"/>
              <a:t>energy</a:t>
            </a:r>
            <a:r>
              <a:rPr lang="fi-FI" sz="1600" b="0"/>
              <a:t> at </a:t>
            </a:r>
            <a:r>
              <a:rPr lang="fi-FI" sz="1600" b="0" err="1"/>
              <a:t>sea</a:t>
            </a:r>
            <a:endParaRPr lang="fi-FI" sz="1600" b="0"/>
          </a:p>
          <a:p>
            <a:pPr marL="514350" indent="-285750">
              <a:buSzPct val="100000"/>
              <a:buFont typeface="Arial" panose="020B0604020202020204" pitchFamily="34" charset="0"/>
              <a:buChar char="•"/>
            </a:pPr>
            <a:r>
              <a:rPr lang="fi-FI" sz="1600" b="0" err="1"/>
              <a:t>Parameters</a:t>
            </a:r>
            <a:r>
              <a:rPr lang="fi-FI" sz="1600" b="0"/>
              <a:t>: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i-FI" sz="1600" err="1"/>
              <a:t>W</a:t>
            </a:r>
            <a:r>
              <a:rPr lang="fi-FI" sz="1600" b="0" err="1"/>
              <a:t>ater</a:t>
            </a:r>
            <a:r>
              <a:rPr lang="fi-FI" sz="1600" b="0"/>
              <a:t> </a:t>
            </a:r>
            <a:r>
              <a:rPr lang="fi-FI" sz="1600" b="0" err="1"/>
              <a:t>depth</a:t>
            </a:r>
            <a:r>
              <a:rPr lang="fi-FI" sz="1600" b="0"/>
              <a:t> 600-800m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i-FI" sz="1600" b="0" err="1"/>
              <a:t>Slope</a:t>
            </a:r>
            <a:r>
              <a:rPr lang="fi-FI" sz="1600" b="0"/>
              <a:t> &lt;= 1 </a:t>
            </a:r>
            <a:r>
              <a:rPr lang="fi-FI" sz="1600" b="0" err="1"/>
              <a:t>degree</a:t>
            </a:r>
            <a:endParaRPr lang="fi-FI" sz="1600"/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i-FI" sz="1600" err="1"/>
              <a:t>D</a:t>
            </a:r>
            <a:r>
              <a:rPr lang="fi-FI" sz="1600" b="0" err="1"/>
              <a:t>istance</a:t>
            </a:r>
            <a:r>
              <a:rPr lang="fi-FI" sz="1600" b="0"/>
              <a:t> to </a:t>
            </a:r>
            <a:r>
              <a:rPr lang="fi-FI" sz="1600" b="0" err="1"/>
              <a:t>the</a:t>
            </a:r>
            <a:r>
              <a:rPr lang="fi-FI" sz="1600" b="0"/>
              <a:t> </a:t>
            </a:r>
            <a:r>
              <a:rPr lang="fi-FI" sz="1600" b="0" err="1"/>
              <a:t>electrical</a:t>
            </a:r>
            <a:r>
              <a:rPr lang="fi-FI" sz="1600" b="0"/>
              <a:t> </a:t>
            </a:r>
            <a:r>
              <a:rPr lang="fi-FI" sz="1600" b="0" err="1"/>
              <a:t>grid</a:t>
            </a:r>
            <a:r>
              <a:rPr lang="fi-FI" sz="1600" b="0"/>
              <a:t> &lt;= 100km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i-FI" sz="1600" err="1"/>
              <a:t>D</a:t>
            </a:r>
            <a:r>
              <a:rPr lang="fi-FI" sz="1600" b="0" err="1"/>
              <a:t>istance</a:t>
            </a:r>
            <a:r>
              <a:rPr lang="fi-FI" sz="1600" b="0"/>
              <a:t> to </a:t>
            </a:r>
            <a:r>
              <a:rPr lang="fi-FI" sz="1600" b="0" err="1"/>
              <a:t>installation</a:t>
            </a:r>
            <a:r>
              <a:rPr lang="fi-FI" sz="1600" b="0"/>
              <a:t> and </a:t>
            </a:r>
            <a:r>
              <a:rPr lang="fi-FI" sz="1600" b="0" err="1"/>
              <a:t>maintenance</a:t>
            </a:r>
            <a:r>
              <a:rPr lang="fi-FI" sz="1600" b="0"/>
              <a:t> </a:t>
            </a:r>
            <a:r>
              <a:rPr lang="fi-FI" sz="1600" b="0" err="1"/>
              <a:t>bases</a:t>
            </a:r>
            <a:r>
              <a:rPr lang="fi-FI" sz="1600" b="0"/>
              <a:t> &lt;= 500km</a:t>
            </a:r>
          </a:p>
          <a:p>
            <a:pPr marL="514350" indent="-285750">
              <a:buSzPct val="100000"/>
              <a:buFont typeface="Arial" panose="020B0604020202020204" pitchFamily="34" charset="0"/>
              <a:buChar char="•"/>
            </a:pPr>
            <a:r>
              <a:rPr lang="fi-FI" sz="1600" b="0" err="1"/>
              <a:t>Benefits</a:t>
            </a:r>
            <a:r>
              <a:rPr lang="fi-FI" sz="1600" b="0"/>
              <a:t>: No </a:t>
            </a:r>
            <a:r>
              <a:rPr lang="fi-FI" sz="1600" b="0" err="1"/>
              <a:t>need</a:t>
            </a:r>
            <a:r>
              <a:rPr lang="fi-FI" sz="1600" b="0"/>
              <a:t> for </a:t>
            </a:r>
            <a:r>
              <a:rPr lang="fi-FI" sz="1600" b="0" err="1"/>
              <a:t>landuse</a:t>
            </a:r>
            <a:r>
              <a:rPr lang="fi-FI" sz="1600" b="0"/>
              <a:t>. </a:t>
            </a:r>
          </a:p>
          <a:p>
            <a:pPr marL="514350" indent="-285750">
              <a:buSzPct val="100000"/>
              <a:buFont typeface="Arial" panose="020B0604020202020204" pitchFamily="34" charset="0"/>
              <a:buChar char="•"/>
            </a:pPr>
            <a:r>
              <a:rPr lang="fi-FI" sz="1600" b="0" err="1"/>
              <a:t>Handicaps</a:t>
            </a:r>
            <a:r>
              <a:rPr lang="fi-FI" sz="1600" b="0"/>
              <a:t>: </a:t>
            </a:r>
            <a:r>
              <a:rPr lang="fi-FI" sz="1600" b="0" err="1"/>
              <a:t>High</a:t>
            </a:r>
            <a:r>
              <a:rPr lang="fi-FI" sz="1600" b="0"/>
              <a:t> </a:t>
            </a:r>
            <a:r>
              <a:rPr lang="fi-FI" sz="1600" b="0" err="1"/>
              <a:t>fabrication</a:t>
            </a:r>
            <a:r>
              <a:rPr lang="fi-FI" sz="1600" b="0"/>
              <a:t> </a:t>
            </a:r>
            <a:r>
              <a:rPr lang="fi-FI" sz="1600" b="0" err="1"/>
              <a:t>costs</a:t>
            </a:r>
            <a:r>
              <a:rPr lang="fi-FI" sz="1600" b="0"/>
              <a:t> and </a:t>
            </a:r>
            <a:r>
              <a:rPr lang="fi-FI" sz="1600" b="0" err="1"/>
              <a:t>presence</a:t>
            </a:r>
            <a:r>
              <a:rPr lang="fi-FI" sz="1600" b="0"/>
              <a:t> of </a:t>
            </a:r>
            <a:r>
              <a:rPr lang="fi-FI" sz="1600" b="0" err="1"/>
              <a:t>harsh</a:t>
            </a:r>
            <a:r>
              <a:rPr lang="fi-FI" sz="1600" b="0"/>
              <a:t> </a:t>
            </a:r>
            <a:r>
              <a:rPr lang="fi-FI" sz="1600" b="0" err="1"/>
              <a:t>maritime</a:t>
            </a:r>
            <a:endParaRPr lang="fi-FI" sz="1600" b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90F9A8-43D6-4D05-BC1C-D8F606AD0C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Offshore</a:t>
            </a:r>
            <a:r>
              <a:rPr lang="fi-FI"/>
              <a:t> </a:t>
            </a:r>
            <a:r>
              <a:rPr lang="fi-FI" err="1"/>
              <a:t>pumped</a:t>
            </a:r>
            <a:r>
              <a:rPr lang="fi-FI"/>
              <a:t> </a:t>
            </a:r>
            <a:r>
              <a:rPr lang="fi-FI" err="1"/>
              <a:t>storage</a:t>
            </a:r>
            <a:r>
              <a:rPr lang="fi-FI"/>
              <a:t>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25196-8B05-4EFC-AF5F-3199F056A5F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4DED7-BA2E-4E15-9512-9E1F77BE155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6">
            <a:extLst>
              <a:ext uri="{FF2B5EF4-FFF2-40B4-BE49-F238E27FC236}">
                <a16:creationId xmlns:a16="http://schemas.microsoft.com/office/drawing/2014/main" id="{F64AD5FA-0691-444A-98C1-FDCD11B00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400" y="2308296"/>
            <a:ext cx="3112199" cy="195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0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0d1ab6a40_0_19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3771600" cy="41364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fi-FI" sz="2200">
                <a:solidFill>
                  <a:srgbClr val="38761D"/>
                </a:solidFill>
              </a:rPr>
              <a:t>+ </a:t>
            </a:r>
            <a:r>
              <a:rPr lang="fi-FI" sz="2200" err="1">
                <a:solidFill>
                  <a:srgbClr val="38761D"/>
                </a:solidFill>
              </a:rPr>
              <a:t>Advantages</a:t>
            </a:r>
            <a:endParaRPr sz="2200">
              <a:solidFill>
                <a:srgbClr val="38761D"/>
              </a:solidFill>
            </a:endParaRPr>
          </a:p>
          <a:p>
            <a:pPr marL="431800" lvl="0" indent="-34290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fi-FI" sz="2200" b="0" err="1"/>
              <a:t>Helps</a:t>
            </a:r>
            <a:r>
              <a:rPr lang="fi-FI" sz="2200" b="0"/>
              <a:t> </a:t>
            </a:r>
            <a:r>
              <a:rPr lang="fi-FI" sz="2200" b="0" err="1"/>
              <a:t>integrate</a:t>
            </a:r>
            <a:r>
              <a:rPr lang="fi-FI" sz="2200" b="0"/>
              <a:t> </a:t>
            </a:r>
            <a:r>
              <a:rPr lang="fi-FI" sz="2200" b="0" err="1"/>
              <a:t>renewables</a:t>
            </a:r>
            <a:r>
              <a:rPr lang="fi-FI" sz="2200" b="0"/>
              <a:t> into </a:t>
            </a:r>
            <a:r>
              <a:rPr lang="fi-FI" sz="2200" b="0" err="1"/>
              <a:t>power</a:t>
            </a:r>
            <a:r>
              <a:rPr lang="fi-FI" sz="2200" b="0"/>
              <a:t> </a:t>
            </a:r>
            <a:r>
              <a:rPr lang="fi-FI" sz="2200" b="0" err="1"/>
              <a:t>system</a:t>
            </a:r>
            <a:endParaRPr lang="fi-FI" sz="2200" b="0">
              <a:solidFill>
                <a:srgbClr val="000000"/>
              </a:solidFill>
            </a:endParaRPr>
          </a:p>
          <a:p>
            <a:pPr marL="4318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fi-FI" sz="2200" b="0" err="1">
                <a:solidFill>
                  <a:srgbClr val="000000"/>
                </a:solidFill>
              </a:rPr>
              <a:t>Easy</a:t>
            </a:r>
            <a:r>
              <a:rPr lang="fi-FI" sz="2200" b="0">
                <a:solidFill>
                  <a:srgbClr val="000000"/>
                </a:solidFill>
              </a:rPr>
              <a:t> </a:t>
            </a:r>
            <a:r>
              <a:rPr lang="fi-FI" sz="2200" b="0" err="1">
                <a:solidFill>
                  <a:srgbClr val="000000"/>
                </a:solidFill>
              </a:rPr>
              <a:t>energy</a:t>
            </a:r>
            <a:r>
              <a:rPr lang="fi-FI" sz="2200" b="0">
                <a:solidFill>
                  <a:srgbClr val="000000"/>
                </a:solidFill>
              </a:rPr>
              <a:t> </a:t>
            </a:r>
            <a:r>
              <a:rPr lang="fi-FI" sz="2200" b="0" err="1">
                <a:solidFill>
                  <a:srgbClr val="000000"/>
                </a:solidFill>
              </a:rPr>
              <a:t>balancing</a:t>
            </a:r>
            <a:endParaRPr lang="fi-FI" sz="2200" b="0">
              <a:solidFill>
                <a:srgbClr val="000000"/>
              </a:solidFill>
            </a:endParaRPr>
          </a:p>
          <a:p>
            <a:pPr marL="4318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fi-FI" sz="2200" b="0" err="1">
                <a:solidFill>
                  <a:srgbClr val="000000"/>
                </a:solidFill>
              </a:rPr>
              <a:t>Reliable</a:t>
            </a:r>
            <a:r>
              <a:rPr lang="fi-FI" sz="2200" b="0">
                <a:solidFill>
                  <a:srgbClr val="000000"/>
                </a:solidFill>
              </a:rPr>
              <a:t> and </a:t>
            </a:r>
            <a:r>
              <a:rPr lang="fi-FI" sz="2200" b="0" err="1">
                <a:solidFill>
                  <a:srgbClr val="000000"/>
                </a:solidFill>
              </a:rPr>
              <a:t>simple</a:t>
            </a:r>
            <a:r>
              <a:rPr lang="fi-FI" sz="2200" b="0">
                <a:solidFill>
                  <a:srgbClr val="000000"/>
                </a:solidFill>
              </a:rPr>
              <a:t> </a:t>
            </a:r>
            <a:r>
              <a:rPr lang="fi-FI" sz="2200" b="0" err="1">
                <a:solidFill>
                  <a:srgbClr val="000000"/>
                </a:solidFill>
              </a:rPr>
              <a:t>technology</a:t>
            </a:r>
            <a:endParaRPr lang="fi-FI" sz="2200" b="0">
              <a:solidFill>
                <a:srgbClr val="000000"/>
              </a:solidFill>
            </a:endParaRPr>
          </a:p>
          <a:p>
            <a:pPr marL="4318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fi-FI" sz="2200" b="0">
                <a:solidFill>
                  <a:srgbClr val="000000"/>
                </a:solidFill>
              </a:rPr>
              <a:t>Long </a:t>
            </a:r>
            <a:r>
              <a:rPr lang="fi-FI" sz="2200" b="0" err="1">
                <a:solidFill>
                  <a:srgbClr val="000000"/>
                </a:solidFill>
              </a:rPr>
              <a:t>lifetime</a:t>
            </a:r>
            <a:endParaRPr lang="fi-FI" sz="2200" b="0">
              <a:solidFill>
                <a:srgbClr val="000000"/>
              </a:solidFill>
            </a:endParaRPr>
          </a:p>
        </p:txBody>
      </p:sp>
      <p:sp>
        <p:nvSpPr>
          <p:cNvPr id="136" name="Google Shape;136;g70d1ab6a40_0_19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70d1ab6a40_0_19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70d1ab6a40_0_19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39" name="Google Shape;139;g70d1ab6a40_0_19"/>
          <p:cNvSpPr txBox="1">
            <a:spLocks noGrp="1"/>
          </p:cNvSpPr>
          <p:nvPr>
            <p:ph type="body" idx="1"/>
          </p:nvPr>
        </p:nvSpPr>
        <p:spPr>
          <a:xfrm>
            <a:off x="4572000" y="1497600"/>
            <a:ext cx="4386600" cy="41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fi-FI" sz="2200">
                <a:solidFill>
                  <a:srgbClr val="CC0000"/>
                </a:solidFill>
              </a:rPr>
              <a:t>- </a:t>
            </a:r>
            <a:r>
              <a:rPr lang="fi-FI" sz="2200" err="1">
                <a:solidFill>
                  <a:srgbClr val="CC0000"/>
                </a:solidFill>
              </a:rPr>
              <a:t>Disadvantages</a:t>
            </a:r>
            <a:endParaRPr sz="2200">
              <a:solidFill>
                <a:srgbClr val="CC0000"/>
              </a:solidFill>
            </a:endParaRPr>
          </a:p>
          <a:p>
            <a:pPr marL="431800" lvl="0" indent="-34290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fi-FI" sz="2200" b="0" err="1">
                <a:solidFill>
                  <a:srgbClr val="000000"/>
                </a:solidFill>
              </a:rPr>
              <a:t>High</a:t>
            </a:r>
            <a:r>
              <a:rPr lang="fi-FI" sz="2200" b="0">
                <a:solidFill>
                  <a:srgbClr val="000000"/>
                </a:solidFill>
              </a:rPr>
              <a:t> </a:t>
            </a:r>
            <a:r>
              <a:rPr lang="fi-FI" sz="2200" b="0" err="1">
                <a:solidFill>
                  <a:srgbClr val="000000"/>
                </a:solidFill>
              </a:rPr>
              <a:t>investment</a:t>
            </a:r>
            <a:r>
              <a:rPr lang="fi-FI" sz="2200" b="0">
                <a:solidFill>
                  <a:srgbClr val="000000"/>
                </a:solidFill>
              </a:rPr>
              <a:t> </a:t>
            </a:r>
            <a:r>
              <a:rPr lang="fi-FI" sz="2200" b="0" err="1">
                <a:solidFill>
                  <a:srgbClr val="000000"/>
                </a:solidFill>
              </a:rPr>
              <a:t>costs</a:t>
            </a:r>
            <a:endParaRPr lang="fi-FI" sz="2200" b="0">
              <a:solidFill>
                <a:srgbClr val="000000"/>
              </a:solidFill>
            </a:endParaRPr>
          </a:p>
          <a:p>
            <a:pPr marL="4318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fi-FI" sz="2200" b="0" err="1">
                <a:solidFill>
                  <a:srgbClr val="000000"/>
                </a:solidFill>
              </a:rPr>
              <a:t>Only</a:t>
            </a:r>
            <a:r>
              <a:rPr lang="fi-FI" sz="2200" b="0">
                <a:solidFill>
                  <a:srgbClr val="000000"/>
                </a:solidFill>
              </a:rPr>
              <a:t> </a:t>
            </a:r>
            <a:r>
              <a:rPr lang="fi-FI" sz="2200" b="0" err="1">
                <a:solidFill>
                  <a:srgbClr val="000000"/>
                </a:solidFill>
              </a:rPr>
              <a:t>possible</a:t>
            </a:r>
            <a:r>
              <a:rPr lang="fi-FI" sz="2200" b="0">
                <a:solidFill>
                  <a:srgbClr val="000000"/>
                </a:solidFill>
              </a:rPr>
              <a:t> in </a:t>
            </a:r>
            <a:r>
              <a:rPr lang="fi-FI" sz="2200" b="0" err="1">
                <a:solidFill>
                  <a:srgbClr val="000000"/>
                </a:solidFill>
              </a:rPr>
              <a:t>specific</a:t>
            </a:r>
            <a:r>
              <a:rPr lang="fi-FI" sz="2200" b="0">
                <a:solidFill>
                  <a:srgbClr val="000000"/>
                </a:solidFill>
              </a:rPr>
              <a:t> </a:t>
            </a:r>
            <a:r>
              <a:rPr lang="fi-FI" sz="2200" b="0" err="1">
                <a:solidFill>
                  <a:srgbClr val="000000"/>
                </a:solidFill>
              </a:rPr>
              <a:t>locations</a:t>
            </a:r>
            <a:endParaRPr lang="fi-FI" sz="2200" b="0">
              <a:solidFill>
                <a:srgbClr val="000000"/>
              </a:solidFill>
            </a:endParaRPr>
          </a:p>
          <a:p>
            <a:pPr marL="4318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fi-FI" sz="2200" b="0">
                <a:solidFill>
                  <a:srgbClr val="000000"/>
                </a:solidFill>
              </a:rPr>
              <a:t>PHS on </a:t>
            </a:r>
            <a:r>
              <a:rPr lang="fi-FI" sz="2200" b="0" err="1">
                <a:solidFill>
                  <a:srgbClr val="000000"/>
                </a:solidFill>
              </a:rPr>
              <a:t>surface</a:t>
            </a:r>
            <a:r>
              <a:rPr lang="fi-FI" sz="2200" b="0">
                <a:solidFill>
                  <a:srgbClr val="000000"/>
                </a:solidFill>
              </a:rPr>
              <a:t>:</a:t>
            </a:r>
          </a:p>
          <a:p>
            <a:pPr marL="889000" lvl="1">
              <a:spcBef>
                <a:spcPts val="0"/>
              </a:spcBef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fi-FI" sz="2200" b="0" err="1">
                <a:solidFill>
                  <a:srgbClr val="000000"/>
                </a:solidFill>
              </a:rPr>
              <a:t>Large</a:t>
            </a:r>
            <a:r>
              <a:rPr lang="fi-FI" sz="2200" b="0">
                <a:solidFill>
                  <a:srgbClr val="000000"/>
                </a:solidFill>
              </a:rPr>
              <a:t> </a:t>
            </a:r>
            <a:r>
              <a:rPr lang="fi-FI" sz="2200" b="0" err="1">
                <a:solidFill>
                  <a:srgbClr val="000000"/>
                </a:solidFill>
              </a:rPr>
              <a:t>use</a:t>
            </a:r>
            <a:r>
              <a:rPr lang="fi-FI" sz="2200" b="0">
                <a:solidFill>
                  <a:srgbClr val="000000"/>
                </a:solidFill>
              </a:rPr>
              <a:t> of </a:t>
            </a:r>
            <a:r>
              <a:rPr lang="fi-FI" sz="2200" b="0" err="1">
                <a:solidFill>
                  <a:srgbClr val="000000"/>
                </a:solidFill>
              </a:rPr>
              <a:t>land</a:t>
            </a:r>
            <a:endParaRPr lang="fi-FI" sz="2200" b="0">
              <a:solidFill>
                <a:srgbClr val="000000"/>
              </a:solidFill>
            </a:endParaRPr>
          </a:p>
          <a:p>
            <a:pPr marL="889000" lvl="1">
              <a:spcBef>
                <a:spcPts val="0"/>
              </a:spcBef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fi-FI" sz="2200" b="0" err="1"/>
              <a:t>Environmental</a:t>
            </a:r>
            <a:r>
              <a:rPr lang="fi-FI" sz="2200" b="0"/>
              <a:t> and </a:t>
            </a:r>
            <a:r>
              <a:rPr lang="fi-FI" sz="2200" b="0" err="1"/>
              <a:t>social</a:t>
            </a:r>
            <a:r>
              <a:rPr lang="fi-FI" sz="2200" b="0"/>
              <a:t> </a:t>
            </a:r>
            <a:r>
              <a:rPr lang="fi-FI" sz="2200" b="0" err="1"/>
              <a:t>issues</a:t>
            </a:r>
            <a:endParaRPr lang="fi-FI" sz="2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0d1ab6a40_0_54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7679400" cy="41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00050" lvl="0" indent="-285750" algn="l" rtl="0">
              <a:spcBef>
                <a:spcPts val="28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/>
              <a:t>Pumped hydro energy storage accounts for 95 percent of installed global energy storage capacity</a:t>
            </a:r>
          </a:p>
          <a:p>
            <a:pPr marL="114300" lvl="0" indent="0" algn="l" rtl="0">
              <a:spcBef>
                <a:spcPts val="280"/>
              </a:spcBef>
              <a:spcAft>
                <a:spcPts val="0"/>
              </a:spcAft>
              <a:buSzPts val="1800"/>
            </a:pPr>
            <a:endParaRPr lang="en-US" sz="1800"/>
          </a:p>
          <a:p>
            <a:pPr marL="400050" lvl="0" indent="-285750" algn="l" rtl="0">
              <a:spcBef>
                <a:spcPts val="28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/>
              <a:t>New technology brings great potential for new installations especially in non-mountainous regions</a:t>
            </a:r>
          </a:p>
          <a:p>
            <a:pPr marL="400050" lvl="0" indent="-285750" algn="l" rtl="0">
              <a:spcBef>
                <a:spcPts val="28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US" sz="1800"/>
          </a:p>
          <a:p>
            <a:pPr marL="400050" lvl="0" indent="-285750" algn="l" rtl="0">
              <a:spcBef>
                <a:spcPts val="28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/>
              <a:t>Helps integrate renewables into the energy system with load-shifting and balancing inflexible sources of power generation</a:t>
            </a:r>
          </a:p>
          <a:p>
            <a:pPr marL="400050" lvl="0" indent="-285750" algn="l" rtl="0">
              <a:spcBef>
                <a:spcPts val="28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146" name="Google Shape;146;g70d1ab6a40_0_54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Conclusions</a:t>
            </a:r>
            <a:endParaRPr/>
          </a:p>
        </p:txBody>
      </p:sp>
      <p:sp>
        <p:nvSpPr>
          <p:cNvPr id="147" name="Google Shape;147;g70d1ab6a40_0_54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70d1ab6a40_0_54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70d1ab6a40_0_54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rgbClr val="000000"/>
      </a:dk1>
      <a:lt1>
        <a:srgbClr val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</Words>
  <Application>Microsoft Office PowerPoint</Application>
  <PresentationFormat>On-screen Show (4:3)</PresentationFormat>
  <Paragraphs>123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Times New Roman</vt:lpstr>
      <vt:lpstr>Arial</vt:lpstr>
      <vt:lpstr>presentation</vt:lpstr>
      <vt:lpstr>Aalto Content - Green</vt:lpstr>
      <vt:lpstr>ELEC-E8423 - Smart Grid  Pumped Hydro Energy Storages</vt:lpstr>
      <vt:lpstr>Introduction</vt:lpstr>
      <vt:lpstr>How it works? </vt:lpstr>
      <vt:lpstr>Applications</vt:lpstr>
      <vt:lpstr>Potential of pumped hydro energy storage</vt:lpstr>
      <vt:lpstr>Different types of pumped energy storage </vt:lpstr>
      <vt:lpstr>Offshore pumped storage </vt:lpstr>
      <vt:lpstr>PowerPoint Presentation</vt:lpstr>
      <vt:lpstr>Conclusions</vt:lpstr>
      <vt:lpstr>Source material used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ELEC-E8423 - Smart Grid  Pumped Hydro Energy Storages</dc:title>
  <dc:creator>atammine</dc:creator>
  <cp:lastModifiedBy>Lehtonen Matti</cp:lastModifiedBy>
  <cp:revision>2</cp:revision>
  <dcterms:created xsi:type="dcterms:W3CDTF">2010-03-23T14:57:30Z</dcterms:created>
  <dcterms:modified xsi:type="dcterms:W3CDTF">2021-04-13T05:17:53Z</dcterms:modified>
</cp:coreProperties>
</file>