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6"/>
  </p:notesMasterIdLst>
  <p:handoutMasterIdLst>
    <p:handoutMasterId r:id="rId17"/>
  </p:handoutMasterIdLst>
  <p:sldIdLst>
    <p:sldId id="339" r:id="rId6"/>
    <p:sldId id="371" r:id="rId7"/>
    <p:sldId id="368" r:id="rId8"/>
    <p:sldId id="365" r:id="rId9"/>
    <p:sldId id="366" r:id="rId10"/>
    <p:sldId id="370" r:id="rId11"/>
    <p:sldId id="373" r:id="rId12"/>
    <p:sldId id="367" r:id="rId13"/>
    <p:sldId id="352" r:id="rId14"/>
    <p:sldId id="362" r:id="rId15"/>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605569-F7C4-4480-862D-0D1D8F10CB51}" v="1" dt="2021-03-21T14:51:47.522"/>
    <p1510:client id="{2A9086B0-7D93-487D-BB54-27456E6B666D}" v="419" dt="2021-03-22T12:13:13.245"/>
    <p1510:client id="{4FC51377-3933-4CE5-A04B-54F8328DB92B}" v="893" dt="2021-03-22T12:20:04.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92" autoAdjust="0"/>
  </p:normalViewPr>
  <p:slideViewPr>
    <p:cSldViewPr snapToGrid="0">
      <p:cViewPr varScale="1">
        <p:scale>
          <a:sx n="75" d="100"/>
          <a:sy n="75" d="100"/>
        </p:scale>
        <p:origin x="1020" y="4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3/22/2021</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3/22/2021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0974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https://www.researchgate.net/figure/Sensible-heat-vs-latent-heat-and-temperature-control-during-the-phase-change-7_fig1_312868057</a:t>
            </a:r>
          </a:p>
        </p:txBody>
      </p:sp>
    </p:spTree>
    <p:extLst>
      <p:ext uri="{BB962C8B-B14F-4D97-AF65-F5344CB8AC3E}">
        <p14:creationId xmlns:p14="http://schemas.microsoft.com/office/powerpoint/2010/main" val="400522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Selitys ja esimerkit</a:t>
            </a:r>
            <a:endParaRPr lang="en-GB" dirty="0"/>
          </a:p>
        </p:txBody>
      </p:sp>
    </p:spTree>
    <p:extLst>
      <p:ext uri="{BB962C8B-B14F-4D97-AF65-F5344CB8AC3E}">
        <p14:creationId xmlns:p14="http://schemas.microsoft.com/office/powerpoint/2010/main" val="2803384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05729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0925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374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sciencedirect.com/topics/engineering/thermochemical-energy-storage" TargetMode="External"/><Relationship Id="rId3" Type="http://schemas.openxmlformats.org/officeDocument/2006/relationships/hyperlink" Target="https://www.researchgate.net/figure/Classification-of-thermal-energy-storage-technology-based-on-the-criterion-of-the-state_fig2_272179305" TargetMode="External"/><Relationship Id="rId7" Type="http://schemas.openxmlformats.org/officeDocument/2006/relationships/hyperlink" Target="https://www.rakennaoikein.fi/aalto-yliopisto-kaukolampo-voidaan-tuottaa-taysin-ilman-fossiilisia-130078/uutiset.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www.researchgate.net/figure/Sensible-heat-vs-latent-heat-and-temperature-control-during-the-phase-change-7_fig1_312868057" TargetMode="External"/><Relationship Id="rId5" Type="http://schemas.openxmlformats.org/officeDocument/2006/relationships/hyperlink" Target="http://energystoragehub.org/technologies/thermal/thermal-storage/" TargetMode="External"/><Relationship Id="rId4" Type="http://schemas.openxmlformats.org/officeDocument/2006/relationships/hyperlink" Target="https://www.sciencedirect.com/topics/engineering/latent-heat-storag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a:ea typeface="ＭＳ Ｐゴシック"/>
              </a:rPr>
              <a:t>ELEC-E8423 - Smart Grid</a:t>
            </a:r>
            <a:br>
              <a:rPr lang="fi-FI" sz="3200"/>
            </a:br>
            <a:br>
              <a:rPr lang="fi-FI" sz="3200"/>
            </a:br>
            <a:r>
              <a:rPr lang="fi-FI" sz="3200" i="1">
                <a:ea typeface="ＭＳ Ｐゴシック"/>
              </a:rPr>
              <a:t>8. </a:t>
            </a:r>
            <a:r>
              <a:rPr lang="fi-FI" sz="3200" i="1" err="1">
                <a:ea typeface="ＭＳ Ｐゴシック"/>
              </a:rPr>
              <a:t>Thermal</a:t>
            </a:r>
            <a:r>
              <a:rPr lang="fi-FI" sz="3200" i="1">
                <a:ea typeface="ＭＳ Ｐゴシック"/>
              </a:rPr>
              <a:t> </a:t>
            </a:r>
            <a:r>
              <a:rPr lang="fi-FI" sz="3200" i="1" err="1">
                <a:ea typeface="ＭＳ Ｐゴシック"/>
              </a:rPr>
              <a:t>heat</a:t>
            </a:r>
            <a:r>
              <a:rPr lang="fi-FI" sz="3200" i="1">
                <a:ea typeface="ＭＳ Ｐゴシック"/>
              </a:rPr>
              <a:t> </a:t>
            </a:r>
            <a:r>
              <a:rPr lang="fi-FI" sz="3200" i="1" err="1">
                <a:ea typeface="ＭＳ Ｐゴシック"/>
              </a:rPr>
              <a:t>storages</a:t>
            </a:r>
            <a:r>
              <a:rPr lang="fi-FI" sz="3200" i="1">
                <a:ea typeface="ＭＳ Ｐゴシック"/>
              </a:rPr>
              <a:t> for </a:t>
            </a:r>
            <a:r>
              <a:rPr lang="fi-FI" sz="3200" i="1" err="1">
                <a:ea typeface="ＭＳ Ｐゴシック"/>
              </a:rPr>
              <a:t>daily</a:t>
            </a:r>
            <a:r>
              <a:rPr lang="fi-FI" sz="3200" i="1">
                <a:ea typeface="ＭＳ Ｐゴシック"/>
              </a:rPr>
              <a:t> and </a:t>
            </a:r>
            <a:r>
              <a:rPr lang="fi-FI" sz="3200" i="1" err="1">
                <a:ea typeface="ＭＳ Ｐゴシック"/>
              </a:rPr>
              <a:t>seasonal</a:t>
            </a:r>
            <a:r>
              <a:rPr lang="fi-FI" sz="3200" i="1">
                <a:ea typeface="ＭＳ Ｐゴシック"/>
              </a:rPr>
              <a:t> </a:t>
            </a:r>
            <a:r>
              <a:rPr lang="fi-FI" sz="3200" i="1" err="1">
                <a:ea typeface="ＭＳ Ｐゴシック"/>
              </a:rPr>
              <a:t>use</a:t>
            </a:r>
            <a:endParaRPr lang="fi-FI" sz="3200" i="1" err="1"/>
          </a:p>
        </p:txBody>
      </p:sp>
      <p:sp>
        <p:nvSpPr>
          <p:cNvPr id="3" name="Subtitle 2"/>
          <p:cNvSpPr>
            <a:spLocks noGrp="1"/>
          </p:cNvSpPr>
          <p:nvPr>
            <p:ph type="subTitle" idx="1"/>
          </p:nvPr>
        </p:nvSpPr>
        <p:spPr>
          <a:xfrm>
            <a:off x="572401" y="4182429"/>
            <a:ext cx="6285600" cy="1323370"/>
          </a:xfrm>
        </p:spPr>
        <p:txBody>
          <a:bodyPr>
            <a:normAutofit/>
          </a:bodyPr>
          <a:lstStyle/>
          <a:p>
            <a:r>
              <a:rPr lang="en-US" i="1">
                <a:ea typeface="ＭＳ Ｐゴシック"/>
              </a:rPr>
              <a:t>Siiri Lapila &amp; Maria Wimmer</a:t>
            </a:r>
          </a:p>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endParaRPr lang="fi-FI" dirty="0">
              <a:ea typeface="ＭＳ Ｐゴシック"/>
            </a:endParaRPr>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lnSpcReduction="10000"/>
          </a:bodyPr>
          <a:lstStyle/>
          <a:p>
            <a:pPr marL="0" indent="0">
              <a:lnSpc>
                <a:spcPct val="150000"/>
              </a:lnSpc>
            </a:pPr>
            <a:r>
              <a:rPr lang="en-US" b="0" dirty="0">
                <a:ea typeface="+mn-lt"/>
                <a:cs typeface="+mn-lt"/>
                <a:hlinkClick r:id="rId3"/>
              </a:rPr>
              <a:t>https://www.researchgate.net/figure/Classification-of-thermal-energy-storage-technology-based-on-the-criterion-of-the-state_fig2_272179305</a:t>
            </a:r>
            <a:endParaRPr lang="en-US" b="0" dirty="0">
              <a:ea typeface="+mn-lt"/>
              <a:cs typeface="+mn-lt"/>
            </a:endParaRPr>
          </a:p>
          <a:p>
            <a:pPr marL="0" indent="0">
              <a:lnSpc>
                <a:spcPct val="150000"/>
              </a:lnSpc>
            </a:pPr>
            <a:r>
              <a:rPr lang="en-US" b="0" dirty="0">
                <a:hlinkClick r:id="rId4"/>
              </a:rPr>
              <a:t>https://www.sciencedirect.com/topics/engineering/latent-heat-storage</a:t>
            </a:r>
            <a:endParaRPr lang="en-US" b="0" dirty="0"/>
          </a:p>
          <a:p>
            <a:pPr marL="0" indent="0">
              <a:lnSpc>
                <a:spcPct val="150000"/>
              </a:lnSpc>
            </a:pPr>
            <a:r>
              <a:rPr lang="en-US" b="0" dirty="0">
                <a:hlinkClick r:id="rId5"/>
              </a:rPr>
              <a:t>http://energystoragehub.org/technologies/thermal/thermal-storage/</a:t>
            </a:r>
            <a:endParaRPr lang="en-US" b="0" dirty="0"/>
          </a:p>
          <a:p>
            <a:pPr marL="0" indent="0">
              <a:lnSpc>
                <a:spcPct val="150000"/>
              </a:lnSpc>
            </a:pPr>
            <a:r>
              <a:rPr lang="en-GB" b="0" dirty="0">
                <a:hlinkClick r:id="rId6"/>
              </a:rPr>
              <a:t>https://www.researchgate.net/figure/Sensible-heat-vs-latent-heat-and-temperature-control-during-the-phase-change-7_fig1_312868057</a:t>
            </a:r>
            <a:endParaRPr lang="en-GB" b="0" dirty="0"/>
          </a:p>
          <a:p>
            <a:pPr marL="0" indent="0">
              <a:lnSpc>
                <a:spcPct val="150000"/>
              </a:lnSpc>
            </a:pPr>
            <a:r>
              <a:rPr lang="en-US" b="0" dirty="0"/>
              <a:t>A Comprehensive Review of Thermal Energy Storage</a:t>
            </a:r>
          </a:p>
          <a:p>
            <a:pPr marL="0" indent="0">
              <a:lnSpc>
                <a:spcPct val="150000"/>
              </a:lnSpc>
            </a:pPr>
            <a:r>
              <a:rPr lang="en-GB" b="0" dirty="0">
                <a:hlinkClick r:id="rId7"/>
              </a:rPr>
              <a:t>https://www.rakennaoikein.fi/aalto-yliopisto-kaukolampo-voidaan-tuottaa-taysin-ilman-fossiilisia-130078/uutiset.html</a:t>
            </a:r>
            <a:endParaRPr lang="en-GB" b="0" dirty="0"/>
          </a:p>
          <a:p>
            <a:pPr marL="0" indent="0">
              <a:lnSpc>
                <a:spcPct val="150000"/>
              </a:lnSpc>
            </a:pPr>
            <a:r>
              <a:rPr lang="en-GB" b="0" dirty="0">
                <a:hlinkClick r:id="rId8"/>
              </a:rPr>
              <a:t>https://www.sciencedirect.com/topics/engineering/thermochemical-energy-storage</a:t>
            </a:r>
            <a:endParaRPr lang="en-GB" b="0" dirty="0"/>
          </a:p>
          <a:p>
            <a:pPr marL="0" indent="0">
              <a:lnSpc>
                <a:spcPct val="150000"/>
              </a:lnSpc>
            </a:pPr>
            <a:r>
              <a:rPr lang="en-GB" b="0" dirty="0"/>
              <a:t>Thermal Energy Storage for Grid Applications: Current Status and Emerging Trends</a:t>
            </a:r>
          </a:p>
          <a:p>
            <a:pPr marL="0" indent="0">
              <a:lnSpc>
                <a:spcPct val="150000"/>
              </a:lnSpc>
            </a:pPr>
            <a:r>
              <a:rPr lang="en-GB" b="0"/>
              <a:t>Presentations from previous years (2019/2020)</a:t>
            </a:r>
          </a:p>
          <a:p>
            <a:pPr marL="0" indent="0">
              <a:lnSpc>
                <a:spcPct val="150000"/>
              </a:lnSpc>
            </a:pPr>
            <a:endParaRPr lang="en-US" dirty="0"/>
          </a:p>
          <a:p>
            <a:pPr marL="0" indent="0">
              <a:lnSpc>
                <a:spcPct val="150000"/>
              </a:lnSpc>
            </a:pPr>
            <a:endParaRPr lang="en-US"/>
          </a:p>
        </p:txBody>
      </p:sp>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23.3.2021</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10</a:t>
            </a:fld>
            <a:endParaRPr lang="en-US" altLang="en-US"/>
          </a:p>
        </p:txBody>
      </p:sp>
    </p:spTree>
    <p:extLst>
      <p:ext uri="{BB962C8B-B14F-4D97-AF65-F5344CB8AC3E}">
        <p14:creationId xmlns:p14="http://schemas.microsoft.com/office/powerpoint/2010/main" val="166070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435F79E9-CAAE-47F7-94D1-1AFAE9181D51}"/>
              </a:ext>
            </a:extLst>
          </p:cNvPr>
          <p:cNvSpPr>
            <a:spLocks noGrp="1"/>
          </p:cNvSpPr>
          <p:nvPr>
            <p:ph type="body" sz="quarter" idx="13"/>
          </p:nvPr>
        </p:nvSpPr>
        <p:spPr>
          <a:xfrm>
            <a:off x="572400" y="1497600"/>
            <a:ext cx="8023297" cy="3959257"/>
          </a:xfrm>
        </p:spPr>
        <p:txBody>
          <a:bodyPr numCol="2">
            <a:normAutofit/>
          </a:bodyPr>
          <a:lstStyle/>
          <a:p>
            <a:r>
              <a:rPr lang="en-US" b="1" dirty="0">
                <a:latin typeface="Arial"/>
              </a:rPr>
              <a:t>Why is thermal storage needed?</a:t>
            </a:r>
          </a:p>
          <a:p>
            <a:pPr>
              <a:buFont typeface="Arial" panose="020B0604020202020204" pitchFamily="34" charset="0"/>
              <a:buChar char="•"/>
            </a:pPr>
            <a:r>
              <a:rPr lang="en-US" b="0" dirty="0">
                <a:latin typeface="Arial"/>
              </a:rPr>
              <a:t>Increasing utilization of renewables</a:t>
            </a:r>
          </a:p>
          <a:p>
            <a:pPr>
              <a:buFont typeface="Arial" panose="020B0604020202020204" pitchFamily="34" charset="0"/>
              <a:buChar char="•"/>
            </a:pPr>
            <a:r>
              <a:rPr lang="en-US" b="0" dirty="0">
                <a:latin typeface="Arial"/>
              </a:rPr>
              <a:t>Surplus energy can be stored for later use</a:t>
            </a:r>
          </a:p>
          <a:p>
            <a:pPr>
              <a:buFont typeface="Arial" panose="020B0604020202020204" pitchFamily="34" charset="0"/>
              <a:buChar char="•"/>
            </a:pPr>
            <a:r>
              <a:rPr lang="en-US" b="0" dirty="0">
                <a:latin typeface="Arial"/>
              </a:rPr>
              <a:t>More flexible energy systems</a:t>
            </a:r>
          </a:p>
          <a:p>
            <a:pPr>
              <a:buFont typeface="Arial" panose="020B0604020202020204" pitchFamily="34" charset="0"/>
              <a:buChar char="•"/>
            </a:pPr>
            <a:r>
              <a:rPr lang="en-US" b="0" dirty="0">
                <a:latin typeface="Arial"/>
              </a:rPr>
              <a:t>Flatten demand and price peaks</a:t>
            </a:r>
          </a:p>
          <a:p>
            <a:pPr>
              <a:buFont typeface="Arial" panose="020B0604020202020204" pitchFamily="34" charset="0"/>
              <a:buChar char="•"/>
            </a:pPr>
            <a:r>
              <a:rPr lang="en-US" b="0" dirty="0">
                <a:latin typeface="Arial"/>
              </a:rPr>
              <a:t>In gold climates, less expensive option than electrical storages</a:t>
            </a:r>
          </a:p>
          <a:p>
            <a:endParaRPr lang="en-US" b="0" dirty="0">
              <a:latin typeface="Arial"/>
            </a:endParaRPr>
          </a:p>
          <a:p>
            <a:r>
              <a:rPr lang="en-US" b="0" dirty="0">
                <a:latin typeface="Arial"/>
              </a:rPr>
              <a:t>The benefits when implementing thermal</a:t>
            </a:r>
            <a:r>
              <a:rPr lang="en-US" b="0" dirty="0">
                <a:solidFill>
                  <a:srgbClr val="FF0000"/>
                </a:solidFill>
                <a:latin typeface="Arial"/>
              </a:rPr>
              <a:t> </a:t>
            </a:r>
            <a:r>
              <a:rPr lang="en-US" b="0" dirty="0">
                <a:latin typeface="Arial"/>
              </a:rPr>
              <a:t>storage </a:t>
            </a:r>
            <a:r>
              <a:rPr lang="en-US" b="0" dirty="0"/>
              <a:t>in energy system:</a:t>
            </a:r>
          </a:p>
          <a:p>
            <a:pPr>
              <a:buFont typeface="Arial" panose="020B0604020202020204" pitchFamily="34" charset="0"/>
              <a:buChar char="•"/>
            </a:pPr>
            <a:r>
              <a:rPr lang="en-US" b="0" dirty="0"/>
              <a:t>better efficiency: achieving a more efficient use of energy</a:t>
            </a:r>
          </a:p>
          <a:p>
            <a:pPr>
              <a:buFont typeface="Arial" panose="020B0604020202020204" pitchFamily="34" charset="0"/>
              <a:buChar char="•"/>
            </a:pPr>
            <a:r>
              <a:rPr lang="en-US" b="0" dirty="0"/>
              <a:t>less pollution of the environment and less CO2 emissions</a:t>
            </a:r>
          </a:p>
          <a:p>
            <a:pPr>
              <a:buFont typeface="Arial" panose="020B0604020202020204" pitchFamily="34" charset="0"/>
              <a:buChar char="•"/>
            </a:pPr>
            <a:r>
              <a:rPr lang="en-US" b="0" dirty="0"/>
              <a:t>better system performance and reliability.</a:t>
            </a:r>
          </a:p>
          <a:p>
            <a:pPr>
              <a:buFont typeface="Arial" panose="020B0604020202020204" pitchFamily="34" charset="0"/>
              <a:buChar char="•"/>
            </a:pPr>
            <a:endParaRPr lang="en-US" b="1" dirty="0">
              <a:latin typeface="Arial"/>
            </a:endParaRPr>
          </a:p>
        </p:txBody>
      </p:sp>
      <p:sp>
        <p:nvSpPr>
          <p:cNvPr id="3" name="Otsikko 2">
            <a:extLst>
              <a:ext uri="{FF2B5EF4-FFF2-40B4-BE49-F238E27FC236}">
                <a16:creationId xmlns:a16="http://schemas.microsoft.com/office/drawing/2014/main" id="{96CB42F5-33EB-4F07-B1B3-CCFA12ADEEF9}"/>
              </a:ext>
            </a:extLst>
          </p:cNvPr>
          <p:cNvSpPr>
            <a:spLocks noGrp="1"/>
          </p:cNvSpPr>
          <p:nvPr>
            <p:ph type="ctrTitle"/>
          </p:nvPr>
        </p:nvSpPr>
        <p:spPr/>
        <p:txBody>
          <a:bodyPr/>
          <a:lstStyle/>
          <a:p>
            <a:r>
              <a:rPr lang="fi-FI" dirty="0" err="1"/>
              <a:t>Introduction</a:t>
            </a:r>
            <a:endParaRPr lang="fi-FI" dirty="0"/>
          </a:p>
        </p:txBody>
      </p:sp>
      <p:sp>
        <p:nvSpPr>
          <p:cNvPr id="4" name="Tekstin paikkamerkki 3">
            <a:extLst>
              <a:ext uri="{FF2B5EF4-FFF2-40B4-BE49-F238E27FC236}">
                <a16:creationId xmlns:a16="http://schemas.microsoft.com/office/drawing/2014/main" id="{DFEAC4E2-F6D7-4391-ADCF-174BB0407956}"/>
              </a:ext>
            </a:extLst>
          </p:cNvPr>
          <p:cNvSpPr>
            <a:spLocks noGrp="1"/>
          </p:cNvSpPr>
          <p:nvPr>
            <p:ph type="body" sz="quarter" idx="16"/>
          </p:nvPr>
        </p:nvSpPr>
        <p:spPr/>
        <p:txBody>
          <a:bodyPr/>
          <a:lstStyle/>
          <a:p>
            <a:endParaRPr lang="fi-FI"/>
          </a:p>
        </p:txBody>
      </p:sp>
      <p:sp>
        <p:nvSpPr>
          <p:cNvPr id="5" name="Tekstin paikkamerkki 4">
            <a:extLst>
              <a:ext uri="{FF2B5EF4-FFF2-40B4-BE49-F238E27FC236}">
                <a16:creationId xmlns:a16="http://schemas.microsoft.com/office/drawing/2014/main" id="{5DB574A3-DD9B-4DD2-921D-83612EF27A09}"/>
              </a:ext>
            </a:extLst>
          </p:cNvPr>
          <p:cNvSpPr>
            <a:spLocks noGrp="1"/>
          </p:cNvSpPr>
          <p:nvPr>
            <p:ph type="body" sz="quarter" idx="17"/>
          </p:nvPr>
        </p:nvSpPr>
        <p:spPr/>
        <p:txBody>
          <a:bodyPr/>
          <a:lstStyle/>
          <a:p>
            <a:endParaRPr lang="fi-FI"/>
          </a:p>
        </p:txBody>
      </p:sp>
      <p:sp>
        <p:nvSpPr>
          <p:cNvPr id="6" name="Päivämäärän paikkamerkki 5">
            <a:extLst>
              <a:ext uri="{FF2B5EF4-FFF2-40B4-BE49-F238E27FC236}">
                <a16:creationId xmlns:a16="http://schemas.microsoft.com/office/drawing/2014/main" id="{6B388875-3353-43F0-8689-74A816CB6D1A}"/>
              </a:ext>
            </a:extLst>
          </p:cNvPr>
          <p:cNvSpPr>
            <a:spLocks noGrp="1"/>
          </p:cNvSpPr>
          <p:nvPr>
            <p:ph type="dt" sz="half" idx="19"/>
          </p:nvPr>
        </p:nvSpPr>
        <p:spPr/>
        <p:txBody>
          <a:bodyPr/>
          <a:lstStyle/>
          <a:p>
            <a:pPr>
              <a:defRPr/>
            </a:pPr>
            <a:r>
              <a:rPr lang="en-US" dirty="0"/>
              <a:t>23.3.2021</a:t>
            </a:r>
            <a:endParaRPr lang="en-US"/>
          </a:p>
        </p:txBody>
      </p:sp>
      <p:sp>
        <p:nvSpPr>
          <p:cNvPr id="7" name="Dian numeron paikkamerkki 6">
            <a:extLst>
              <a:ext uri="{FF2B5EF4-FFF2-40B4-BE49-F238E27FC236}">
                <a16:creationId xmlns:a16="http://schemas.microsoft.com/office/drawing/2014/main" id="{4744F547-216B-4DA8-90BF-BE540F967449}"/>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a:p>
        </p:txBody>
      </p:sp>
      <p:pic>
        <p:nvPicPr>
          <p:cNvPr id="9" name="Kuva 8">
            <a:extLst>
              <a:ext uri="{FF2B5EF4-FFF2-40B4-BE49-F238E27FC236}">
                <a16:creationId xmlns:a16="http://schemas.microsoft.com/office/drawing/2014/main" id="{5CEAFAFE-CADB-44E7-A545-8E14629600D2}"/>
              </a:ext>
            </a:extLst>
          </p:cNvPr>
          <p:cNvPicPr>
            <a:picLocks noChangeAspect="1"/>
          </p:cNvPicPr>
          <p:nvPr/>
        </p:nvPicPr>
        <p:blipFill>
          <a:blip r:embed="rId3"/>
          <a:stretch>
            <a:fillRect/>
          </a:stretch>
        </p:blipFill>
        <p:spPr>
          <a:xfrm>
            <a:off x="4797799" y="2669390"/>
            <a:ext cx="3909913" cy="2573372"/>
          </a:xfrm>
          <a:prstGeom prst="rect">
            <a:avLst/>
          </a:prstGeom>
        </p:spPr>
      </p:pic>
      <p:sp>
        <p:nvSpPr>
          <p:cNvPr id="8" name="TextBox 7">
            <a:extLst>
              <a:ext uri="{FF2B5EF4-FFF2-40B4-BE49-F238E27FC236}">
                <a16:creationId xmlns:a16="http://schemas.microsoft.com/office/drawing/2014/main" id="{183E76DC-02DA-49FC-98F0-87328F86B4CC}"/>
              </a:ext>
            </a:extLst>
          </p:cNvPr>
          <p:cNvSpPr txBox="1"/>
          <p:nvPr/>
        </p:nvSpPr>
        <p:spPr>
          <a:xfrm>
            <a:off x="4909816" y="1568622"/>
            <a:ext cx="3685881" cy="738664"/>
          </a:xfrm>
          <a:prstGeom prst="rect">
            <a:avLst/>
          </a:prstGeom>
          <a:noFill/>
        </p:spPr>
        <p:txBody>
          <a:bodyPr wrap="square" rtlCol="0">
            <a:spAutoFit/>
          </a:bodyPr>
          <a:lstStyle/>
          <a:p>
            <a:r>
              <a:rPr lang="en-US" sz="1400" b="1" dirty="0">
                <a:latin typeface="Arial"/>
              </a:rPr>
              <a:t>Definition: </a:t>
            </a:r>
          </a:p>
          <a:p>
            <a:r>
              <a:rPr lang="en-US" sz="1400" dirty="0">
                <a:latin typeface="Arial"/>
              </a:rPr>
              <a:t>Thermal Energy Storage is the system of</a:t>
            </a:r>
          </a:p>
          <a:p>
            <a:r>
              <a:rPr lang="en-US" sz="1400" dirty="0">
                <a:latin typeface="Arial"/>
              </a:rPr>
              <a:t>storing heat (cooling) energy for later usage</a:t>
            </a:r>
            <a:r>
              <a:rPr lang="en-US" sz="1400" b="1" dirty="0">
                <a:latin typeface="Arial"/>
              </a:rPr>
              <a:t>.</a:t>
            </a:r>
            <a:r>
              <a:rPr lang="en-US" sz="1400" dirty="0">
                <a:latin typeface="Arial"/>
                <a:ea typeface="Arial"/>
                <a:cs typeface="Arial"/>
              </a:rPr>
              <a:t>​</a:t>
            </a:r>
            <a:endParaRPr lang="fi-FI" sz="1400" dirty="0"/>
          </a:p>
        </p:txBody>
      </p:sp>
    </p:spTree>
    <p:extLst>
      <p:ext uri="{BB962C8B-B14F-4D97-AF65-F5344CB8AC3E}">
        <p14:creationId xmlns:p14="http://schemas.microsoft.com/office/powerpoint/2010/main" val="1091876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341663-ED00-4BB3-9D90-BAE0C4CF1FB7}"/>
              </a:ext>
            </a:extLst>
          </p:cNvPr>
          <p:cNvSpPr>
            <a:spLocks noGrp="1"/>
          </p:cNvSpPr>
          <p:nvPr>
            <p:ph type="body" sz="quarter" idx="13"/>
          </p:nvPr>
        </p:nvSpPr>
        <p:spPr>
          <a:xfrm>
            <a:off x="572399" y="1497600"/>
            <a:ext cx="7988991" cy="4242800"/>
          </a:xfrm>
        </p:spPr>
        <p:txBody>
          <a:bodyPr/>
          <a:lstStyle/>
          <a:p>
            <a:pPr>
              <a:buFont typeface="Arial" panose="020B0604020202020204" pitchFamily="34" charset="0"/>
              <a:buChar char="•"/>
            </a:pPr>
            <a:r>
              <a:rPr lang="en-US" dirty="0"/>
              <a:t>Sensible heat storage </a:t>
            </a:r>
            <a:r>
              <a:rPr lang="en-US" b="0" dirty="0"/>
              <a:t>is based on raising temperature of liquid or solid (water, sand, molten salts) to store heat and releasing it when it is required​.</a:t>
            </a:r>
          </a:p>
          <a:p>
            <a:pPr>
              <a:buFont typeface="Arial" panose="020B0604020202020204" pitchFamily="34" charset="0"/>
              <a:buChar char="•"/>
            </a:pPr>
            <a:r>
              <a:rPr lang="en-US" b="0" dirty="0"/>
              <a:t>The ability to store sensible heat for a given material strongly depends on the value of its energy density.</a:t>
            </a:r>
          </a:p>
          <a:p>
            <a:pPr>
              <a:buFont typeface="Arial" panose="020B0604020202020204" pitchFamily="34" charset="0"/>
              <a:buChar char="•"/>
            </a:pPr>
            <a:r>
              <a:rPr lang="en-US" b="0" dirty="0"/>
              <a:t> </a:t>
            </a:r>
            <a:r>
              <a:rPr lang="en-US" b="0" dirty="0">
                <a:sym typeface="Wingdings" panose="05000000000000000000" pitchFamily="2" charset="2"/>
              </a:rPr>
              <a:t> </a:t>
            </a:r>
            <a:r>
              <a:rPr lang="en-US" b="0" dirty="0"/>
              <a:t>Thus, high density and heat capacity values are desired. Other important parameters for sensible heat storage materials, are high volumetric thermal capacity, good thermal conductivity, and inexpensive price.</a:t>
            </a:r>
          </a:p>
          <a:p>
            <a:pPr>
              <a:buFont typeface="Arial" panose="020B0604020202020204" pitchFamily="34" charset="0"/>
              <a:buChar char="•"/>
            </a:pPr>
            <a:endParaRPr lang="en-US" b="0"/>
          </a:p>
          <a:p>
            <a:pPr>
              <a:buFont typeface="Arial" panose="020B0604020202020204" pitchFamily="34" charset="0"/>
              <a:buChar char="•"/>
            </a:pPr>
            <a:endParaRPr lang="es-ES_tradnl"/>
          </a:p>
        </p:txBody>
      </p:sp>
      <p:sp>
        <p:nvSpPr>
          <p:cNvPr id="3" name="Title 2">
            <a:extLst>
              <a:ext uri="{FF2B5EF4-FFF2-40B4-BE49-F238E27FC236}">
                <a16:creationId xmlns:a16="http://schemas.microsoft.com/office/drawing/2014/main" id="{363D7628-6001-463C-9DB7-EE66CD795F4F}"/>
              </a:ext>
            </a:extLst>
          </p:cNvPr>
          <p:cNvSpPr>
            <a:spLocks noGrp="1"/>
          </p:cNvSpPr>
          <p:nvPr>
            <p:ph type="ctrTitle"/>
          </p:nvPr>
        </p:nvSpPr>
        <p:spPr/>
        <p:txBody>
          <a:bodyPr/>
          <a:lstStyle/>
          <a:p>
            <a:r>
              <a:rPr lang="fi-FI" err="1"/>
              <a:t>Sensible</a:t>
            </a:r>
            <a:r>
              <a:rPr lang="fi-FI"/>
              <a:t> </a:t>
            </a:r>
            <a:r>
              <a:rPr lang="fi-FI" err="1"/>
              <a:t>Heat</a:t>
            </a:r>
            <a:r>
              <a:rPr lang="fi-FI"/>
              <a:t> Storage</a:t>
            </a:r>
            <a:r>
              <a:rPr lang="fi-FI" dirty="0"/>
              <a:t> (SHS)</a:t>
            </a:r>
            <a:endParaRPr lang="es-ES_tradnl"/>
          </a:p>
        </p:txBody>
      </p:sp>
      <p:sp>
        <p:nvSpPr>
          <p:cNvPr id="4" name="Text Placeholder 3">
            <a:extLst>
              <a:ext uri="{FF2B5EF4-FFF2-40B4-BE49-F238E27FC236}">
                <a16:creationId xmlns:a16="http://schemas.microsoft.com/office/drawing/2014/main" id="{E7354675-F0ED-41FF-B034-7266CF0F1EC0}"/>
              </a:ext>
            </a:extLst>
          </p:cNvPr>
          <p:cNvSpPr>
            <a:spLocks noGrp="1"/>
          </p:cNvSpPr>
          <p:nvPr>
            <p:ph type="body" sz="quarter" idx="16"/>
          </p:nvPr>
        </p:nvSpPr>
        <p:spPr/>
        <p:txBody>
          <a:bodyPr/>
          <a:lstStyle/>
          <a:p>
            <a:endParaRPr lang="es-ES_tradnl"/>
          </a:p>
        </p:txBody>
      </p:sp>
      <p:sp>
        <p:nvSpPr>
          <p:cNvPr id="5" name="Text Placeholder 4">
            <a:extLst>
              <a:ext uri="{FF2B5EF4-FFF2-40B4-BE49-F238E27FC236}">
                <a16:creationId xmlns:a16="http://schemas.microsoft.com/office/drawing/2014/main" id="{E49344CE-2F71-44F9-8FB1-B2A52731757B}"/>
              </a:ext>
            </a:extLst>
          </p:cNvPr>
          <p:cNvSpPr>
            <a:spLocks noGrp="1"/>
          </p:cNvSpPr>
          <p:nvPr>
            <p:ph type="body" sz="quarter" idx="17"/>
          </p:nvPr>
        </p:nvSpPr>
        <p:spPr/>
        <p:txBody>
          <a:bodyPr/>
          <a:lstStyle/>
          <a:p>
            <a:endParaRPr lang="es-ES_tradnl"/>
          </a:p>
        </p:txBody>
      </p:sp>
      <p:sp>
        <p:nvSpPr>
          <p:cNvPr id="6" name="Date Placeholder 5">
            <a:extLst>
              <a:ext uri="{FF2B5EF4-FFF2-40B4-BE49-F238E27FC236}">
                <a16:creationId xmlns:a16="http://schemas.microsoft.com/office/drawing/2014/main" id="{F8E59294-4172-4C76-8670-5356C62A9F5B}"/>
              </a:ext>
            </a:extLst>
          </p:cNvPr>
          <p:cNvSpPr>
            <a:spLocks noGrp="1"/>
          </p:cNvSpPr>
          <p:nvPr>
            <p:ph type="dt" sz="half" idx="19"/>
          </p:nvPr>
        </p:nvSpPr>
        <p:spPr/>
        <p:txBody>
          <a:bodyPr/>
          <a:lstStyle/>
          <a:p>
            <a:pPr>
              <a:defRPr/>
            </a:pPr>
            <a:r>
              <a:rPr lang="fi-FI" dirty="0"/>
              <a:t>23.3.2021</a:t>
            </a:r>
          </a:p>
          <a:p>
            <a:pPr>
              <a:defRPr/>
            </a:pPr>
            <a:endParaRPr lang="en-US"/>
          </a:p>
        </p:txBody>
      </p:sp>
      <p:sp>
        <p:nvSpPr>
          <p:cNvPr id="7" name="Slide Number Placeholder 6">
            <a:extLst>
              <a:ext uri="{FF2B5EF4-FFF2-40B4-BE49-F238E27FC236}">
                <a16:creationId xmlns:a16="http://schemas.microsoft.com/office/drawing/2014/main" id="{EB3C8541-36C5-44EC-8D19-C3330AF72B6F}"/>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a:p>
        </p:txBody>
      </p:sp>
      <p:pic>
        <p:nvPicPr>
          <p:cNvPr id="9" name="Picture 8">
            <a:extLst>
              <a:ext uri="{FF2B5EF4-FFF2-40B4-BE49-F238E27FC236}">
                <a16:creationId xmlns:a16="http://schemas.microsoft.com/office/drawing/2014/main" id="{4E9AE638-51F6-48BF-A71E-2360D219BE83}"/>
              </a:ext>
            </a:extLst>
          </p:cNvPr>
          <p:cNvPicPr>
            <a:picLocks noChangeAspect="1"/>
          </p:cNvPicPr>
          <p:nvPr/>
        </p:nvPicPr>
        <p:blipFill>
          <a:blip r:embed="rId2"/>
          <a:stretch>
            <a:fillRect/>
          </a:stretch>
        </p:blipFill>
        <p:spPr>
          <a:xfrm>
            <a:off x="2647230" y="3188354"/>
            <a:ext cx="4652815" cy="2552046"/>
          </a:xfrm>
          <a:prstGeom prst="rect">
            <a:avLst/>
          </a:prstGeom>
        </p:spPr>
      </p:pic>
      <p:cxnSp>
        <p:nvCxnSpPr>
          <p:cNvPr id="16" name="Straight Connector 15">
            <a:extLst>
              <a:ext uri="{FF2B5EF4-FFF2-40B4-BE49-F238E27FC236}">
                <a16:creationId xmlns:a16="http://schemas.microsoft.com/office/drawing/2014/main" id="{A9008431-A244-46C1-B106-DBE6C43B1FB7}"/>
              </a:ext>
            </a:extLst>
          </p:cNvPr>
          <p:cNvCxnSpPr>
            <a:cxnSpLocks/>
          </p:cNvCxnSpPr>
          <p:nvPr/>
        </p:nvCxnSpPr>
        <p:spPr>
          <a:xfrm>
            <a:off x="2753360" y="5552440"/>
            <a:ext cx="447040" cy="0"/>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380994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6E3760BA-6723-4C7C-97C1-2D6C85303C5F}"/>
              </a:ext>
            </a:extLst>
          </p:cNvPr>
          <p:cNvSpPr>
            <a:spLocks noGrp="1"/>
          </p:cNvSpPr>
          <p:nvPr>
            <p:ph type="ctrTitle"/>
          </p:nvPr>
        </p:nvSpPr>
        <p:spPr/>
        <p:txBody>
          <a:bodyPr/>
          <a:lstStyle/>
          <a:p>
            <a:r>
              <a:rPr lang="fi-FI" err="1">
                <a:ea typeface="ＭＳ Ｐゴシック"/>
              </a:rPr>
              <a:t>Latent</a:t>
            </a:r>
            <a:r>
              <a:rPr lang="fi-FI">
                <a:ea typeface="ＭＳ Ｐゴシック"/>
              </a:rPr>
              <a:t> </a:t>
            </a:r>
            <a:r>
              <a:rPr lang="fi-FI" err="1">
                <a:ea typeface="ＭＳ Ｐゴシック"/>
              </a:rPr>
              <a:t>Heat</a:t>
            </a:r>
            <a:r>
              <a:rPr lang="fi-FI">
                <a:ea typeface="ＭＳ Ｐゴシック"/>
              </a:rPr>
              <a:t> Storage</a:t>
            </a:r>
            <a:r>
              <a:rPr lang="fi-FI" dirty="0">
                <a:ea typeface="ＭＳ Ｐゴシック"/>
              </a:rPr>
              <a:t> (LHS)</a:t>
            </a:r>
            <a:endParaRPr lang="fi-FI"/>
          </a:p>
        </p:txBody>
      </p:sp>
      <p:sp>
        <p:nvSpPr>
          <p:cNvPr id="4" name="Tekstin paikkamerkki 3">
            <a:extLst>
              <a:ext uri="{FF2B5EF4-FFF2-40B4-BE49-F238E27FC236}">
                <a16:creationId xmlns:a16="http://schemas.microsoft.com/office/drawing/2014/main" id="{16D91AD1-7839-4932-B81B-1D3936A5EBD4}"/>
              </a:ext>
            </a:extLst>
          </p:cNvPr>
          <p:cNvSpPr>
            <a:spLocks noGrp="1"/>
          </p:cNvSpPr>
          <p:nvPr>
            <p:ph type="body" sz="quarter" idx="16"/>
          </p:nvPr>
        </p:nvSpPr>
        <p:spPr/>
        <p:txBody>
          <a:bodyPr/>
          <a:lstStyle/>
          <a:p>
            <a:endParaRPr lang="fi-FI"/>
          </a:p>
        </p:txBody>
      </p:sp>
      <p:sp>
        <p:nvSpPr>
          <p:cNvPr id="5" name="Tekstin paikkamerkki 4">
            <a:extLst>
              <a:ext uri="{FF2B5EF4-FFF2-40B4-BE49-F238E27FC236}">
                <a16:creationId xmlns:a16="http://schemas.microsoft.com/office/drawing/2014/main" id="{AA8CC91F-EFE8-41D8-B22E-47A5B81450BE}"/>
              </a:ext>
            </a:extLst>
          </p:cNvPr>
          <p:cNvSpPr>
            <a:spLocks noGrp="1"/>
          </p:cNvSpPr>
          <p:nvPr>
            <p:ph type="body" sz="quarter" idx="17"/>
          </p:nvPr>
        </p:nvSpPr>
        <p:spPr/>
        <p:txBody>
          <a:bodyPr/>
          <a:lstStyle/>
          <a:p>
            <a:endParaRPr lang="fi-FI"/>
          </a:p>
        </p:txBody>
      </p:sp>
      <p:sp>
        <p:nvSpPr>
          <p:cNvPr id="6" name="Päivämäärän paikkamerkki 5">
            <a:extLst>
              <a:ext uri="{FF2B5EF4-FFF2-40B4-BE49-F238E27FC236}">
                <a16:creationId xmlns:a16="http://schemas.microsoft.com/office/drawing/2014/main" id="{26DD7743-BE28-4030-9431-B7681039682B}"/>
              </a:ext>
            </a:extLst>
          </p:cNvPr>
          <p:cNvSpPr>
            <a:spLocks noGrp="1"/>
          </p:cNvSpPr>
          <p:nvPr>
            <p:ph type="dt" sz="half" idx="19"/>
          </p:nvPr>
        </p:nvSpPr>
        <p:spPr/>
        <p:txBody>
          <a:bodyPr/>
          <a:lstStyle/>
          <a:p>
            <a:pPr>
              <a:defRPr/>
            </a:pPr>
            <a:r>
              <a:rPr lang="fi-FI"/>
              <a:t>23.3.2021</a:t>
            </a:r>
            <a:endParaRPr lang="en-US"/>
          </a:p>
        </p:txBody>
      </p:sp>
      <p:sp>
        <p:nvSpPr>
          <p:cNvPr id="7" name="Dian numeron paikkamerkki 6">
            <a:extLst>
              <a:ext uri="{FF2B5EF4-FFF2-40B4-BE49-F238E27FC236}">
                <a16:creationId xmlns:a16="http://schemas.microsoft.com/office/drawing/2014/main" id="{1EB17E7A-F87D-453E-9D4C-0B6205EB6036}"/>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a:p>
        </p:txBody>
      </p:sp>
      <p:sp>
        <p:nvSpPr>
          <p:cNvPr id="8" name="Text Placeholder 7">
            <a:extLst>
              <a:ext uri="{FF2B5EF4-FFF2-40B4-BE49-F238E27FC236}">
                <a16:creationId xmlns:a16="http://schemas.microsoft.com/office/drawing/2014/main" id="{043E41E9-8600-4600-B46A-1BC35376483C}"/>
              </a:ext>
            </a:extLst>
          </p:cNvPr>
          <p:cNvSpPr>
            <a:spLocks noGrp="1"/>
          </p:cNvSpPr>
          <p:nvPr>
            <p:ph type="body" sz="quarter" idx="13"/>
          </p:nvPr>
        </p:nvSpPr>
        <p:spPr>
          <a:xfrm>
            <a:off x="572400" y="1497600"/>
            <a:ext cx="7772400" cy="4217400"/>
          </a:xfrm>
        </p:spPr>
        <p:txBody>
          <a:bodyPr/>
          <a:lstStyle/>
          <a:p>
            <a:pPr>
              <a:buFont typeface="Arial" panose="020B0604020202020204" pitchFamily="34" charset="0"/>
              <a:buChar char="•"/>
            </a:pPr>
            <a:r>
              <a:rPr lang="en-US"/>
              <a:t>Latent heat storage </a:t>
            </a:r>
            <a:r>
              <a:rPr lang="en-US" b="0"/>
              <a:t>uses the phase transition of a material. Usually solid–liquid phase change is used, by melting and solidification of a material. Upon melting heat is transferred to the material, storing large amounts of heat at constant temperature. The heat is released when the material solidifies. Materials used for latent heat storage are called</a:t>
            </a:r>
            <a:r>
              <a:rPr lang="en-US"/>
              <a:t> Phase Change Materials</a:t>
            </a:r>
            <a:r>
              <a:rPr lang="en-US" b="0"/>
              <a:t> (PCM).</a:t>
            </a:r>
          </a:p>
          <a:p>
            <a:pPr>
              <a:buFont typeface="Arial" panose="020B0604020202020204" pitchFamily="34" charset="0"/>
              <a:buChar char="•"/>
            </a:pPr>
            <a:r>
              <a:rPr lang="en-US" b="0" dirty="0"/>
              <a:t>Phase Change Materials are selected based on suitable phase transition temperature, good heat transfer, small volume change, long-term chemical stability, availability and </a:t>
            </a:r>
            <a:r>
              <a:rPr lang="en-US" b="0"/>
              <a:t>price</a:t>
            </a:r>
            <a:r>
              <a:rPr lang="en-US" b="0" dirty="0"/>
              <a:t>.</a:t>
            </a:r>
          </a:p>
          <a:p>
            <a:pPr>
              <a:buFont typeface="Arial" panose="020B0604020202020204" pitchFamily="34" charset="0"/>
              <a:buChar char="•"/>
            </a:pPr>
            <a:endParaRPr lang="en-US" b="0" dirty="0"/>
          </a:p>
          <a:p>
            <a:pPr marL="0" indent="0"/>
            <a:endParaRPr lang="fi-FI" b="0" dirty="0">
              <a:ea typeface="ＭＳ Ｐゴシック"/>
            </a:endParaRPr>
          </a:p>
          <a:p>
            <a:pPr>
              <a:buFont typeface="Arial" panose="020B0604020202020204" pitchFamily="34" charset="0"/>
              <a:buChar char="•"/>
            </a:pPr>
            <a:endParaRPr lang="en-US" b="0" dirty="0"/>
          </a:p>
          <a:p>
            <a:pPr>
              <a:buFont typeface="Arial" panose="020B0604020202020204" pitchFamily="34" charset="0"/>
              <a:buChar char="•"/>
            </a:pPr>
            <a:endParaRPr lang="en-US" b="0"/>
          </a:p>
          <a:p>
            <a:pPr>
              <a:buFont typeface="Arial" panose="020B0604020202020204" pitchFamily="34" charset="0"/>
              <a:buChar char="•"/>
            </a:pPr>
            <a:endParaRPr lang="en-US" b="0"/>
          </a:p>
          <a:p>
            <a:pPr marL="0" indent="0"/>
            <a:br>
              <a:rPr lang="en-US" b="0"/>
            </a:br>
            <a:endParaRPr lang="es-ES_tradnl"/>
          </a:p>
        </p:txBody>
      </p:sp>
      <p:pic>
        <p:nvPicPr>
          <p:cNvPr id="1034" name="Picture 10" descr="PCM classification [19]. | Download Scientific Diagram">
            <a:extLst>
              <a:ext uri="{FF2B5EF4-FFF2-40B4-BE49-F238E27FC236}">
                <a16:creationId xmlns:a16="http://schemas.microsoft.com/office/drawing/2014/main" id="{6A0A5552-CFDC-40FF-A1AC-15D195EE3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271" y="3529083"/>
            <a:ext cx="5255448" cy="16435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ensible heat vs. latent heat and temperature control during the phase... |  Download Scientific Diagram">
            <a:extLst>
              <a:ext uri="{FF2B5EF4-FFF2-40B4-BE49-F238E27FC236}">
                <a16:creationId xmlns:a16="http://schemas.microsoft.com/office/drawing/2014/main" id="{459C6C38-92D9-4953-A56B-A6D3D46EE6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5017" y="3244122"/>
            <a:ext cx="3306583" cy="2213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25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441D75FD-E342-4B1C-97E1-F387ED29EB1F}"/>
              </a:ext>
            </a:extLst>
          </p:cNvPr>
          <p:cNvSpPr>
            <a:spLocks noGrp="1"/>
          </p:cNvSpPr>
          <p:nvPr>
            <p:ph type="body" sz="quarter" idx="13"/>
          </p:nvPr>
        </p:nvSpPr>
        <p:spPr>
          <a:xfrm>
            <a:off x="572400" y="1497600"/>
            <a:ext cx="7988990" cy="4005733"/>
          </a:xfrm>
        </p:spPr>
        <p:txBody>
          <a:bodyPr/>
          <a:lstStyle/>
          <a:p>
            <a:pPr>
              <a:buFont typeface="Arial" panose="020B0604020202020204" pitchFamily="34" charset="0"/>
              <a:buChar char="•"/>
            </a:pPr>
            <a:r>
              <a:rPr lang="en-US" dirty="0"/>
              <a:t>Thermochemical heat storage </a:t>
            </a:r>
            <a:r>
              <a:rPr lang="en-US" b="0" dirty="0"/>
              <a:t>uses thermochemical materials (TCMs) that store and release heat by a reversible endothermic/exothermic reaction process.​</a:t>
            </a:r>
          </a:p>
          <a:p>
            <a:pPr>
              <a:buFont typeface="Arial" panose="020B0604020202020204" pitchFamily="34" charset="0"/>
              <a:buChar char="•"/>
            </a:pPr>
            <a:r>
              <a:rPr lang="en-US" sz="1400" b="0" dirty="0"/>
              <a:t>Thermochemical storage is divided between chemical reactions and sorption systems</a:t>
            </a:r>
          </a:p>
          <a:p>
            <a:pPr lvl="1">
              <a:buFont typeface="Arial" panose="020B0604020202020204" pitchFamily="34" charset="0"/>
              <a:buChar char="•"/>
            </a:pPr>
            <a:r>
              <a:rPr lang="en-US" sz="1400" b="0" dirty="0"/>
              <a:t>During the charging process, heat is applied to the material A, which results to a separation of two parts B + C.​</a:t>
            </a:r>
          </a:p>
          <a:p>
            <a:pPr lvl="1">
              <a:buFont typeface="Arial" panose="020B0604020202020204" pitchFamily="34" charset="0"/>
              <a:buChar char="•"/>
            </a:pPr>
            <a:r>
              <a:rPr lang="en-US" sz="1400" b="0" dirty="0"/>
              <a:t>Product B and C are stored separately​</a:t>
            </a:r>
          </a:p>
          <a:p>
            <a:pPr lvl="1">
              <a:buFont typeface="Arial" panose="020B0604020202020204" pitchFamily="34" charset="0"/>
              <a:buChar char="•"/>
            </a:pPr>
            <a:r>
              <a:rPr lang="en-US" sz="1400" b="0" dirty="0"/>
              <a:t>When energy is needed, product B and C are combined</a:t>
            </a:r>
          </a:p>
          <a:p>
            <a:pPr lvl="1">
              <a:buFont typeface="Arial" panose="020B0604020202020204" pitchFamily="34" charset="0"/>
              <a:buChar char="•"/>
            </a:pPr>
            <a:endParaRPr lang="en-US" sz="1400" dirty="0"/>
          </a:p>
          <a:p>
            <a:pPr>
              <a:buFont typeface="Arial" panose="020B0604020202020204" pitchFamily="34" charset="0"/>
              <a:buChar char="•"/>
            </a:pPr>
            <a:endParaRPr lang="en-US" sz="400" b="0" dirty="0"/>
          </a:p>
          <a:p>
            <a:pPr marL="388937" lvl="1" indent="0">
              <a:buNone/>
            </a:pPr>
            <a:endParaRPr lang="en-US" sz="1400" dirty="0"/>
          </a:p>
        </p:txBody>
      </p:sp>
      <p:sp>
        <p:nvSpPr>
          <p:cNvPr id="3" name="Otsikko 2">
            <a:extLst>
              <a:ext uri="{FF2B5EF4-FFF2-40B4-BE49-F238E27FC236}">
                <a16:creationId xmlns:a16="http://schemas.microsoft.com/office/drawing/2014/main" id="{C4A7F74F-5609-4EFD-816B-A212FB0FB1F4}"/>
              </a:ext>
            </a:extLst>
          </p:cNvPr>
          <p:cNvSpPr>
            <a:spLocks noGrp="1"/>
          </p:cNvSpPr>
          <p:nvPr>
            <p:ph type="ctrTitle"/>
          </p:nvPr>
        </p:nvSpPr>
        <p:spPr/>
        <p:txBody>
          <a:bodyPr/>
          <a:lstStyle/>
          <a:p>
            <a:r>
              <a:rPr lang="fi-FI" err="1">
                <a:ea typeface="ＭＳ Ｐゴシック"/>
              </a:rPr>
              <a:t>Thermochemical</a:t>
            </a:r>
            <a:r>
              <a:rPr lang="fi-FI">
                <a:ea typeface="ＭＳ Ｐゴシック"/>
              </a:rPr>
              <a:t> </a:t>
            </a:r>
            <a:r>
              <a:rPr lang="fi-FI" err="1">
                <a:ea typeface="ＭＳ Ｐゴシック"/>
              </a:rPr>
              <a:t>Heat</a:t>
            </a:r>
            <a:r>
              <a:rPr lang="fi-FI">
                <a:ea typeface="ＭＳ Ｐゴシック"/>
              </a:rPr>
              <a:t> Storage (THS)</a:t>
            </a:r>
            <a:endParaRPr lang="fi-FI"/>
          </a:p>
        </p:txBody>
      </p:sp>
      <p:sp>
        <p:nvSpPr>
          <p:cNvPr id="4" name="Tekstin paikkamerkki 3">
            <a:extLst>
              <a:ext uri="{FF2B5EF4-FFF2-40B4-BE49-F238E27FC236}">
                <a16:creationId xmlns:a16="http://schemas.microsoft.com/office/drawing/2014/main" id="{994509F4-460E-4E58-94D5-1A5C240EFDD4}"/>
              </a:ext>
            </a:extLst>
          </p:cNvPr>
          <p:cNvSpPr>
            <a:spLocks noGrp="1"/>
          </p:cNvSpPr>
          <p:nvPr>
            <p:ph type="body" sz="quarter" idx="16"/>
          </p:nvPr>
        </p:nvSpPr>
        <p:spPr/>
        <p:txBody>
          <a:bodyPr/>
          <a:lstStyle/>
          <a:p>
            <a:endParaRPr lang="fi-FI"/>
          </a:p>
        </p:txBody>
      </p:sp>
      <p:sp>
        <p:nvSpPr>
          <p:cNvPr id="5" name="Tekstin paikkamerkki 4">
            <a:extLst>
              <a:ext uri="{FF2B5EF4-FFF2-40B4-BE49-F238E27FC236}">
                <a16:creationId xmlns:a16="http://schemas.microsoft.com/office/drawing/2014/main" id="{422322CD-80E8-4FD5-9299-32240FB15823}"/>
              </a:ext>
            </a:extLst>
          </p:cNvPr>
          <p:cNvSpPr>
            <a:spLocks noGrp="1"/>
          </p:cNvSpPr>
          <p:nvPr>
            <p:ph type="body" sz="quarter" idx="17"/>
          </p:nvPr>
        </p:nvSpPr>
        <p:spPr/>
        <p:txBody>
          <a:bodyPr/>
          <a:lstStyle/>
          <a:p>
            <a:endParaRPr lang="fi-FI"/>
          </a:p>
        </p:txBody>
      </p:sp>
      <p:sp>
        <p:nvSpPr>
          <p:cNvPr id="6" name="Päivämäärän paikkamerkki 5">
            <a:extLst>
              <a:ext uri="{FF2B5EF4-FFF2-40B4-BE49-F238E27FC236}">
                <a16:creationId xmlns:a16="http://schemas.microsoft.com/office/drawing/2014/main" id="{3129A3A9-96BA-47FD-BBEE-2F7B28D47B62}"/>
              </a:ext>
            </a:extLst>
          </p:cNvPr>
          <p:cNvSpPr>
            <a:spLocks noGrp="1"/>
          </p:cNvSpPr>
          <p:nvPr>
            <p:ph type="dt" sz="half" idx="19"/>
          </p:nvPr>
        </p:nvSpPr>
        <p:spPr/>
        <p:txBody>
          <a:bodyPr/>
          <a:lstStyle/>
          <a:p>
            <a:pPr>
              <a:defRPr/>
            </a:pPr>
            <a:r>
              <a:rPr lang="fi-FI"/>
              <a:t>23.3.2021</a:t>
            </a:r>
            <a:endParaRPr lang="en-US" dirty="0"/>
          </a:p>
        </p:txBody>
      </p:sp>
      <p:sp>
        <p:nvSpPr>
          <p:cNvPr id="7" name="Dian numeron paikkamerkki 6">
            <a:extLst>
              <a:ext uri="{FF2B5EF4-FFF2-40B4-BE49-F238E27FC236}">
                <a16:creationId xmlns:a16="http://schemas.microsoft.com/office/drawing/2014/main" id="{14C1FEED-FBB5-4023-AE64-512CF9DE7FC9}"/>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a:p>
        </p:txBody>
      </p:sp>
      <p:pic>
        <p:nvPicPr>
          <p:cNvPr id="2050" name="Picture 2">
            <a:extLst>
              <a:ext uri="{FF2B5EF4-FFF2-40B4-BE49-F238E27FC236}">
                <a16:creationId xmlns:a16="http://schemas.microsoft.com/office/drawing/2014/main" id="{EC558E69-54F5-48F6-97F8-F485C5386E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0598" y="3500466"/>
            <a:ext cx="3297563" cy="235796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36670210-5915-479B-BECA-F14F430EC5DA}"/>
              </a:ext>
            </a:extLst>
          </p:cNvPr>
          <p:cNvPicPr>
            <a:picLocks noChangeAspect="1"/>
          </p:cNvPicPr>
          <p:nvPr/>
        </p:nvPicPr>
        <p:blipFill rotWithShape="1">
          <a:blip r:embed="rId3"/>
          <a:srcRect b="31786"/>
          <a:stretch/>
        </p:blipFill>
        <p:spPr>
          <a:xfrm>
            <a:off x="886895" y="3324531"/>
            <a:ext cx="4359208" cy="2465584"/>
          </a:xfrm>
          <a:prstGeom prst="rect">
            <a:avLst/>
          </a:prstGeom>
        </p:spPr>
      </p:pic>
    </p:spTree>
    <p:extLst>
      <p:ext uri="{BB962C8B-B14F-4D97-AF65-F5344CB8AC3E}">
        <p14:creationId xmlns:p14="http://schemas.microsoft.com/office/powerpoint/2010/main" val="415836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5069F7-9869-4620-88B5-FEAD57CB1948}"/>
              </a:ext>
            </a:extLst>
          </p:cNvPr>
          <p:cNvSpPr>
            <a:spLocks noGrp="1"/>
          </p:cNvSpPr>
          <p:nvPr>
            <p:ph type="body" sz="quarter" idx="13"/>
          </p:nvPr>
        </p:nvSpPr>
        <p:spPr>
          <a:xfrm>
            <a:off x="572400" y="1497600"/>
            <a:ext cx="3161400" cy="3907520"/>
          </a:xfrm>
        </p:spPr>
        <p:txBody>
          <a:bodyPr/>
          <a:lstStyle/>
          <a:p>
            <a:r>
              <a:rPr lang="es-ES_tradnl" b="0" dirty="0" err="1"/>
              <a:t>Daily</a:t>
            </a:r>
            <a:r>
              <a:rPr lang="es-ES_tradnl" b="0" dirty="0"/>
              <a:t> Storage </a:t>
            </a:r>
            <a:r>
              <a:rPr lang="es-ES_tradnl" b="0" dirty="0" err="1"/>
              <a:t>technologies</a:t>
            </a:r>
            <a:endParaRPr lang="es-ES_tradnl" b="0" dirty="0"/>
          </a:p>
          <a:p>
            <a:endParaRPr lang="es-ES_tradnl" b="0" dirty="0"/>
          </a:p>
          <a:p>
            <a:r>
              <a:rPr lang="es-ES_tradnl" b="0" dirty="0"/>
              <a:t>- 	</a:t>
            </a:r>
            <a:r>
              <a:rPr lang="es-ES_tradnl" b="0" dirty="0" err="1"/>
              <a:t>Water</a:t>
            </a:r>
            <a:r>
              <a:rPr lang="es-ES_tradnl" b="0" dirty="0"/>
              <a:t> </a:t>
            </a:r>
            <a:r>
              <a:rPr lang="es-ES_tradnl" b="0" dirty="0" err="1"/>
              <a:t>tanks</a:t>
            </a:r>
            <a:r>
              <a:rPr lang="es-ES_tradnl" b="0" dirty="0"/>
              <a:t> (sensible)</a:t>
            </a:r>
          </a:p>
          <a:p>
            <a:pPr>
              <a:buFontTx/>
              <a:buChar char="-"/>
            </a:pPr>
            <a:r>
              <a:rPr lang="es-ES_tradnl" b="0" dirty="0" err="1"/>
              <a:t>Heat</a:t>
            </a:r>
            <a:r>
              <a:rPr lang="es-ES_tradnl" b="0" dirty="0"/>
              <a:t> </a:t>
            </a:r>
            <a:r>
              <a:rPr lang="es-ES_tradnl" b="0" dirty="0" err="1"/>
              <a:t>pumps</a:t>
            </a:r>
            <a:endParaRPr lang="es-ES_tradnl" b="0" dirty="0"/>
          </a:p>
          <a:p>
            <a:pPr>
              <a:buFontTx/>
              <a:buChar char="-"/>
            </a:pPr>
            <a:r>
              <a:rPr lang="es-ES_tradnl" b="0" dirty="0" err="1"/>
              <a:t>Molten</a:t>
            </a:r>
            <a:r>
              <a:rPr lang="es-ES_tradnl" b="0" dirty="0"/>
              <a:t> Salt (sensible)</a:t>
            </a:r>
          </a:p>
          <a:p>
            <a:pPr marL="0" indent="0"/>
            <a:endParaRPr lang="es-ES_tradnl" b="0" dirty="0"/>
          </a:p>
        </p:txBody>
      </p:sp>
      <p:sp>
        <p:nvSpPr>
          <p:cNvPr id="3" name="Title 2">
            <a:extLst>
              <a:ext uri="{FF2B5EF4-FFF2-40B4-BE49-F238E27FC236}">
                <a16:creationId xmlns:a16="http://schemas.microsoft.com/office/drawing/2014/main" id="{38DA76BE-7F7F-4550-A5BE-DDF3B6D51E3A}"/>
              </a:ext>
            </a:extLst>
          </p:cNvPr>
          <p:cNvSpPr>
            <a:spLocks noGrp="1"/>
          </p:cNvSpPr>
          <p:nvPr>
            <p:ph type="ctrTitle"/>
          </p:nvPr>
        </p:nvSpPr>
        <p:spPr/>
        <p:txBody>
          <a:bodyPr/>
          <a:lstStyle/>
          <a:p>
            <a:r>
              <a:rPr lang="es-ES_tradnl" err="1">
                <a:ea typeface="ＭＳ Ｐゴシック"/>
              </a:rPr>
              <a:t>Daily</a:t>
            </a:r>
            <a:r>
              <a:rPr lang="es-ES_tradnl">
                <a:ea typeface="ＭＳ Ｐゴシック"/>
              </a:rPr>
              <a:t> and </a:t>
            </a:r>
            <a:r>
              <a:rPr lang="es-ES_tradnl" err="1">
                <a:ea typeface="ＭＳ Ｐゴシック"/>
              </a:rPr>
              <a:t>Seasonal</a:t>
            </a:r>
            <a:r>
              <a:rPr lang="es-ES_tradnl">
                <a:ea typeface="ＭＳ Ｐゴシック"/>
              </a:rPr>
              <a:t> Storage </a:t>
            </a:r>
            <a:endParaRPr lang="es-ES_tradnl"/>
          </a:p>
        </p:txBody>
      </p:sp>
      <p:sp>
        <p:nvSpPr>
          <p:cNvPr id="4" name="Text Placeholder 3">
            <a:extLst>
              <a:ext uri="{FF2B5EF4-FFF2-40B4-BE49-F238E27FC236}">
                <a16:creationId xmlns:a16="http://schemas.microsoft.com/office/drawing/2014/main" id="{3EF3B9CD-C8DF-4BD9-ABA8-4E443FF59F55}"/>
              </a:ext>
            </a:extLst>
          </p:cNvPr>
          <p:cNvSpPr>
            <a:spLocks noGrp="1"/>
          </p:cNvSpPr>
          <p:nvPr>
            <p:ph type="body" sz="quarter" idx="16"/>
          </p:nvPr>
        </p:nvSpPr>
        <p:spPr/>
        <p:txBody>
          <a:bodyPr/>
          <a:lstStyle/>
          <a:p>
            <a:endParaRPr lang="es-ES_tradnl"/>
          </a:p>
        </p:txBody>
      </p:sp>
      <p:sp>
        <p:nvSpPr>
          <p:cNvPr id="5" name="Text Placeholder 4">
            <a:extLst>
              <a:ext uri="{FF2B5EF4-FFF2-40B4-BE49-F238E27FC236}">
                <a16:creationId xmlns:a16="http://schemas.microsoft.com/office/drawing/2014/main" id="{9DCE061A-8A20-4875-AFC5-C7C4062799B6}"/>
              </a:ext>
            </a:extLst>
          </p:cNvPr>
          <p:cNvSpPr>
            <a:spLocks noGrp="1"/>
          </p:cNvSpPr>
          <p:nvPr>
            <p:ph type="body" sz="quarter" idx="17"/>
          </p:nvPr>
        </p:nvSpPr>
        <p:spPr/>
        <p:txBody>
          <a:bodyPr/>
          <a:lstStyle/>
          <a:p>
            <a:endParaRPr lang="es-ES_tradnl"/>
          </a:p>
        </p:txBody>
      </p:sp>
      <p:sp>
        <p:nvSpPr>
          <p:cNvPr id="6" name="Date Placeholder 5">
            <a:extLst>
              <a:ext uri="{FF2B5EF4-FFF2-40B4-BE49-F238E27FC236}">
                <a16:creationId xmlns:a16="http://schemas.microsoft.com/office/drawing/2014/main" id="{C6CE2A7E-E61F-4411-91D4-2471293F1D1A}"/>
              </a:ext>
            </a:extLst>
          </p:cNvPr>
          <p:cNvSpPr>
            <a:spLocks noGrp="1"/>
          </p:cNvSpPr>
          <p:nvPr>
            <p:ph type="dt" sz="half" idx="19"/>
          </p:nvPr>
        </p:nvSpPr>
        <p:spPr/>
        <p:txBody>
          <a:bodyPr/>
          <a:lstStyle/>
          <a:p>
            <a:pPr>
              <a:defRPr/>
            </a:pPr>
            <a:r>
              <a:rPr lang="fi-FI" dirty="0"/>
              <a:t>22.03.2021</a:t>
            </a:r>
            <a:endParaRPr lang="en-US" dirty="0"/>
          </a:p>
        </p:txBody>
      </p:sp>
      <p:sp>
        <p:nvSpPr>
          <p:cNvPr id="7" name="Slide Number Placeholder 6">
            <a:extLst>
              <a:ext uri="{FF2B5EF4-FFF2-40B4-BE49-F238E27FC236}">
                <a16:creationId xmlns:a16="http://schemas.microsoft.com/office/drawing/2014/main" id="{CAB4BA7E-69A8-451E-9CFC-F0791CC01123}"/>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a:p>
        </p:txBody>
      </p:sp>
      <p:sp>
        <p:nvSpPr>
          <p:cNvPr id="8" name="TextBox 7">
            <a:extLst>
              <a:ext uri="{FF2B5EF4-FFF2-40B4-BE49-F238E27FC236}">
                <a16:creationId xmlns:a16="http://schemas.microsoft.com/office/drawing/2014/main" id="{F381B38D-EC45-4FB3-B489-4399E3977A7D}"/>
              </a:ext>
            </a:extLst>
          </p:cNvPr>
          <p:cNvSpPr txBox="1"/>
          <p:nvPr/>
        </p:nvSpPr>
        <p:spPr>
          <a:xfrm>
            <a:off x="4572000" y="1343711"/>
            <a:ext cx="3772800" cy="2031325"/>
          </a:xfrm>
          <a:prstGeom prst="rect">
            <a:avLst/>
          </a:prstGeom>
          <a:noFill/>
        </p:spPr>
        <p:txBody>
          <a:bodyPr wrap="square" rtlCol="0">
            <a:spAutoFit/>
          </a:bodyPr>
          <a:lstStyle/>
          <a:p>
            <a:r>
              <a:rPr lang="fi-FI" sz="1400" dirty="0" err="1">
                <a:cs typeface="Arial" panose="020B0604020202020204" pitchFamily="34" charset="0"/>
              </a:rPr>
              <a:t>Seasonal</a:t>
            </a:r>
            <a:r>
              <a:rPr lang="fi-FI" sz="1400" dirty="0">
                <a:cs typeface="Arial" panose="020B0604020202020204" pitchFamily="34" charset="0"/>
              </a:rPr>
              <a:t>  Storage </a:t>
            </a:r>
            <a:r>
              <a:rPr lang="fi-FI" sz="1400" dirty="0" err="1">
                <a:cs typeface="Arial" panose="020B0604020202020204" pitchFamily="34" charset="0"/>
              </a:rPr>
              <a:t>technologies</a:t>
            </a:r>
            <a:endParaRPr lang="fi-FI" sz="1400" dirty="0">
              <a:cs typeface="Arial" panose="020B0604020202020204" pitchFamily="34" charset="0"/>
            </a:endParaRPr>
          </a:p>
          <a:p>
            <a:pPr marL="285750" indent="-285750">
              <a:buFontTx/>
              <a:buChar char="-"/>
            </a:pPr>
            <a:r>
              <a:rPr lang="fi-FI" sz="1400" dirty="0" err="1">
                <a:cs typeface="Arial" panose="020B0604020202020204" pitchFamily="34" charset="0"/>
              </a:rPr>
              <a:t>Charging</a:t>
            </a:r>
            <a:r>
              <a:rPr lang="fi-FI" sz="1400" dirty="0">
                <a:cs typeface="Arial" panose="020B0604020202020204" pitchFamily="34" charset="0"/>
              </a:rPr>
              <a:t> </a:t>
            </a:r>
            <a:r>
              <a:rPr lang="fi-FI" sz="1400" dirty="0" err="1">
                <a:cs typeface="Arial" panose="020B0604020202020204" pitchFamily="34" charset="0"/>
              </a:rPr>
              <a:t>during</a:t>
            </a:r>
            <a:r>
              <a:rPr lang="fi-FI" sz="1400" dirty="0">
                <a:cs typeface="Arial" panose="020B0604020202020204" pitchFamily="34" charset="0"/>
              </a:rPr>
              <a:t> summer, </a:t>
            </a:r>
            <a:r>
              <a:rPr lang="fi-FI" sz="1400" dirty="0" err="1">
                <a:cs typeface="Arial" panose="020B0604020202020204" pitchFamily="34" charset="0"/>
              </a:rPr>
              <a:t>discharging</a:t>
            </a:r>
            <a:r>
              <a:rPr lang="fi-FI" sz="1400" dirty="0">
                <a:cs typeface="Arial" panose="020B0604020202020204" pitchFamily="34" charset="0"/>
              </a:rPr>
              <a:t> </a:t>
            </a:r>
            <a:r>
              <a:rPr lang="fi-FI" sz="1400" dirty="0" err="1">
                <a:cs typeface="Arial" panose="020B0604020202020204" pitchFamily="34" charset="0"/>
              </a:rPr>
              <a:t>during</a:t>
            </a:r>
            <a:r>
              <a:rPr lang="fi-FI" sz="1400" dirty="0">
                <a:cs typeface="Arial" panose="020B0604020202020204" pitchFamily="34" charset="0"/>
              </a:rPr>
              <a:t> </a:t>
            </a:r>
            <a:r>
              <a:rPr lang="fi-FI" sz="1400" dirty="0" err="1">
                <a:cs typeface="Arial" panose="020B0604020202020204" pitchFamily="34" charset="0"/>
              </a:rPr>
              <a:t>winter</a:t>
            </a:r>
            <a:endParaRPr lang="fi-FI" sz="1400" dirty="0">
              <a:cs typeface="Arial" panose="020B0604020202020204" pitchFamily="34" charset="0"/>
            </a:endParaRPr>
          </a:p>
          <a:p>
            <a:pPr marL="285750" indent="-285750">
              <a:buFontTx/>
              <a:buChar char="-"/>
            </a:pPr>
            <a:r>
              <a:rPr lang="fi-FI" sz="1400" dirty="0">
                <a:cs typeface="Arial" panose="020B0604020202020204" pitchFamily="34" charset="0"/>
              </a:rPr>
              <a:t>Underground </a:t>
            </a:r>
            <a:r>
              <a:rPr lang="fi-FI" sz="1400" dirty="0" err="1">
                <a:cs typeface="Arial" panose="020B0604020202020204" pitchFamily="34" charset="0"/>
              </a:rPr>
              <a:t>thermal</a:t>
            </a:r>
            <a:r>
              <a:rPr lang="fi-FI" sz="1400" dirty="0">
                <a:cs typeface="Arial" panose="020B0604020202020204" pitchFamily="34" charset="0"/>
              </a:rPr>
              <a:t> </a:t>
            </a:r>
            <a:r>
              <a:rPr lang="fi-FI" sz="1400" dirty="0" err="1">
                <a:cs typeface="Arial" panose="020B0604020202020204" pitchFamily="34" charset="0"/>
              </a:rPr>
              <a:t>storage</a:t>
            </a:r>
            <a:r>
              <a:rPr lang="fi-FI" sz="1400" dirty="0">
                <a:cs typeface="Arial" panose="020B0604020202020204" pitchFamily="34" charset="0"/>
              </a:rPr>
              <a:t> (</a:t>
            </a:r>
            <a:r>
              <a:rPr lang="fi-FI" sz="1400" dirty="0" err="1">
                <a:cs typeface="Arial" panose="020B0604020202020204" pitchFamily="34" charset="0"/>
              </a:rPr>
              <a:t>boreholes</a:t>
            </a:r>
            <a:r>
              <a:rPr lang="fi-FI" sz="1400" dirty="0">
                <a:cs typeface="Arial" panose="020B0604020202020204" pitchFamily="34" charset="0"/>
              </a:rPr>
              <a:t>, </a:t>
            </a:r>
            <a:r>
              <a:rPr lang="fi-FI" sz="1400" dirty="0" err="1">
                <a:cs typeface="Arial" panose="020B0604020202020204" pitchFamily="34" charset="0"/>
              </a:rPr>
              <a:t>cavern</a:t>
            </a:r>
            <a:r>
              <a:rPr lang="fi-FI" sz="1400" dirty="0">
                <a:cs typeface="Arial" panose="020B0604020202020204" pitchFamily="34" charset="0"/>
              </a:rPr>
              <a:t> </a:t>
            </a:r>
            <a:r>
              <a:rPr lang="fi-FI" sz="1400" dirty="0" err="1">
                <a:cs typeface="Arial" panose="020B0604020202020204" pitchFamily="34" charset="0"/>
              </a:rPr>
              <a:t>storage</a:t>
            </a:r>
            <a:r>
              <a:rPr lang="fi-FI" sz="1400" dirty="0">
                <a:cs typeface="Arial" panose="020B0604020202020204" pitchFamily="34" charset="0"/>
              </a:rPr>
              <a:t>, </a:t>
            </a:r>
            <a:r>
              <a:rPr lang="fi-FI" sz="1400" dirty="0" err="1">
                <a:cs typeface="Arial" panose="020B0604020202020204" pitchFamily="34" charset="0"/>
              </a:rPr>
              <a:t>construction</a:t>
            </a:r>
            <a:r>
              <a:rPr lang="fi-FI" sz="1400" dirty="0">
                <a:cs typeface="Arial" panose="020B0604020202020204" pitchFamily="34" charset="0"/>
              </a:rPr>
              <a:t> </a:t>
            </a:r>
            <a:r>
              <a:rPr lang="fi-FI" sz="1400" dirty="0" err="1">
                <a:cs typeface="Arial" panose="020B0604020202020204" pitchFamily="34" charset="0"/>
              </a:rPr>
              <a:t>based</a:t>
            </a:r>
            <a:r>
              <a:rPr lang="fi-FI" sz="1400" dirty="0">
                <a:cs typeface="Arial" panose="020B0604020202020204" pitchFamily="34" charset="0"/>
              </a:rPr>
              <a:t> </a:t>
            </a:r>
            <a:r>
              <a:rPr lang="fi-FI" sz="1400" dirty="0" err="1">
                <a:cs typeface="Arial" panose="020B0604020202020204" pitchFamily="34" charset="0"/>
              </a:rPr>
              <a:t>technologies</a:t>
            </a:r>
            <a:r>
              <a:rPr lang="fi-FI" sz="1400" dirty="0">
                <a:cs typeface="Arial" panose="020B0604020202020204" pitchFamily="34" charset="0"/>
              </a:rPr>
              <a:t> )(</a:t>
            </a:r>
            <a:r>
              <a:rPr lang="fi-FI" sz="1400" dirty="0" err="1">
                <a:cs typeface="Arial" panose="020B0604020202020204" pitchFamily="34" charset="0"/>
              </a:rPr>
              <a:t>sensible</a:t>
            </a:r>
            <a:r>
              <a:rPr lang="fi-FI" sz="1400" dirty="0">
                <a:cs typeface="Arial" panose="020B0604020202020204" pitchFamily="34" charset="0"/>
              </a:rPr>
              <a:t>)</a:t>
            </a:r>
          </a:p>
          <a:p>
            <a:pPr marL="285750" indent="-285750">
              <a:buFontTx/>
              <a:buChar char="-"/>
            </a:pPr>
            <a:r>
              <a:rPr lang="fi-FI" sz="1400" dirty="0">
                <a:cs typeface="Arial" panose="020B0604020202020204" pitchFamily="34" charset="0"/>
              </a:rPr>
              <a:t>Surface and </a:t>
            </a:r>
            <a:r>
              <a:rPr lang="fi-FI" sz="1400" dirty="0" err="1">
                <a:cs typeface="Arial" panose="020B0604020202020204" pitchFamily="34" charset="0"/>
              </a:rPr>
              <a:t>above</a:t>
            </a:r>
            <a:r>
              <a:rPr lang="fi-FI" sz="1400" dirty="0">
                <a:cs typeface="Arial" panose="020B0604020202020204" pitchFamily="34" charset="0"/>
              </a:rPr>
              <a:t> (</a:t>
            </a:r>
            <a:r>
              <a:rPr lang="fi-FI" sz="1400" dirty="0" err="1">
                <a:cs typeface="Arial" panose="020B0604020202020204" pitchFamily="34" charset="0"/>
              </a:rPr>
              <a:t>pit</a:t>
            </a:r>
            <a:r>
              <a:rPr lang="fi-FI" sz="1400" dirty="0">
                <a:cs typeface="Arial" panose="020B0604020202020204" pitchFamily="34" charset="0"/>
              </a:rPr>
              <a:t> </a:t>
            </a:r>
            <a:r>
              <a:rPr lang="fi-FI" sz="1400" dirty="0" err="1">
                <a:cs typeface="Arial" panose="020B0604020202020204" pitchFamily="34" charset="0"/>
              </a:rPr>
              <a:t>storage</a:t>
            </a:r>
            <a:r>
              <a:rPr lang="fi-FI" sz="1400" dirty="0">
                <a:cs typeface="Arial" panose="020B0604020202020204" pitchFamily="34" charset="0"/>
              </a:rPr>
              <a:t>, </a:t>
            </a:r>
            <a:r>
              <a:rPr lang="fi-FI" sz="1400" dirty="0" err="1">
                <a:cs typeface="Arial" panose="020B0604020202020204" pitchFamily="34" charset="0"/>
              </a:rPr>
              <a:t>earth-bermed</a:t>
            </a:r>
            <a:r>
              <a:rPr lang="fi-FI" sz="1400" dirty="0">
                <a:cs typeface="Arial" panose="020B0604020202020204" pitchFamily="34" charset="0"/>
              </a:rPr>
              <a:t> </a:t>
            </a:r>
            <a:r>
              <a:rPr lang="fi-FI" sz="1400" dirty="0" err="1">
                <a:cs typeface="Arial" panose="020B0604020202020204" pitchFamily="34" charset="0"/>
              </a:rPr>
              <a:t>buildings</a:t>
            </a:r>
            <a:r>
              <a:rPr lang="fi-FI" sz="1400" dirty="0">
                <a:cs typeface="Arial" panose="020B0604020202020204" pitchFamily="34" charset="0"/>
              </a:rPr>
              <a:t>, </a:t>
            </a:r>
            <a:r>
              <a:rPr lang="fi-FI" sz="1400" dirty="0" err="1">
                <a:cs typeface="Arial" panose="020B0604020202020204" pitchFamily="34" charset="0"/>
              </a:rPr>
              <a:t>large-scake</a:t>
            </a:r>
            <a:r>
              <a:rPr lang="fi-FI" sz="1400" dirty="0">
                <a:cs typeface="Arial" panose="020B0604020202020204" pitchFamily="34" charset="0"/>
              </a:rPr>
              <a:t> </a:t>
            </a:r>
            <a:r>
              <a:rPr lang="fi-FI" sz="1400" dirty="0" err="1">
                <a:cs typeface="Arial" panose="020B0604020202020204" pitchFamily="34" charset="0"/>
              </a:rPr>
              <a:t>thermal</a:t>
            </a:r>
            <a:r>
              <a:rPr lang="fi-FI" sz="1400" dirty="0">
                <a:cs typeface="Arial" panose="020B0604020202020204" pitchFamily="34" charset="0"/>
              </a:rPr>
              <a:t> </a:t>
            </a:r>
            <a:r>
              <a:rPr lang="fi-FI" sz="1400" dirty="0" err="1">
                <a:cs typeface="Arial" panose="020B0604020202020204" pitchFamily="34" charset="0"/>
              </a:rPr>
              <a:t>storage</a:t>
            </a:r>
            <a:r>
              <a:rPr lang="fi-FI" sz="1400" dirty="0">
                <a:cs typeface="Arial" panose="020B0604020202020204" pitchFamily="34" charset="0"/>
              </a:rPr>
              <a:t> </a:t>
            </a:r>
            <a:r>
              <a:rPr lang="fi-FI" sz="1400" dirty="0" err="1">
                <a:cs typeface="Arial" panose="020B0604020202020204" pitchFamily="34" charset="0"/>
              </a:rPr>
              <a:t>with</a:t>
            </a:r>
            <a:r>
              <a:rPr lang="fi-FI" sz="1400" dirty="0">
                <a:cs typeface="Arial" panose="020B0604020202020204" pitchFamily="34" charset="0"/>
              </a:rPr>
              <a:t> </a:t>
            </a:r>
            <a:r>
              <a:rPr lang="fi-FI" sz="1400" dirty="0" err="1">
                <a:cs typeface="Arial" panose="020B0604020202020204" pitchFamily="34" charset="0"/>
              </a:rPr>
              <a:t>water</a:t>
            </a:r>
            <a:r>
              <a:rPr lang="fi-FI" sz="1400" dirty="0">
                <a:cs typeface="Arial" panose="020B0604020202020204" pitchFamily="34" charset="0"/>
              </a:rPr>
              <a:t>)</a:t>
            </a:r>
            <a:endParaRPr lang="en-GB" sz="1400" dirty="0">
              <a:cs typeface="Arial" panose="020B0604020202020204" pitchFamily="34" charset="0"/>
            </a:endParaRPr>
          </a:p>
        </p:txBody>
      </p:sp>
      <p:pic>
        <p:nvPicPr>
          <p:cNvPr id="9" name="Picture 2">
            <a:extLst>
              <a:ext uri="{FF2B5EF4-FFF2-40B4-BE49-F238E27FC236}">
                <a16:creationId xmlns:a16="http://schemas.microsoft.com/office/drawing/2014/main" id="{00221B01-550E-409B-9FFF-7ABABAF78C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0" y="3423990"/>
            <a:ext cx="2228850" cy="2339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46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FE8FA-23D7-48CB-855B-C5E8F8D83446}"/>
              </a:ext>
            </a:extLst>
          </p:cNvPr>
          <p:cNvSpPr>
            <a:spLocks noGrp="1"/>
          </p:cNvSpPr>
          <p:nvPr>
            <p:ph type="title"/>
          </p:nvPr>
        </p:nvSpPr>
        <p:spPr/>
        <p:txBody>
          <a:bodyPr/>
          <a:lstStyle/>
          <a:p>
            <a:r>
              <a:rPr lang="fi-FI" sz="2700" b="1" err="1">
                <a:solidFill>
                  <a:srgbClr val="0070C0"/>
                </a:solidFill>
              </a:rPr>
              <a:t>Characterics</a:t>
            </a:r>
            <a:r>
              <a:rPr lang="fi-FI" sz="2700" b="1">
                <a:solidFill>
                  <a:srgbClr val="0070C0"/>
                </a:solidFill>
              </a:rPr>
              <a:t> of Storage Systems</a:t>
            </a:r>
            <a:endParaRPr lang="es-ES_tradnl" sz="2700" b="1">
              <a:solidFill>
                <a:srgbClr val="0070C0"/>
              </a:solidFill>
            </a:endParaRPr>
          </a:p>
        </p:txBody>
      </p:sp>
      <p:sp>
        <p:nvSpPr>
          <p:cNvPr id="3" name="Text Placeholder 2">
            <a:extLst>
              <a:ext uri="{FF2B5EF4-FFF2-40B4-BE49-F238E27FC236}">
                <a16:creationId xmlns:a16="http://schemas.microsoft.com/office/drawing/2014/main" id="{77747543-4667-46E5-A6B8-677FF19AE492}"/>
              </a:ext>
            </a:extLst>
          </p:cNvPr>
          <p:cNvSpPr>
            <a:spLocks noGrp="1"/>
          </p:cNvSpPr>
          <p:nvPr>
            <p:ph type="body" sz="half" idx="1"/>
          </p:nvPr>
        </p:nvSpPr>
        <p:spPr>
          <a:xfrm>
            <a:off x="323864" y="1174587"/>
            <a:ext cx="2717524" cy="4897437"/>
          </a:xfrm>
        </p:spPr>
        <p:txBody>
          <a:bodyPr/>
          <a:lstStyle/>
          <a:p>
            <a:pPr marL="0" indent="0">
              <a:buNone/>
            </a:pPr>
            <a:r>
              <a:rPr lang="fi-FI" sz="1400" dirty="0" err="1"/>
              <a:t>Sensible</a:t>
            </a:r>
            <a:r>
              <a:rPr lang="fi-FI" sz="1400" dirty="0"/>
              <a:t> </a:t>
            </a:r>
            <a:r>
              <a:rPr lang="fi-FI" sz="1400" dirty="0" err="1"/>
              <a:t>heat</a:t>
            </a:r>
            <a:r>
              <a:rPr lang="fi-FI" sz="1400" dirty="0"/>
              <a:t> </a:t>
            </a:r>
            <a:r>
              <a:rPr lang="fi-FI" sz="1400" dirty="0" err="1"/>
              <a:t>storage</a:t>
            </a:r>
            <a:endParaRPr lang="fi-FI" sz="1400" dirty="0"/>
          </a:p>
          <a:p>
            <a:pPr marL="0" indent="0">
              <a:buNone/>
            </a:pPr>
            <a:r>
              <a:rPr lang="fi-FI" sz="1400" dirty="0" err="1"/>
              <a:t>Pros</a:t>
            </a:r>
            <a:r>
              <a:rPr lang="fi-FI" sz="1400" dirty="0"/>
              <a:t>:</a:t>
            </a:r>
          </a:p>
          <a:p>
            <a:r>
              <a:rPr lang="fi-FI" sz="1400" dirty="0" err="1"/>
              <a:t>Low</a:t>
            </a:r>
            <a:r>
              <a:rPr lang="fi-FI" sz="1400" dirty="0"/>
              <a:t> </a:t>
            </a:r>
            <a:r>
              <a:rPr lang="fi-FI" sz="1400" dirty="0" err="1"/>
              <a:t>costs</a:t>
            </a:r>
            <a:r>
              <a:rPr lang="fi-FI" sz="1400" dirty="0"/>
              <a:t>, 0,1-10 €/kWh</a:t>
            </a:r>
          </a:p>
          <a:p>
            <a:r>
              <a:rPr lang="fi-FI" sz="1400" dirty="0" err="1"/>
              <a:t>High</a:t>
            </a:r>
            <a:r>
              <a:rPr lang="fi-FI" sz="1400" dirty="0"/>
              <a:t> </a:t>
            </a:r>
            <a:r>
              <a:rPr lang="fi-FI" sz="1400" dirty="0" err="1"/>
              <a:t>temperature</a:t>
            </a:r>
            <a:r>
              <a:rPr lang="fi-FI" sz="1400" dirty="0"/>
              <a:t> </a:t>
            </a:r>
            <a:r>
              <a:rPr lang="fi-FI" sz="1400" dirty="0" err="1"/>
              <a:t>ranges</a:t>
            </a:r>
            <a:endParaRPr lang="fi-FI" sz="1400" dirty="0"/>
          </a:p>
          <a:p>
            <a:r>
              <a:rPr lang="fi-FI" sz="1400" dirty="0" err="1"/>
              <a:t>Thermally</a:t>
            </a:r>
            <a:r>
              <a:rPr lang="fi-FI" sz="1400" dirty="0"/>
              <a:t> </a:t>
            </a:r>
            <a:r>
              <a:rPr lang="fi-FI" sz="1400" dirty="0" err="1"/>
              <a:t>stable</a:t>
            </a:r>
            <a:endParaRPr lang="fi-FI" sz="1400" dirty="0"/>
          </a:p>
          <a:p>
            <a:r>
              <a:rPr lang="fi-FI" sz="1400" dirty="0" err="1"/>
              <a:t>Daily</a:t>
            </a:r>
            <a:r>
              <a:rPr lang="fi-FI" sz="1400" dirty="0"/>
              <a:t> and </a:t>
            </a:r>
            <a:r>
              <a:rPr lang="fi-FI" sz="1400" dirty="0" err="1"/>
              <a:t>seasonal</a:t>
            </a:r>
            <a:r>
              <a:rPr lang="fi-FI" sz="1400" dirty="0"/>
              <a:t> </a:t>
            </a:r>
            <a:r>
              <a:rPr lang="fi-FI" sz="1400" dirty="0" err="1"/>
              <a:t>storage</a:t>
            </a:r>
            <a:endParaRPr lang="fi-FI" sz="1400" dirty="0"/>
          </a:p>
          <a:p>
            <a:pPr marL="0" indent="0">
              <a:buNone/>
            </a:pPr>
            <a:r>
              <a:rPr lang="fi-FI" sz="1400" dirty="0" err="1"/>
              <a:t>Cons</a:t>
            </a:r>
            <a:r>
              <a:rPr lang="fi-FI" sz="1400" dirty="0"/>
              <a:t>:</a:t>
            </a:r>
          </a:p>
          <a:p>
            <a:r>
              <a:rPr lang="fi-FI" sz="1400" dirty="0" err="1"/>
              <a:t>Large</a:t>
            </a:r>
            <a:r>
              <a:rPr lang="fi-FI" sz="1400" dirty="0"/>
              <a:t> </a:t>
            </a:r>
            <a:r>
              <a:rPr lang="fi-FI" sz="1400" dirty="0" err="1"/>
              <a:t>volumes</a:t>
            </a:r>
            <a:r>
              <a:rPr lang="fi-FI" sz="1400" dirty="0"/>
              <a:t> </a:t>
            </a:r>
            <a:r>
              <a:rPr lang="fi-FI" sz="1400" dirty="0" err="1"/>
              <a:t>required</a:t>
            </a:r>
            <a:endParaRPr lang="fi-FI" sz="1400" dirty="0"/>
          </a:p>
          <a:p>
            <a:r>
              <a:rPr lang="fi-FI" sz="1400" dirty="0" err="1"/>
              <a:t>Mostly</a:t>
            </a:r>
            <a:r>
              <a:rPr lang="fi-FI" sz="1400" dirty="0"/>
              <a:t> </a:t>
            </a:r>
            <a:r>
              <a:rPr lang="fi-FI" sz="1400" dirty="0" err="1"/>
              <a:t>low</a:t>
            </a:r>
            <a:r>
              <a:rPr lang="fi-FI" sz="1400" dirty="0"/>
              <a:t> </a:t>
            </a:r>
            <a:r>
              <a:rPr lang="fi-FI" sz="1400" dirty="0" err="1"/>
              <a:t>efficiencies</a:t>
            </a:r>
            <a:endParaRPr lang="fi-FI" sz="1400" dirty="0"/>
          </a:p>
          <a:p>
            <a:endParaRPr lang="fi-FI" sz="1400" dirty="0"/>
          </a:p>
          <a:p>
            <a:endParaRPr lang="fi-FI" sz="1400" dirty="0"/>
          </a:p>
          <a:p>
            <a:endParaRPr lang="fi-FI" sz="1400" dirty="0"/>
          </a:p>
          <a:p>
            <a:endParaRPr lang="fi-FI" sz="1400" dirty="0"/>
          </a:p>
          <a:p>
            <a:endParaRPr lang="fi-FI" sz="1400" dirty="0"/>
          </a:p>
          <a:p>
            <a:endParaRPr lang="fi-FI" sz="1400" dirty="0"/>
          </a:p>
        </p:txBody>
      </p:sp>
      <p:sp>
        <p:nvSpPr>
          <p:cNvPr id="4" name="Content Placeholder 3">
            <a:extLst>
              <a:ext uri="{FF2B5EF4-FFF2-40B4-BE49-F238E27FC236}">
                <a16:creationId xmlns:a16="http://schemas.microsoft.com/office/drawing/2014/main" id="{A47FE451-DE64-453A-BCA9-11E38EB01E7A}"/>
              </a:ext>
            </a:extLst>
          </p:cNvPr>
          <p:cNvSpPr>
            <a:spLocks noGrp="1"/>
          </p:cNvSpPr>
          <p:nvPr>
            <p:ph sz="half" idx="2"/>
          </p:nvPr>
        </p:nvSpPr>
        <p:spPr>
          <a:xfrm>
            <a:off x="6322499" y="1174586"/>
            <a:ext cx="2796210" cy="4897437"/>
          </a:xfrm>
        </p:spPr>
        <p:txBody>
          <a:bodyPr/>
          <a:lstStyle/>
          <a:p>
            <a:pPr marL="0" indent="0">
              <a:buNone/>
            </a:pPr>
            <a:r>
              <a:rPr lang="fi-FI" sz="1400" err="1"/>
              <a:t>Thermochemical</a:t>
            </a:r>
            <a:r>
              <a:rPr lang="fi-FI" sz="1400"/>
              <a:t> </a:t>
            </a:r>
            <a:r>
              <a:rPr lang="fi-FI" sz="1400" err="1"/>
              <a:t>heat</a:t>
            </a:r>
            <a:r>
              <a:rPr lang="fi-FI" sz="1400"/>
              <a:t> </a:t>
            </a:r>
            <a:r>
              <a:rPr lang="fi-FI" sz="1400" err="1"/>
              <a:t>storage</a:t>
            </a:r>
            <a:endParaRPr lang="fi-FI" sz="1400" dirty="0"/>
          </a:p>
          <a:p>
            <a:pPr marL="0" indent="0">
              <a:buNone/>
            </a:pPr>
            <a:r>
              <a:rPr lang="fi-FI" sz="1400" err="1"/>
              <a:t>Pros</a:t>
            </a:r>
            <a:r>
              <a:rPr lang="fi-FI" sz="1400"/>
              <a:t>:</a:t>
            </a:r>
          </a:p>
          <a:p>
            <a:r>
              <a:rPr lang="fi-FI" sz="1400" err="1"/>
              <a:t>High</a:t>
            </a:r>
            <a:r>
              <a:rPr lang="fi-FI" sz="1400" dirty="0"/>
              <a:t> </a:t>
            </a:r>
            <a:r>
              <a:rPr lang="fi-FI" sz="1400" dirty="0" err="1"/>
              <a:t>storage</a:t>
            </a:r>
            <a:r>
              <a:rPr lang="fi-FI" sz="1400" dirty="0"/>
              <a:t> </a:t>
            </a:r>
            <a:r>
              <a:rPr lang="fi-FI" sz="1400" dirty="0" err="1"/>
              <a:t>capacity</a:t>
            </a:r>
            <a:endParaRPr lang="fi-FI" sz="1400" dirty="0"/>
          </a:p>
          <a:p>
            <a:r>
              <a:rPr lang="fi-FI" sz="1400" dirty="0" err="1"/>
              <a:t>High</a:t>
            </a:r>
            <a:r>
              <a:rPr lang="fi-FI" sz="1400" dirty="0"/>
              <a:t> </a:t>
            </a:r>
            <a:r>
              <a:rPr lang="fi-FI" sz="1400" dirty="0" err="1"/>
              <a:t>temperatures</a:t>
            </a:r>
            <a:r>
              <a:rPr lang="fi-FI" sz="1400"/>
              <a:t> </a:t>
            </a:r>
            <a:endParaRPr lang="fi-FI" sz="1400" dirty="0"/>
          </a:p>
          <a:p>
            <a:r>
              <a:rPr lang="fi-FI" sz="1400" err="1"/>
              <a:t>Low</a:t>
            </a:r>
            <a:r>
              <a:rPr lang="fi-FI" sz="1400"/>
              <a:t> </a:t>
            </a:r>
            <a:r>
              <a:rPr lang="fi-FI" sz="1400" err="1"/>
              <a:t>heat</a:t>
            </a:r>
            <a:r>
              <a:rPr lang="fi-FI" sz="1400"/>
              <a:t> </a:t>
            </a:r>
            <a:r>
              <a:rPr lang="fi-FI" sz="1400" err="1"/>
              <a:t>loss</a:t>
            </a:r>
            <a:endParaRPr lang="fi-FI" sz="1400"/>
          </a:p>
          <a:p>
            <a:r>
              <a:rPr lang="es-ES_tradnl" sz="1400" err="1"/>
              <a:t>Mainly</a:t>
            </a:r>
            <a:r>
              <a:rPr lang="es-ES_tradnl" sz="1400"/>
              <a:t> </a:t>
            </a:r>
            <a:r>
              <a:rPr lang="es-ES_tradnl" sz="1400" err="1"/>
              <a:t>seasonal</a:t>
            </a:r>
            <a:r>
              <a:rPr lang="es-ES_tradnl" sz="1400"/>
              <a:t> </a:t>
            </a:r>
            <a:r>
              <a:rPr lang="es-ES_tradnl" sz="1400" err="1"/>
              <a:t>storage</a:t>
            </a:r>
            <a:endParaRPr lang="fi-FI" sz="1400"/>
          </a:p>
          <a:p>
            <a:pPr marL="0" indent="0">
              <a:buNone/>
            </a:pPr>
            <a:r>
              <a:rPr lang="fi-FI" sz="1400" err="1"/>
              <a:t>Cons</a:t>
            </a:r>
            <a:r>
              <a:rPr lang="fi-FI" sz="1400"/>
              <a:t>:</a:t>
            </a:r>
          </a:p>
          <a:p>
            <a:r>
              <a:rPr lang="fi-FI" sz="1400" err="1"/>
              <a:t>High</a:t>
            </a:r>
            <a:r>
              <a:rPr lang="fi-FI" sz="1400"/>
              <a:t> </a:t>
            </a:r>
            <a:r>
              <a:rPr lang="fi-FI" sz="1400" err="1"/>
              <a:t>costs</a:t>
            </a:r>
            <a:r>
              <a:rPr lang="fi-FI" sz="1400"/>
              <a:t>, 8-100 €/kWh</a:t>
            </a:r>
          </a:p>
          <a:p>
            <a:r>
              <a:rPr lang="es-ES_tradnl" sz="1400"/>
              <a:t>Low </a:t>
            </a:r>
            <a:r>
              <a:rPr lang="es-ES_tradnl" sz="1400" err="1"/>
              <a:t>reliability</a:t>
            </a:r>
            <a:r>
              <a:rPr lang="es-ES_tradnl" sz="1400"/>
              <a:t> </a:t>
            </a:r>
          </a:p>
          <a:p>
            <a:r>
              <a:rPr lang="es-ES_tradnl" sz="1400" err="1"/>
              <a:t>Potential</a:t>
            </a:r>
            <a:r>
              <a:rPr lang="es-ES_tradnl" sz="1400"/>
              <a:t> </a:t>
            </a:r>
            <a:r>
              <a:rPr lang="es-ES_tradnl" sz="1400" err="1"/>
              <a:t>toxicity</a:t>
            </a:r>
            <a:endParaRPr lang="es-ES_tradnl" sz="1400"/>
          </a:p>
          <a:p>
            <a:r>
              <a:rPr lang="es-ES_tradnl" sz="1400"/>
              <a:t>Issues </a:t>
            </a:r>
            <a:r>
              <a:rPr lang="es-ES_tradnl" sz="1400" err="1"/>
              <a:t>about</a:t>
            </a:r>
            <a:r>
              <a:rPr lang="es-ES_tradnl" sz="1400"/>
              <a:t> </a:t>
            </a:r>
            <a:r>
              <a:rPr lang="es-ES_tradnl" sz="1400" err="1"/>
              <a:t>recyclability</a:t>
            </a:r>
            <a:endParaRPr lang="es-ES_tradnl" sz="1400"/>
          </a:p>
        </p:txBody>
      </p:sp>
      <p:sp>
        <p:nvSpPr>
          <p:cNvPr id="5" name="Content Placeholder 3">
            <a:extLst>
              <a:ext uri="{FF2B5EF4-FFF2-40B4-BE49-F238E27FC236}">
                <a16:creationId xmlns:a16="http://schemas.microsoft.com/office/drawing/2014/main" id="{6569B075-4E52-4B7F-AC74-8FE61A4B4FFD}"/>
              </a:ext>
            </a:extLst>
          </p:cNvPr>
          <p:cNvSpPr txBox="1">
            <a:spLocks/>
          </p:cNvSpPr>
          <p:nvPr/>
        </p:nvSpPr>
        <p:spPr bwMode="auto">
          <a:xfrm>
            <a:off x="3176276" y="1141085"/>
            <a:ext cx="2796210"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marL="0" indent="0">
              <a:buNone/>
            </a:pPr>
            <a:r>
              <a:rPr lang="fi-FI" sz="1400" dirty="0" err="1"/>
              <a:t>Latent</a:t>
            </a:r>
            <a:r>
              <a:rPr lang="fi-FI" sz="1400" dirty="0"/>
              <a:t> </a:t>
            </a:r>
            <a:r>
              <a:rPr lang="fi-FI" sz="1400" dirty="0" err="1"/>
              <a:t>heat</a:t>
            </a:r>
            <a:r>
              <a:rPr lang="fi-FI" sz="1400" dirty="0"/>
              <a:t> </a:t>
            </a:r>
            <a:r>
              <a:rPr lang="fi-FI" sz="1400" dirty="0" err="1"/>
              <a:t>storage</a:t>
            </a:r>
            <a:endParaRPr lang="fi-FI" sz="1400" dirty="0"/>
          </a:p>
          <a:p>
            <a:pPr marL="0" indent="0">
              <a:buNone/>
            </a:pPr>
            <a:r>
              <a:rPr lang="fi-FI" sz="1400" dirty="0" err="1"/>
              <a:t>Pros</a:t>
            </a:r>
            <a:r>
              <a:rPr lang="fi-FI" sz="1400" dirty="0"/>
              <a:t>:</a:t>
            </a:r>
          </a:p>
          <a:p>
            <a:r>
              <a:rPr lang="fi-FI" sz="1400" dirty="0"/>
              <a:t>10-50 €/kWh</a:t>
            </a:r>
          </a:p>
          <a:p>
            <a:r>
              <a:rPr lang="fi-FI" sz="1400" dirty="0" err="1">
                <a:ea typeface="ＭＳ Ｐゴシック"/>
              </a:rPr>
              <a:t>Daily</a:t>
            </a:r>
            <a:r>
              <a:rPr lang="fi-FI" sz="1400" dirty="0">
                <a:ea typeface="ＭＳ Ｐゴシック"/>
              </a:rPr>
              <a:t> and </a:t>
            </a:r>
            <a:r>
              <a:rPr lang="fi-FI" sz="1400" dirty="0" err="1">
                <a:ea typeface="ＭＳ Ｐゴシック"/>
              </a:rPr>
              <a:t>seasonal</a:t>
            </a:r>
            <a:r>
              <a:rPr lang="fi-FI" sz="1400" dirty="0">
                <a:ea typeface="ＭＳ Ｐゴシック"/>
              </a:rPr>
              <a:t> </a:t>
            </a:r>
            <a:r>
              <a:rPr lang="fi-FI" sz="1400" dirty="0" err="1">
                <a:ea typeface="ＭＳ Ｐゴシック"/>
              </a:rPr>
              <a:t>storage</a:t>
            </a:r>
            <a:endParaRPr lang="fi-FI" sz="1400" dirty="0">
              <a:ea typeface="ＭＳ Ｐゴシック"/>
            </a:endParaRPr>
          </a:p>
          <a:p>
            <a:r>
              <a:rPr lang="fi-FI" sz="1400" dirty="0">
                <a:ea typeface="ＭＳ Ｐゴシック"/>
              </a:rPr>
              <a:t>Storage </a:t>
            </a:r>
            <a:r>
              <a:rPr lang="fi-FI" sz="1400" dirty="0" err="1">
                <a:ea typeface="ＭＳ Ｐゴシック"/>
              </a:rPr>
              <a:t>occurs</a:t>
            </a:r>
            <a:r>
              <a:rPr lang="fi-FI" sz="1400" dirty="0">
                <a:ea typeface="ＭＳ Ｐゴシック"/>
              </a:rPr>
              <a:t> in </a:t>
            </a:r>
            <a:r>
              <a:rPr lang="fi-FI" sz="1400" dirty="0" err="1">
                <a:ea typeface="ＭＳ Ｐゴシック"/>
              </a:rPr>
              <a:t>small</a:t>
            </a:r>
            <a:r>
              <a:rPr lang="fi-FI" sz="1400" dirty="0">
                <a:ea typeface="ＭＳ Ｐゴシック"/>
              </a:rPr>
              <a:t> </a:t>
            </a:r>
            <a:r>
              <a:rPr lang="fi-FI" sz="1400" dirty="0" err="1">
                <a:ea typeface="ＭＳ Ｐゴシック"/>
              </a:rPr>
              <a:t>temperature</a:t>
            </a:r>
            <a:r>
              <a:rPr lang="fi-FI" sz="1400" dirty="0">
                <a:ea typeface="ＭＳ Ｐゴシック"/>
              </a:rPr>
              <a:t> </a:t>
            </a:r>
            <a:r>
              <a:rPr lang="fi-FI" sz="1400" dirty="0" err="1">
                <a:ea typeface="ＭＳ Ｐゴシック"/>
              </a:rPr>
              <a:t>variation</a:t>
            </a:r>
            <a:endParaRPr lang="fi-FI" sz="1400" dirty="0">
              <a:ea typeface="ＭＳ Ｐゴシック"/>
            </a:endParaRPr>
          </a:p>
          <a:p>
            <a:pPr marL="0" indent="0">
              <a:buNone/>
            </a:pPr>
            <a:r>
              <a:rPr lang="en-GB" sz="1400" dirty="0"/>
              <a:t>Cons:</a:t>
            </a:r>
          </a:p>
          <a:p>
            <a:r>
              <a:rPr lang="en-GB" sz="1400" dirty="0"/>
              <a:t>High risk of leakage</a:t>
            </a:r>
            <a:endParaRPr lang="fi-FI" sz="1400" dirty="0">
              <a:ea typeface="ＭＳ Ｐゴシック"/>
            </a:endParaRPr>
          </a:p>
          <a:p>
            <a:r>
              <a:rPr lang="fi-FI" sz="1400" dirty="0" err="1">
                <a:ea typeface="ＭＳ Ｐゴシック"/>
              </a:rPr>
              <a:t>Organic</a:t>
            </a:r>
            <a:r>
              <a:rPr lang="fi-FI" sz="1400" dirty="0">
                <a:ea typeface="ＭＳ Ｐゴシック"/>
              </a:rPr>
              <a:t> PMC </a:t>
            </a:r>
            <a:r>
              <a:rPr lang="fi-FI" sz="1400" err="1">
                <a:ea typeface="ＭＳ Ｐゴシック"/>
              </a:rPr>
              <a:t>flammable</a:t>
            </a:r>
            <a:endParaRPr lang="fi-FI" sz="1400" dirty="0">
              <a:ea typeface="ＭＳ Ｐゴシック"/>
            </a:endParaRPr>
          </a:p>
          <a:p>
            <a:r>
              <a:rPr lang="fi-FI" sz="1400" dirty="0" err="1">
                <a:ea typeface="ＭＳ Ｐゴシック"/>
              </a:rPr>
              <a:t>Inorganic</a:t>
            </a:r>
            <a:r>
              <a:rPr lang="fi-FI" sz="1400" dirty="0">
                <a:ea typeface="ＭＳ Ｐゴシック"/>
              </a:rPr>
              <a:t> PMC </a:t>
            </a:r>
            <a:r>
              <a:rPr lang="fi-FI" sz="1400" dirty="0" err="1">
                <a:ea typeface="ＭＳ Ｐゴシック"/>
              </a:rPr>
              <a:t>corrosive</a:t>
            </a:r>
            <a:endParaRPr lang="fi-FI" sz="1400" dirty="0">
              <a:ea typeface="ＭＳ Ｐゴシック"/>
            </a:endParaRPr>
          </a:p>
          <a:p>
            <a:r>
              <a:rPr lang="fi-FI" sz="1400" dirty="0" err="1">
                <a:ea typeface="ＭＳ Ｐゴシック"/>
              </a:rPr>
              <a:t>Low</a:t>
            </a:r>
            <a:r>
              <a:rPr lang="fi-FI" sz="1400" dirty="0">
                <a:ea typeface="ＭＳ Ｐゴシック"/>
              </a:rPr>
              <a:t> </a:t>
            </a:r>
            <a:r>
              <a:rPr lang="fi-FI" sz="1400" dirty="0" err="1">
                <a:ea typeface="ＭＳ Ｐゴシック"/>
              </a:rPr>
              <a:t>thermal</a:t>
            </a:r>
            <a:r>
              <a:rPr lang="fi-FI" sz="1400" dirty="0">
                <a:ea typeface="ＭＳ Ｐゴシック"/>
              </a:rPr>
              <a:t> </a:t>
            </a:r>
            <a:r>
              <a:rPr lang="fi-FI" sz="1400" dirty="0" err="1">
                <a:ea typeface="ＭＳ Ｐゴシック"/>
              </a:rPr>
              <a:t>conductivity</a:t>
            </a:r>
            <a:endParaRPr lang="fi-FI" sz="1400" dirty="0">
              <a:ea typeface="ＭＳ Ｐゴシック"/>
            </a:endParaRPr>
          </a:p>
          <a:p>
            <a:endParaRPr lang="fi-FI" sz="1400" dirty="0">
              <a:ea typeface="ＭＳ Ｐゴシック"/>
            </a:endParaRPr>
          </a:p>
          <a:p>
            <a:endParaRPr lang="fi-FI" sz="1400" dirty="0"/>
          </a:p>
          <a:p>
            <a:endParaRPr lang="es-ES_tradnl" sz="1400" dirty="0"/>
          </a:p>
        </p:txBody>
      </p:sp>
      <p:pic>
        <p:nvPicPr>
          <p:cNvPr id="6" name="Picture 2" descr="Thermal Energy Storage – Energy Storage Hub">
            <a:extLst>
              <a:ext uri="{FF2B5EF4-FFF2-40B4-BE49-F238E27FC236}">
                <a16:creationId xmlns:a16="http://schemas.microsoft.com/office/drawing/2014/main" id="{CC5064BD-8E7D-42E1-89B0-F2BD3C517B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1659" y="4244451"/>
            <a:ext cx="4574887" cy="18275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8090270-184F-467E-8A59-18DAD906FF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20" y="4188222"/>
            <a:ext cx="3367990" cy="262348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1A1AFE7-6D3B-45B3-9B55-68BE0544A6F8}"/>
              </a:ext>
            </a:extLst>
          </p:cNvPr>
          <p:cNvSpPr txBox="1"/>
          <p:nvPr/>
        </p:nvSpPr>
        <p:spPr>
          <a:xfrm>
            <a:off x="2713500" y="6065344"/>
            <a:ext cx="3091992" cy="430887"/>
          </a:xfrm>
          <a:prstGeom prst="rect">
            <a:avLst/>
          </a:prstGeom>
          <a:noFill/>
        </p:spPr>
        <p:txBody>
          <a:bodyPr wrap="square" rtlCol="0">
            <a:spAutoFit/>
          </a:bodyPr>
          <a:lstStyle/>
          <a:p>
            <a:r>
              <a:rPr lang="en-US" sz="1100" dirty="0"/>
              <a:t>Storage capacities of PCM and TCM compared to water </a:t>
            </a:r>
            <a:endParaRPr lang="es-ES_tradnl" sz="1100" dirty="0"/>
          </a:p>
        </p:txBody>
      </p:sp>
      <p:sp>
        <p:nvSpPr>
          <p:cNvPr id="8" name="TextBox 7">
            <a:extLst>
              <a:ext uri="{FF2B5EF4-FFF2-40B4-BE49-F238E27FC236}">
                <a16:creationId xmlns:a16="http://schemas.microsoft.com/office/drawing/2014/main" id="{F39DD5B1-C053-496E-9B4B-C021D6886F1B}"/>
              </a:ext>
            </a:extLst>
          </p:cNvPr>
          <p:cNvSpPr txBox="1"/>
          <p:nvPr/>
        </p:nvSpPr>
        <p:spPr>
          <a:xfrm>
            <a:off x="6912142" y="6199852"/>
            <a:ext cx="2581275" cy="261610"/>
          </a:xfrm>
          <a:prstGeom prst="rect">
            <a:avLst/>
          </a:prstGeom>
          <a:noFill/>
        </p:spPr>
        <p:txBody>
          <a:bodyPr wrap="square" rtlCol="0">
            <a:spAutoFit/>
          </a:bodyPr>
          <a:lstStyle/>
          <a:p>
            <a:r>
              <a:rPr lang="fi-FI" sz="1100" dirty="0"/>
              <a:t>Storage </a:t>
            </a:r>
            <a:r>
              <a:rPr lang="fi-FI" sz="1100" dirty="0" err="1"/>
              <a:t>density</a:t>
            </a:r>
            <a:endParaRPr lang="en-GB" sz="1100" dirty="0"/>
          </a:p>
        </p:txBody>
      </p:sp>
    </p:spTree>
    <p:extLst>
      <p:ext uri="{BB962C8B-B14F-4D97-AF65-F5344CB8AC3E}">
        <p14:creationId xmlns:p14="http://schemas.microsoft.com/office/powerpoint/2010/main" val="403771852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98EC4AFB-1D60-4ABC-895D-AC6779113159}"/>
              </a:ext>
            </a:extLst>
          </p:cNvPr>
          <p:cNvSpPr>
            <a:spLocks noGrp="1"/>
          </p:cNvSpPr>
          <p:nvPr>
            <p:ph type="body" sz="quarter" idx="13"/>
          </p:nvPr>
        </p:nvSpPr>
        <p:spPr>
          <a:xfrm>
            <a:off x="572400" y="1497600"/>
            <a:ext cx="7988990" cy="4136400"/>
          </a:xfrm>
        </p:spPr>
        <p:txBody>
          <a:bodyPr/>
          <a:lstStyle/>
          <a:p>
            <a:pPr>
              <a:lnSpc>
                <a:spcPct val="200000"/>
              </a:lnSpc>
              <a:buFont typeface="Arial" panose="020B0604020202020204" pitchFamily="34" charset="0"/>
              <a:buChar char="•"/>
            </a:pPr>
            <a:r>
              <a:rPr lang="fi-FI" b="0"/>
              <a:t>Energy </a:t>
            </a:r>
            <a:r>
              <a:rPr lang="fi-FI" b="0" err="1"/>
              <a:t>storages</a:t>
            </a:r>
            <a:r>
              <a:rPr lang="fi-FI" b="0"/>
              <a:t> </a:t>
            </a:r>
            <a:r>
              <a:rPr lang="fi-FI" b="0" err="1"/>
              <a:t>have</a:t>
            </a:r>
            <a:r>
              <a:rPr lang="fi-FI" b="0"/>
              <a:t> an </a:t>
            </a:r>
            <a:r>
              <a:rPr lang="fi-FI" b="0" err="1"/>
              <a:t>impact</a:t>
            </a:r>
            <a:r>
              <a:rPr lang="fi-FI" b="0"/>
              <a:t> to </a:t>
            </a:r>
            <a:r>
              <a:rPr lang="fi-FI" b="0" err="1"/>
              <a:t>smart</a:t>
            </a:r>
            <a:r>
              <a:rPr lang="fi-FI" b="0"/>
              <a:t> </a:t>
            </a:r>
            <a:r>
              <a:rPr lang="fi-FI" b="0" err="1"/>
              <a:t>grids</a:t>
            </a:r>
            <a:r>
              <a:rPr lang="fi-FI" b="0"/>
              <a:t> </a:t>
            </a:r>
            <a:r>
              <a:rPr lang="fi-FI" b="0" err="1"/>
              <a:t>function</a:t>
            </a:r>
            <a:endParaRPr lang="fi-FI" b="0"/>
          </a:p>
          <a:p>
            <a:pPr>
              <a:lnSpc>
                <a:spcPct val="200000"/>
              </a:lnSpc>
              <a:buFont typeface="Arial" panose="020B0604020202020204" pitchFamily="34" charset="0"/>
              <a:buChar char="•"/>
            </a:pPr>
            <a:r>
              <a:rPr lang="fi-FI" b="0" err="1"/>
              <a:t>Flexible</a:t>
            </a:r>
            <a:r>
              <a:rPr lang="fi-FI" b="0"/>
              <a:t> </a:t>
            </a:r>
            <a:r>
              <a:rPr lang="fi-FI" b="0" err="1"/>
              <a:t>energy</a:t>
            </a:r>
            <a:r>
              <a:rPr lang="fi-FI" b="0"/>
              <a:t> </a:t>
            </a:r>
            <a:r>
              <a:rPr lang="fi-FI" b="0" err="1"/>
              <a:t>storing</a:t>
            </a:r>
            <a:endParaRPr lang="fi-FI" b="0"/>
          </a:p>
          <a:p>
            <a:pPr>
              <a:lnSpc>
                <a:spcPct val="200000"/>
              </a:lnSpc>
              <a:buFont typeface="Arial" panose="020B0604020202020204" pitchFamily="34" charset="0"/>
              <a:buChar char="•"/>
            </a:pPr>
            <a:r>
              <a:rPr lang="fi-FI" b="0"/>
              <a:t>Smart </a:t>
            </a:r>
            <a:r>
              <a:rPr lang="fi-FI" b="0" err="1"/>
              <a:t>grid</a:t>
            </a:r>
            <a:r>
              <a:rPr lang="fi-FI" b="0"/>
              <a:t> is </a:t>
            </a:r>
            <a:r>
              <a:rPr lang="fi-FI" b="0" err="1"/>
              <a:t>precondition</a:t>
            </a:r>
            <a:r>
              <a:rPr lang="fi-FI" b="0"/>
              <a:t> for </a:t>
            </a:r>
            <a:r>
              <a:rPr lang="fi-FI" b="0" err="1"/>
              <a:t>decentralised</a:t>
            </a:r>
            <a:r>
              <a:rPr lang="fi-FI" b="0"/>
              <a:t> </a:t>
            </a:r>
            <a:r>
              <a:rPr lang="fi-FI" b="0" err="1"/>
              <a:t>generation</a:t>
            </a:r>
            <a:r>
              <a:rPr lang="fi-FI" b="0"/>
              <a:t> </a:t>
            </a:r>
          </a:p>
          <a:p>
            <a:pPr>
              <a:lnSpc>
                <a:spcPct val="200000"/>
              </a:lnSpc>
              <a:buFont typeface="Arial" panose="020B0604020202020204" pitchFamily="34" charset="0"/>
              <a:buChar char="•"/>
            </a:pPr>
            <a:r>
              <a:rPr lang="fi-FI" b="0" err="1"/>
              <a:t>Thermal</a:t>
            </a:r>
            <a:r>
              <a:rPr lang="fi-FI" b="0"/>
              <a:t> </a:t>
            </a:r>
            <a:r>
              <a:rPr lang="fi-FI" b="0" err="1"/>
              <a:t>heat</a:t>
            </a:r>
            <a:r>
              <a:rPr lang="fi-FI" b="0"/>
              <a:t> </a:t>
            </a:r>
            <a:r>
              <a:rPr lang="fi-FI" b="0" err="1"/>
              <a:t>storages</a:t>
            </a:r>
            <a:r>
              <a:rPr lang="fi-FI" b="0"/>
              <a:t> </a:t>
            </a:r>
            <a:r>
              <a:rPr lang="fi-FI" b="0" err="1"/>
              <a:t>are</a:t>
            </a:r>
            <a:r>
              <a:rPr lang="fi-FI" b="0"/>
              <a:t> </a:t>
            </a:r>
            <a:r>
              <a:rPr lang="fi-FI" b="0" err="1"/>
              <a:t>needed</a:t>
            </a:r>
            <a:r>
              <a:rPr lang="fi-FI" b="0"/>
              <a:t> to </a:t>
            </a:r>
            <a:r>
              <a:rPr lang="fi-FI" b="0" err="1"/>
              <a:t>integrate</a:t>
            </a:r>
            <a:r>
              <a:rPr lang="fi-FI" b="0"/>
              <a:t> </a:t>
            </a:r>
            <a:r>
              <a:rPr lang="fi-FI" b="0" err="1"/>
              <a:t>renewables</a:t>
            </a:r>
            <a:r>
              <a:rPr lang="fi-FI" b="0"/>
              <a:t> into </a:t>
            </a:r>
            <a:r>
              <a:rPr lang="fi-FI" b="0" err="1"/>
              <a:t>power</a:t>
            </a:r>
            <a:r>
              <a:rPr lang="fi-FI" b="0"/>
              <a:t> </a:t>
            </a:r>
            <a:r>
              <a:rPr lang="fi-FI" b="0" err="1"/>
              <a:t>system</a:t>
            </a:r>
            <a:endParaRPr lang="fi-FI" b="0"/>
          </a:p>
          <a:p>
            <a:pPr>
              <a:lnSpc>
                <a:spcPct val="200000"/>
              </a:lnSpc>
              <a:buFont typeface="Arial" panose="020B0604020202020204" pitchFamily="34" charset="0"/>
              <a:buChar char="•"/>
            </a:pPr>
            <a:r>
              <a:rPr lang="fi-FI" b="0" err="1"/>
              <a:t>Demand</a:t>
            </a:r>
            <a:r>
              <a:rPr lang="fi-FI" b="0"/>
              <a:t> and </a:t>
            </a:r>
            <a:r>
              <a:rPr lang="fi-FI" b="0" err="1"/>
              <a:t>electricity</a:t>
            </a:r>
            <a:r>
              <a:rPr lang="fi-FI" b="0"/>
              <a:t> </a:t>
            </a:r>
            <a:r>
              <a:rPr lang="fi-FI" b="0" err="1"/>
              <a:t>peaks</a:t>
            </a:r>
            <a:r>
              <a:rPr lang="fi-FI" b="0"/>
              <a:t> </a:t>
            </a:r>
            <a:r>
              <a:rPr lang="fi-FI" b="0" err="1"/>
              <a:t>reduction</a:t>
            </a:r>
            <a:endParaRPr lang="fi-FI" b="0"/>
          </a:p>
          <a:p>
            <a:pPr>
              <a:lnSpc>
                <a:spcPct val="200000"/>
              </a:lnSpc>
              <a:buFont typeface="Arial" panose="020B0604020202020204" pitchFamily="34" charset="0"/>
              <a:buChar char="•"/>
            </a:pPr>
            <a:r>
              <a:rPr lang="fi-FI" b="0" err="1"/>
              <a:t>Enhanching</a:t>
            </a:r>
            <a:r>
              <a:rPr lang="fi-FI" b="0"/>
              <a:t> </a:t>
            </a:r>
            <a:r>
              <a:rPr lang="fi-FI" b="0" err="1"/>
              <a:t>the</a:t>
            </a:r>
            <a:r>
              <a:rPr lang="fi-FI" b="0"/>
              <a:t> </a:t>
            </a:r>
            <a:r>
              <a:rPr lang="fi-FI" b="0" err="1"/>
              <a:t>efficiency</a:t>
            </a:r>
            <a:r>
              <a:rPr lang="fi-FI" b="0"/>
              <a:t> of </a:t>
            </a:r>
            <a:r>
              <a:rPr lang="fi-FI" b="0" err="1"/>
              <a:t>energy</a:t>
            </a:r>
            <a:r>
              <a:rPr lang="fi-FI" b="0"/>
              <a:t> </a:t>
            </a:r>
            <a:r>
              <a:rPr lang="fi-FI" b="0" err="1"/>
              <a:t>system</a:t>
            </a:r>
            <a:endParaRPr lang="fi-FI" b="0"/>
          </a:p>
          <a:p>
            <a:pPr>
              <a:lnSpc>
                <a:spcPct val="200000"/>
              </a:lnSpc>
              <a:buFont typeface="Arial" panose="020B0604020202020204" pitchFamily="34" charset="0"/>
              <a:buChar char="•"/>
            </a:pPr>
            <a:endParaRPr lang="fi-FI" dirty="0"/>
          </a:p>
          <a:p>
            <a:pPr>
              <a:lnSpc>
                <a:spcPct val="200000"/>
              </a:lnSpc>
              <a:buFont typeface="Arial" panose="020B0604020202020204" pitchFamily="34" charset="0"/>
              <a:buChar char="•"/>
            </a:pPr>
            <a:endParaRPr lang="fi-FI" dirty="0"/>
          </a:p>
          <a:p>
            <a:pPr>
              <a:lnSpc>
                <a:spcPct val="200000"/>
              </a:lnSpc>
              <a:buFont typeface="Arial" panose="020B0604020202020204" pitchFamily="34" charset="0"/>
              <a:buChar char="•"/>
            </a:pPr>
            <a:endParaRPr lang="fi-FI" dirty="0"/>
          </a:p>
          <a:p>
            <a:pPr>
              <a:buFont typeface="Arial" panose="020B0604020202020204" pitchFamily="34" charset="0"/>
              <a:buChar char="•"/>
            </a:pPr>
            <a:endParaRPr lang="fi-FI" dirty="0"/>
          </a:p>
          <a:p>
            <a:pPr>
              <a:buFont typeface="Arial" panose="020B0604020202020204" pitchFamily="34" charset="0"/>
              <a:buChar char="•"/>
            </a:pPr>
            <a:endParaRPr lang="fi-FI" dirty="0"/>
          </a:p>
          <a:p>
            <a:pPr>
              <a:buFont typeface="Arial" panose="020B0604020202020204" pitchFamily="34" charset="0"/>
              <a:buChar char="•"/>
            </a:pPr>
            <a:endParaRPr lang="fi-FI" dirty="0"/>
          </a:p>
        </p:txBody>
      </p:sp>
      <p:sp>
        <p:nvSpPr>
          <p:cNvPr id="3" name="Otsikko 2">
            <a:extLst>
              <a:ext uri="{FF2B5EF4-FFF2-40B4-BE49-F238E27FC236}">
                <a16:creationId xmlns:a16="http://schemas.microsoft.com/office/drawing/2014/main" id="{609C338D-9A92-4C3D-9809-B5721202F01A}"/>
              </a:ext>
            </a:extLst>
          </p:cNvPr>
          <p:cNvSpPr>
            <a:spLocks noGrp="1"/>
          </p:cNvSpPr>
          <p:nvPr>
            <p:ph type="ctrTitle"/>
          </p:nvPr>
        </p:nvSpPr>
        <p:spPr/>
        <p:txBody>
          <a:bodyPr/>
          <a:lstStyle/>
          <a:p>
            <a:r>
              <a:rPr lang="fi-FI" err="1">
                <a:ea typeface="ＭＳ Ｐゴシック"/>
              </a:rPr>
              <a:t>Thermal</a:t>
            </a:r>
            <a:r>
              <a:rPr lang="fi-FI">
                <a:ea typeface="ＭＳ Ｐゴシック"/>
              </a:rPr>
              <a:t> </a:t>
            </a:r>
            <a:r>
              <a:rPr lang="fi-FI" err="1">
                <a:ea typeface="ＭＳ Ｐゴシック"/>
              </a:rPr>
              <a:t>Heat</a:t>
            </a:r>
            <a:r>
              <a:rPr lang="fi-FI">
                <a:ea typeface="ＭＳ Ｐゴシック"/>
              </a:rPr>
              <a:t> </a:t>
            </a:r>
            <a:r>
              <a:rPr lang="fi-FI" err="1">
                <a:ea typeface="ＭＳ Ｐゴシック"/>
              </a:rPr>
              <a:t>Storages</a:t>
            </a:r>
            <a:r>
              <a:rPr lang="fi-FI">
                <a:ea typeface="ＭＳ Ｐゴシック"/>
              </a:rPr>
              <a:t> and Smart Grid</a:t>
            </a:r>
            <a:endParaRPr lang="fi-FI"/>
          </a:p>
        </p:txBody>
      </p:sp>
      <p:sp>
        <p:nvSpPr>
          <p:cNvPr id="4" name="Tekstin paikkamerkki 3">
            <a:extLst>
              <a:ext uri="{FF2B5EF4-FFF2-40B4-BE49-F238E27FC236}">
                <a16:creationId xmlns:a16="http://schemas.microsoft.com/office/drawing/2014/main" id="{5C69834E-8DA5-4209-B96A-90E18A6F27FF}"/>
              </a:ext>
            </a:extLst>
          </p:cNvPr>
          <p:cNvSpPr>
            <a:spLocks noGrp="1"/>
          </p:cNvSpPr>
          <p:nvPr>
            <p:ph type="body" sz="quarter" idx="16"/>
          </p:nvPr>
        </p:nvSpPr>
        <p:spPr/>
        <p:txBody>
          <a:bodyPr/>
          <a:lstStyle/>
          <a:p>
            <a:endParaRPr lang="fi-FI"/>
          </a:p>
        </p:txBody>
      </p:sp>
      <p:sp>
        <p:nvSpPr>
          <p:cNvPr id="5" name="Tekstin paikkamerkki 4">
            <a:extLst>
              <a:ext uri="{FF2B5EF4-FFF2-40B4-BE49-F238E27FC236}">
                <a16:creationId xmlns:a16="http://schemas.microsoft.com/office/drawing/2014/main" id="{7AFFD668-9283-4D33-A2CD-E56BF54596E8}"/>
              </a:ext>
            </a:extLst>
          </p:cNvPr>
          <p:cNvSpPr>
            <a:spLocks noGrp="1"/>
          </p:cNvSpPr>
          <p:nvPr>
            <p:ph type="body" sz="quarter" idx="17"/>
          </p:nvPr>
        </p:nvSpPr>
        <p:spPr/>
        <p:txBody>
          <a:bodyPr/>
          <a:lstStyle/>
          <a:p>
            <a:endParaRPr lang="fi-FI"/>
          </a:p>
        </p:txBody>
      </p:sp>
      <p:sp>
        <p:nvSpPr>
          <p:cNvPr id="6" name="Päivämäärän paikkamerkki 5">
            <a:extLst>
              <a:ext uri="{FF2B5EF4-FFF2-40B4-BE49-F238E27FC236}">
                <a16:creationId xmlns:a16="http://schemas.microsoft.com/office/drawing/2014/main" id="{4F0A544E-57A3-45D9-ADFC-3A05E100EC4A}"/>
              </a:ext>
            </a:extLst>
          </p:cNvPr>
          <p:cNvSpPr>
            <a:spLocks noGrp="1"/>
          </p:cNvSpPr>
          <p:nvPr>
            <p:ph type="dt" sz="half" idx="19"/>
          </p:nvPr>
        </p:nvSpPr>
        <p:spPr/>
        <p:txBody>
          <a:bodyPr/>
          <a:lstStyle/>
          <a:p>
            <a:pPr>
              <a:defRPr/>
            </a:pPr>
            <a:r>
              <a:rPr lang="fi-FI"/>
              <a:t>23.3.2021</a:t>
            </a:r>
            <a:endParaRPr lang="en-US"/>
          </a:p>
        </p:txBody>
      </p:sp>
      <p:sp>
        <p:nvSpPr>
          <p:cNvPr id="7" name="Dian numeron paikkamerkki 6">
            <a:extLst>
              <a:ext uri="{FF2B5EF4-FFF2-40B4-BE49-F238E27FC236}">
                <a16:creationId xmlns:a16="http://schemas.microsoft.com/office/drawing/2014/main" id="{09D33090-BFE0-459C-A326-470433C324E4}"/>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a:p>
        </p:txBody>
      </p:sp>
    </p:spTree>
    <p:extLst>
      <p:ext uri="{BB962C8B-B14F-4D97-AF65-F5344CB8AC3E}">
        <p14:creationId xmlns:p14="http://schemas.microsoft.com/office/powerpoint/2010/main" val="3141148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0" indent="0">
              <a:lnSpc>
                <a:spcPct val="150000"/>
              </a:lnSpc>
            </a:pPr>
            <a:r>
              <a:rPr lang="fi-FI" sz="2000" dirty="0" err="1"/>
              <a:t>Thermal</a:t>
            </a:r>
            <a:r>
              <a:rPr lang="fi-FI" sz="2000" dirty="0"/>
              <a:t> </a:t>
            </a:r>
            <a:r>
              <a:rPr lang="fi-FI" sz="2000" dirty="0" err="1"/>
              <a:t>energy</a:t>
            </a:r>
            <a:r>
              <a:rPr lang="fi-FI" sz="2000" dirty="0"/>
              <a:t> </a:t>
            </a:r>
            <a:r>
              <a:rPr lang="fi-FI" sz="2000" dirty="0" err="1"/>
              <a:t>storages</a:t>
            </a:r>
            <a:r>
              <a:rPr lang="fi-FI" sz="2000" dirty="0"/>
              <a:t> </a:t>
            </a:r>
            <a:r>
              <a:rPr lang="fi-FI" sz="2000" dirty="0" err="1"/>
              <a:t>have</a:t>
            </a:r>
            <a:r>
              <a:rPr lang="fi-FI" sz="2000" dirty="0"/>
              <a:t> a </a:t>
            </a:r>
            <a:r>
              <a:rPr lang="fi-FI" sz="2000" dirty="0" err="1"/>
              <a:t>key</a:t>
            </a:r>
            <a:r>
              <a:rPr lang="fi-FI" sz="2000" dirty="0"/>
              <a:t> </a:t>
            </a:r>
            <a:r>
              <a:rPr lang="fi-FI" sz="2000" dirty="0" err="1"/>
              <a:t>role</a:t>
            </a:r>
            <a:r>
              <a:rPr lang="fi-FI" sz="2000" dirty="0"/>
              <a:t> </a:t>
            </a:r>
            <a:r>
              <a:rPr lang="fi-FI" sz="2000" dirty="0" err="1"/>
              <a:t>when</a:t>
            </a:r>
            <a:r>
              <a:rPr lang="fi-FI" sz="2000" dirty="0"/>
              <a:t> ….</a:t>
            </a:r>
          </a:p>
          <a:p>
            <a:pPr>
              <a:lnSpc>
                <a:spcPct val="150000"/>
              </a:lnSpc>
              <a:buFont typeface="Arial" panose="020B0604020202020204" pitchFamily="34" charset="0"/>
              <a:buChar char="•"/>
            </a:pPr>
            <a:r>
              <a:rPr lang="en-US" sz="2000" b="0" dirty="0"/>
              <a:t>Thermal energy storages can be divided to sensible, latent and thermochemical technologies</a:t>
            </a:r>
          </a:p>
          <a:p>
            <a:pPr>
              <a:lnSpc>
                <a:spcPct val="150000"/>
              </a:lnSpc>
              <a:buFont typeface="Arial" panose="020B0604020202020204" pitchFamily="34" charset="0"/>
              <a:buChar char="•"/>
            </a:pPr>
            <a:r>
              <a:rPr lang="en-US" sz="2000" b="0" dirty="0"/>
              <a:t>Storages can be daily or seasonal</a:t>
            </a:r>
          </a:p>
          <a:p>
            <a:pPr>
              <a:lnSpc>
                <a:spcPct val="150000"/>
              </a:lnSpc>
              <a:buFont typeface="Arial" panose="020B0604020202020204" pitchFamily="34" charset="0"/>
              <a:buChar char="•"/>
            </a:pPr>
            <a:r>
              <a:rPr lang="en-US" sz="2000" b="0" dirty="0"/>
              <a:t>Energy storages are requirement to further utilization of RES</a:t>
            </a:r>
          </a:p>
          <a:p>
            <a:pPr>
              <a:lnSpc>
                <a:spcPct val="150000"/>
              </a:lnSpc>
              <a:buFont typeface="Arial" panose="020B0604020202020204" pitchFamily="34" charset="0"/>
              <a:buChar char="•"/>
            </a:pPr>
            <a:r>
              <a:rPr lang="en-US" sz="2000" b="0" dirty="0"/>
              <a:t>More efficient energy system</a:t>
            </a:r>
          </a:p>
          <a:p>
            <a:pPr marL="342900" indent="-342900">
              <a:lnSpc>
                <a:spcPct val="150000"/>
              </a:lnSpc>
              <a:buFont typeface="Arial" panose="020B0604020202020204" pitchFamily="34" charset="0"/>
              <a:buChar char="•"/>
            </a:pPr>
            <a:r>
              <a:rPr lang="en-US" sz="2000" b="0" dirty="0"/>
              <a:t>Demand and price peak reduction</a:t>
            </a:r>
          </a:p>
          <a:p>
            <a:pPr>
              <a:lnSpc>
                <a:spcPct val="150000"/>
              </a:lnSpc>
              <a:buFont typeface="Arial" panose="020B0604020202020204" pitchFamily="34" charset="0"/>
              <a:buChar char="•"/>
            </a:pPr>
            <a:endParaRPr lang="en-US" sz="2000" b="0" dirty="0"/>
          </a:p>
        </p:txBody>
      </p:sp>
      <p:sp>
        <p:nvSpPr>
          <p:cNvPr id="3" name="Title 2"/>
          <p:cNvSpPr>
            <a:spLocks noGrp="1"/>
          </p:cNvSpPr>
          <p:nvPr>
            <p:ph type="ctrTitle"/>
          </p:nvPr>
        </p:nvSpPr>
        <p:spPr/>
        <p:txBody>
          <a:bodyPr/>
          <a:lstStyle/>
          <a:p>
            <a:r>
              <a:rPr lang="fi-FI" err="1"/>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23.3.2021</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9</a:t>
            </a:fld>
            <a:endParaRPr lang="en-US" altLang="en-US"/>
          </a:p>
        </p:txBody>
      </p:sp>
    </p:spTree>
    <p:extLst>
      <p:ext uri="{BB962C8B-B14F-4D97-AF65-F5344CB8AC3E}">
        <p14:creationId xmlns:p14="http://schemas.microsoft.com/office/powerpoint/2010/main" val="3223155658"/>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24663E9427E797468E064C6CFFAD9A1B" ma:contentTypeVersion="2" ma:contentTypeDescription="Luo uusi asiakirja." ma:contentTypeScope="" ma:versionID="d0b5db98a64b7d607a00d3bb071ed3e6">
  <xsd:schema xmlns:xsd="http://www.w3.org/2001/XMLSchema" xmlns:xs="http://www.w3.org/2001/XMLSchema" xmlns:p="http://schemas.microsoft.com/office/2006/metadata/properties" xmlns:ns2="846a237a-a5cc-438b-bfda-8aa6a7931fc4" targetNamespace="http://schemas.microsoft.com/office/2006/metadata/properties" ma:root="true" ma:fieldsID="4a1dafd281b9dc6a8c893a8f1457c2e8" ns2:_="">
    <xsd:import namespace="846a237a-a5cc-438b-bfda-8aa6a7931fc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a237a-a5cc-438b-bfda-8aa6a7931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94491A-86A8-4466-B16A-98F457414E16}">
  <ds:schemaRefs>
    <ds:schemaRef ds:uri="http://schemas.microsoft.com/sharepoint/v3/contenttype/forms"/>
  </ds:schemaRefs>
</ds:datastoreItem>
</file>

<file path=customXml/itemProps2.xml><?xml version="1.0" encoding="utf-8"?>
<ds:datastoreItem xmlns:ds="http://schemas.openxmlformats.org/officeDocument/2006/customXml" ds:itemID="{EF1206BE-41D2-44C9-BD0B-4110B2AD06BA}">
  <ds:schemaRefs>
    <ds:schemaRef ds:uri="846a237a-a5cc-438b-bfda-8aa6a7931f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530A09B-EC5C-4EAF-A50E-13B8F7E1B7D8}">
  <ds:schemaRefs>
    <ds:schemaRef ds:uri="846a237a-a5cc-438b-bfda-8aa6a7931f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presentation</Template>
  <TotalTime>109</TotalTime>
  <Words>809</Words>
  <Application>Microsoft Office PowerPoint</Application>
  <PresentationFormat>On-screen Show (4:3)</PresentationFormat>
  <Paragraphs>131</Paragraphs>
  <Slides>10</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presentation</vt:lpstr>
      <vt:lpstr>Aalto Content - Green</vt:lpstr>
      <vt:lpstr>ELEC-E8423 - Smart Grid  8. Thermal heat storages for daily and seasonal use</vt:lpstr>
      <vt:lpstr>Introduction</vt:lpstr>
      <vt:lpstr>Sensible Heat Storage (SHS)</vt:lpstr>
      <vt:lpstr>Latent Heat Storage (LHS)</vt:lpstr>
      <vt:lpstr>Thermochemical Heat Storage (THS)</vt:lpstr>
      <vt:lpstr>Daily and Seasonal Storage </vt:lpstr>
      <vt:lpstr>Characterics of Storage Systems</vt:lpstr>
      <vt:lpstr>Thermal Heat Storages and Smart Grid</vt:lpstr>
      <vt:lpstr>Conclusions</vt:lpstr>
      <vt:lpstr>Source Material Used</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2</cp:revision>
  <dcterms:created xsi:type="dcterms:W3CDTF">2010-03-23T14:57:30Z</dcterms:created>
  <dcterms:modified xsi:type="dcterms:W3CDTF">2021-03-22T12:41:28Z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0x01010024663E9427E797468E064C6CFFAD9A1B</vt:lpwstr>
  </property>
</Properties>
</file>