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4"/>
    <p:sldMasterId id="2147483671" r:id="rId5"/>
  </p:sldMasterIdLst>
  <p:notesMasterIdLst>
    <p:notesMasterId r:id="rId21"/>
  </p:notesMasterIdLst>
  <p:handoutMasterIdLst>
    <p:handoutMasterId r:id="rId22"/>
  </p:handoutMasterIdLst>
  <p:sldIdLst>
    <p:sldId id="339" r:id="rId6"/>
    <p:sldId id="355" r:id="rId7"/>
    <p:sldId id="370" r:id="rId8"/>
    <p:sldId id="363" r:id="rId9"/>
    <p:sldId id="371" r:id="rId10"/>
    <p:sldId id="374" r:id="rId11"/>
    <p:sldId id="378" r:id="rId12"/>
    <p:sldId id="379" r:id="rId13"/>
    <p:sldId id="373" r:id="rId14"/>
    <p:sldId id="365" r:id="rId15"/>
    <p:sldId id="375" r:id="rId16"/>
    <p:sldId id="376" r:id="rId17"/>
    <p:sldId id="372" r:id="rId18"/>
    <p:sldId id="352" r:id="rId19"/>
    <p:sldId id="362" r:id="rId20"/>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61392-1C51-48DC-AE40-A971C543682E}" v="1263" dt="2021-04-26T15:06:30.470"/>
    <p1510:client id="{21005E47-3959-4813-B528-3FFBC799A4CC}" v="3" dt="2021-04-26T17:32:53.326"/>
    <p1510:client id="{419D508F-B63E-40EF-A634-7EFD80122E28}" v="595" dt="2021-04-26T18:03:24.605"/>
    <p1510:client id="{4BEF311E-3A18-4698-BC33-E23204269025}" v="2" dt="2021-04-26T06:22:44.747"/>
    <p1510:client id="{4F4ECEDE-A062-40F1-8F34-140D3FED5E89}" v="2" dt="2021-04-26T08:40:18.103"/>
    <p1510:client id="{9AD89C5F-70B7-43BF-814B-E18853DAABBB}" v="1836" dt="2021-04-26T20:20:46.949"/>
    <p1510:client id="{B4409486-82E5-48E4-BD7E-92FC11B4A78E}" v="826" dt="2021-04-26T22:42:51.797"/>
    <p1510:client id="{B91F47B3-25B5-4872-ADE6-610B52A6EBA8}" v="1" dt="2021-04-26T20:21:53.281"/>
    <p1510:client id="{BACBAB58-A4F7-0E47-8529-9573492FF77E}" v="4" dt="2021-04-26T17:17:18.831"/>
    <p1510:client id="{BE3A93AA-FE7B-4820-85DA-C6ACA0D18911}" v="4" dt="2021-04-26T20:43:35.796"/>
    <p1510:client id="{C048793E-2C69-4B62-ACB4-6FF84B896885}" v="2239" dt="2021-04-26T19:32:43.739"/>
    <p1510:client id="{C3651116-837D-4A19-B76C-F200BF596AF3}" v="652" dt="2021-04-26T17:25:05.119"/>
    <p1510:client id="{C4ED82BF-E69B-4A18-BC63-A336996A6B70}" v="34" dt="2021-04-26T22:45:12.160"/>
    <p1510:client id="{D40C91B9-880D-40AA-8D14-411DC05861BC}" v="424" dt="2021-04-26T20:37:28.340"/>
    <p1510:client id="{EC243FC0-483E-4788-9370-99392F39DAB6}" v="326" dt="2021-04-26T20:57:44.784"/>
    <p1510:client id="{ED485A36-27B1-4203-BB40-5C4BAC77841B}" v="154" dt="2021-04-26T17:48:50.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4/27/2021</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4/27/2021</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777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620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936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2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fuelcellindustryreview.com/" TargetMode="External"/><Relationship Id="rId7" Type="http://schemas.openxmlformats.org/officeDocument/2006/relationships/hyperlink" Target="https://www.energy.gov/eere/fuelcells/fuel-cell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fuelcellsworks.com/knowledge/applications/" TargetMode="External"/><Relationship Id="rId5" Type="http://schemas.openxmlformats.org/officeDocument/2006/relationships/hyperlink" Target="https://www.energy.gov/sites/default/files/2017/05/f34/fcto_myrdd_fuel_cells.pdf" TargetMode="External"/><Relationship Id="rId4" Type="http://schemas.openxmlformats.org/officeDocument/2006/relationships/hyperlink" Target="https://www.iea.org/events/power-system-flexibility-campaign-hydrogen-and-the-role-of-synthetic-fuels-in-power-system-flexibilit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a:bodyPr>
          <a:lstStyle/>
          <a:p>
            <a:r>
              <a:rPr lang="fi-FI" sz="3200">
                <a:ea typeface="ＭＳ Ｐゴシック"/>
              </a:rPr>
              <a:t>ELEC-E8423 - Smart Grid</a:t>
            </a:r>
            <a:br>
              <a:rPr lang="fi-FI" sz="3200"/>
            </a:br>
            <a:br>
              <a:rPr lang="fi-FI" sz="3200"/>
            </a:br>
            <a:r>
              <a:rPr lang="en-US" sz="3200" b="0">
                <a:ea typeface="+mj-lt"/>
                <a:cs typeface="+mj-lt"/>
              </a:rPr>
              <a:t>Fuel cells as a part of power system</a:t>
            </a:r>
            <a:endParaRPr lang="en-US" sz="3200" i="1"/>
          </a:p>
        </p:txBody>
      </p:sp>
      <p:sp>
        <p:nvSpPr>
          <p:cNvPr id="3" name="Subtitle 2"/>
          <p:cNvSpPr>
            <a:spLocks noGrp="1"/>
          </p:cNvSpPr>
          <p:nvPr>
            <p:ph type="subTitle" idx="1"/>
          </p:nvPr>
        </p:nvSpPr>
        <p:spPr>
          <a:xfrm>
            <a:off x="572401" y="4182429"/>
            <a:ext cx="6285600" cy="1323370"/>
          </a:xfrm>
        </p:spPr>
        <p:txBody>
          <a:bodyPr>
            <a:normAutofit/>
          </a:bodyPr>
          <a:lstStyle/>
          <a:p>
            <a:r>
              <a:rPr lang="en-US" i="1">
                <a:ea typeface="ＭＳ Ｐゴシック"/>
              </a:rPr>
              <a:t>Jens Sandvik &amp; Miika Kokkonen</a:t>
            </a:r>
            <a:endParaRPr lang="fi-FI"/>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8"/>
          </p:nvPr>
        </p:nvSpPr>
        <p:spPr/>
        <p:txBody>
          <a:bodyPr/>
          <a:lstStyle/>
          <a:p>
            <a:r>
              <a:rPr lang="fi-FI">
                <a:ea typeface="ＭＳ Ｐゴシック"/>
              </a:rPr>
              <a:t>31.03.2020</a:t>
            </a:r>
            <a:endParaRPr lang="fi-FI"/>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ea typeface="ＭＳ Ｐゴシック"/>
              </a:rPr>
              <a:t>Adaptation by application</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a:p>
        </p:txBody>
      </p:sp>
      <p:sp>
        <p:nvSpPr>
          <p:cNvPr id="9" name="Tekstin paikkamerkki 8">
            <a:extLst>
              <a:ext uri="{FF2B5EF4-FFF2-40B4-BE49-F238E27FC236}">
                <a16:creationId xmlns:a16="http://schemas.microsoft.com/office/drawing/2014/main" id="{F284163A-0376-470F-A661-9EDD76D93BF7}"/>
              </a:ext>
            </a:extLst>
          </p:cNvPr>
          <p:cNvSpPr>
            <a:spLocks noGrp="1"/>
          </p:cNvSpPr>
          <p:nvPr>
            <p:ph type="body" sz="quarter" idx="13"/>
          </p:nvPr>
        </p:nvSpPr>
        <p:spPr/>
        <p:txBody>
          <a:bodyPr>
            <a:normAutofit/>
          </a:bodyPr>
          <a:lstStyle/>
          <a:p>
            <a:pPr marL="0" indent="0"/>
            <a:endParaRPr lang="fi-FI" b="0">
              <a:cs typeface="+mn-lt"/>
            </a:endParaRPr>
          </a:p>
        </p:txBody>
      </p:sp>
      <p:pic>
        <p:nvPicPr>
          <p:cNvPr id="2" name="Kuva 5">
            <a:extLst>
              <a:ext uri="{FF2B5EF4-FFF2-40B4-BE49-F238E27FC236}">
                <a16:creationId xmlns:a16="http://schemas.microsoft.com/office/drawing/2014/main" id="{9CB4B077-91DE-492A-8C1C-FF38E3BA7EBB}"/>
              </a:ext>
            </a:extLst>
          </p:cNvPr>
          <p:cNvPicPr>
            <a:picLocks noChangeAspect="1"/>
          </p:cNvPicPr>
          <p:nvPr/>
        </p:nvPicPr>
        <p:blipFill>
          <a:blip r:embed="rId3"/>
          <a:stretch>
            <a:fillRect/>
          </a:stretch>
        </p:blipFill>
        <p:spPr>
          <a:xfrm>
            <a:off x="491066" y="1498235"/>
            <a:ext cx="6722534" cy="4134344"/>
          </a:xfrm>
          <a:prstGeom prst="rect">
            <a:avLst/>
          </a:prstGeom>
        </p:spPr>
      </p:pic>
    </p:spTree>
    <p:extLst>
      <p:ext uri="{BB962C8B-B14F-4D97-AF65-F5344CB8AC3E}">
        <p14:creationId xmlns:p14="http://schemas.microsoft.com/office/powerpoint/2010/main" val="281367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6086691-E23E-4B72-87CA-C92BFB19A712}"/>
              </a:ext>
            </a:extLst>
          </p:cNvPr>
          <p:cNvSpPr>
            <a:spLocks noGrp="1"/>
          </p:cNvSpPr>
          <p:nvPr>
            <p:ph type="body" sz="quarter" idx="13"/>
          </p:nvPr>
        </p:nvSpPr>
        <p:spPr/>
        <p:txBody>
          <a:bodyPr/>
          <a:lstStyle/>
          <a:p>
            <a:endParaRPr lang="fi-FI"/>
          </a:p>
        </p:txBody>
      </p:sp>
      <p:sp>
        <p:nvSpPr>
          <p:cNvPr id="3" name="Otsikko 2">
            <a:extLst>
              <a:ext uri="{FF2B5EF4-FFF2-40B4-BE49-F238E27FC236}">
                <a16:creationId xmlns:a16="http://schemas.microsoft.com/office/drawing/2014/main" id="{15E3CBCF-79B0-4F67-9026-D9EDE1526923}"/>
              </a:ext>
            </a:extLst>
          </p:cNvPr>
          <p:cNvSpPr>
            <a:spLocks noGrp="1"/>
          </p:cNvSpPr>
          <p:nvPr>
            <p:ph type="ctrTitle"/>
          </p:nvPr>
        </p:nvSpPr>
        <p:spPr/>
        <p:txBody>
          <a:bodyPr/>
          <a:lstStyle/>
          <a:p>
            <a:r>
              <a:rPr lang="fi-FI" err="1">
                <a:ea typeface="ＭＳ Ｐゴシック"/>
              </a:rPr>
              <a:t>Adaptation</a:t>
            </a:r>
            <a:r>
              <a:rPr lang="fi-FI">
                <a:ea typeface="ＭＳ Ｐゴシック"/>
              </a:rPr>
              <a:t> </a:t>
            </a:r>
            <a:r>
              <a:rPr lang="fi-FI" err="1">
                <a:ea typeface="ＭＳ Ｐゴシック"/>
              </a:rPr>
              <a:t>by</a:t>
            </a:r>
            <a:r>
              <a:rPr lang="fi-FI">
                <a:ea typeface="ＭＳ Ｐゴシック"/>
              </a:rPr>
              <a:t> </a:t>
            </a:r>
            <a:r>
              <a:rPr lang="fi-FI" err="1">
                <a:ea typeface="ＭＳ Ｐゴシック"/>
              </a:rPr>
              <a:t>region</a:t>
            </a:r>
            <a:endParaRPr lang="fi-FI" err="1"/>
          </a:p>
        </p:txBody>
      </p:sp>
      <p:sp>
        <p:nvSpPr>
          <p:cNvPr id="4" name="Tekstin paikkamerkki 3">
            <a:extLst>
              <a:ext uri="{FF2B5EF4-FFF2-40B4-BE49-F238E27FC236}">
                <a16:creationId xmlns:a16="http://schemas.microsoft.com/office/drawing/2014/main" id="{17078751-1656-4E9B-93B0-39B81794947D}"/>
              </a:ext>
            </a:extLst>
          </p:cNvPr>
          <p:cNvSpPr>
            <a:spLocks noGrp="1"/>
          </p:cNvSpPr>
          <p:nvPr>
            <p:ph type="body" sz="quarter" idx="16"/>
          </p:nvPr>
        </p:nvSpPr>
        <p:spPr/>
        <p:txBody>
          <a:bodyPr/>
          <a:lstStyle/>
          <a:p>
            <a:endParaRPr lang="fi-FI"/>
          </a:p>
        </p:txBody>
      </p:sp>
      <p:sp>
        <p:nvSpPr>
          <p:cNvPr id="5" name="Tekstin paikkamerkki 4">
            <a:extLst>
              <a:ext uri="{FF2B5EF4-FFF2-40B4-BE49-F238E27FC236}">
                <a16:creationId xmlns:a16="http://schemas.microsoft.com/office/drawing/2014/main" id="{11DF1922-B7FB-4EA2-8A30-E442A4D77968}"/>
              </a:ext>
            </a:extLst>
          </p:cNvPr>
          <p:cNvSpPr>
            <a:spLocks noGrp="1"/>
          </p:cNvSpPr>
          <p:nvPr>
            <p:ph type="body" sz="quarter" idx="17"/>
          </p:nvPr>
        </p:nvSpPr>
        <p:spPr/>
        <p:txBody>
          <a:bodyPr/>
          <a:lstStyle/>
          <a:p>
            <a:endParaRPr lang="fi-FI"/>
          </a:p>
        </p:txBody>
      </p:sp>
      <p:sp>
        <p:nvSpPr>
          <p:cNvPr id="6" name="Päivämäärän paikkamerkki 5">
            <a:extLst>
              <a:ext uri="{FF2B5EF4-FFF2-40B4-BE49-F238E27FC236}">
                <a16:creationId xmlns:a16="http://schemas.microsoft.com/office/drawing/2014/main" id="{27BE84B3-4C01-4FD5-99C8-DBEBE3B7BEF6}"/>
              </a:ext>
            </a:extLst>
          </p:cNvPr>
          <p:cNvSpPr>
            <a:spLocks noGrp="1"/>
          </p:cNvSpPr>
          <p:nvPr>
            <p:ph type="dt" sz="half" idx="19"/>
          </p:nvPr>
        </p:nvSpPr>
        <p:spPr/>
        <p:txBody>
          <a:bodyPr/>
          <a:lstStyle/>
          <a:p>
            <a:pPr>
              <a:defRPr/>
            </a:pPr>
            <a:r>
              <a:rPr lang="fi-FI"/>
              <a:t>07.02.2018</a:t>
            </a:r>
            <a:endParaRPr lang="en-US"/>
          </a:p>
        </p:txBody>
      </p:sp>
      <p:sp>
        <p:nvSpPr>
          <p:cNvPr id="7" name="Dian numeron paikkamerkki 6">
            <a:extLst>
              <a:ext uri="{FF2B5EF4-FFF2-40B4-BE49-F238E27FC236}">
                <a16:creationId xmlns:a16="http://schemas.microsoft.com/office/drawing/2014/main" id="{56116F4D-F3DB-4307-9827-9FA263F695B6}"/>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11</a:t>
            </a:fld>
            <a:endParaRPr lang="en-US" altLang="en-US"/>
          </a:p>
        </p:txBody>
      </p:sp>
      <p:pic>
        <p:nvPicPr>
          <p:cNvPr id="8" name="Kuva 8">
            <a:extLst>
              <a:ext uri="{FF2B5EF4-FFF2-40B4-BE49-F238E27FC236}">
                <a16:creationId xmlns:a16="http://schemas.microsoft.com/office/drawing/2014/main" id="{8A80585F-579E-416D-892D-05D48445AED9}"/>
              </a:ext>
            </a:extLst>
          </p:cNvPr>
          <p:cNvPicPr>
            <a:picLocks noChangeAspect="1"/>
          </p:cNvPicPr>
          <p:nvPr/>
        </p:nvPicPr>
        <p:blipFill>
          <a:blip r:embed="rId2"/>
          <a:stretch>
            <a:fillRect/>
          </a:stretch>
        </p:blipFill>
        <p:spPr>
          <a:xfrm>
            <a:off x="453437" y="1501039"/>
            <a:ext cx="6844829" cy="4015848"/>
          </a:xfrm>
          <a:prstGeom prst="rect">
            <a:avLst/>
          </a:prstGeom>
        </p:spPr>
      </p:pic>
    </p:spTree>
    <p:extLst>
      <p:ext uri="{BB962C8B-B14F-4D97-AF65-F5344CB8AC3E}">
        <p14:creationId xmlns:p14="http://schemas.microsoft.com/office/powerpoint/2010/main" val="348084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129776C-5FF6-4D6E-8590-B8CC27AC3ACC}"/>
              </a:ext>
            </a:extLst>
          </p:cNvPr>
          <p:cNvSpPr>
            <a:spLocks noGrp="1"/>
          </p:cNvSpPr>
          <p:nvPr>
            <p:ph type="body" sz="quarter" idx="13"/>
          </p:nvPr>
        </p:nvSpPr>
        <p:spPr/>
        <p:txBody>
          <a:bodyPr/>
          <a:lstStyle/>
          <a:p>
            <a:endParaRPr lang="fi-FI"/>
          </a:p>
        </p:txBody>
      </p:sp>
      <p:sp>
        <p:nvSpPr>
          <p:cNvPr id="3" name="Otsikko 2">
            <a:extLst>
              <a:ext uri="{FF2B5EF4-FFF2-40B4-BE49-F238E27FC236}">
                <a16:creationId xmlns:a16="http://schemas.microsoft.com/office/drawing/2014/main" id="{2DBBDFD0-E907-49F3-A85E-4697A26E83DE}"/>
              </a:ext>
            </a:extLst>
          </p:cNvPr>
          <p:cNvSpPr>
            <a:spLocks noGrp="1"/>
          </p:cNvSpPr>
          <p:nvPr>
            <p:ph type="ctrTitle"/>
          </p:nvPr>
        </p:nvSpPr>
        <p:spPr/>
        <p:txBody>
          <a:bodyPr/>
          <a:lstStyle/>
          <a:p>
            <a:r>
              <a:rPr lang="fi-FI" err="1">
                <a:ea typeface="ＭＳ Ｐゴシック"/>
              </a:rPr>
              <a:t>Adaptation</a:t>
            </a:r>
            <a:r>
              <a:rPr lang="fi-FI">
                <a:ea typeface="ＭＳ Ｐゴシック"/>
              </a:rPr>
              <a:t> </a:t>
            </a:r>
            <a:r>
              <a:rPr lang="fi-FI" err="1">
                <a:ea typeface="ＭＳ Ｐゴシック"/>
              </a:rPr>
              <a:t>by</a:t>
            </a:r>
            <a:r>
              <a:rPr lang="fi-FI">
                <a:ea typeface="ＭＳ Ｐゴシック"/>
              </a:rPr>
              <a:t> type</a:t>
            </a:r>
            <a:endParaRPr lang="fi-FI"/>
          </a:p>
        </p:txBody>
      </p:sp>
      <p:sp>
        <p:nvSpPr>
          <p:cNvPr id="4" name="Tekstin paikkamerkki 3">
            <a:extLst>
              <a:ext uri="{FF2B5EF4-FFF2-40B4-BE49-F238E27FC236}">
                <a16:creationId xmlns:a16="http://schemas.microsoft.com/office/drawing/2014/main" id="{1C7786D3-4629-44A3-8065-79EF9515D6FE}"/>
              </a:ext>
            </a:extLst>
          </p:cNvPr>
          <p:cNvSpPr>
            <a:spLocks noGrp="1"/>
          </p:cNvSpPr>
          <p:nvPr>
            <p:ph type="body" sz="quarter" idx="16"/>
          </p:nvPr>
        </p:nvSpPr>
        <p:spPr/>
        <p:txBody>
          <a:bodyPr/>
          <a:lstStyle/>
          <a:p>
            <a:endParaRPr lang="fi-FI"/>
          </a:p>
        </p:txBody>
      </p:sp>
      <p:sp>
        <p:nvSpPr>
          <p:cNvPr id="5" name="Tekstin paikkamerkki 4">
            <a:extLst>
              <a:ext uri="{FF2B5EF4-FFF2-40B4-BE49-F238E27FC236}">
                <a16:creationId xmlns:a16="http://schemas.microsoft.com/office/drawing/2014/main" id="{240D0AF7-43D3-4FB7-85B7-04728F432C83}"/>
              </a:ext>
            </a:extLst>
          </p:cNvPr>
          <p:cNvSpPr>
            <a:spLocks noGrp="1"/>
          </p:cNvSpPr>
          <p:nvPr>
            <p:ph type="body" sz="quarter" idx="17"/>
          </p:nvPr>
        </p:nvSpPr>
        <p:spPr/>
        <p:txBody>
          <a:bodyPr/>
          <a:lstStyle/>
          <a:p>
            <a:endParaRPr lang="fi-FI"/>
          </a:p>
        </p:txBody>
      </p:sp>
      <p:sp>
        <p:nvSpPr>
          <p:cNvPr id="6" name="Päivämäärän paikkamerkki 5">
            <a:extLst>
              <a:ext uri="{FF2B5EF4-FFF2-40B4-BE49-F238E27FC236}">
                <a16:creationId xmlns:a16="http://schemas.microsoft.com/office/drawing/2014/main" id="{BA18CEE0-D33A-4E24-A03D-E20799226DE7}"/>
              </a:ext>
            </a:extLst>
          </p:cNvPr>
          <p:cNvSpPr>
            <a:spLocks noGrp="1"/>
          </p:cNvSpPr>
          <p:nvPr>
            <p:ph type="dt" sz="half" idx="19"/>
          </p:nvPr>
        </p:nvSpPr>
        <p:spPr/>
        <p:txBody>
          <a:bodyPr/>
          <a:lstStyle/>
          <a:p>
            <a:pPr>
              <a:defRPr/>
            </a:pPr>
            <a:r>
              <a:rPr lang="fi-FI"/>
              <a:t>07.02.2018</a:t>
            </a:r>
            <a:endParaRPr lang="en-US"/>
          </a:p>
        </p:txBody>
      </p:sp>
      <p:sp>
        <p:nvSpPr>
          <p:cNvPr id="7" name="Dian numeron paikkamerkki 6">
            <a:extLst>
              <a:ext uri="{FF2B5EF4-FFF2-40B4-BE49-F238E27FC236}">
                <a16:creationId xmlns:a16="http://schemas.microsoft.com/office/drawing/2014/main" id="{7C5BBA0C-16EA-44D1-B014-D7975D61F710}"/>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12</a:t>
            </a:fld>
            <a:endParaRPr lang="en-US" altLang="en-US"/>
          </a:p>
        </p:txBody>
      </p:sp>
      <p:pic>
        <p:nvPicPr>
          <p:cNvPr id="8" name="Kuva 8">
            <a:extLst>
              <a:ext uri="{FF2B5EF4-FFF2-40B4-BE49-F238E27FC236}">
                <a16:creationId xmlns:a16="http://schemas.microsoft.com/office/drawing/2014/main" id="{4717AA2E-8150-45AE-B368-981543DA78B2}"/>
              </a:ext>
            </a:extLst>
          </p:cNvPr>
          <p:cNvPicPr>
            <a:picLocks noChangeAspect="1"/>
          </p:cNvPicPr>
          <p:nvPr/>
        </p:nvPicPr>
        <p:blipFill>
          <a:blip r:embed="rId2"/>
          <a:stretch>
            <a:fillRect/>
          </a:stretch>
        </p:blipFill>
        <p:spPr>
          <a:xfrm>
            <a:off x="575733" y="1498450"/>
            <a:ext cx="6572014" cy="4021026"/>
          </a:xfrm>
          <a:prstGeom prst="rect">
            <a:avLst/>
          </a:prstGeom>
        </p:spPr>
      </p:pic>
    </p:spTree>
    <p:extLst>
      <p:ext uri="{BB962C8B-B14F-4D97-AF65-F5344CB8AC3E}">
        <p14:creationId xmlns:p14="http://schemas.microsoft.com/office/powerpoint/2010/main" val="71546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388CCE8-2304-4F5A-98A5-051035496D2F}"/>
              </a:ext>
            </a:extLst>
          </p:cNvPr>
          <p:cNvSpPr>
            <a:spLocks noGrp="1"/>
          </p:cNvSpPr>
          <p:nvPr>
            <p:ph type="body" sz="quarter" idx="13"/>
          </p:nvPr>
        </p:nvSpPr>
        <p:spPr/>
        <p:txBody>
          <a:bodyPr>
            <a:normAutofit/>
          </a:bodyPr>
          <a:lstStyle/>
          <a:p>
            <a:pPr>
              <a:buChar char="•"/>
            </a:pPr>
            <a:endParaRPr lang="fi-FI" b="0">
              <a:ea typeface="+mn-lt"/>
              <a:cs typeface="+mn-lt"/>
            </a:endParaRPr>
          </a:p>
          <a:p>
            <a:pPr>
              <a:buChar char="•"/>
            </a:pPr>
            <a:endParaRPr lang="fi-FI" b="0">
              <a:cs typeface="Arial"/>
            </a:endParaRPr>
          </a:p>
        </p:txBody>
      </p:sp>
      <p:sp>
        <p:nvSpPr>
          <p:cNvPr id="3" name="Otsikko 2">
            <a:extLst>
              <a:ext uri="{FF2B5EF4-FFF2-40B4-BE49-F238E27FC236}">
                <a16:creationId xmlns:a16="http://schemas.microsoft.com/office/drawing/2014/main" id="{92846B5C-0697-441E-91B9-9C4BA6ED48EF}"/>
              </a:ext>
            </a:extLst>
          </p:cNvPr>
          <p:cNvSpPr>
            <a:spLocks noGrp="1"/>
          </p:cNvSpPr>
          <p:nvPr>
            <p:ph type="ctrTitle"/>
          </p:nvPr>
        </p:nvSpPr>
        <p:spPr/>
        <p:txBody>
          <a:bodyPr/>
          <a:lstStyle/>
          <a:p>
            <a:r>
              <a:rPr lang="fi-FI" err="1">
                <a:ea typeface="ＭＳ Ｐゴシック"/>
              </a:rPr>
              <a:t>Closer</a:t>
            </a:r>
            <a:r>
              <a:rPr lang="fi-FI">
                <a:ea typeface="ＭＳ Ｐゴシック"/>
              </a:rPr>
              <a:t> look at </a:t>
            </a:r>
            <a:r>
              <a:rPr lang="fi-FI" err="1">
                <a:ea typeface="ＭＳ Ｐゴシック"/>
              </a:rPr>
              <a:t>transportation</a:t>
            </a:r>
            <a:endParaRPr lang="fi-FI" err="1"/>
          </a:p>
        </p:txBody>
      </p:sp>
      <p:sp>
        <p:nvSpPr>
          <p:cNvPr id="4" name="Tekstin paikkamerkki 3">
            <a:extLst>
              <a:ext uri="{FF2B5EF4-FFF2-40B4-BE49-F238E27FC236}">
                <a16:creationId xmlns:a16="http://schemas.microsoft.com/office/drawing/2014/main" id="{7F9169A2-C0B2-4DE7-9F1A-EF67756B5EEA}"/>
              </a:ext>
            </a:extLst>
          </p:cNvPr>
          <p:cNvSpPr>
            <a:spLocks noGrp="1"/>
          </p:cNvSpPr>
          <p:nvPr>
            <p:ph type="body" sz="quarter" idx="16"/>
          </p:nvPr>
        </p:nvSpPr>
        <p:spPr/>
        <p:txBody>
          <a:bodyPr/>
          <a:lstStyle/>
          <a:p>
            <a:endParaRPr lang="fi-FI"/>
          </a:p>
        </p:txBody>
      </p:sp>
      <p:sp>
        <p:nvSpPr>
          <p:cNvPr id="5" name="Tekstin paikkamerkki 4">
            <a:extLst>
              <a:ext uri="{FF2B5EF4-FFF2-40B4-BE49-F238E27FC236}">
                <a16:creationId xmlns:a16="http://schemas.microsoft.com/office/drawing/2014/main" id="{90C48FA7-C8B3-418B-BA92-70F3478DAAC1}"/>
              </a:ext>
            </a:extLst>
          </p:cNvPr>
          <p:cNvSpPr>
            <a:spLocks noGrp="1"/>
          </p:cNvSpPr>
          <p:nvPr>
            <p:ph type="body" sz="quarter" idx="17"/>
          </p:nvPr>
        </p:nvSpPr>
        <p:spPr/>
        <p:txBody>
          <a:bodyPr/>
          <a:lstStyle/>
          <a:p>
            <a:endParaRPr lang="fi-FI"/>
          </a:p>
        </p:txBody>
      </p:sp>
      <p:sp>
        <p:nvSpPr>
          <p:cNvPr id="6" name="Päivämäärän paikkamerkki 5">
            <a:extLst>
              <a:ext uri="{FF2B5EF4-FFF2-40B4-BE49-F238E27FC236}">
                <a16:creationId xmlns:a16="http://schemas.microsoft.com/office/drawing/2014/main" id="{0B2442A3-15FD-43E4-9912-016DA4D89B1D}"/>
              </a:ext>
            </a:extLst>
          </p:cNvPr>
          <p:cNvSpPr>
            <a:spLocks noGrp="1"/>
          </p:cNvSpPr>
          <p:nvPr>
            <p:ph type="dt" sz="half" idx="19"/>
          </p:nvPr>
        </p:nvSpPr>
        <p:spPr/>
        <p:txBody>
          <a:bodyPr/>
          <a:lstStyle/>
          <a:p>
            <a:pPr>
              <a:defRPr/>
            </a:pPr>
            <a:r>
              <a:rPr lang="fi-FI"/>
              <a:t>07.02.2018</a:t>
            </a:r>
            <a:endParaRPr lang="en-US"/>
          </a:p>
        </p:txBody>
      </p:sp>
      <p:sp>
        <p:nvSpPr>
          <p:cNvPr id="7" name="Dian numeron paikkamerkki 6">
            <a:extLst>
              <a:ext uri="{FF2B5EF4-FFF2-40B4-BE49-F238E27FC236}">
                <a16:creationId xmlns:a16="http://schemas.microsoft.com/office/drawing/2014/main" id="{F734CAA1-AFB1-4BE0-AD4F-1643ABD14B4A}"/>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13</a:t>
            </a:fld>
            <a:endParaRPr lang="en-US" altLang="en-US"/>
          </a:p>
        </p:txBody>
      </p:sp>
      <p:graphicFrame>
        <p:nvGraphicFramePr>
          <p:cNvPr id="8" name="Taulukko 8">
            <a:extLst>
              <a:ext uri="{FF2B5EF4-FFF2-40B4-BE49-F238E27FC236}">
                <a16:creationId xmlns:a16="http://schemas.microsoft.com/office/drawing/2014/main" id="{F8FA6DEC-3303-4891-A5F3-CDE3CC9454E4}"/>
              </a:ext>
            </a:extLst>
          </p:cNvPr>
          <p:cNvGraphicFramePr>
            <a:graphicFrameLocks noGrp="1"/>
          </p:cNvGraphicFramePr>
          <p:nvPr>
            <p:extLst>
              <p:ext uri="{D42A27DB-BD31-4B8C-83A1-F6EECF244321}">
                <p14:modId xmlns:p14="http://schemas.microsoft.com/office/powerpoint/2010/main" val="2029217607"/>
              </p:ext>
            </p:extLst>
          </p:nvPr>
        </p:nvGraphicFramePr>
        <p:xfrm>
          <a:off x="1439333" y="1994370"/>
          <a:ext cx="6309239" cy="3689773"/>
        </p:xfrm>
        <a:graphic>
          <a:graphicData uri="http://schemas.openxmlformats.org/drawingml/2006/table">
            <a:tbl>
              <a:tblPr firstRow="1" bandRow="1">
                <a:tableStyleId>{073A0DAA-6AF3-43AB-8588-CEC1D06C72B9}</a:tableStyleId>
              </a:tblPr>
              <a:tblGrid>
                <a:gridCol w="1692087">
                  <a:extLst>
                    <a:ext uri="{9D8B030D-6E8A-4147-A177-3AD203B41FA5}">
                      <a16:colId xmlns:a16="http://schemas.microsoft.com/office/drawing/2014/main" val="3192449433"/>
                    </a:ext>
                  </a:extLst>
                </a:gridCol>
                <a:gridCol w="1151464">
                  <a:extLst>
                    <a:ext uri="{9D8B030D-6E8A-4147-A177-3AD203B41FA5}">
                      <a16:colId xmlns:a16="http://schemas.microsoft.com/office/drawing/2014/main" val="3299821211"/>
                    </a:ext>
                  </a:extLst>
                </a:gridCol>
                <a:gridCol w="1388533">
                  <a:extLst>
                    <a:ext uri="{9D8B030D-6E8A-4147-A177-3AD203B41FA5}">
                      <a16:colId xmlns:a16="http://schemas.microsoft.com/office/drawing/2014/main" val="2527337963"/>
                    </a:ext>
                  </a:extLst>
                </a:gridCol>
                <a:gridCol w="2077155">
                  <a:extLst>
                    <a:ext uri="{9D8B030D-6E8A-4147-A177-3AD203B41FA5}">
                      <a16:colId xmlns:a16="http://schemas.microsoft.com/office/drawing/2014/main" val="1694721492"/>
                    </a:ext>
                  </a:extLst>
                </a:gridCol>
              </a:tblGrid>
              <a:tr h="575733">
                <a:tc>
                  <a:txBody>
                    <a:bodyPr/>
                    <a:lstStyle/>
                    <a:p>
                      <a:r>
                        <a:rPr lang="fi-FI" err="1"/>
                        <a:t>Region</a:t>
                      </a:r>
                    </a:p>
                  </a:txBody>
                  <a:tcPr/>
                </a:tc>
                <a:tc>
                  <a:txBody>
                    <a:bodyPr/>
                    <a:lstStyle/>
                    <a:p>
                      <a:r>
                        <a:rPr lang="fi-FI" err="1"/>
                        <a:t>Current</a:t>
                      </a:r>
                    </a:p>
                  </a:txBody>
                  <a:tcPr/>
                </a:tc>
                <a:tc>
                  <a:txBody>
                    <a:bodyPr/>
                    <a:lstStyle/>
                    <a:p>
                      <a:r>
                        <a:rPr lang="fi-FI" err="1"/>
                        <a:t>Targets</a:t>
                      </a:r>
                    </a:p>
                  </a:txBody>
                  <a:tcPr/>
                </a:tc>
                <a:tc>
                  <a:txBody>
                    <a:bodyPr/>
                    <a:lstStyle/>
                    <a:p>
                      <a:pPr lvl="0">
                        <a:buNone/>
                      </a:pPr>
                      <a:r>
                        <a:rPr lang="fi-FI" err="1"/>
                        <a:t>Estimates</a:t>
                      </a:r>
                      <a:r>
                        <a:rPr lang="fi-FI"/>
                        <a:t> / </a:t>
                      </a:r>
                      <a:r>
                        <a:rPr lang="fi-FI" err="1"/>
                        <a:t>Targets</a:t>
                      </a:r>
                      <a:r>
                        <a:rPr lang="fi-FI"/>
                        <a:t> </a:t>
                      </a:r>
                    </a:p>
                  </a:txBody>
                  <a:tcPr/>
                </a:tc>
                <a:extLst>
                  <a:ext uri="{0D108BD9-81ED-4DB2-BD59-A6C34878D82A}">
                    <a16:rowId xmlns:a16="http://schemas.microsoft.com/office/drawing/2014/main" val="1837739324"/>
                  </a:ext>
                </a:extLst>
              </a:tr>
              <a:tr h="370840">
                <a:tc>
                  <a:txBody>
                    <a:bodyPr/>
                    <a:lstStyle/>
                    <a:p>
                      <a:r>
                        <a:rPr lang="fi-FI"/>
                        <a:t>South Korea</a:t>
                      </a:r>
                    </a:p>
                  </a:txBody>
                  <a:tcPr/>
                </a:tc>
                <a:tc>
                  <a:txBody>
                    <a:bodyPr/>
                    <a:lstStyle/>
                    <a:p>
                      <a:r>
                        <a:rPr lang="fi-FI"/>
                        <a:t>43</a:t>
                      </a:r>
                    </a:p>
                  </a:txBody>
                  <a:tcPr/>
                </a:tc>
                <a:tc>
                  <a:txBody>
                    <a:bodyPr/>
                    <a:lstStyle/>
                    <a:p>
                      <a:r>
                        <a:rPr lang="fi-FI"/>
                        <a:t>2020 – 310</a:t>
                      </a:r>
                    </a:p>
                  </a:txBody>
                  <a:tcPr/>
                </a:tc>
                <a:tc>
                  <a:txBody>
                    <a:bodyPr/>
                    <a:lstStyle/>
                    <a:p>
                      <a:pPr lvl="0">
                        <a:buNone/>
                      </a:pPr>
                      <a:r>
                        <a:rPr lang="fi-FI"/>
                        <a:t>2020 – 2,000</a:t>
                      </a:r>
                    </a:p>
                    <a:p>
                      <a:pPr lvl="0">
                        <a:buNone/>
                      </a:pPr>
                      <a:r>
                        <a:rPr lang="fi-FI"/>
                        <a:t>2040 – 40,000</a:t>
                      </a:r>
                    </a:p>
                  </a:txBody>
                  <a:tcPr/>
                </a:tc>
                <a:extLst>
                  <a:ext uri="{0D108BD9-81ED-4DB2-BD59-A6C34878D82A}">
                    <a16:rowId xmlns:a16="http://schemas.microsoft.com/office/drawing/2014/main" val="2348484170"/>
                  </a:ext>
                </a:extLst>
              </a:tr>
              <a:tr h="370840">
                <a:tc>
                  <a:txBody>
                    <a:bodyPr/>
                    <a:lstStyle/>
                    <a:p>
                      <a:r>
                        <a:rPr lang="fi-FI"/>
                        <a:t>Japan</a:t>
                      </a:r>
                    </a:p>
                  </a:txBody>
                  <a:tcPr/>
                </a:tc>
                <a:tc>
                  <a:txBody>
                    <a:bodyPr/>
                    <a:lstStyle/>
                    <a:p>
                      <a:r>
                        <a:rPr lang="fi-FI"/>
                        <a:t>133</a:t>
                      </a:r>
                    </a:p>
                  </a:txBody>
                  <a:tcPr/>
                </a:tc>
                <a:tc>
                  <a:txBody>
                    <a:bodyPr/>
                    <a:lstStyle/>
                    <a:p>
                      <a:r>
                        <a:rPr lang="fi-FI"/>
                        <a:t>2020 – 160</a:t>
                      </a:r>
                      <a:br>
                        <a:rPr lang="fi-FI"/>
                      </a:br>
                      <a:r>
                        <a:rPr lang="fi-FI"/>
                        <a:t>2025 – 320</a:t>
                      </a:r>
                    </a:p>
                  </a:txBody>
                  <a:tcPr/>
                </a:tc>
                <a:tc>
                  <a:txBody>
                    <a:bodyPr/>
                    <a:lstStyle/>
                    <a:p>
                      <a:pPr lvl="0">
                        <a:buNone/>
                      </a:pPr>
                      <a:r>
                        <a:rPr lang="fi-FI"/>
                        <a:t>2030 – 1200</a:t>
                      </a:r>
                    </a:p>
                  </a:txBody>
                  <a:tcPr/>
                </a:tc>
                <a:extLst>
                  <a:ext uri="{0D108BD9-81ED-4DB2-BD59-A6C34878D82A}">
                    <a16:rowId xmlns:a16="http://schemas.microsoft.com/office/drawing/2014/main" val="1671550348"/>
                  </a:ext>
                </a:extLst>
              </a:tr>
              <a:tr h="370840">
                <a:tc>
                  <a:txBody>
                    <a:bodyPr/>
                    <a:lstStyle/>
                    <a:p>
                      <a:r>
                        <a:rPr lang="fi-FI"/>
                        <a:t>China</a:t>
                      </a:r>
                    </a:p>
                  </a:txBody>
                  <a:tcPr/>
                </a:tc>
                <a:tc>
                  <a:txBody>
                    <a:bodyPr/>
                    <a:lstStyle/>
                    <a:p>
                      <a:r>
                        <a:rPr lang="fi-FI"/>
                        <a:t>37</a:t>
                      </a:r>
                    </a:p>
                  </a:txBody>
                  <a:tcPr/>
                </a:tc>
                <a:tc>
                  <a:txBody>
                    <a:bodyPr/>
                    <a:lstStyle/>
                    <a:p>
                      <a:r>
                        <a:rPr lang="fi-FI"/>
                        <a:t>2020 – 100</a:t>
                      </a:r>
                    </a:p>
                  </a:txBody>
                  <a:tcPr/>
                </a:tc>
                <a:tc>
                  <a:txBody>
                    <a:bodyPr/>
                    <a:lstStyle/>
                    <a:p>
                      <a:pPr lvl="0">
                        <a:buNone/>
                      </a:pPr>
                      <a:r>
                        <a:rPr lang="fi-FI"/>
                        <a:t>2020 – +3600 </a:t>
                      </a:r>
                      <a:br>
                        <a:rPr lang="fi-FI"/>
                      </a:br>
                      <a:endParaRPr lang="fi-FI"/>
                    </a:p>
                  </a:txBody>
                  <a:tcPr/>
                </a:tc>
                <a:extLst>
                  <a:ext uri="{0D108BD9-81ED-4DB2-BD59-A6C34878D82A}">
                    <a16:rowId xmlns:a16="http://schemas.microsoft.com/office/drawing/2014/main" val="884411692"/>
                  </a:ext>
                </a:extLst>
              </a:tr>
              <a:tr h="370839">
                <a:tc>
                  <a:txBody>
                    <a:bodyPr/>
                    <a:lstStyle/>
                    <a:p>
                      <a:pPr lvl="0">
                        <a:buNone/>
                      </a:pPr>
                      <a:r>
                        <a:rPr lang="fi-FI" err="1"/>
                        <a:t>California</a:t>
                      </a:r>
                    </a:p>
                  </a:txBody>
                  <a:tcPr/>
                </a:tc>
                <a:tc>
                  <a:txBody>
                    <a:bodyPr/>
                    <a:lstStyle/>
                    <a:p>
                      <a:r>
                        <a:rPr lang="fi-FI"/>
                        <a:t>42</a:t>
                      </a:r>
                    </a:p>
                  </a:txBody>
                  <a:tcPr/>
                </a:tc>
                <a:tc>
                  <a:txBody>
                    <a:bodyPr/>
                    <a:lstStyle/>
                    <a:p>
                      <a:r>
                        <a:rPr lang="fi-FI"/>
                        <a:t>2020 – 64</a:t>
                      </a:r>
                    </a:p>
                    <a:p>
                      <a:pPr lvl="0">
                        <a:buNone/>
                      </a:pPr>
                      <a:r>
                        <a:rPr lang="fi-FI"/>
                        <a:t>2025 – 200</a:t>
                      </a:r>
                    </a:p>
                  </a:txBody>
                  <a:tcPr/>
                </a:tc>
                <a:tc>
                  <a:txBody>
                    <a:bodyPr/>
                    <a:lstStyle/>
                    <a:p>
                      <a:pPr lvl="0">
                        <a:buNone/>
                      </a:pPr>
                      <a:r>
                        <a:rPr lang="fi-FI"/>
                        <a:t>2020 – 65 (</a:t>
                      </a:r>
                      <a:r>
                        <a:rPr lang="fi-FI" err="1"/>
                        <a:t>whole</a:t>
                      </a:r>
                      <a:r>
                        <a:rPr lang="fi-FI"/>
                        <a:t> NA)</a:t>
                      </a:r>
                    </a:p>
                    <a:p>
                      <a:pPr lvl="0">
                        <a:buNone/>
                      </a:pPr>
                      <a:endParaRPr lang="fi-FI"/>
                    </a:p>
                  </a:txBody>
                  <a:tcPr/>
                </a:tc>
                <a:extLst>
                  <a:ext uri="{0D108BD9-81ED-4DB2-BD59-A6C34878D82A}">
                    <a16:rowId xmlns:a16="http://schemas.microsoft.com/office/drawing/2014/main" val="103000483"/>
                  </a:ext>
                </a:extLst>
              </a:tr>
              <a:tr h="370840">
                <a:tc>
                  <a:txBody>
                    <a:bodyPr/>
                    <a:lstStyle/>
                    <a:p>
                      <a:r>
                        <a:rPr lang="fi-FI"/>
                        <a:t>Germany</a:t>
                      </a:r>
                    </a:p>
                  </a:txBody>
                  <a:tcPr/>
                </a:tc>
                <a:tc>
                  <a:txBody>
                    <a:bodyPr/>
                    <a:lstStyle/>
                    <a:p>
                      <a:r>
                        <a:rPr lang="fi-FI"/>
                        <a:t>~81</a:t>
                      </a:r>
                    </a:p>
                  </a:txBody>
                  <a:tcPr/>
                </a:tc>
                <a:tc>
                  <a:txBody>
                    <a:bodyPr/>
                    <a:lstStyle/>
                    <a:p>
                      <a:r>
                        <a:rPr lang="fi-FI"/>
                        <a:t>2020 – 100</a:t>
                      </a:r>
                    </a:p>
                  </a:txBody>
                  <a:tcPr/>
                </a:tc>
                <a:tc>
                  <a:txBody>
                    <a:bodyPr/>
                    <a:lstStyle/>
                    <a:p>
                      <a:pPr lvl="0">
                        <a:buNone/>
                      </a:pPr>
                      <a:r>
                        <a:rPr lang="fi-FI"/>
                        <a:t>-</a:t>
                      </a:r>
                    </a:p>
                  </a:txBody>
                  <a:tcPr/>
                </a:tc>
                <a:extLst>
                  <a:ext uri="{0D108BD9-81ED-4DB2-BD59-A6C34878D82A}">
                    <a16:rowId xmlns:a16="http://schemas.microsoft.com/office/drawing/2014/main" val="2798872727"/>
                  </a:ext>
                </a:extLst>
              </a:tr>
              <a:tr h="370840">
                <a:tc>
                  <a:txBody>
                    <a:bodyPr/>
                    <a:lstStyle/>
                    <a:p>
                      <a:r>
                        <a:rPr lang="fi-FI"/>
                        <a:t>Europe</a:t>
                      </a:r>
                    </a:p>
                  </a:txBody>
                  <a:tcPr/>
                </a:tc>
                <a:tc>
                  <a:txBody>
                    <a:bodyPr/>
                    <a:lstStyle/>
                    <a:p>
                      <a:r>
                        <a:rPr lang="fi-FI"/>
                        <a:t>~160</a:t>
                      </a:r>
                    </a:p>
                  </a:txBody>
                  <a:tcPr/>
                </a:tc>
                <a:tc>
                  <a:txBody>
                    <a:bodyPr/>
                    <a:lstStyle/>
                    <a:p>
                      <a:r>
                        <a:rPr lang="fi-FI"/>
                        <a:t>-</a:t>
                      </a:r>
                    </a:p>
                  </a:txBody>
                  <a:tcPr/>
                </a:tc>
                <a:tc>
                  <a:txBody>
                    <a:bodyPr/>
                    <a:lstStyle/>
                    <a:p>
                      <a:pPr lvl="0">
                        <a:buNone/>
                      </a:pPr>
                      <a:r>
                        <a:rPr lang="fi-FI"/>
                        <a:t>2021 – 350</a:t>
                      </a:r>
                      <a:br>
                        <a:rPr lang="fi-FI"/>
                      </a:br>
                      <a:r>
                        <a:rPr lang="fi-FI"/>
                        <a:t>2030 –  8,000-17,000</a:t>
                      </a:r>
                    </a:p>
                  </a:txBody>
                  <a:tcPr/>
                </a:tc>
                <a:extLst>
                  <a:ext uri="{0D108BD9-81ED-4DB2-BD59-A6C34878D82A}">
                    <a16:rowId xmlns:a16="http://schemas.microsoft.com/office/drawing/2014/main" val="1971052221"/>
                  </a:ext>
                </a:extLst>
              </a:tr>
            </a:tbl>
          </a:graphicData>
        </a:graphic>
      </p:graphicFrame>
      <p:graphicFrame>
        <p:nvGraphicFramePr>
          <p:cNvPr id="9" name="Taulukko 9">
            <a:extLst>
              <a:ext uri="{FF2B5EF4-FFF2-40B4-BE49-F238E27FC236}">
                <a16:creationId xmlns:a16="http://schemas.microsoft.com/office/drawing/2014/main" id="{A2E9DE93-A15A-4062-B8CE-10870D1B2432}"/>
              </a:ext>
            </a:extLst>
          </p:cNvPr>
          <p:cNvGraphicFramePr>
            <a:graphicFrameLocks noGrp="1"/>
          </p:cNvGraphicFramePr>
          <p:nvPr>
            <p:extLst>
              <p:ext uri="{D42A27DB-BD31-4B8C-83A1-F6EECF244321}">
                <p14:modId xmlns:p14="http://schemas.microsoft.com/office/powerpoint/2010/main" val="3925073691"/>
              </p:ext>
            </p:extLst>
          </p:nvPr>
        </p:nvGraphicFramePr>
        <p:xfrm>
          <a:off x="3113851" y="1627480"/>
          <a:ext cx="4584346" cy="370840"/>
        </p:xfrm>
        <a:graphic>
          <a:graphicData uri="http://schemas.openxmlformats.org/drawingml/2006/table">
            <a:tbl>
              <a:tblPr firstRow="1" bandRow="1">
                <a:tableStyleId>{F2DE63D5-997A-4646-A377-4702673A728D}</a:tableStyleId>
              </a:tblPr>
              <a:tblGrid>
                <a:gridCol w="2524049">
                  <a:extLst>
                    <a:ext uri="{9D8B030D-6E8A-4147-A177-3AD203B41FA5}">
                      <a16:colId xmlns:a16="http://schemas.microsoft.com/office/drawing/2014/main" val="2072725415"/>
                    </a:ext>
                  </a:extLst>
                </a:gridCol>
                <a:gridCol w="2060297">
                  <a:extLst>
                    <a:ext uri="{9D8B030D-6E8A-4147-A177-3AD203B41FA5}">
                      <a16:colId xmlns:a16="http://schemas.microsoft.com/office/drawing/2014/main" val="2483445567"/>
                    </a:ext>
                  </a:extLst>
                </a:gridCol>
              </a:tblGrid>
              <a:tr h="370840">
                <a:tc>
                  <a:txBody>
                    <a:bodyPr/>
                    <a:lstStyle/>
                    <a:p>
                      <a:pPr lvl="0">
                        <a:buNone/>
                      </a:pPr>
                      <a:r>
                        <a:rPr lang="fi-FI" err="1"/>
                        <a:t>Refuelling</a:t>
                      </a:r>
                      <a:r>
                        <a:rPr lang="fi-FI"/>
                        <a:t> </a:t>
                      </a:r>
                      <a:r>
                        <a:rPr lang="fi-FI" err="1"/>
                        <a:t>stations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i-FI"/>
                        <a:t>FC </a:t>
                      </a:r>
                      <a:r>
                        <a:rPr lang="fi-FI" err="1"/>
                        <a:t>Buses</a:t>
                      </a:r>
                      <a:endParaRPr lang="fi-FI"/>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40051998"/>
                  </a:ext>
                </a:extLst>
              </a:tr>
            </a:tbl>
          </a:graphicData>
        </a:graphic>
      </p:graphicFrame>
    </p:spTree>
    <p:extLst>
      <p:ext uri="{BB962C8B-B14F-4D97-AF65-F5344CB8AC3E}">
        <p14:creationId xmlns:p14="http://schemas.microsoft.com/office/powerpoint/2010/main" val="57875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vert="horz" wrap="square" lIns="0" tIns="0" rIns="0" bIns="0" numCol="1" anchor="t" anchorCtr="0" compatLnSpc="1">
            <a:prstTxWarp prst="textNoShape">
              <a:avLst/>
            </a:prstTxWarp>
            <a:noAutofit/>
          </a:bodyPr>
          <a:lstStyle/>
          <a:p>
            <a:pPr marL="285750" indent="-285750">
              <a:lnSpc>
                <a:spcPct val="150000"/>
              </a:lnSpc>
              <a:buChar char="•"/>
            </a:pPr>
            <a:endParaRPr lang="en-US" sz="1600" b="0">
              <a:ea typeface="ＭＳ Ｐゴシック"/>
              <a:cs typeface="Arial"/>
            </a:endParaRPr>
          </a:p>
          <a:p>
            <a:pPr marL="285750" indent="-285750">
              <a:lnSpc>
                <a:spcPct val="150000"/>
              </a:lnSpc>
              <a:buChar char="•"/>
            </a:pPr>
            <a:r>
              <a:rPr lang="en-US" sz="1600" b="0">
                <a:ea typeface="ＭＳ Ｐゴシック"/>
                <a:cs typeface="Arial"/>
              </a:rPr>
              <a:t>Fuel cells are still in early stages where infrastructure, cost reductions and cleaner hydrogen production are needed. Solving them have the potential to push fuel cell technology from early adoption phase to maturity.</a:t>
            </a:r>
            <a:endParaRPr lang="en-US" sz="1600" b="0">
              <a:cs typeface="Arial"/>
            </a:endParaRPr>
          </a:p>
          <a:p>
            <a:pPr marL="285750" indent="-285750">
              <a:lnSpc>
                <a:spcPct val="150000"/>
              </a:lnSpc>
              <a:buChar char="•"/>
            </a:pPr>
            <a:endParaRPr lang="en-US" sz="1600" b="0">
              <a:ea typeface="ＭＳ Ｐゴシック"/>
              <a:cs typeface="+mn-lt"/>
            </a:endParaRPr>
          </a:p>
          <a:p>
            <a:pPr marL="285750" indent="-285750">
              <a:lnSpc>
                <a:spcPct val="150000"/>
              </a:lnSpc>
              <a:buChar char="•"/>
            </a:pPr>
            <a:r>
              <a:rPr lang="en-US" sz="1600" b="0">
                <a:ea typeface="+mn-lt"/>
                <a:cs typeface="+mn-lt"/>
              </a:rPr>
              <a:t>Transportation is the leading fuel cell application and Asia the leading region.</a:t>
            </a:r>
            <a:endParaRPr lang="en-US" sz="1600" b="0">
              <a:ea typeface="ＭＳ Ｐゴシック"/>
              <a:cs typeface="Arial"/>
            </a:endParaRPr>
          </a:p>
          <a:p>
            <a:pPr marL="285750" indent="-285750">
              <a:lnSpc>
                <a:spcPct val="150000"/>
              </a:lnSpc>
              <a:buChar char="•"/>
            </a:pPr>
            <a:endParaRPr lang="en-US" sz="1600" b="0">
              <a:ea typeface="ＭＳ Ｐゴシック"/>
              <a:cs typeface="Arial"/>
            </a:endParaRPr>
          </a:p>
          <a:p>
            <a:pPr marL="285750" indent="-285750">
              <a:lnSpc>
                <a:spcPct val="150000"/>
              </a:lnSpc>
              <a:buChar char="•"/>
            </a:pPr>
            <a:r>
              <a:rPr lang="en-US" sz="1600" b="0">
                <a:ea typeface="ＭＳ Ｐゴシック"/>
                <a:cs typeface="Arial"/>
              </a:rPr>
              <a:t>Net-zero targets globally have boosted fuel cell adoption.</a:t>
            </a:r>
          </a:p>
          <a:p>
            <a:pPr marL="285750" indent="-285750">
              <a:lnSpc>
                <a:spcPct val="150000"/>
              </a:lnSpc>
              <a:buChar char="•"/>
            </a:pPr>
            <a:endParaRPr lang="en-US" sz="1600" b="0" i="1">
              <a:cs typeface="Arial"/>
            </a:endParaRPr>
          </a:p>
          <a:p>
            <a:pPr marL="285750" indent="-285750">
              <a:lnSpc>
                <a:spcPct val="150000"/>
              </a:lnSpc>
              <a:buChar char="•"/>
            </a:pPr>
            <a:endParaRPr lang="en-US" sz="1600" b="0">
              <a:cs typeface="Arial"/>
            </a:endParaRPr>
          </a:p>
        </p:txBody>
      </p:sp>
      <p:sp>
        <p:nvSpPr>
          <p:cNvPr id="3" name="Title 2"/>
          <p:cNvSpPr>
            <a:spLocks noGrp="1"/>
          </p:cNvSpPr>
          <p:nvPr>
            <p:ph type="ctrTitle"/>
          </p:nvPr>
        </p:nvSpPr>
        <p:spPr/>
        <p:txBody>
          <a:bodyPr/>
          <a:lstStyle/>
          <a:p>
            <a:r>
              <a:rPr lang="fi-FI" err="1"/>
              <a:t>Conclusions</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14</a:t>
            </a:fld>
            <a:endParaRPr lang="en-US" altLang="en-US"/>
          </a:p>
        </p:txBody>
      </p:sp>
    </p:spTree>
    <p:extLst>
      <p:ext uri="{BB962C8B-B14F-4D97-AF65-F5344CB8AC3E}">
        <p14:creationId xmlns:p14="http://schemas.microsoft.com/office/powerpoint/2010/main" val="3223155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0" indent="0">
              <a:lnSpc>
                <a:spcPct val="160000"/>
              </a:lnSpc>
            </a:pPr>
            <a:r>
              <a:rPr lang="en-US" sz="1200" b="0">
                <a:ea typeface="+mn-lt"/>
                <a:cs typeface="+mn-lt"/>
                <a:hlinkClick r:id="rId3"/>
              </a:rPr>
              <a:t>https://fuelcellindustryreview.com/</a:t>
            </a:r>
            <a:br>
              <a:rPr lang="en-US" sz="1200" b="0">
                <a:ea typeface="+mn-lt"/>
                <a:cs typeface="+mn-lt"/>
              </a:rPr>
            </a:br>
            <a:r>
              <a:rPr lang="en-US" sz="1200" b="0">
                <a:ea typeface="+mn-lt"/>
                <a:cs typeface="+mn-lt"/>
                <a:hlinkClick r:id="rId4"/>
              </a:rPr>
              <a:t>https://www.iea.org/events/power-system-flexibility-campaign-hydrogen-and-the-role-of-synthetic-fuels-in-power-system-flexibility</a:t>
            </a:r>
            <a:endParaRPr lang="en-US" sz="1200" b="0">
              <a:ea typeface="+mn-lt"/>
              <a:cs typeface="+mn-lt"/>
            </a:endParaRPr>
          </a:p>
          <a:p>
            <a:pPr marL="0" indent="0">
              <a:lnSpc>
                <a:spcPct val="160000"/>
              </a:lnSpc>
            </a:pPr>
            <a:r>
              <a:rPr lang="en-US" sz="1200" b="0">
                <a:ea typeface="+mn-lt"/>
                <a:cs typeface="+mn-lt"/>
                <a:hlinkClick r:id="rId5"/>
              </a:rPr>
              <a:t>https://www.energy.gov/sites/default/files/2017/05/f34/fcto_myrdd_fuel_cells.pdf</a:t>
            </a:r>
            <a:endParaRPr lang="en-US" sz="1200" b="0">
              <a:ea typeface="+mn-lt"/>
              <a:cs typeface="+mn-lt"/>
            </a:endParaRPr>
          </a:p>
          <a:p>
            <a:pPr marL="0" indent="0">
              <a:lnSpc>
                <a:spcPct val="160000"/>
              </a:lnSpc>
            </a:pPr>
            <a:r>
              <a:rPr lang="en-US" sz="1200" b="0">
                <a:ea typeface="+mn-lt"/>
                <a:cs typeface="+mn-lt"/>
                <a:hlinkClick r:id="rId6"/>
              </a:rPr>
              <a:t>https://fuelcellsworks.com/knowledge/applications/</a:t>
            </a:r>
            <a:endParaRPr lang="en-US" sz="1200" b="0">
              <a:ea typeface="+mn-lt"/>
              <a:cs typeface="+mn-lt"/>
            </a:endParaRPr>
          </a:p>
          <a:p>
            <a:pPr marL="0" indent="0">
              <a:lnSpc>
                <a:spcPct val="160000"/>
              </a:lnSpc>
            </a:pPr>
            <a:r>
              <a:rPr lang="en-US" sz="1200" b="0">
                <a:ea typeface="+mn-lt"/>
                <a:cs typeface="+mn-lt"/>
                <a:hlinkClick r:id="rId7"/>
              </a:rPr>
              <a:t>https://www.energy.gov/eere/fuelcells/fuel-cells</a:t>
            </a:r>
            <a:endParaRPr lang="en-US" sz="1200" b="0">
              <a:ea typeface="+mn-lt"/>
              <a:cs typeface="+mn-lt"/>
            </a:endParaRPr>
          </a:p>
          <a:p>
            <a:pPr marL="0" indent="0">
              <a:lnSpc>
                <a:spcPct val="160000"/>
              </a:lnSpc>
            </a:pPr>
            <a:r>
              <a:rPr lang="en-US" sz="1200" b="0">
                <a:ea typeface="+mn-lt"/>
                <a:cs typeface="+mn-lt"/>
              </a:rPr>
              <a:t>https://</a:t>
            </a:r>
            <a:r>
              <a:rPr lang="en-US" sz="1200" b="0" err="1">
                <a:ea typeface="+mn-lt"/>
                <a:cs typeface="+mn-lt"/>
              </a:rPr>
              <a:t>www.fchea.org</a:t>
            </a:r>
            <a:r>
              <a:rPr lang="en-US" sz="1200" b="0">
                <a:ea typeface="+mn-lt"/>
                <a:cs typeface="+mn-lt"/>
              </a:rPr>
              <a:t>/</a:t>
            </a:r>
            <a:r>
              <a:rPr lang="en-US" sz="1200" b="0" err="1">
                <a:ea typeface="+mn-lt"/>
                <a:cs typeface="+mn-lt"/>
              </a:rPr>
              <a:t>fuelcells</a:t>
            </a:r>
            <a:br>
              <a:rPr lang="en-US" sz="1200" b="0">
                <a:ea typeface="+mn-lt"/>
                <a:cs typeface="+mn-lt"/>
              </a:rPr>
            </a:br>
            <a:endParaRPr lang="en-US"/>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15</a:t>
            </a:fld>
            <a:endParaRPr lang="en-US" altLang="en-US"/>
          </a:p>
        </p:txBody>
      </p:sp>
    </p:spTree>
    <p:extLst>
      <p:ext uri="{BB962C8B-B14F-4D97-AF65-F5344CB8AC3E}">
        <p14:creationId xmlns:p14="http://schemas.microsoft.com/office/powerpoint/2010/main" val="16607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err="1"/>
              <a:t>Introduction</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a:p>
        </p:txBody>
      </p:sp>
      <p:sp>
        <p:nvSpPr>
          <p:cNvPr id="10" name="Tekstiruutu 9">
            <a:extLst>
              <a:ext uri="{FF2B5EF4-FFF2-40B4-BE49-F238E27FC236}">
                <a16:creationId xmlns:a16="http://schemas.microsoft.com/office/drawing/2014/main" id="{FD6C5686-19F7-8347-88B4-161AF54D5745}"/>
              </a:ext>
            </a:extLst>
          </p:cNvPr>
          <p:cNvSpPr txBox="1"/>
          <p:nvPr/>
        </p:nvSpPr>
        <p:spPr>
          <a:xfrm>
            <a:off x="709785" y="1669196"/>
            <a:ext cx="5202065" cy="3785652"/>
          </a:xfrm>
          <a:prstGeom prst="rect">
            <a:avLst/>
          </a:prstGeom>
          <a:noFill/>
        </p:spPr>
        <p:txBody>
          <a:bodyPr wrap="none" rtlCol="0">
            <a:spAutoFit/>
          </a:bodyPr>
          <a:lstStyle/>
          <a:p>
            <a:pPr marL="342900" indent="-342900">
              <a:buFont typeface="Arial" panose="020B0604020202020204" pitchFamily="34" charset="0"/>
              <a:buChar char="•"/>
            </a:pPr>
            <a:r>
              <a:rPr lang="en-US"/>
              <a:t>What are fuel cells and how do they work</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Fuel cell technologies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Hydrogen</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Fuel cell use cases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Pros and Cons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Outlook of the industry</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ea typeface="ＭＳ Ｐゴシック"/>
              </a:rPr>
              <a:t>Fuel Cell</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pic>
        <p:nvPicPr>
          <p:cNvPr id="9" name="Picture 4" descr="Fuel Cell &amp; Hydrogen Energy Basics — Fuel Cell &amp; Hydrogen Energy Association">
            <a:extLst>
              <a:ext uri="{FF2B5EF4-FFF2-40B4-BE49-F238E27FC236}">
                <a16:creationId xmlns:a16="http://schemas.microsoft.com/office/drawing/2014/main" id="{962B2A44-A707-564E-81EB-8D8D176DA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672" y="1570251"/>
            <a:ext cx="4429328" cy="3306497"/>
          </a:xfrm>
          <a:prstGeom prst="rect">
            <a:avLst/>
          </a:prstGeom>
          <a:noFill/>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BBB544C8-A30E-0145-9F78-B0A017576AE2}"/>
              </a:ext>
            </a:extLst>
          </p:cNvPr>
          <p:cNvSpPr txBox="1"/>
          <p:nvPr/>
        </p:nvSpPr>
        <p:spPr>
          <a:xfrm>
            <a:off x="572400" y="1887630"/>
            <a:ext cx="4571099" cy="2862322"/>
          </a:xfrm>
          <a:prstGeom prst="rect">
            <a:avLst/>
          </a:prstGeom>
          <a:noFill/>
        </p:spPr>
        <p:txBody>
          <a:bodyPr wrap="square" rtlCol="0">
            <a:spAutoFit/>
          </a:bodyPr>
          <a:lstStyle/>
          <a:p>
            <a:pPr marL="342900" indent="-342900">
              <a:buFont typeface="Arial" panose="020B0604020202020204" pitchFamily="34" charset="0"/>
              <a:buChar char="•"/>
            </a:pPr>
            <a:r>
              <a:rPr lang="en-US"/>
              <a:t>Uses the chemical energy of a fuel to produce electricity</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No emissions or air pollutants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Have very few moving parts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Can be made almost infinitely small</a:t>
            </a:r>
          </a:p>
          <a:p>
            <a:endParaRPr lang="en-US"/>
          </a:p>
        </p:txBody>
      </p:sp>
    </p:spTree>
    <p:extLst>
      <p:ext uri="{BB962C8B-B14F-4D97-AF65-F5344CB8AC3E}">
        <p14:creationId xmlns:p14="http://schemas.microsoft.com/office/powerpoint/2010/main" val="286663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2400" y="487740"/>
            <a:ext cx="7856893" cy="900000"/>
          </a:xfrm>
        </p:spPr>
        <p:txBody>
          <a:bodyPr/>
          <a:lstStyle/>
          <a:p>
            <a:r>
              <a:rPr lang="en-US">
                <a:ea typeface="ＭＳ Ｐゴシック"/>
              </a:rPr>
              <a:t>Fuel Cell Technology</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pic>
        <p:nvPicPr>
          <p:cNvPr id="11" name="Kuva 10">
            <a:extLst>
              <a:ext uri="{FF2B5EF4-FFF2-40B4-BE49-F238E27FC236}">
                <a16:creationId xmlns:a16="http://schemas.microsoft.com/office/drawing/2014/main" id="{99DEC84C-2FF1-834E-9A50-B1CD4A32D45F}"/>
              </a:ext>
            </a:extLst>
          </p:cNvPr>
          <p:cNvPicPr>
            <a:picLocks noChangeAspect="1"/>
          </p:cNvPicPr>
          <p:nvPr/>
        </p:nvPicPr>
        <p:blipFill>
          <a:blip r:embed="rId3"/>
          <a:stretch>
            <a:fillRect/>
          </a:stretch>
        </p:blipFill>
        <p:spPr>
          <a:xfrm>
            <a:off x="3694672" y="1355685"/>
            <a:ext cx="4901022" cy="4362468"/>
          </a:xfrm>
          <a:prstGeom prst="rect">
            <a:avLst/>
          </a:prstGeom>
        </p:spPr>
      </p:pic>
      <p:sp>
        <p:nvSpPr>
          <p:cNvPr id="12" name="Tekstiruutu 11">
            <a:extLst>
              <a:ext uri="{FF2B5EF4-FFF2-40B4-BE49-F238E27FC236}">
                <a16:creationId xmlns:a16="http://schemas.microsoft.com/office/drawing/2014/main" id="{52ED80C0-56DF-0D45-9886-F68FDCA2E567}"/>
              </a:ext>
            </a:extLst>
          </p:cNvPr>
          <p:cNvSpPr txBox="1"/>
          <p:nvPr/>
        </p:nvSpPr>
        <p:spPr>
          <a:xfrm>
            <a:off x="337035" y="1816502"/>
            <a:ext cx="3358665" cy="3170099"/>
          </a:xfrm>
          <a:prstGeom prst="rect">
            <a:avLst/>
          </a:prstGeom>
          <a:noFill/>
        </p:spPr>
        <p:txBody>
          <a:bodyPr wrap="square" rtlCol="0">
            <a:spAutoFit/>
          </a:bodyPr>
          <a:lstStyle/>
          <a:p>
            <a:pPr marL="342900" indent="-342900">
              <a:buFont typeface="Arial" panose="020B0604020202020204" pitchFamily="34" charset="0"/>
              <a:buChar char="•"/>
            </a:pPr>
            <a:r>
              <a:rPr lang="en-US" dirty="0"/>
              <a:t>Efficiency around 40 to 60 %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Operating temperatures differ a lot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Cells can be stacked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PEMFC and SOFC are most commonly used</a:t>
            </a:r>
          </a:p>
        </p:txBody>
      </p:sp>
    </p:spTree>
    <p:extLst>
      <p:ext uri="{BB962C8B-B14F-4D97-AF65-F5344CB8AC3E}">
        <p14:creationId xmlns:p14="http://schemas.microsoft.com/office/powerpoint/2010/main" val="52188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3683F-1E01-43AA-9F5A-EA5A4A3C267A}"/>
              </a:ext>
            </a:extLst>
          </p:cNvPr>
          <p:cNvSpPr>
            <a:spLocks noGrp="1"/>
          </p:cNvSpPr>
          <p:nvPr>
            <p:ph type="ctrTitle"/>
          </p:nvPr>
        </p:nvSpPr>
        <p:spPr/>
        <p:txBody>
          <a:bodyPr/>
          <a:lstStyle/>
          <a:p>
            <a:r>
              <a:rPr lang="en-US">
                <a:ea typeface="ＭＳ Ｐゴシック"/>
              </a:rPr>
              <a:t>Hydrogen Production</a:t>
            </a:r>
            <a:endParaRPr lang="en-US"/>
          </a:p>
        </p:txBody>
      </p:sp>
      <p:sp>
        <p:nvSpPr>
          <p:cNvPr id="4" name="Text Placeholder 3">
            <a:extLst>
              <a:ext uri="{FF2B5EF4-FFF2-40B4-BE49-F238E27FC236}">
                <a16:creationId xmlns:a16="http://schemas.microsoft.com/office/drawing/2014/main" id="{B321D20D-425A-4FED-886C-BF514069095B}"/>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E6B29641-0AD7-4194-BE61-D7096077CB67}"/>
              </a:ext>
            </a:extLst>
          </p:cNvPr>
          <p:cNvSpPr>
            <a:spLocks noGrp="1"/>
          </p:cNvSpPr>
          <p:nvPr>
            <p:ph type="body" sz="quarter" idx="17"/>
          </p:nvPr>
        </p:nvSpPr>
        <p:spPr/>
        <p:txBody>
          <a:bodyPr/>
          <a:lstStyle/>
          <a:p>
            <a:endParaRPr lang="en-US"/>
          </a:p>
        </p:txBody>
      </p:sp>
      <p:sp>
        <p:nvSpPr>
          <p:cNvPr id="6" name="Date Placeholder 5">
            <a:extLst>
              <a:ext uri="{FF2B5EF4-FFF2-40B4-BE49-F238E27FC236}">
                <a16:creationId xmlns:a16="http://schemas.microsoft.com/office/drawing/2014/main" id="{E60F7327-1286-4CC8-BF75-DBE7F1D5B5A6}"/>
              </a:ext>
            </a:extLst>
          </p:cNvPr>
          <p:cNvSpPr>
            <a:spLocks noGrp="1"/>
          </p:cNvSpPr>
          <p:nvPr>
            <p:ph type="dt" sz="half" idx="19"/>
          </p:nvPr>
        </p:nvSpPr>
        <p:spPr/>
        <p:txBody>
          <a:bodyPr/>
          <a:lstStyle/>
          <a:p>
            <a:pPr>
              <a:defRPr/>
            </a:pPr>
            <a:r>
              <a:rPr lang="fi-FI"/>
              <a:t>07.02.2018</a:t>
            </a:r>
            <a:endParaRPr lang="en-US"/>
          </a:p>
        </p:txBody>
      </p:sp>
      <p:sp>
        <p:nvSpPr>
          <p:cNvPr id="7" name="Slide Number Placeholder 6">
            <a:extLst>
              <a:ext uri="{FF2B5EF4-FFF2-40B4-BE49-F238E27FC236}">
                <a16:creationId xmlns:a16="http://schemas.microsoft.com/office/drawing/2014/main" id="{33357F00-A233-4E2E-A6D3-1DC873E9825F}"/>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sp>
        <p:nvSpPr>
          <p:cNvPr id="9" name="Tekstiruutu 8">
            <a:extLst>
              <a:ext uri="{FF2B5EF4-FFF2-40B4-BE49-F238E27FC236}">
                <a16:creationId xmlns:a16="http://schemas.microsoft.com/office/drawing/2014/main" id="{A95798B6-728F-FB4D-A62F-6C4998536D7C}"/>
              </a:ext>
            </a:extLst>
          </p:cNvPr>
          <p:cNvSpPr txBox="1"/>
          <p:nvPr/>
        </p:nvSpPr>
        <p:spPr>
          <a:xfrm>
            <a:off x="647700" y="1771650"/>
            <a:ext cx="4966716" cy="4093428"/>
          </a:xfrm>
          <a:prstGeom prst="rect">
            <a:avLst/>
          </a:prstGeom>
          <a:noFill/>
        </p:spPr>
        <p:txBody>
          <a:bodyPr wrap="square" rtlCol="0">
            <a:spAutoFit/>
          </a:bodyPr>
          <a:lstStyle/>
          <a:p>
            <a:pPr marL="342900" indent="-342900">
              <a:buFont typeface="Arial" panose="020B0604020202020204" pitchFamily="34" charset="0"/>
              <a:buChar char="•"/>
            </a:pPr>
            <a:r>
              <a:rPr lang="en-US"/>
              <a:t>Steam reforming and coal gasification</a:t>
            </a:r>
          </a:p>
          <a:p>
            <a:pPr marL="731838" lvl="1" indent="-342900">
              <a:buFont typeface="Arial" panose="020B0604020202020204" pitchFamily="34" charset="0"/>
              <a:buChar char="•"/>
            </a:pPr>
            <a:r>
              <a:rPr lang="en-US"/>
              <a:t>70-85% efficiency</a:t>
            </a:r>
          </a:p>
          <a:p>
            <a:pPr marL="731838" lvl="1" indent="-342900">
              <a:buFont typeface="Arial" panose="020B0604020202020204" pitchFamily="34" charset="0"/>
              <a:buChar char="•"/>
            </a:pPr>
            <a:r>
              <a:rPr lang="en-US"/>
              <a:t>1-3 $/kg price range</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Electrolysis</a:t>
            </a:r>
          </a:p>
          <a:p>
            <a:pPr marL="731838" lvl="1" indent="-342900">
              <a:buFont typeface="Arial" panose="020B0604020202020204" pitchFamily="34" charset="0"/>
              <a:buChar char="•"/>
            </a:pPr>
            <a:r>
              <a:rPr lang="en-US"/>
              <a:t>70-80% efficiency</a:t>
            </a:r>
          </a:p>
          <a:p>
            <a:pPr marL="731838" lvl="1" indent="-342900">
              <a:buFont typeface="Arial" panose="020B0604020202020204" pitchFamily="34" charset="0"/>
              <a:buChar char="•"/>
            </a:pPr>
            <a:r>
              <a:rPr lang="en-US"/>
              <a:t>6-8 $/kg price range</a:t>
            </a:r>
          </a:p>
          <a:p>
            <a:pPr marL="731838" lvl="1" indent="-342900">
              <a:buFont typeface="Arial" panose="020B0604020202020204" pitchFamily="34" charset="0"/>
              <a:buChar char="•"/>
            </a:pPr>
            <a:endParaRPr lang="en-US"/>
          </a:p>
          <a:p>
            <a:pPr marL="342900" indent="-342900">
              <a:buFont typeface="Arial" panose="020B0604020202020204" pitchFamily="34" charset="0"/>
              <a:buChar char="•"/>
            </a:pPr>
            <a:r>
              <a:rPr lang="en-US"/>
              <a:t>70 million </a:t>
            </a:r>
            <a:r>
              <a:rPr lang="en-US" err="1"/>
              <a:t>tonnes</a:t>
            </a:r>
            <a:r>
              <a:rPr lang="en-US"/>
              <a:t> of hydrogen produced annually</a:t>
            </a:r>
          </a:p>
          <a:p>
            <a:pPr marL="731838" lvl="1" indent="-342900">
              <a:buFont typeface="Arial" panose="020B0604020202020204" pitchFamily="34" charset="0"/>
              <a:buChar char="•"/>
            </a:pPr>
            <a:r>
              <a:rPr lang="en-US"/>
              <a:t>95% comes from fossil fuels</a:t>
            </a:r>
          </a:p>
          <a:p>
            <a:pPr marL="731838" lvl="1" indent="-342900">
              <a:buFont typeface="Arial" panose="020B0604020202020204" pitchFamily="34" charset="0"/>
              <a:buChar char="•"/>
            </a:pPr>
            <a:endParaRPr lang="en-US"/>
          </a:p>
          <a:p>
            <a:endParaRPr lang="en-US"/>
          </a:p>
        </p:txBody>
      </p:sp>
      <p:pic>
        <p:nvPicPr>
          <p:cNvPr id="12" name="Kuva 11">
            <a:extLst>
              <a:ext uri="{FF2B5EF4-FFF2-40B4-BE49-F238E27FC236}">
                <a16:creationId xmlns:a16="http://schemas.microsoft.com/office/drawing/2014/main" id="{1B84C4B6-932A-AE4C-BD6F-AAA1DC0F6726}"/>
              </a:ext>
            </a:extLst>
          </p:cNvPr>
          <p:cNvPicPr>
            <a:picLocks noChangeAspect="1"/>
          </p:cNvPicPr>
          <p:nvPr/>
        </p:nvPicPr>
        <p:blipFill rotWithShape="1">
          <a:blip r:embed="rId2"/>
          <a:srcRect l="4056" t="5940" r="3122" b="2190"/>
          <a:stretch/>
        </p:blipFill>
        <p:spPr>
          <a:xfrm>
            <a:off x="5143500" y="2247549"/>
            <a:ext cx="3486879" cy="3309753"/>
          </a:xfrm>
          <a:prstGeom prst="rect">
            <a:avLst/>
          </a:prstGeom>
        </p:spPr>
      </p:pic>
    </p:spTree>
    <p:extLst>
      <p:ext uri="{BB962C8B-B14F-4D97-AF65-F5344CB8AC3E}">
        <p14:creationId xmlns:p14="http://schemas.microsoft.com/office/powerpoint/2010/main" val="26506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B60EB17-70DE-0340-BE25-FCD5D3847ED6}"/>
              </a:ext>
            </a:extLst>
          </p:cNvPr>
          <p:cNvSpPr>
            <a:spLocks noGrp="1"/>
          </p:cNvSpPr>
          <p:nvPr>
            <p:ph type="ctrTitle"/>
          </p:nvPr>
        </p:nvSpPr>
        <p:spPr/>
        <p:txBody>
          <a:bodyPr/>
          <a:lstStyle/>
          <a:p>
            <a:r>
              <a:rPr lang="en-US"/>
              <a:t>Use cases</a:t>
            </a:r>
          </a:p>
        </p:txBody>
      </p:sp>
      <p:sp>
        <p:nvSpPr>
          <p:cNvPr id="4" name="Tekstin paikkamerkki 3">
            <a:extLst>
              <a:ext uri="{FF2B5EF4-FFF2-40B4-BE49-F238E27FC236}">
                <a16:creationId xmlns:a16="http://schemas.microsoft.com/office/drawing/2014/main" id="{2919A1EE-2429-4640-810A-A843FE75B972}"/>
              </a:ext>
            </a:extLst>
          </p:cNvPr>
          <p:cNvSpPr>
            <a:spLocks noGrp="1"/>
          </p:cNvSpPr>
          <p:nvPr>
            <p:ph type="body" sz="quarter" idx="16"/>
          </p:nvPr>
        </p:nvSpPr>
        <p:spPr/>
        <p:txBody>
          <a:bodyPr/>
          <a:lstStyle/>
          <a:p>
            <a:endParaRPr lang="en-US"/>
          </a:p>
        </p:txBody>
      </p:sp>
      <p:sp>
        <p:nvSpPr>
          <p:cNvPr id="5" name="Tekstin paikkamerkki 4">
            <a:extLst>
              <a:ext uri="{FF2B5EF4-FFF2-40B4-BE49-F238E27FC236}">
                <a16:creationId xmlns:a16="http://schemas.microsoft.com/office/drawing/2014/main" id="{8570E72C-18A4-8B4F-9304-EE09C6670C81}"/>
              </a:ext>
            </a:extLst>
          </p:cNvPr>
          <p:cNvSpPr>
            <a:spLocks noGrp="1"/>
          </p:cNvSpPr>
          <p:nvPr>
            <p:ph type="body" sz="quarter" idx="17"/>
          </p:nvPr>
        </p:nvSpPr>
        <p:spPr/>
        <p:txBody>
          <a:bodyPr/>
          <a:lstStyle/>
          <a:p>
            <a:endParaRPr lang="en-US"/>
          </a:p>
        </p:txBody>
      </p:sp>
      <p:sp>
        <p:nvSpPr>
          <p:cNvPr id="6" name="Päivämäärän paikkamerkki 5">
            <a:extLst>
              <a:ext uri="{FF2B5EF4-FFF2-40B4-BE49-F238E27FC236}">
                <a16:creationId xmlns:a16="http://schemas.microsoft.com/office/drawing/2014/main" id="{9B676AEC-CFC7-D548-8EF7-0E5FCF22A48C}"/>
              </a:ext>
            </a:extLst>
          </p:cNvPr>
          <p:cNvSpPr>
            <a:spLocks noGrp="1"/>
          </p:cNvSpPr>
          <p:nvPr>
            <p:ph type="dt" sz="half" idx="19"/>
          </p:nvPr>
        </p:nvSpPr>
        <p:spPr/>
        <p:txBody>
          <a:bodyPr/>
          <a:lstStyle/>
          <a:p>
            <a:pPr>
              <a:defRPr/>
            </a:pPr>
            <a:r>
              <a:rPr lang="fi-FI"/>
              <a:t>07.02.2018</a:t>
            </a:r>
            <a:endParaRPr lang="en-US"/>
          </a:p>
        </p:txBody>
      </p:sp>
      <p:sp>
        <p:nvSpPr>
          <p:cNvPr id="7" name="Dian numeron paikkamerkki 6">
            <a:extLst>
              <a:ext uri="{FF2B5EF4-FFF2-40B4-BE49-F238E27FC236}">
                <a16:creationId xmlns:a16="http://schemas.microsoft.com/office/drawing/2014/main" id="{B5965172-2DE0-D84D-BE31-681772E3AC75}"/>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sp>
        <p:nvSpPr>
          <p:cNvPr id="8" name="Tekstiruutu 7">
            <a:extLst>
              <a:ext uri="{FF2B5EF4-FFF2-40B4-BE49-F238E27FC236}">
                <a16:creationId xmlns:a16="http://schemas.microsoft.com/office/drawing/2014/main" id="{A671A133-7359-2647-9860-C39E0E663DD4}"/>
              </a:ext>
            </a:extLst>
          </p:cNvPr>
          <p:cNvSpPr txBox="1"/>
          <p:nvPr/>
        </p:nvSpPr>
        <p:spPr>
          <a:xfrm>
            <a:off x="475690" y="1843704"/>
            <a:ext cx="4571100" cy="2862322"/>
          </a:xfrm>
          <a:prstGeom prst="rect">
            <a:avLst/>
          </a:prstGeom>
          <a:noFill/>
        </p:spPr>
        <p:txBody>
          <a:bodyPr wrap="square" rtlCol="0">
            <a:spAutoFit/>
          </a:bodyPr>
          <a:lstStyle/>
          <a:p>
            <a:pPr marL="342900" indent="-342900">
              <a:buFont typeface="Arial" panose="020B0604020202020204" pitchFamily="34" charset="0"/>
              <a:buChar char="•"/>
            </a:pPr>
            <a:r>
              <a:rPr lang="en-US"/>
              <a:t>Transportation</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Stationary power</a:t>
            </a:r>
          </a:p>
          <a:p>
            <a:pPr marL="731838" lvl="1" indent="-342900">
              <a:buFont typeface="Arial" panose="020B0604020202020204" pitchFamily="34" charset="0"/>
              <a:buChar char="•"/>
            </a:pPr>
            <a:r>
              <a:rPr lang="en-US"/>
              <a:t>Primary power, backup power, or CHP</a:t>
            </a:r>
          </a:p>
          <a:p>
            <a:pPr marL="731838" lvl="1" indent="-342900">
              <a:buFont typeface="Arial" panose="020B0604020202020204" pitchFamily="34" charset="0"/>
              <a:buChar char="•"/>
            </a:pPr>
            <a:endParaRPr lang="en-US"/>
          </a:p>
          <a:p>
            <a:pPr marL="342900" indent="-342900">
              <a:buFont typeface="Arial" panose="020B0604020202020204" pitchFamily="34" charset="0"/>
              <a:buChar char="•"/>
            </a:pPr>
            <a:r>
              <a:rPr lang="en-US"/>
              <a:t>Other application</a:t>
            </a:r>
          </a:p>
          <a:p>
            <a:pPr marL="731838" lvl="1" indent="-342900">
              <a:buFont typeface="Arial" panose="020B0604020202020204" pitchFamily="34" charset="0"/>
              <a:buChar char="•"/>
            </a:pPr>
            <a:r>
              <a:rPr lang="en-US"/>
              <a:t>Portable power</a:t>
            </a:r>
          </a:p>
          <a:p>
            <a:pPr marL="731838" lvl="1" indent="-342900">
              <a:buFont typeface="Arial" panose="020B0604020202020204" pitchFamily="34" charset="0"/>
              <a:buChar char="•"/>
            </a:pPr>
            <a:r>
              <a:rPr lang="en-US"/>
              <a:t>Unmanned aerial vehicles UAVs</a:t>
            </a:r>
          </a:p>
        </p:txBody>
      </p:sp>
      <p:pic>
        <p:nvPicPr>
          <p:cNvPr id="3076" name="Picture 4" descr="Stationary Power — Fuel Cell &amp; Hydrogen Energy Association">
            <a:extLst>
              <a:ext uri="{FF2B5EF4-FFF2-40B4-BE49-F238E27FC236}">
                <a16:creationId xmlns:a16="http://schemas.microsoft.com/office/drawing/2014/main" id="{B67F1BDF-C917-C541-97C9-B52E0C434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149" y="2247599"/>
            <a:ext cx="3150402" cy="236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2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7580B21-00F4-4047-8C8C-D719CCCBE294}"/>
              </a:ext>
            </a:extLst>
          </p:cNvPr>
          <p:cNvSpPr>
            <a:spLocks noGrp="1"/>
          </p:cNvSpPr>
          <p:nvPr>
            <p:ph type="body" sz="quarter" idx="13"/>
          </p:nvPr>
        </p:nvSpPr>
        <p:spPr/>
        <p:txBody>
          <a:bodyPr/>
          <a:lstStyle/>
          <a:p>
            <a:pPr marL="285750" indent="-285750">
              <a:buFont typeface="Wingdings" panose="020B0604020202020204" pitchFamily="34" charset="0"/>
              <a:buChar char="§"/>
            </a:pPr>
            <a:endParaRPr lang="fi-FI" sz="2000"/>
          </a:p>
          <a:p>
            <a:pPr marL="285750" indent="-285750">
              <a:buFont typeface="Wingdings" panose="020B0604020202020204" pitchFamily="34" charset="0"/>
              <a:buChar char="§"/>
            </a:pPr>
            <a:endParaRPr lang="fi-FI" sz="2000">
              <a:ea typeface="ＭＳ Ｐゴシック"/>
            </a:endParaRPr>
          </a:p>
          <a:p>
            <a:pPr marL="285750" indent="-285750">
              <a:buFont typeface="Wingdings" panose="020B0604020202020204" pitchFamily="34" charset="0"/>
              <a:buChar char="§"/>
            </a:pPr>
            <a:r>
              <a:rPr lang="fi-FI" sz="2000">
                <a:ea typeface="ＭＳ Ｐゴシック"/>
              </a:rPr>
              <a:t>"Emission </a:t>
            </a:r>
            <a:r>
              <a:rPr lang="fi-FI" sz="2000" err="1">
                <a:ea typeface="ＭＳ Ｐゴシック"/>
              </a:rPr>
              <a:t>free</a:t>
            </a:r>
            <a:r>
              <a:rPr lang="fi-FI" sz="2000">
                <a:ea typeface="ＭＳ Ｐゴシック"/>
              </a:rPr>
              <a:t>"</a:t>
            </a:r>
            <a:endParaRPr lang="fi-FI" sz="2000"/>
          </a:p>
          <a:p>
            <a:pPr marL="285750" indent="-285750">
              <a:buFont typeface="Wingdings" panose="020B0604020202020204" pitchFamily="34" charset="0"/>
              <a:buChar char="§"/>
            </a:pPr>
            <a:endParaRPr lang="fi-FI" sz="2000">
              <a:ea typeface="ＭＳ Ｐゴシック"/>
            </a:endParaRPr>
          </a:p>
          <a:p>
            <a:pPr marL="285750" indent="-285750">
              <a:buFont typeface="Wingdings" panose="020B0604020202020204" pitchFamily="34" charset="0"/>
              <a:buChar char="§"/>
            </a:pPr>
            <a:endParaRPr lang="fi-FI" sz="2000">
              <a:ea typeface="ＭＳ Ｐゴシック"/>
            </a:endParaRPr>
          </a:p>
          <a:p>
            <a:pPr marL="285750" indent="-285750">
              <a:buFont typeface="Wingdings" panose="020B0604020202020204" pitchFamily="34" charset="0"/>
              <a:buChar char="§"/>
            </a:pPr>
            <a:r>
              <a:rPr lang="fi-FI" sz="2000">
                <a:ea typeface="ＭＳ Ｐゴシック"/>
              </a:rPr>
              <a:t>Long </a:t>
            </a:r>
            <a:r>
              <a:rPr lang="fi-FI" sz="2000" err="1">
                <a:ea typeface="ＭＳ Ｐゴシック"/>
              </a:rPr>
              <a:t>term</a:t>
            </a:r>
            <a:r>
              <a:rPr lang="fi-FI" sz="2000">
                <a:ea typeface="ＭＳ Ｐゴシック"/>
              </a:rPr>
              <a:t> </a:t>
            </a:r>
            <a:r>
              <a:rPr lang="fi-FI" sz="2000" err="1">
                <a:ea typeface="ＭＳ Ｐゴシック"/>
              </a:rPr>
              <a:t>storage</a:t>
            </a:r>
            <a:r>
              <a:rPr lang="fi-FI" sz="2000">
                <a:ea typeface="ＭＳ Ｐゴシック"/>
              </a:rPr>
              <a:t> </a:t>
            </a:r>
            <a:r>
              <a:rPr lang="fi-FI" sz="2000" err="1">
                <a:ea typeface="ＭＳ Ｐゴシック"/>
              </a:rPr>
              <a:t>capabilities</a:t>
            </a:r>
            <a:endParaRPr lang="fi-FI" sz="2000"/>
          </a:p>
          <a:p>
            <a:pPr marL="285750" indent="-285750">
              <a:buFont typeface="Wingdings" panose="020B0604020202020204" pitchFamily="34" charset="0"/>
              <a:buChar char="§"/>
            </a:pPr>
            <a:endParaRPr lang="fi-FI" sz="2000">
              <a:ea typeface="ＭＳ Ｐゴシック"/>
            </a:endParaRPr>
          </a:p>
          <a:p>
            <a:pPr marL="285750" indent="-285750">
              <a:buFont typeface="Wingdings" panose="020B0604020202020204" pitchFamily="34" charset="0"/>
              <a:buChar char="§"/>
            </a:pPr>
            <a:endParaRPr lang="fi-FI" sz="2000">
              <a:ea typeface="ＭＳ Ｐゴシック"/>
            </a:endParaRPr>
          </a:p>
          <a:p>
            <a:pPr marL="285750" indent="-285750">
              <a:buFont typeface="Wingdings" panose="020B0604020202020204" pitchFamily="34" charset="0"/>
              <a:buChar char="§"/>
            </a:pPr>
            <a:r>
              <a:rPr lang="fi-FI" sz="2000">
                <a:ea typeface="ＭＳ Ｐゴシック"/>
              </a:rPr>
              <a:t>Small-</a:t>
            </a:r>
            <a:r>
              <a:rPr lang="fi-FI" sz="2000" err="1">
                <a:ea typeface="ＭＳ Ｐゴシック"/>
              </a:rPr>
              <a:t>scale</a:t>
            </a:r>
            <a:r>
              <a:rPr lang="fi-FI" sz="2000">
                <a:ea typeface="ＭＳ Ｐゴシック"/>
              </a:rPr>
              <a:t> </a:t>
            </a:r>
            <a:r>
              <a:rPr lang="fi-FI" sz="2000" err="1">
                <a:ea typeface="ＭＳ Ｐゴシック"/>
              </a:rPr>
              <a:t>applications</a:t>
            </a:r>
            <a:endParaRPr lang="fi-FI" sz="2000"/>
          </a:p>
          <a:p>
            <a:pPr marL="285750" indent="-285750">
              <a:buFont typeface="Wingdings" panose="020B0604020202020204" pitchFamily="34" charset="0"/>
              <a:buChar char="§"/>
            </a:pPr>
            <a:endParaRPr lang="fi-FI" sz="2000"/>
          </a:p>
          <a:p>
            <a:pPr marL="285750" indent="-285750">
              <a:buFont typeface="Wingdings" panose="020B0604020202020204" pitchFamily="34" charset="0"/>
              <a:buChar char="§"/>
            </a:pPr>
            <a:endParaRPr lang="fi-FI" sz="2000"/>
          </a:p>
          <a:p>
            <a:pPr marL="285750" indent="-285750">
              <a:buFont typeface="Wingdings" panose="020B0604020202020204" pitchFamily="34" charset="0"/>
              <a:buChar char="§"/>
            </a:pPr>
            <a:endParaRPr lang="fi-FI"/>
          </a:p>
        </p:txBody>
      </p:sp>
      <p:sp>
        <p:nvSpPr>
          <p:cNvPr id="3" name="Otsikko 2">
            <a:extLst>
              <a:ext uri="{FF2B5EF4-FFF2-40B4-BE49-F238E27FC236}">
                <a16:creationId xmlns:a16="http://schemas.microsoft.com/office/drawing/2014/main" id="{9208B035-E650-4B78-8B39-CD0CEE2AB3B2}"/>
              </a:ext>
            </a:extLst>
          </p:cNvPr>
          <p:cNvSpPr>
            <a:spLocks noGrp="1"/>
          </p:cNvSpPr>
          <p:nvPr>
            <p:ph type="ctrTitle"/>
          </p:nvPr>
        </p:nvSpPr>
        <p:spPr/>
        <p:txBody>
          <a:bodyPr/>
          <a:lstStyle/>
          <a:p>
            <a:r>
              <a:rPr lang="fi-FI" err="1">
                <a:ea typeface="ＭＳ Ｐゴシック"/>
              </a:rPr>
              <a:t>Pros</a:t>
            </a:r>
            <a:endParaRPr lang="fi-FI" err="1"/>
          </a:p>
        </p:txBody>
      </p:sp>
      <p:sp>
        <p:nvSpPr>
          <p:cNvPr id="4" name="Tekstin paikkamerkki 3">
            <a:extLst>
              <a:ext uri="{FF2B5EF4-FFF2-40B4-BE49-F238E27FC236}">
                <a16:creationId xmlns:a16="http://schemas.microsoft.com/office/drawing/2014/main" id="{869FFF93-5E1C-4FC5-8221-645BF33A27D3}"/>
              </a:ext>
            </a:extLst>
          </p:cNvPr>
          <p:cNvSpPr>
            <a:spLocks noGrp="1"/>
          </p:cNvSpPr>
          <p:nvPr>
            <p:ph type="body" sz="quarter" idx="16"/>
          </p:nvPr>
        </p:nvSpPr>
        <p:spPr/>
        <p:txBody>
          <a:bodyPr/>
          <a:lstStyle/>
          <a:p>
            <a:endParaRPr lang="fi-FI"/>
          </a:p>
        </p:txBody>
      </p:sp>
      <p:sp>
        <p:nvSpPr>
          <p:cNvPr id="5" name="Tekstin paikkamerkki 4">
            <a:extLst>
              <a:ext uri="{FF2B5EF4-FFF2-40B4-BE49-F238E27FC236}">
                <a16:creationId xmlns:a16="http://schemas.microsoft.com/office/drawing/2014/main" id="{87E87A97-0C6C-47B7-BD72-3ADFCD664F5F}"/>
              </a:ext>
            </a:extLst>
          </p:cNvPr>
          <p:cNvSpPr>
            <a:spLocks noGrp="1"/>
          </p:cNvSpPr>
          <p:nvPr>
            <p:ph type="body" sz="quarter" idx="17"/>
          </p:nvPr>
        </p:nvSpPr>
        <p:spPr/>
        <p:txBody>
          <a:bodyPr/>
          <a:lstStyle/>
          <a:p>
            <a:endParaRPr lang="fi-FI"/>
          </a:p>
        </p:txBody>
      </p:sp>
      <p:sp>
        <p:nvSpPr>
          <p:cNvPr id="6" name="Päivämäärän paikkamerkki 5">
            <a:extLst>
              <a:ext uri="{FF2B5EF4-FFF2-40B4-BE49-F238E27FC236}">
                <a16:creationId xmlns:a16="http://schemas.microsoft.com/office/drawing/2014/main" id="{CA735250-CF7A-4A90-8BF7-71B17BE5A98C}"/>
              </a:ext>
            </a:extLst>
          </p:cNvPr>
          <p:cNvSpPr>
            <a:spLocks noGrp="1"/>
          </p:cNvSpPr>
          <p:nvPr>
            <p:ph type="dt" sz="half" idx="19"/>
          </p:nvPr>
        </p:nvSpPr>
        <p:spPr/>
        <p:txBody>
          <a:bodyPr/>
          <a:lstStyle/>
          <a:p>
            <a:pPr>
              <a:defRPr/>
            </a:pPr>
            <a:r>
              <a:rPr lang="fi-FI"/>
              <a:t>07.02.2018</a:t>
            </a:r>
            <a:endParaRPr lang="en-US"/>
          </a:p>
        </p:txBody>
      </p:sp>
      <p:sp>
        <p:nvSpPr>
          <p:cNvPr id="7" name="Dian numeron paikkamerkki 6">
            <a:extLst>
              <a:ext uri="{FF2B5EF4-FFF2-40B4-BE49-F238E27FC236}">
                <a16:creationId xmlns:a16="http://schemas.microsoft.com/office/drawing/2014/main" id="{B65D33F4-9FC7-4FB6-8A42-30A9BD38D32B}"/>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spTree>
    <p:extLst>
      <p:ext uri="{BB962C8B-B14F-4D97-AF65-F5344CB8AC3E}">
        <p14:creationId xmlns:p14="http://schemas.microsoft.com/office/powerpoint/2010/main" val="267603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5B30ECC-986B-461F-8D3A-17CF511D3918}"/>
              </a:ext>
            </a:extLst>
          </p:cNvPr>
          <p:cNvSpPr>
            <a:spLocks noGrp="1"/>
          </p:cNvSpPr>
          <p:nvPr>
            <p:ph type="body" sz="quarter" idx="13"/>
          </p:nvPr>
        </p:nvSpPr>
        <p:spPr/>
        <p:txBody>
          <a:bodyPr/>
          <a:lstStyle/>
          <a:p>
            <a:pPr marL="285750" indent="-285750">
              <a:buFont typeface="Wingdings,Sans-Serif"/>
              <a:buChar char="§"/>
            </a:pPr>
            <a:endParaRPr lang="fi-FI" sz="2000">
              <a:ea typeface="ＭＳ Ｐゴシック"/>
              <a:cs typeface="Arial"/>
            </a:endParaRPr>
          </a:p>
          <a:p>
            <a:pPr marL="285750" indent="-285750">
              <a:buFont typeface="Wingdings,Sans-Serif"/>
              <a:buChar char="§"/>
            </a:pPr>
            <a:endParaRPr lang="fi-FI" sz="2000">
              <a:ea typeface="ＭＳ Ｐゴシック"/>
              <a:cs typeface="Arial"/>
            </a:endParaRPr>
          </a:p>
          <a:p>
            <a:pPr marL="285750" indent="-285750">
              <a:buFont typeface="Wingdings,Sans-Serif"/>
              <a:buChar char="§"/>
            </a:pPr>
            <a:r>
              <a:rPr lang="fi-FI" sz="2000" err="1">
                <a:ea typeface="ＭＳ Ｐゴシック"/>
                <a:cs typeface="Arial"/>
              </a:rPr>
              <a:t>Infrastructure</a:t>
            </a:r>
            <a:endParaRPr lang="fi-FI" sz="2000" err="1">
              <a:ea typeface="ＭＳ Ｐゴシック"/>
              <a:cs typeface="+mn-lt"/>
            </a:endParaRPr>
          </a:p>
          <a:p>
            <a:pPr marL="285750" indent="-285750">
              <a:buFont typeface="Wingdings,Sans-Serif"/>
              <a:buChar char="§"/>
            </a:pPr>
            <a:endParaRPr lang="fi-FI" sz="2000" b="0">
              <a:ea typeface="+mn-lt"/>
              <a:cs typeface="+mn-lt"/>
            </a:endParaRPr>
          </a:p>
          <a:p>
            <a:pPr marL="285750" indent="-285750">
              <a:buFont typeface="Wingdings,Sans-Serif"/>
              <a:buChar char="§"/>
            </a:pPr>
            <a:endParaRPr lang="fi-FI" sz="2000" b="0">
              <a:ea typeface="+mn-lt"/>
              <a:cs typeface="+mn-lt"/>
            </a:endParaRPr>
          </a:p>
          <a:p>
            <a:pPr marL="285750" indent="-285750">
              <a:buFont typeface="Wingdings,Sans-Serif"/>
              <a:buChar char="§"/>
            </a:pPr>
            <a:r>
              <a:rPr lang="fi-FI" sz="2000" err="1">
                <a:ea typeface="ＭＳ Ｐゴシック"/>
                <a:cs typeface="Arial"/>
              </a:rPr>
              <a:t>Expensive</a:t>
            </a:r>
            <a:r>
              <a:rPr lang="fi-FI" sz="2000">
                <a:ea typeface="ＭＳ Ｐゴシック"/>
                <a:cs typeface="Arial"/>
              </a:rPr>
              <a:t> </a:t>
            </a:r>
            <a:r>
              <a:rPr lang="fi-FI" sz="2000" err="1">
                <a:ea typeface="ＭＳ Ｐゴシック"/>
                <a:cs typeface="Arial"/>
              </a:rPr>
              <a:t>production</a:t>
            </a:r>
            <a:endParaRPr lang="fi-FI" sz="2000" b="0" err="1">
              <a:ea typeface="ＭＳ Ｐゴシック"/>
              <a:cs typeface="+mn-lt"/>
            </a:endParaRPr>
          </a:p>
          <a:p>
            <a:pPr marL="285750" indent="-285750">
              <a:buFont typeface="Wingdings,Sans-Serif"/>
              <a:buChar char="§"/>
            </a:pPr>
            <a:endParaRPr lang="fi-FI" sz="2000" b="0">
              <a:ea typeface="+mn-lt"/>
              <a:cs typeface="+mn-lt"/>
            </a:endParaRPr>
          </a:p>
          <a:p>
            <a:pPr marL="285750" indent="-285750">
              <a:buFont typeface="Wingdings,Sans-Serif"/>
              <a:buChar char="§"/>
            </a:pPr>
            <a:endParaRPr lang="fi-FI" sz="2000" b="0">
              <a:ea typeface="+mn-lt"/>
              <a:cs typeface="+mn-lt"/>
            </a:endParaRPr>
          </a:p>
          <a:p>
            <a:pPr marL="285750" indent="-285750">
              <a:buFont typeface="Wingdings,Sans-Serif"/>
              <a:buChar char="§"/>
            </a:pPr>
            <a:r>
              <a:rPr lang="fi-FI" sz="2000" err="1">
                <a:ea typeface="ＭＳ Ｐゴシック"/>
                <a:cs typeface="Arial"/>
              </a:rPr>
              <a:t>Regulatory</a:t>
            </a:r>
            <a:r>
              <a:rPr lang="fi-FI" sz="2000">
                <a:ea typeface="ＭＳ Ｐゴシック"/>
                <a:cs typeface="Arial"/>
              </a:rPr>
              <a:t> </a:t>
            </a:r>
            <a:r>
              <a:rPr lang="fi-FI" sz="2000" err="1">
                <a:ea typeface="ＭＳ Ｐゴシック"/>
                <a:cs typeface="Arial"/>
              </a:rPr>
              <a:t>support</a:t>
            </a:r>
            <a:endParaRPr lang="fi-FI" sz="2000" err="1">
              <a:ea typeface="ＭＳ Ｐゴシック"/>
              <a:cs typeface="+mn-lt"/>
            </a:endParaRPr>
          </a:p>
          <a:p>
            <a:pPr marL="285750" indent="-285750">
              <a:buFont typeface="Wingdings,Sans-Serif"/>
              <a:buChar char="§"/>
            </a:pPr>
            <a:endParaRPr lang="fi-FI" sz="2000" b="0">
              <a:ea typeface="+mn-lt"/>
              <a:cs typeface="+mn-lt"/>
            </a:endParaRPr>
          </a:p>
          <a:p>
            <a:endParaRPr lang="fi-FI" sz="2000"/>
          </a:p>
        </p:txBody>
      </p:sp>
      <p:sp>
        <p:nvSpPr>
          <p:cNvPr id="3" name="Otsikko 2">
            <a:extLst>
              <a:ext uri="{FF2B5EF4-FFF2-40B4-BE49-F238E27FC236}">
                <a16:creationId xmlns:a16="http://schemas.microsoft.com/office/drawing/2014/main" id="{2752E357-79C4-4C5A-8898-712501100BB7}"/>
              </a:ext>
            </a:extLst>
          </p:cNvPr>
          <p:cNvSpPr>
            <a:spLocks noGrp="1"/>
          </p:cNvSpPr>
          <p:nvPr>
            <p:ph type="ctrTitle"/>
          </p:nvPr>
        </p:nvSpPr>
        <p:spPr/>
        <p:txBody>
          <a:bodyPr/>
          <a:lstStyle/>
          <a:p>
            <a:r>
              <a:rPr lang="fi-FI" err="1">
                <a:ea typeface="ＭＳ Ｐゴシック"/>
              </a:rPr>
              <a:t>Cons</a:t>
            </a:r>
            <a:endParaRPr lang="fi-FI" err="1"/>
          </a:p>
        </p:txBody>
      </p:sp>
      <p:sp>
        <p:nvSpPr>
          <p:cNvPr id="4" name="Tekstin paikkamerkki 3">
            <a:extLst>
              <a:ext uri="{FF2B5EF4-FFF2-40B4-BE49-F238E27FC236}">
                <a16:creationId xmlns:a16="http://schemas.microsoft.com/office/drawing/2014/main" id="{C1D57E89-756C-4136-9346-E7CB478349BA}"/>
              </a:ext>
            </a:extLst>
          </p:cNvPr>
          <p:cNvSpPr>
            <a:spLocks noGrp="1"/>
          </p:cNvSpPr>
          <p:nvPr>
            <p:ph type="body" sz="quarter" idx="16"/>
          </p:nvPr>
        </p:nvSpPr>
        <p:spPr/>
        <p:txBody>
          <a:bodyPr/>
          <a:lstStyle/>
          <a:p>
            <a:endParaRPr lang="fi-FI"/>
          </a:p>
        </p:txBody>
      </p:sp>
      <p:sp>
        <p:nvSpPr>
          <p:cNvPr id="5" name="Tekstin paikkamerkki 4">
            <a:extLst>
              <a:ext uri="{FF2B5EF4-FFF2-40B4-BE49-F238E27FC236}">
                <a16:creationId xmlns:a16="http://schemas.microsoft.com/office/drawing/2014/main" id="{5CB3CEA2-2300-4193-9840-75F419BBE99A}"/>
              </a:ext>
            </a:extLst>
          </p:cNvPr>
          <p:cNvSpPr>
            <a:spLocks noGrp="1"/>
          </p:cNvSpPr>
          <p:nvPr>
            <p:ph type="body" sz="quarter" idx="17"/>
          </p:nvPr>
        </p:nvSpPr>
        <p:spPr/>
        <p:txBody>
          <a:bodyPr/>
          <a:lstStyle/>
          <a:p>
            <a:endParaRPr lang="fi-FI"/>
          </a:p>
        </p:txBody>
      </p:sp>
      <p:sp>
        <p:nvSpPr>
          <p:cNvPr id="6" name="Päivämäärän paikkamerkki 5">
            <a:extLst>
              <a:ext uri="{FF2B5EF4-FFF2-40B4-BE49-F238E27FC236}">
                <a16:creationId xmlns:a16="http://schemas.microsoft.com/office/drawing/2014/main" id="{21C0AD8D-D40A-4A89-9834-B3CA6B5CA155}"/>
              </a:ext>
            </a:extLst>
          </p:cNvPr>
          <p:cNvSpPr>
            <a:spLocks noGrp="1"/>
          </p:cNvSpPr>
          <p:nvPr>
            <p:ph type="dt" sz="half" idx="19"/>
          </p:nvPr>
        </p:nvSpPr>
        <p:spPr/>
        <p:txBody>
          <a:bodyPr/>
          <a:lstStyle/>
          <a:p>
            <a:pPr>
              <a:defRPr/>
            </a:pPr>
            <a:r>
              <a:rPr lang="fi-FI"/>
              <a:t>07.02.2018</a:t>
            </a:r>
            <a:endParaRPr lang="en-US"/>
          </a:p>
        </p:txBody>
      </p:sp>
      <p:sp>
        <p:nvSpPr>
          <p:cNvPr id="7" name="Dian numeron paikkamerkki 6">
            <a:extLst>
              <a:ext uri="{FF2B5EF4-FFF2-40B4-BE49-F238E27FC236}">
                <a16:creationId xmlns:a16="http://schemas.microsoft.com/office/drawing/2014/main" id="{F5C2CF01-6A11-4022-B5F6-F44652BF2512}"/>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spTree>
    <p:extLst>
      <p:ext uri="{BB962C8B-B14F-4D97-AF65-F5344CB8AC3E}">
        <p14:creationId xmlns:p14="http://schemas.microsoft.com/office/powerpoint/2010/main" val="405236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7C7375F-A802-4D78-9DD0-574392144126}"/>
              </a:ext>
            </a:extLst>
          </p:cNvPr>
          <p:cNvSpPr>
            <a:spLocks noGrp="1"/>
          </p:cNvSpPr>
          <p:nvPr>
            <p:ph type="body" sz="quarter" idx="13"/>
          </p:nvPr>
        </p:nvSpPr>
        <p:spPr/>
        <p:txBody>
          <a:bodyPr/>
          <a:lstStyle/>
          <a:p>
            <a:endParaRPr lang="fi-FI"/>
          </a:p>
        </p:txBody>
      </p:sp>
      <p:sp>
        <p:nvSpPr>
          <p:cNvPr id="3" name="Otsikko 2">
            <a:extLst>
              <a:ext uri="{FF2B5EF4-FFF2-40B4-BE49-F238E27FC236}">
                <a16:creationId xmlns:a16="http://schemas.microsoft.com/office/drawing/2014/main" id="{BACD1BA6-7A64-4136-82A5-C1032401C828}"/>
              </a:ext>
            </a:extLst>
          </p:cNvPr>
          <p:cNvSpPr>
            <a:spLocks noGrp="1"/>
          </p:cNvSpPr>
          <p:nvPr>
            <p:ph type="ctrTitle"/>
          </p:nvPr>
        </p:nvSpPr>
        <p:spPr/>
        <p:txBody>
          <a:bodyPr/>
          <a:lstStyle/>
          <a:p>
            <a:r>
              <a:rPr lang="fi-FI">
                <a:ea typeface="ＭＳ Ｐゴシック"/>
              </a:rPr>
              <a:t>Fuel cell industry picking up interest</a:t>
            </a:r>
            <a:endParaRPr lang="fi-FI"/>
          </a:p>
        </p:txBody>
      </p:sp>
      <p:sp>
        <p:nvSpPr>
          <p:cNvPr id="4" name="Tekstin paikkamerkki 3">
            <a:extLst>
              <a:ext uri="{FF2B5EF4-FFF2-40B4-BE49-F238E27FC236}">
                <a16:creationId xmlns:a16="http://schemas.microsoft.com/office/drawing/2014/main" id="{07E0ECDA-9F45-4123-9F09-482C20D3716C}"/>
              </a:ext>
            </a:extLst>
          </p:cNvPr>
          <p:cNvSpPr>
            <a:spLocks noGrp="1"/>
          </p:cNvSpPr>
          <p:nvPr>
            <p:ph type="body" sz="quarter" idx="16"/>
          </p:nvPr>
        </p:nvSpPr>
        <p:spPr/>
        <p:txBody>
          <a:bodyPr/>
          <a:lstStyle/>
          <a:p>
            <a:endParaRPr lang="fi-FI"/>
          </a:p>
        </p:txBody>
      </p:sp>
      <p:sp>
        <p:nvSpPr>
          <p:cNvPr id="5" name="Tekstin paikkamerkki 4">
            <a:extLst>
              <a:ext uri="{FF2B5EF4-FFF2-40B4-BE49-F238E27FC236}">
                <a16:creationId xmlns:a16="http://schemas.microsoft.com/office/drawing/2014/main" id="{4FC02D8F-69A1-4E4D-BBA6-4741BCEB8273}"/>
              </a:ext>
            </a:extLst>
          </p:cNvPr>
          <p:cNvSpPr>
            <a:spLocks noGrp="1"/>
          </p:cNvSpPr>
          <p:nvPr>
            <p:ph type="body" sz="quarter" idx="17"/>
          </p:nvPr>
        </p:nvSpPr>
        <p:spPr/>
        <p:txBody>
          <a:bodyPr/>
          <a:lstStyle/>
          <a:p>
            <a:endParaRPr lang="fi-FI"/>
          </a:p>
        </p:txBody>
      </p:sp>
      <p:sp>
        <p:nvSpPr>
          <p:cNvPr id="6" name="Päivämäärän paikkamerkki 5">
            <a:extLst>
              <a:ext uri="{FF2B5EF4-FFF2-40B4-BE49-F238E27FC236}">
                <a16:creationId xmlns:a16="http://schemas.microsoft.com/office/drawing/2014/main" id="{F3FB8138-1B19-4372-A228-7A461DDFEDB9}"/>
              </a:ext>
            </a:extLst>
          </p:cNvPr>
          <p:cNvSpPr>
            <a:spLocks noGrp="1"/>
          </p:cNvSpPr>
          <p:nvPr>
            <p:ph type="dt" sz="half" idx="19"/>
          </p:nvPr>
        </p:nvSpPr>
        <p:spPr/>
        <p:txBody>
          <a:bodyPr/>
          <a:lstStyle/>
          <a:p>
            <a:pPr>
              <a:defRPr/>
            </a:pPr>
            <a:r>
              <a:rPr lang="fi-FI"/>
              <a:t>07.02.2018</a:t>
            </a:r>
            <a:endParaRPr lang="en-US"/>
          </a:p>
        </p:txBody>
      </p:sp>
      <p:sp>
        <p:nvSpPr>
          <p:cNvPr id="7" name="Dian numeron paikkamerkki 6">
            <a:extLst>
              <a:ext uri="{FF2B5EF4-FFF2-40B4-BE49-F238E27FC236}">
                <a16:creationId xmlns:a16="http://schemas.microsoft.com/office/drawing/2014/main" id="{6E530A41-4664-4A11-A507-D9D1DCE77AFB}"/>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pic>
        <p:nvPicPr>
          <p:cNvPr id="8" name="Kuva 8">
            <a:extLst>
              <a:ext uri="{FF2B5EF4-FFF2-40B4-BE49-F238E27FC236}">
                <a16:creationId xmlns:a16="http://schemas.microsoft.com/office/drawing/2014/main" id="{B0D9EAC1-E1DF-4148-87A2-F59FD76E0DBA}"/>
              </a:ext>
            </a:extLst>
          </p:cNvPr>
          <p:cNvPicPr>
            <a:picLocks noChangeAspect="1"/>
          </p:cNvPicPr>
          <p:nvPr/>
        </p:nvPicPr>
        <p:blipFill>
          <a:blip r:embed="rId2"/>
          <a:stretch>
            <a:fillRect/>
          </a:stretch>
        </p:blipFill>
        <p:spPr>
          <a:xfrm>
            <a:off x="340548" y="1219546"/>
            <a:ext cx="8613421" cy="4541202"/>
          </a:xfrm>
          <a:prstGeom prst="rect">
            <a:avLst/>
          </a:prstGeom>
        </p:spPr>
      </p:pic>
    </p:spTree>
    <p:extLst>
      <p:ext uri="{BB962C8B-B14F-4D97-AF65-F5344CB8AC3E}">
        <p14:creationId xmlns:p14="http://schemas.microsoft.com/office/powerpoint/2010/main" val="1785168138"/>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D86AD697D6ECE242BCFF88ABF86AC480" ma:contentTypeVersion="2" ma:contentTypeDescription="Luo uusi asiakirja." ma:contentTypeScope="" ma:versionID="377f48c7b8e060e27948c08edd286831">
  <xsd:schema xmlns:xsd="http://www.w3.org/2001/XMLSchema" xmlns:xs="http://www.w3.org/2001/XMLSchema" xmlns:p="http://schemas.microsoft.com/office/2006/metadata/properties" xmlns:ns2="cc1ee9ce-c247-4dcf-a5b4-b031280e559c" targetNamespace="http://schemas.microsoft.com/office/2006/metadata/properties" ma:root="true" ma:fieldsID="fb02898cf0a367efaae5713e3bc5e3ad" ns2:_="">
    <xsd:import namespace="cc1ee9ce-c247-4dcf-a5b4-b031280e55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ee9ce-c247-4dcf-a5b4-b031280e5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B93484-C490-4262-947F-C0BD44089CF6}">
  <ds:schemaRefs>
    <ds:schemaRef ds:uri="cc1ee9ce-c247-4dcf-a5b4-b031280e55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7C4A9D-95C7-4A15-A47D-83D3625E2187}">
  <ds:schemaRefs>
    <ds:schemaRef ds:uri="cc1ee9ce-c247-4dcf-a5b4-b031280e55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818860-C28A-4248-BAB2-8C888CE779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451</Words>
  <Application>Microsoft Office PowerPoint</Application>
  <PresentationFormat>On-screen Show (4:3)</PresentationFormat>
  <Paragraphs>150</Paragraphs>
  <Slides>15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Times New Roman</vt:lpstr>
      <vt:lpstr>Wingdings</vt:lpstr>
      <vt:lpstr>Wingdings,Sans-Serif</vt:lpstr>
      <vt:lpstr>presentation</vt:lpstr>
      <vt:lpstr>Aalto Content - Green</vt:lpstr>
      <vt:lpstr>ELEC-E8423 - Smart Grid  Fuel cells as a part of power system</vt:lpstr>
      <vt:lpstr>Introduction</vt:lpstr>
      <vt:lpstr>Fuel Cell</vt:lpstr>
      <vt:lpstr>Fuel Cell Technology</vt:lpstr>
      <vt:lpstr>Hydrogen Production</vt:lpstr>
      <vt:lpstr>Use cases</vt:lpstr>
      <vt:lpstr>Pros</vt:lpstr>
      <vt:lpstr>Cons</vt:lpstr>
      <vt:lpstr>Fuel cell industry picking up interest</vt:lpstr>
      <vt:lpstr>Adaptation by application</vt:lpstr>
      <vt:lpstr>Adaptation by region</vt:lpstr>
      <vt:lpstr>Adaptation by type</vt:lpstr>
      <vt:lpstr>Closer look at transportation</vt:lpstr>
      <vt:lpstr>Conclusions</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2</cp:revision>
  <dcterms:created xsi:type="dcterms:W3CDTF">2010-03-23T14:57:30Z</dcterms:created>
  <dcterms:modified xsi:type="dcterms:W3CDTF">2021-04-27T06:14:49Z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0x010100D86AD697D6ECE242BCFF88ABF86AC480</vt:lpwstr>
  </property>
</Properties>
</file>