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9" r:id="rId4"/>
    <p:sldId id="258" r:id="rId5"/>
    <p:sldId id="265" r:id="rId6"/>
    <p:sldId id="261" r:id="rId7"/>
    <p:sldId id="267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0"/>
  </p:normalViewPr>
  <p:slideViewPr>
    <p:cSldViewPr snapToGrid="0" snapToObjects="1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70E6-3B3B-CA4C-8389-9E54E857C329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CCE0-1663-5A45-9E45-53634B51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1B74-503F-C04F-88E1-BE20555BE7B0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8989-955B-E942-9982-393FBC84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E8989-955B-E942-9982-393FBC84A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8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B0F5-F63B-6E4F-B2D0-3B2673A2CDE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F5-BFD0-BD4C-BB8D-40F5A7F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2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1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03" y="1119116"/>
            <a:ext cx="8406208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222621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600" dirty="0" err="1" smtClean="0"/>
              <a:t>Sulforaphane</a:t>
            </a:r>
            <a:r>
              <a:rPr lang="en-US" sz="5600" dirty="0" smtClean="0"/>
              <a:t> (</a:t>
            </a:r>
            <a:r>
              <a:rPr lang="en-US" sz="5400" dirty="0" smtClean="0"/>
              <a:t>1-isothiocyanato-4-methylsulfinylbutane)</a:t>
            </a:r>
            <a:r>
              <a:rPr lang="fi-FI" sz="5600" dirty="0" smtClean="0">
                <a:effectLst/>
              </a:rPr>
              <a:t> and </a:t>
            </a:r>
            <a:r>
              <a:rPr lang="fi-FI" sz="5600" dirty="0" err="1" smtClean="0">
                <a:effectLst/>
              </a:rPr>
              <a:t>its</a:t>
            </a:r>
            <a:r>
              <a:rPr lang="fi-FI" sz="5600" dirty="0" smtClean="0">
                <a:effectLst/>
              </a:rPr>
              <a:t> </a:t>
            </a:r>
            <a:r>
              <a:rPr lang="fi-FI" sz="5600" dirty="0" err="1" smtClean="0">
                <a:effectLst/>
              </a:rPr>
              <a:t>derivatives</a:t>
            </a:r>
            <a:endParaRPr lang="en-US" sz="56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0705514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Ään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27"/>
    </mc:Choice>
    <mc:Fallback>
      <p:transition spd="slow" advTm="27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activity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94417"/>
            <a:ext cx="3251200" cy="15113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083" y="2021417"/>
            <a:ext cx="4914900" cy="12573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2517" y="4106863"/>
            <a:ext cx="3721100" cy="16764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106863"/>
            <a:ext cx="3352800" cy="1257300"/>
          </a:xfrm>
          <a:prstGeom prst="rect">
            <a:avLst/>
          </a:prstGeom>
        </p:spPr>
      </p:pic>
      <p:pic>
        <p:nvPicPr>
          <p:cNvPr id="5" name="Ään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07"/>
    </mc:Choice>
    <mc:Fallback>
      <p:transition spd="slow" advTm="88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yield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5918200" cy="14859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50" y="1690688"/>
            <a:ext cx="4127500" cy="16383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845984"/>
            <a:ext cx="5880100" cy="16383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350" y="3835401"/>
            <a:ext cx="2578100" cy="16383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7600" y="5410657"/>
            <a:ext cx="1631950" cy="1146776"/>
          </a:xfrm>
          <a:prstGeom prst="rect">
            <a:avLst/>
          </a:prstGeom>
        </p:spPr>
      </p:pic>
      <p:pic>
        <p:nvPicPr>
          <p:cNvPr id="8" name="Ääni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11"/>
    </mc:Choice>
    <mc:Fallback>
      <p:transition spd="slow" advTm="137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Review from March 2021.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KEAP1/NRF2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Alzheimer, Parkinson and </a:t>
            </a:r>
            <a:r>
              <a:rPr lang="en-US" dirty="0" err="1" smtClean="0">
                <a:solidFill>
                  <a:srgbClr val="000000"/>
                </a:solidFill>
              </a:rPr>
              <a:t>Huntigton</a:t>
            </a:r>
            <a:r>
              <a:rPr lang="en-US" dirty="0" smtClean="0">
                <a:solidFill>
                  <a:srgbClr val="000000"/>
                </a:solidFill>
              </a:rPr>
              <a:t> diseases, traumatic brain and spinal cord contusion injury, stroke, depression and multiple sclerosis.</a:t>
            </a:r>
          </a:p>
          <a:p>
            <a:endParaRPr lang="en-US" dirty="0"/>
          </a:p>
        </p:txBody>
      </p:sp>
      <p:pic>
        <p:nvPicPr>
          <p:cNvPr id="4" name="Ään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04"/>
    </mc:Choice>
    <mc:Fallback>
      <p:transition spd="slow" advTm="89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/>
          <p:cNvPicPr/>
          <p:nvPr/>
        </p:nvPicPr>
        <p:blipFill>
          <a:blip r:embed="rId5"/>
          <a:stretch>
            <a:fillRect/>
          </a:stretch>
        </p:blipFill>
        <p:spPr>
          <a:xfrm>
            <a:off x="6666971" y="643467"/>
            <a:ext cx="4637912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/>
          <p:cNvPicPr/>
          <p:nvPr/>
        </p:nvPicPr>
        <p:blipFill>
          <a:blip r:embed="rId6"/>
          <a:stretch>
            <a:fillRect/>
          </a:stretch>
        </p:blipFill>
        <p:spPr>
          <a:xfrm>
            <a:off x="740875" y="643467"/>
            <a:ext cx="4930393" cy="5571066"/>
          </a:xfrm>
          <a:prstGeom prst="rect">
            <a:avLst/>
          </a:prstGeom>
        </p:spPr>
      </p:pic>
      <p:pic>
        <p:nvPicPr>
          <p:cNvPr id="4" name="Ään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58"/>
    </mc:Choice>
    <mc:Fallback>
      <p:transition spd="slow" advTm="16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SFX-01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54" y="1629089"/>
            <a:ext cx="3521421" cy="362002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α- </a:t>
            </a:r>
            <a:r>
              <a:rPr lang="en-US" sz="2000" dirty="0" err="1">
                <a:solidFill>
                  <a:srgbClr val="000000"/>
                </a:solidFill>
              </a:rPr>
              <a:t>cyclodextrin</a:t>
            </a:r>
            <a:r>
              <a:rPr lang="en-US" sz="2000" dirty="0">
                <a:solidFill>
                  <a:srgbClr val="000000"/>
                </a:solidFill>
              </a:rPr>
              <a:t> complex of </a:t>
            </a:r>
            <a:r>
              <a:rPr lang="en-US" sz="2000" dirty="0" err="1">
                <a:solidFill>
                  <a:srgbClr val="000000"/>
                </a:solidFill>
              </a:rPr>
              <a:t>sulforaphane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sz="2000" dirty="0" err="1">
                <a:solidFill>
                  <a:srgbClr val="000000"/>
                </a:solidFill>
              </a:rPr>
              <a:t>Evgen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Pharma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Dry powder -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Breast cancer and subarachnoid </a:t>
            </a:r>
            <a:r>
              <a:rPr lang="en-US" sz="2000" dirty="0" err="1">
                <a:solidFill>
                  <a:srgbClr val="000000"/>
                </a:solidFill>
              </a:rPr>
              <a:t>haemorrhage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COVID-19</a:t>
            </a:r>
          </a:p>
        </p:txBody>
      </p:sp>
      <p:pic>
        <p:nvPicPr>
          <p:cNvPr id="5" name="Ään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19"/>
    </mc:Choice>
    <mc:Fallback>
      <p:transition spd="slow" advTm="126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studied.</a:t>
            </a:r>
          </a:p>
          <a:p>
            <a:r>
              <a:rPr lang="en-US" dirty="0" smtClean="0"/>
              <a:t>Central S connected to </a:t>
            </a:r>
            <a:r>
              <a:rPr lang="en-US" dirty="0" err="1" smtClean="0"/>
              <a:t>isothicyanato</a:t>
            </a:r>
            <a:r>
              <a:rPr lang="en-US" dirty="0"/>
              <a:t> </a:t>
            </a:r>
            <a:r>
              <a:rPr lang="en-US" dirty="0" smtClean="0"/>
              <a:t>group with unbranched alkyl chain.</a:t>
            </a:r>
          </a:p>
          <a:p>
            <a:r>
              <a:rPr lang="en-US" dirty="0" smtClean="0"/>
              <a:t>Need two functional groups to work.</a:t>
            </a:r>
          </a:p>
          <a:p>
            <a:r>
              <a:rPr lang="en-US" dirty="0" smtClean="0"/>
              <a:t>Replacing sulfoxide with phosphonate gave almost equal activity.</a:t>
            </a:r>
            <a:endParaRPr lang="en-US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02668" y="2926080"/>
            <a:ext cx="4851132" cy="1280160"/>
          </a:xfrm>
          <a:prstGeom prst="rect">
            <a:avLst/>
          </a:prstGeom>
        </p:spPr>
      </p:pic>
      <p:pic>
        <p:nvPicPr>
          <p:cNvPr id="6" name="Ääni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86"/>
    </mc:Choice>
    <mc:Fallback>
      <p:transition spd="slow" advTm="132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itä 7"/>
          <p:cNvGrpSpPr>
            <a:grpSpLocks noChangeAspect="1"/>
          </p:cNvGrpSpPr>
          <p:nvPr/>
        </p:nvGrpSpPr>
        <p:grpSpPr>
          <a:xfrm>
            <a:off x="471234" y="1959447"/>
            <a:ext cx="10891459" cy="1473070"/>
            <a:chOff x="471235" y="735558"/>
            <a:chExt cx="9981182" cy="1349955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35" y="735558"/>
              <a:ext cx="3511592" cy="888578"/>
            </a:xfrm>
            <a:prstGeom prst="rect">
              <a:avLst/>
            </a:prstGeom>
          </p:spPr>
        </p:pic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1583" y="735558"/>
              <a:ext cx="3460328" cy="1349955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0667" y="735558"/>
              <a:ext cx="2571750" cy="743330"/>
            </a:xfrm>
            <a:prstGeom prst="rect">
              <a:avLst/>
            </a:prstGeom>
          </p:spPr>
        </p:pic>
      </p:grp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Staudinger and </a:t>
            </a:r>
            <a:r>
              <a:rPr lang="en-US" dirty="0" err="1" smtClean="0"/>
              <a:t>aza</a:t>
            </a:r>
            <a:r>
              <a:rPr lang="en-US" dirty="0" smtClean="0"/>
              <a:t>-Wittig</a:t>
            </a:r>
            <a:endParaRPr lang="en-US" dirty="0"/>
          </a:p>
        </p:txBody>
      </p:sp>
      <p:pic>
        <p:nvPicPr>
          <p:cNvPr id="19" name="Kuva 18"/>
          <p:cNvPicPr/>
          <p:nvPr/>
        </p:nvPicPr>
        <p:blipFill>
          <a:blip r:embed="rId8"/>
          <a:stretch>
            <a:fillRect/>
          </a:stretch>
        </p:blipFill>
        <p:spPr>
          <a:xfrm>
            <a:off x="8293100" y="4169606"/>
            <a:ext cx="3060700" cy="1866900"/>
          </a:xfrm>
          <a:prstGeom prst="rect">
            <a:avLst/>
          </a:prstGeom>
        </p:spPr>
      </p:pic>
      <p:pic>
        <p:nvPicPr>
          <p:cNvPr id="3" name="Ään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35"/>
    </mc:Choice>
    <mc:Fallback>
      <p:transition spd="slow" advTm="19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itä 7"/>
          <p:cNvGrpSpPr>
            <a:grpSpLocks noChangeAspect="1"/>
          </p:cNvGrpSpPr>
          <p:nvPr/>
        </p:nvGrpSpPr>
        <p:grpSpPr>
          <a:xfrm>
            <a:off x="471234" y="1959447"/>
            <a:ext cx="10891459" cy="1473070"/>
            <a:chOff x="471235" y="735558"/>
            <a:chExt cx="9981182" cy="1349955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71235" y="735558"/>
              <a:ext cx="3511592" cy="888578"/>
            </a:xfrm>
            <a:prstGeom prst="rect">
              <a:avLst/>
            </a:prstGeom>
          </p:spPr>
        </p:pic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4201583" y="735558"/>
              <a:ext cx="3460328" cy="1349955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7880667" y="735558"/>
              <a:ext cx="2571750" cy="743330"/>
            </a:xfrm>
            <a:prstGeom prst="rect">
              <a:avLst/>
            </a:prstGeom>
          </p:spPr>
        </p:pic>
      </p:grpSp>
      <p:grpSp>
        <p:nvGrpSpPr>
          <p:cNvPr id="16" name="Ryhmitä 15"/>
          <p:cNvGrpSpPr>
            <a:grpSpLocks noChangeAspect="1"/>
          </p:cNvGrpSpPr>
          <p:nvPr/>
        </p:nvGrpSpPr>
        <p:grpSpPr>
          <a:xfrm>
            <a:off x="480381" y="4408100"/>
            <a:ext cx="10882312" cy="1522334"/>
            <a:chOff x="480381" y="4408100"/>
            <a:chExt cx="11620500" cy="1625600"/>
          </a:xfrm>
        </p:grpSpPr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381" y="4662100"/>
              <a:ext cx="3822700" cy="1117600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3081" y="4408100"/>
              <a:ext cx="5575300" cy="1625600"/>
            </a:xfrm>
            <a:prstGeom prst="rect">
              <a:avLst/>
            </a:prstGeom>
          </p:spPr>
        </p:pic>
        <p:pic>
          <p:nvPicPr>
            <p:cNvPr id="15" name="Kuva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78381" y="4644931"/>
              <a:ext cx="2222500" cy="1104900"/>
            </a:xfrm>
            <a:prstGeom prst="rect">
              <a:avLst/>
            </a:prstGeom>
          </p:spPr>
        </p:pic>
      </p:grp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Staudinger and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aza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-Wittig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Ään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39"/>
    </mc:Choice>
    <mc:Fallback>
      <p:transition spd="slow" advTm="45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itä 13"/>
          <p:cNvGrpSpPr>
            <a:grpSpLocks noChangeAspect="1"/>
          </p:cNvGrpSpPr>
          <p:nvPr/>
        </p:nvGrpSpPr>
        <p:grpSpPr>
          <a:xfrm>
            <a:off x="775189" y="1072043"/>
            <a:ext cx="7777968" cy="3174091"/>
            <a:chOff x="451632" y="621877"/>
            <a:chExt cx="10737068" cy="4381662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632" y="774277"/>
              <a:ext cx="4787900" cy="1333500"/>
            </a:xfrm>
            <a:prstGeom prst="rect">
              <a:avLst/>
            </a:prstGeom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7100" y="621877"/>
              <a:ext cx="3530600" cy="1638300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7100" y="3566453"/>
              <a:ext cx="3962400" cy="927100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69500" y="621877"/>
              <a:ext cx="1219200" cy="1435100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42083" y="1339427"/>
              <a:ext cx="292100" cy="279400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632" y="2918753"/>
              <a:ext cx="1155700" cy="647700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6833" y="3250939"/>
              <a:ext cx="2514600" cy="1752600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72516" y="3947453"/>
              <a:ext cx="1333500" cy="165100"/>
            </a:xfrm>
            <a:prstGeom prst="rect">
              <a:avLst/>
            </a:prstGeom>
          </p:spPr>
        </p:pic>
      </p:grpSp>
      <p:grpSp>
        <p:nvGrpSpPr>
          <p:cNvPr id="15" name="Ryhmitä 14"/>
          <p:cNvGrpSpPr>
            <a:grpSpLocks noChangeAspect="1"/>
          </p:cNvGrpSpPr>
          <p:nvPr/>
        </p:nvGrpSpPr>
        <p:grpSpPr>
          <a:xfrm>
            <a:off x="480381" y="4505280"/>
            <a:ext cx="10187619" cy="1425153"/>
            <a:chOff x="480381" y="4408100"/>
            <a:chExt cx="11620500" cy="1625600"/>
          </a:xfrm>
        </p:grpSpPr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381" y="4662100"/>
              <a:ext cx="3822700" cy="1117600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03081" y="4408100"/>
              <a:ext cx="5575300" cy="1625600"/>
            </a:xfrm>
            <a:prstGeom prst="rect">
              <a:avLst/>
            </a:prstGeom>
          </p:spPr>
        </p:pic>
        <p:pic>
          <p:nvPicPr>
            <p:cNvPr id="18" name="Kuva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878381" y="4644931"/>
              <a:ext cx="2222500" cy="1104900"/>
            </a:xfrm>
            <a:prstGeom prst="rect">
              <a:avLst/>
            </a:prstGeom>
          </p:spPr>
        </p:pic>
      </p:grpSp>
      <p:pic>
        <p:nvPicPr>
          <p:cNvPr id="2" name="Ääni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79"/>
    </mc:Choice>
    <mc:Fallback>
      <p:transition spd="slow" advTm="12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itä 4"/>
          <p:cNvGrpSpPr/>
          <p:nvPr/>
        </p:nvGrpSpPr>
        <p:grpSpPr>
          <a:xfrm>
            <a:off x="949472" y="2252557"/>
            <a:ext cx="7791450" cy="2717800"/>
            <a:chOff x="654050" y="789517"/>
            <a:chExt cx="7791450" cy="2717800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050" y="789517"/>
              <a:ext cx="3568700" cy="977900"/>
            </a:xfrm>
            <a:prstGeom prst="rect">
              <a:avLst/>
            </a:prstGeom>
          </p:spPr>
        </p:pic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7700" y="935567"/>
              <a:ext cx="3987800" cy="685800"/>
            </a:xfrm>
            <a:prstGeom prst="rect">
              <a:avLst/>
            </a:prstGeom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050" y="2605617"/>
              <a:ext cx="5105400" cy="901700"/>
            </a:xfrm>
            <a:prstGeom prst="rect">
              <a:avLst/>
            </a:prstGeom>
          </p:spPr>
        </p:pic>
      </p:grp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studies with phosphor</a:t>
            </a:r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195" y="4055957"/>
            <a:ext cx="3683000" cy="914400"/>
          </a:xfrm>
          <a:prstGeom prst="rect">
            <a:avLst/>
          </a:prstGeom>
        </p:spPr>
      </p:pic>
      <p:pic>
        <p:nvPicPr>
          <p:cNvPr id="6" name="Ääni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10"/>
    </mc:Choice>
    <mc:Fallback>
      <p:transition spd="slow" advTm="11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109</Words>
  <Application>Microsoft Macintosh PowerPoint</Application>
  <PresentationFormat>Laajakuva</PresentationFormat>
  <Paragraphs>30</Paragraphs>
  <Slides>11</Slides>
  <Notes>10</Notes>
  <HiddenSlides>0</HiddenSlides>
  <MMClips>11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Office-teema</vt:lpstr>
      <vt:lpstr>Sulforaphane (1-isothiocyanato-4-methylsulfinylbutane) and its derivatives</vt:lpstr>
      <vt:lpstr>Motivation</vt:lpstr>
      <vt:lpstr>PowerPoint-esitys</vt:lpstr>
      <vt:lpstr>SFX-01</vt:lpstr>
      <vt:lpstr>Functionalities</vt:lpstr>
      <vt:lpstr>Staudinger and aza-Wittig</vt:lpstr>
      <vt:lpstr>Staudinger and aza-Wittig</vt:lpstr>
      <vt:lpstr>PowerPoint-esitys</vt:lpstr>
      <vt:lpstr>Further studies with phosphor</vt:lpstr>
      <vt:lpstr>Best activity</vt:lpstr>
      <vt:lpstr>Best yield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Isothiocyanate sulforaphane </dc:title>
  <dc:creator>Gazdag Ákos</dc:creator>
  <cp:lastModifiedBy>Gazdag Ákos</cp:lastModifiedBy>
  <cp:revision>27</cp:revision>
  <dcterms:created xsi:type="dcterms:W3CDTF">2021-03-28T09:09:16Z</dcterms:created>
  <dcterms:modified xsi:type="dcterms:W3CDTF">2021-04-06T16:46:59Z</dcterms:modified>
</cp:coreProperties>
</file>