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94" r:id="rId2"/>
    <p:sldId id="722" r:id="rId3"/>
    <p:sldId id="1433" r:id="rId4"/>
    <p:sldId id="1001" r:id="rId5"/>
    <p:sldId id="937" r:id="rId6"/>
    <p:sldId id="1440" r:id="rId7"/>
    <p:sldId id="1439" r:id="rId8"/>
    <p:sldId id="293" r:id="rId9"/>
    <p:sldId id="1441" r:id="rId10"/>
    <p:sldId id="1442" r:id="rId11"/>
    <p:sldId id="1003" r:id="rId12"/>
    <p:sldId id="1004" r:id="rId13"/>
    <p:sldId id="1452" r:id="rId14"/>
    <p:sldId id="1527" r:id="rId15"/>
    <p:sldId id="1516" r:id="rId16"/>
    <p:sldId id="1517" r:id="rId17"/>
    <p:sldId id="1525" r:id="rId18"/>
    <p:sldId id="1523" r:id="rId19"/>
    <p:sldId id="1346" r:id="rId20"/>
    <p:sldId id="1518" r:id="rId21"/>
    <p:sldId id="1520" r:id="rId22"/>
    <p:sldId id="1522" r:id="rId23"/>
    <p:sldId id="1405" r:id="rId24"/>
    <p:sldId id="1400" r:id="rId25"/>
    <p:sldId id="151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925" autoAdjust="0"/>
  </p:normalViewPr>
  <p:slideViewPr>
    <p:cSldViewPr>
      <p:cViewPr varScale="1">
        <p:scale>
          <a:sx n="118" d="100"/>
          <a:sy n="118" d="100"/>
        </p:scale>
        <p:origin x="200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C064-6102-DA4E-BEE8-20CC4BCB1F94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1FAC5-4C5B-9145-A2E8-48A792E8A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76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7D1F3-20EE-4B61-93FC-A117391BDD90}" type="datetimeFigureOut">
              <a:rPr lang="en-US" smtClean="0"/>
              <a:pPr/>
              <a:t>4/19/21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56926-4FBE-48A9-97C2-26D45D84A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FE072-4335-4E02-BC7E-DBF6884185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Robert</a:t>
            </a:r>
          </a:p>
        </p:txBody>
      </p:sp>
    </p:spTree>
    <p:extLst>
      <p:ext uri="{BB962C8B-B14F-4D97-AF65-F5344CB8AC3E}">
        <p14:creationId xmlns:p14="http://schemas.microsoft.com/office/powerpoint/2010/main" val="1271254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10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25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5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2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13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0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2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49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82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30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45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6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1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0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90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6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85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98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25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41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4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7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0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8599D-3088-7344-AC88-AC6C7AF86F6D}" type="slidenum">
              <a:rPr lang="en-US"/>
              <a:pPr/>
              <a:t>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59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0EC40-73ED-4B4A-B1BD-1779F62FE24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59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C5163-7E91-8241-9C93-C99D34A54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88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C5163-7E91-8241-9C93-C99D34A542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4/19/21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B6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1223-BEC9-4EFC-8EA8-DFFD03655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4/19/21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4/19/21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A2AEBF-051A-4FFC-AD63-4874892751CD}" type="datetimeFigureOut">
              <a:rPr lang="en-US" smtClean="0"/>
              <a:pPr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4/19/21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AEBF-051A-4FFC-AD63-4874892751CD}" type="datetimeFigureOut">
              <a:rPr lang="en-US" smtClean="0"/>
              <a:pPr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A2AEBF-051A-4FFC-AD63-4874892751CD}" type="datetimeFigureOut">
              <a:rPr lang="en-US" smtClean="0"/>
              <a:pPr/>
              <a:t>4/19/21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A2AEBF-051A-4FFC-AD63-4874892751CD}" type="datetimeFigureOut">
              <a:rPr lang="en-US" smtClean="0"/>
              <a:pPr/>
              <a:t>4/19/21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BA05B-C917-4346-9CAA-CC95A252A9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https://www.youtube.com/watch?v=HxqB7CUA-XI&amp;t=231s" TargetMode="External"/><Relationship Id="rId5" Type="http://schemas.openxmlformats.org/officeDocument/2006/relationships/hyperlink" Target="https://www.youtube.com/watch?v=bVR3LrmfNYA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3.jpeg"/><Relationship Id="rId4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kreuzbauer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aleriy.neznakhin@aalto.fi" TargetMode="External"/><Relationship Id="rId4" Type="http://schemas.openxmlformats.org/officeDocument/2006/relationships/hyperlink" Target="mailto:anna.denisova@aalto.f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5Z9OIYA8He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XOkPvFM6NU&amp;list=RDCMUCgBncpylJ1kiVaPyP-PZauQ&amp;index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en-US" sz="1800" b="0" dirty="0"/>
          </a:p>
          <a:p>
            <a:pPr eaLnBrk="1" hangingPunct="1"/>
            <a:r>
              <a:rPr lang="en-US" sz="1800" dirty="0"/>
              <a:t>Prof. Robert Kreuzbauer</a:t>
            </a:r>
          </a:p>
          <a:p>
            <a:pPr eaLnBrk="1" hangingPunct="1"/>
            <a:endParaRPr lang="en-US" sz="1800" b="0" dirty="0"/>
          </a:p>
          <a:p>
            <a:pPr eaLnBrk="1" hangingPunct="1"/>
            <a:r>
              <a:rPr lang="en-US" sz="1800" b="0" dirty="0"/>
              <a:t>Assoc. professor in marketing</a:t>
            </a:r>
          </a:p>
          <a:p>
            <a:pPr eaLnBrk="1" hangingPunct="1"/>
            <a:r>
              <a:rPr lang="en-US" sz="1800" b="0" dirty="0"/>
              <a:t>Surrey business school</a:t>
            </a:r>
          </a:p>
          <a:p>
            <a:pPr eaLnBrk="1" hangingPunct="1"/>
            <a:endParaRPr lang="en-US" sz="1800" b="0" dirty="0"/>
          </a:p>
          <a:p>
            <a:pPr eaLnBrk="1" hangingPunct="1"/>
            <a:r>
              <a:rPr lang="en-US" sz="1800" b="0" dirty="0"/>
              <a:t>19_april_2021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752600"/>
          </a:xfrm>
        </p:spPr>
        <p:txBody>
          <a:bodyPr>
            <a:noAutofit/>
          </a:bodyPr>
          <a:lstStyle/>
          <a:p>
            <a:r>
              <a:rPr lang="en-US" sz="4000" dirty="0"/>
              <a:t>Marketing Analytics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Four Cs of marketing strategy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807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</a:t>
            </a:r>
            <a:r>
              <a:rPr lang="en-US" sz="2400" dirty="0"/>
              <a:t>ustomer Value: What your customers want?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</a:t>
            </a:r>
            <a:r>
              <a:rPr lang="en-US" sz="2400" dirty="0"/>
              <a:t>ompetition: How your competitors react?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</a:t>
            </a:r>
            <a:r>
              <a:rPr lang="en-US" sz="2400" dirty="0"/>
              <a:t>ollaborators: Will your collaborators collaborate?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</a:t>
            </a:r>
            <a:r>
              <a:rPr lang="en-US" sz="2400" dirty="0"/>
              <a:t>osts: Do I have the money for all this?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5448"/>
            <a:ext cx="8534400" cy="75895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Consumer Research Study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057400"/>
            <a:ext cx="35814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091267"/>
            <a:ext cx="3321050" cy="3321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29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5448"/>
            <a:ext cx="8534400" cy="75895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Consumer Research Study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68" y="1676400"/>
            <a:ext cx="7895967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3600" y="5791200"/>
            <a:ext cx="2181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Bronnenberg</a:t>
            </a:r>
            <a:r>
              <a:rPr lang="en-US" sz="1400" dirty="0"/>
              <a:t> &amp; </a:t>
            </a:r>
            <a:r>
              <a:rPr lang="en-US" sz="1400" dirty="0" err="1"/>
              <a:t>Dube</a:t>
            </a:r>
            <a:r>
              <a:rPr lang="en-US" sz="1400" dirty="0"/>
              <a:t>,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332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Game-theoretic mindset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09104-00CC-264C-9E0C-A342C3BFD7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02" y="2667000"/>
            <a:ext cx="4019550" cy="2105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AEA47-596C-DB4C-A4B1-114020C119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086" y="2070262"/>
            <a:ext cx="3570514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58A1A2-EDF7-954E-99EE-A592E63DDC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2057400"/>
            <a:ext cx="1349196" cy="33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26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Marketing Analytics </a:t>
            </a:r>
            <a:br>
              <a:rPr lang="en-US" altLang="zh-CN" sz="2800" dirty="0">
                <a:solidFill>
                  <a:srgbClr val="000000"/>
                </a:solidFill>
              </a:rPr>
            </a:br>
            <a:r>
              <a:rPr lang="en-US" altLang="zh-CN" sz="2800" dirty="0">
                <a:solidFill>
                  <a:srgbClr val="000000"/>
                </a:solidFill>
              </a:rPr>
              <a:t>is mainly about finding out…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BE8DB5-50EC-2A4D-ADAE-3082613D8506}"/>
              </a:ext>
            </a:extLst>
          </p:cNvPr>
          <p:cNvSpPr/>
          <p:nvPr/>
        </p:nvSpPr>
        <p:spPr>
          <a:xfrm>
            <a:off x="1371600" y="1828800"/>
            <a:ext cx="2362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…what your customers want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CBFF1-1003-054B-B548-FE75E1807B66}"/>
              </a:ext>
            </a:extLst>
          </p:cNvPr>
          <p:cNvSpPr/>
          <p:nvPr/>
        </p:nvSpPr>
        <p:spPr>
          <a:xfrm>
            <a:off x="5410200" y="1828800"/>
            <a:ext cx="2362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…how to most efficiently deliver it to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57FCF-5953-DF43-980F-EE33F4164791}"/>
              </a:ext>
            </a:extLst>
          </p:cNvPr>
          <p:cNvSpPr txBox="1"/>
          <p:nvPr/>
        </p:nvSpPr>
        <p:spPr>
          <a:xfrm>
            <a:off x="1371600" y="3429000"/>
            <a:ext cx="21902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Examples: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Which ice cream?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Which movie?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B78D5-D3E7-C448-A6A6-A7D836295475}"/>
              </a:ext>
            </a:extLst>
          </p:cNvPr>
          <p:cNvSpPr txBox="1"/>
          <p:nvPr/>
        </p:nvSpPr>
        <p:spPr>
          <a:xfrm>
            <a:off x="5505985" y="3429000"/>
            <a:ext cx="3330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Examples: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Features for an action camera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How to price Pampers diapers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Sell Canada Goose jackets online or in shops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How much ads on FB or radio?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4973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Marketing Analytics </a:t>
            </a:r>
            <a:br>
              <a:rPr lang="en-US" altLang="zh-CN" sz="2800" dirty="0">
                <a:solidFill>
                  <a:srgbClr val="000000"/>
                </a:solidFill>
              </a:rPr>
            </a:br>
            <a:r>
              <a:rPr lang="en-US" altLang="zh-CN" sz="2800" dirty="0">
                <a:solidFill>
                  <a:srgbClr val="000000"/>
                </a:solidFill>
              </a:rPr>
              <a:t>is mainly about finding out…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BE8DB5-50EC-2A4D-ADAE-3082613D8506}"/>
              </a:ext>
            </a:extLst>
          </p:cNvPr>
          <p:cNvSpPr/>
          <p:nvPr/>
        </p:nvSpPr>
        <p:spPr>
          <a:xfrm>
            <a:off x="1371600" y="1828800"/>
            <a:ext cx="2362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…what your customers want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CBFF1-1003-054B-B548-FE75E1807B66}"/>
              </a:ext>
            </a:extLst>
          </p:cNvPr>
          <p:cNvSpPr/>
          <p:nvPr/>
        </p:nvSpPr>
        <p:spPr>
          <a:xfrm>
            <a:off x="5410200" y="1828800"/>
            <a:ext cx="2362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…how to most efficiently deliver it to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57FCF-5953-DF43-980F-EE33F4164791}"/>
              </a:ext>
            </a:extLst>
          </p:cNvPr>
          <p:cNvSpPr txBox="1"/>
          <p:nvPr/>
        </p:nvSpPr>
        <p:spPr>
          <a:xfrm>
            <a:off x="1371600" y="3657600"/>
            <a:ext cx="23622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Main method: Cluster analysis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Individual analysis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Machine learning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490004-15F8-3140-8C27-39BB3D30E8E6}"/>
              </a:ext>
            </a:extLst>
          </p:cNvPr>
          <p:cNvSpPr/>
          <p:nvPr/>
        </p:nvSpPr>
        <p:spPr>
          <a:xfrm>
            <a:off x="4724400" y="3657600"/>
            <a:ext cx="1752600" cy="14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Statistical modeling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(mainly regression)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F1F581-86E7-D44A-9AAA-B8958A550A64}"/>
              </a:ext>
            </a:extLst>
          </p:cNvPr>
          <p:cNvSpPr/>
          <p:nvPr/>
        </p:nvSpPr>
        <p:spPr>
          <a:xfrm>
            <a:off x="6781800" y="3657600"/>
            <a:ext cx="1752600" cy="14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Mathematical modeling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A72FC38A-42E4-ED4F-BE5F-A5907FADEB64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16200000" flipH="1">
            <a:off x="6934200" y="2933700"/>
            <a:ext cx="381000" cy="1066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6DECE2AF-E984-A540-A4EA-6447299A67EF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rot="5400000">
            <a:off x="5905500" y="2971800"/>
            <a:ext cx="381000" cy="9906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764DFF-CA96-E341-8B65-9D0AD486FF52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2552700" y="32766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050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Pedagogical philosophy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0BFE1C-A957-CE4E-A37B-AF01DBC5BA85}"/>
              </a:ext>
            </a:extLst>
          </p:cNvPr>
          <p:cNvSpPr/>
          <p:nvPr/>
        </p:nvSpPr>
        <p:spPr>
          <a:xfrm>
            <a:off x="457200" y="1400343"/>
            <a:ext cx="8378952" cy="465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SG" sz="2400" dirty="0"/>
              <a:t>Teach marketing analytics as a tool-box to solve practical problems not as a form of rocket science</a:t>
            </a:r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sz="2400" dirty="0"/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400" dirty="0"/>
              <a:t>Focus on main analytical tools</a:t>
            </a:r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sz="2400" dirty="0"/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400" dirty="0"/>
              <a:t>Hand-calculation (Excel and not R!!!)</a:t>
            </a:r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sz="2400" dirty="0"/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400" dirty="0"/>
              <a:t>Basis for future self-teaching</a:t>
            </a:r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FC0D87-E862-E14B-9D69-219C8F2B35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713202"/>
            <a:ext cx="1600200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97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Free Software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5BAEF-8AB4-8744-AB6C-B81FACB5F7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600200"/>
            <a:ext cx="7470648" cy="35796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D90A60-13DE-A748-B0C7-B2063646F34B}"/>
              </a:ext>
            </a:extLst>
          </p:cNvPr>
          <p:cNvSpPr/>
          <p:nvPr/>
        </p:nvSpPr>
        <p:spPr>
          <a:xfrm>
            <a:off x="1676400" y="59436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https://www.youtube.com/watch?v=bVR3LrmfNYA</a:t>
            </a:r>
            <a:r>
              <a:rPr lang="en-US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ACC7B-5D65-A84A-99AE-C50D4DBB0AE6}"/>
              </a:ext>
            </a:extLst>
          </p:cNvPr>
          <p:cNvSpPr/>
          <p:nvPr/>
        </p:nvSpPr>
        <p:spPr>
          <a:xfrm>
            <a:off x="1524000" y="54864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https://www.youtube.com/watch?v=HxqB7CUA-XI&amp;t=231s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010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Recommended textbooks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3EA00-6E7D-834B-B975-8C81CFFB24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1905000"/>
            <a:ext cx="2277359" cy="3146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FA3E7F-44AB-3A45-94E2-F709143BB8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1881963"/>
            <a:ext cx="2514600" cy="3162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D3B01E-5763-CC4B-B829-CC149D4C0854}"/>
              </a:ext>
            </a:extLst>
          </p:cNvPr>
          <p:cNvSpPr txBox="1"/>
          <p:nvPr/>
        </p:nvSpPr>
        <p:spPr>
          <a:xfrm>
            <a:off x="1781412" y="5051351"/>
            <a:ext cx="1762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Better for theory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28B3F-E88B-FF42-9E37-0A5CB2F13A5B}"/>
              </a:ext>
            </a:extLst>
          </p:cNvPr>
          <p:cNvSpPr txBox="1"/>
          <p:nvPr/>
        </p:nvSpPr>
        <p:spPr>
          <a:xfrm>
            <a:off x="5710033" y="5051351"/>
            <a:ext cx="187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Better for analysis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859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Other recommended readings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38F52-1544-7B45-A0C0-D2793CE066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393225"/>
            <a:ext cx="2179880" cy="2661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186EC-4E72-764C-958A-B0A4B8E8FB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407318"/>
            <a:ext cx="1692391" cy="2633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87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Teaching team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740D1FA-1DAB-5D42-B5A6-25561E8C3A3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828800"/>
            <a:ext cx="25146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Prof. Robert </a:t>
            </a:r>
            <a:r>
              <a:rPr lang="en-US" sz="1400" dirty="0" err="1"/>
              <a:t>Kreuzbauer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Course instructor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Contact (</a:t>
            </a:r>
            <a:r>
              <a:rPr lang="en-US" sz="1400" b="1" dirty="0"/>
              <a:t>use this email!!!!!</a:t>
            </a:r>
            <a:r>
              <a:rPr lang="en-US" sz="1400" dirty="0"/>
              <a:t>): </a:t>
            </a:r>
            <a:r>
              <a:rPr lang="en-US" sz="1400" dirty="0">
                <a:hlinkClick r:id="rId3"/>
              </a:rPr>
              <a:t>robert.kreuzbauer@gmail.com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4A36AE2-D7EA-014B-87C1-FF270178157F}"/>
              </a:ext>
            </a:extLst>
          </p:cNvPr>
          <p:cNvSpPr txBox="1">
            <a:spLocks noChangeArrowheads="1"/>
          </p:cNvSpPr>
          <p:nvPr/>
        </p:nvSpPr>
        <p:spPr>
          <a:xfrm>
            <a:off x="3581400" y="1752600"/>
            <a:ext cx="25146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Anna </a:t>
            </a:r>
            <a:r>
              <a:rPr lang="en-US" sz="1400" dirty="0" err="1"/>
              <a:t>Denisova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Teaching assistant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Contact: </a:t>
            </a:r>
            <a:r>
              <a:rPr lang="en-US" sz="1400" dirty="0">
                <a:hlinkClick r:id="rId4"/>
              </a:rPr>
              <a:t>anna.denisova@aalto.fi</a:t>
            </a:r>
            <a:r>
              <a:rPr lang="en-US" sz="1400" dirty="0"/>
              <a:t> 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7BC7BE9-08F4-3741-A355-8897B245ED16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1752600"/>
            <a:ext cx="25146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Valeriy</a:t>
            </a:r>
            <a:r>
              <a:rPr lang="en-US" sz="1400" dirty="0"/>
              <a:t> </a:t>
            </a:r>
            <a:r>
              <a:rPr lang="en-US" sz="1400" dirty="0" err="1"/>
              <a:t>Neznakhin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Teaching assistant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Contact: </a:t>
            </a:r>
            <a:r>
              <a:rPr lang="en-US" sz="1400" dirty="0">
                <a:hlinkClick r:id="rId5"/>
              </a:rPr>
              <a:t>valeriy.neznakhin@aalto.fi</a:t>
            </a:r>
            <a:r>
              <a:rPr lang="en-US" sz="1400" dirty="0"/>
              <a:t>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4091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Learning objectives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0BFE1C-A957-CE4E-A37B-AF01DBC5BA85}"/>
              </a:ext>
            </a:extLst>
          </p:cNvPr>
          <p:cNvSpPr/>
          <p:nvPr/>
        </p:nvSpPr>
        <p:spPr>
          <a:xfrm>
            <a:off x="457200" y="1400343"/>
            <a:ext cx="8686800" cy="612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SG" sz="2400" dirty="0"/>
              <a:t>Will you learn skills…</a:t>
            </a:r>
          </a:p>
          <a:p>
            <a:pPr>
              <a:lnSpc>
                <a:spcPct val="150000"/>
              </a:lnSpc>
            </a:pPr>
            <a:endParaRPr lang="en-SG" sz="2400" dirty="0"/>
          </a:p>
          <a:p>
            <a:pPr>
              <a:lnSpc>
                <a:spcPct val="150000"/>
              </a:lnSpc>
            </a:pPr>
            <a:r>
              <a:rPr lang="en-SG" sz="2400" dirty="0"/>
              <a:t>…to become a better marketer?</a:t>
            </a:r>
          </a:p>
          <a:p>
            <a:pPr>
              <a:lnSpc>
                <a:spcPct val="150000"/>
              </a:lnSpc>
            </a:pPr>
            <a:endParaRPr lang="en-SG" sz="2400" dirty="0"/>
          </a:p>
          <a:p>
            <a:pPr>
              <a:lnSpc>
                <a:spcPct val="150000"/>
              </a:lnSpc>
            </a:pPr>
            <a:r>
              <a:rPr lang="en-SG" sz="2400" dirty="0"/>
              <a:t>…to be equipped to work as a marketing research consultant?</a:t>
            </a:r>
          </a:p>
          <a:p>
            <a:pPr>
              <a:lnSpc>
                <a:spcPct val="150000"/>
              </a:lnSpc>
            </a:pPr>
            <a:endParaRPr lang="en-SG" sz="2400" dirty="0"/>
          </a:p>
          <a:p>
            <a:pPr>
              <a:lnSpc>
                <a:spcPct val="150000"/>
              </a:lnSpc>
            </a:pPr>
            <a:r>
              <a:rPr lang="en-SG" sz="2400" dirty="0"/>
              <a:t>…to perform the marketing analytics for your own company?</a:t>
            </a:r>
          </a:p>
          <a:p>
            <a:pPr>
              <a:lnSpc>
                <a:spcPct val="150000"/>
              </a:lnSpc>
            </a:pPr>
            <a:endParaRPr lang="en-SG" sz="2400" dirty="0"/>
          </a:p>
          <a:p>
            <a:pPr>
              <a:lnSpc>
                <a:spcPct val="150000"/>
              </a:lnSpc>
            </a:pPr>
            <a:r>
              <a:rPr lang="en-SG" sz="2400" dirty="0"/>
              <a:t>…to create the most sophisticated recommender Netflix-algorithm?</a:t>
            </a:r>
          </a:p>
          <a:p>
            <a:pPr>
              <a:lnSpc>
                <a:spcPct val="150000"/>
              </a:lnSpc>
            </a:pPr>
            <a:endParaRPr lang="en-SG" sz="2400" dirty="0"/>
          </a:p>
          <a:p>
            <a:pPr>
              <a:lnSpc>
                <a:spcPct val="150000"/>
              </a:lnSpc>
            </a:pPr>
            <a:endParaRPr lang="en-SG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95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Expectations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0BFE1C-A957-CE4E-A37B-AF01DBC5BA85}"/>
              </a:ext>
            </a:extLst>
          </p:cNvPr>
          <p:cNvSpPr/>
          <p:nvPr/>
        </p:nvSpPr>
        <p:spPr>
          <a:xfrm>
            <a:off x="457200" y="1400343"/>
            <a:ext cx="8686800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400" dirty="0"/>
              <a:t>100% focus &amp; attention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400" dirty="0"/>
              <a:t>Active participation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G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SG" sz="2400" dirty="0"/>
              <a:t>Basic knowledge in statistics (p-value, correlation, R</a:t>
            </a:r>
            <a:r>
              <a:rPr lang="en-SG" sz="2400" baseline="30000" dirty="0"/>
              <a:t>2</a:t>
            </a:r>
            <a:r>
              <a:rPr lang="en-SG" sz="2400" dirty="0"/>
              <a:t>…)</a:t>
            </a:r>
          </a:p>
          <a:p>
            <a:pPr>
              <a:lnSpc>
                <a:spcPct val="150000"/>
              </a:lnSpc>
            </a:pPr>
            <a:endParaRPr lang="en-SG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2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Recommended Tutorials for Basic Statistics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0BFE1C-A957-CE4E-A37B-AF01DBC5BA85}"/>
              </a:ext>
            </a:extLst>
          </p:cNvPr>
          <p:cNvSpPr/>
          <p:nvPr/>
        </p:nvSpPr>
        <p:spPr>
          <a:xfrm>
            <a:off x="457200" y="1400343"/>
            <a:ext cx="8686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hlinkClick r:id="rId4"/>
              </a:rPr>
              <a:t>https://www.youtube.com/watch?v=5Z9OIYA8He8</a:t>
            </a:r>
            <a:endParaRPr lang="en-SG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D7646-F74C-3D43-BCC5-88910C7355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05" y="1865214"/>
            <a:ext cx="7696200" cy="4122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120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Assignments </a:t>
            </a:r>
            <a:r>
              <a:rPr lang="en-US" altLang="zh-CN" sz="2000" dirty="0">
                <a:solidFill>
                  <a:srgbClr val="000000"/>
                </a:solidFill>
              </a:rPr>
              <a:t>(small changes may occur)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A806EC-E82C-3B45-B56A-8BCDD87EF3A3}"/>
              </a:ext>
            </a:extLst>
          </p:cNvPr>
          <p:cNvSpPr/>
          <p:nvPr/>
        </p:nvSpPr>
        <p:spPr>
          <a:xfrm>
            <a:off x="457200" y="1400343"/>
            <a:ext cx="8305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Exercises (50)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Groups of 4-5 students will have to submit 3-5 exercises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Students can work on the exercises during exercise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Deadline: 2 weeks after handed out to students</a:t>
            </a:r>
          </a:p>
          <a:p>
            <a:pPr>
              <a:lnSpc>
                <a:spcPct val="150000"/>
              </a:lnSpc>
            </a:pPr>
            <a:endParaRPr lang="en-GB" sz="2000" u="sng" dirty="0"/>
          </a:p>
          <a:p>
            <a:pPr marL="269875" indent="-269875">
              <a:lnSpc>
                <a:spcPct val="150000"/>
              </a:lnSpc>
              <a:buFont typeface="+mj-lt"/>
              <a:buAutoNum type="arabicPeriod" startAt="2"/>
            </a:pPr>
            <a:r>
              <a:rPr lang="en-AU" sz="2400" dirty="0"/>
              <a:t>Two max 1.5hs exams (50)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 1: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/>
              <a:t>Date: 3. May 2021 (exact time </a:t>
            </a:r>
            <a:r>
              <a:rPr lang="en-AU" dirty="0" err="1"/>
              <a:t>tbd</a:t>
            </a:r>
            <a:r>
              <a:rPr lang="en-AU" dirty="0"/>
              <a:t>.)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/>
              <a:t>Format: Short answer questions, MCQs, calculations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/>
              <a:t>Cluster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Exam 2: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/>
              <a:t>Date: 17. May 2021 (exact time </a:t>
            </a:r>
            <a:r>
              <a:rPr lang="en-AU" dirty="0" err="1"/>
              <a:t>tbd</a:t>
            </a:r>
            <a:r>
              <a:rPr lang="en-AU" dirty="0"/>
              <a:t>.)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/>
              <a:t>Format: Short answer questions, MCQs, calculations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/>
              <a:t>Regression analysis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9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Schedule </a:t>
            </a:r>
            <a:r>
              <a:rPr lang="en-US" altLang="zh-CN" sz="2000" dirty="0">
                <a:solidFill>
                  <a:srgbClr val="000000"/>
                </a:solidFill>
              </a:rPr>
              <a:t>(small changes may occur)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0ADB0E-5741-4045-A059-D4DCB15FA794}"/>
              </a:ext>
            </a:extLst>
          </p:cNvPr>
          <p:cNvSpPr/>
          <p:nvPr/>
        </p:nvSpPr>
        <p:spPr>
          <a:xfrm>
            <a:off x="457200" y="1400343"/>
            <a:ext cx="8378952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Class (19. April 2021): Cluster analysis I</a:t>
            </a:r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Class (19. April 2021): Cluster analysis II</a:t>
            </a:r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Class (19. April 2021): Regression analysis I (Conjoint analysis)</a:t>
            </a:r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Class (19. April 2021): Regression analysis I (Pricing and advertising strategies)</a:t>
            </a:r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endParaRPr lang="en-GB" dirty="0"/>
          </a:p>
          <a:p>
            <a:pPr marL="269875" indent="-269875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Class (19. April 2021): Forecasting (Bass-model of Diffusion; Recommender systems)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602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Customer Segmentation &amp; Targeting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9CB867-0011-7D4D-BCEE-7D066452A1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1676401"/>
            <a:ext cx="5867400" cy="384640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1B089AC-B685-E141-886D-37211B946E20}"/>
              </a:ext>
            </a:extLst>
          </p:cNvPr>
          <p:cNvSpPr/>
          <p:nvPr/>
        </p:nvSpPr>
        <p:spPr>
          <a:xfrm>
            <a:off x="1066800" y="57150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https://www.youtube.com/watch?v=QXOkPvFM6NU&amp;list=RDCMUCgBncpylJ1kiVaPyP-PZauQ&amp;index=1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684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Can you really taste the difference?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3" name="Picture 2" descr="IMG_5273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1752600"/>
            <a:ext cx="2667000" cy="3453423"/>
          </a:xfrm>
          <a:prstGeom prst="rect">
            <a:avLst/>
          </a:prstGeom>
        </p:spPr>
      </p:pic>
      <p:pic>
        <p:nvPicPr>
          <p:cNvPr id="4" name="Picture 3" descr="IMG_5273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400" y="1752600"/>
            <a:ext cx="3009122" cy="3428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5334000"/>
            <a:ext cx="86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S$ 1.20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6439" y="5334000"/>
            <a:ext cx="86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S$ 1.40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64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What about competition?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285978"/>
            <a:ext cx="3962400" cy="28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27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5448"/>
            <a:ext cx="8534400" cy="75895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Good old-fashioned Price-Value Ratios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FE2003-9A7A-C348-969D-BD76CF0ACA88}"/>
              </a:ext>
            </a:extLst>
          </p:cNvPr>
          <p:cNvGrpSpPr/>
          <p:nvPr/>
        </p:nvGrpSpPr>
        <p:grpSpPr>
          <a:xfrm>
            <a:off x="1137905" y="1460452"/>
            <a:ext cx="6281816" cy="4675963"/>
            <a:chOff x="1137905" y="1460452"/>
            <a:chExt cx="6281816" cy="467596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480807" y="2598949"/>
              <a:ext cx="0" cy="33528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480807" y="5951749"/>
              <a:ext cx="44958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976607" y="576708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Value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76007" y="2196278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Price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V="1">
              <a:off x="1480806" y="2598948"/>
              <a:ext cx="4367214" cy="3352801"/>
            </a:xfrm>
            <a:prstGeom prst="straightConnector1">
              <a:avLst/>
            </a:prstGeom>
            <a:ln w="5715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F2E697-A255-E240-83EC-4F43FE630A24}"/>
                </a:ext>
              </a:extLst>
            </p:cNvPr>
            <p:cNvSpPr txBox="1"/>
            <p:nvPr/>
          </p:nvSpPr>
          <p:spPr>
            <a:xfrm>
              <a:off x="4908624" y="3549227"/>
              <a:ext cx="579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1.60c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B776C7-4BBB-DD43-99E7-97DBF5450092}"/>
                </a:ext>
              </a:extLst>
            </p:cNvPr>
            <p:cNvSpPr txBox="1"/>
            <p:nvPr/>
          </p:nvSpPr>
          <p:spPr>
            <a:xfrm>
              <a:off x="5443571" y="3063248"/>
              <a:ext cx="579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1.70c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4D4A657-3866-0543-ABA0-C6B34872F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7905" y="1460452"/>
              <a:ext cx="685801" cy="68580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98C8744-535B-9348-A8BA-20EFA90DC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0646" y="5582109"/>
              <a:ext cx="739075" cy="55430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F705B6-1CFE-EC4F-A879-F6F00306F8A3}"/>
                </a:ext>
              </a:extLst>
            </p:cNvPr>
            <p:cNvSpPr txBox="1"/>
            <p:nvPr/>
          </p:nvSpPr>
          <p:spPr>
            <a:xfrm>
              <a:off x="3376923" y="4953627"/>
              <a:ext cx="5790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0.90c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32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itchFamily="34" charset="0"/>
                <a:sym typeface="Wingdings"/>
              </a:rPr>
              <a:t>Don’t think like a consumer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F810F765-35A3-674B-A1B2-4FAC22B2D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114800"/>
            <a:ext cx="23622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A56A5583-450A-9B43-B832-C64D457BC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667000"/>
            <a:ext cx="25146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7133105C-6E9F-DC4F-8A91-1CFA5CD39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95600"/>
            <a:ext cx="25146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A929BB94-B6D4-F44D-8FB0-A99F4DA1B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124200"/>
            <a:ext cx="25146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207F2B26-0EDD-FB42-A8B8-8D7E996F7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352800"/>
            <a:ext cx="23622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3AB47D24-A797-A64D-958B-98D7B1674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581400"/>
            <a:ext cx="24384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574ABD3-504C-364E-AFF7-E016959D76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810000"/>
            <a:ext cx="2438400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72CACEE5-38ED-2A49-8C07-DA52CB051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122613"/>
            <a:ext cx="1385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latin typeface="Verdana" charset="0"/>
              </a:rPr>
              <a:t>Company</a:t>
            </a:r>
          </a:p>
          <a:p>
            <a:pPr algn="ctr"/>
            <a:r>
              <a:rPr lang="en-US" sz="1600">
                <a:latin typeface="Verdana" charset="0"/>
              </a:rPr>
              <a:t>Products</a:t>
            </a:r>
            <a:endParaRPr lang="en-US" sz="2000">
              <a:latin typeface="Verdana" charset="0"/>
            </a:endParaRPr>
          </a:p>
        </p:txBody>
      </p:sp>
      <p:sp>
        <p:nvSpPr>
          <p:cNvPr id="14" name="Text Box 12" descr="50%">
            <a:extLst>
              <a:ext uri="{FF2B5EF4-FFF2-40B4-BE49-F238E27FC236}">
                <a16:creationId xmlns:a16="http://schemas.microsoft.com/office/drawing/2014/main" id="{C580188C-14A3-624C-84E0-98977AD1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14599"/>
            <a:ext cx="1981200" cy="1600201"/>
          </a:xfrm>
          <a:prstGeom prst="rect">
            <a:avLst/>
          </a:prstGeom>
          <a:pattFill prst="pct50">
            <a:fgClr>
              <a:srgbClr val="F0F0F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de-AT" sz="1000" dirty="0">
              <a:latin typeface="Verdana" charset="0"/>
            </a:endParaRPr>
          </a:p>
          <a:p>
            <a:pPr algn="ctr"/>
            <a:r>
              <a:rPr lang="en-GB" sz="1600" dirty="0">
                <a:latin typeface="Verdana" charset="0"/>
              </a:rPr>
              <a:t>A lot of cool advertising</a:t>
            </a:r>
            <a:endParaRPr lang="de-AT" sz="1200" b="1" dirty="0">
              <a:latin typeface="Verdana" charset="0"/>
            </a:endParaRPr>
          </a:p>
        </p:txBody>
      </p:sp>
      <p:pic>
        <p:nvPicPr>
          <p:cNvPr id="15" name="Picture 13" descr="EMAC2004 041_black">
            <a:extLst>
              <a:ext uri="{FF2B5EF4-FFF2-40B4-BE49-F238E27FC236}">
                <a16:creationId xmlns:a16="http://schemas.microsoft.com/office/drawing/2014/main" id="{6C104B87-D91A-0C4D-AA21-A020E04F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550" y="2422525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95C51B-9C5D-104F-AE9E-421CC6CA08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2800" y="3200401"/>
            <a:ext cx="149225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D80836-308D-7D4F-A055-8DFD679F3D2E}"/>
              </a:ext>
            </a:extLst>
          </p:cNvPr>
          <p:cNvSpPr txBox="1"/>
          <p:nvPr/>
        </p:nvSpPr>
        <p:spPr>
          <a:xfrm>
            <a:off x="6172200" y="2237859"/>
            <a:ext cx="103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Happy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0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248400" y="2243893"/>
            <a:ext cx="914400" cy="3829110"/>
            <a:chOff x="6248400" y="2209800"/>
            <a:chExt cx="914400" cy="3829110"/>
          </a:xfrm>
        </p:grpSpPr>
        <p:sp>
          <p:nvSpPr>
            <p:cNvPr id="27" name="Rectangle 26"/>
            <p:cNvSpPr/>
            <p:nvPr/>
          </p:nvSpPr>
          <p:spPr>
            <a:xfrm>
              <a:off x="6248400" y="2209800"/>
              <a:ext cx="914400" cy="3200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00800" y="5638800"/>
              <a:ext cx="7432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Costs</a:t>
              </a: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Think like a manager!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600200"/>
            <a:ext cx="1194179" cy="10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3505200"/>
            <a:ext cx="89746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endParaRPr lang="en-US" sz="2000" dirty="0"/>
          </a:p>
          <a:p>
            <a:pPr algn="ctr">
              <a:lnSpc>
                <a:spcPct val="50000"/>
              </a:lnSpc>
            </a:pPr>
            <a:r>
              <a:rPr lang="en-US" sz="2800" dirty="0"/>
              <a:t>=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248400" y="3200400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0" y="3886200"/>
            <a:ext cx="64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0486" y="2514600"/>
            <a:ext cx="134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costs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7162800" y="2819400"/>
            <a:ext cx="304800" cy="26479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7162799" y="2241551"/>
            <a:ext cx="323851" cy="577850"/>
          </a:xfrm>
          <a:prstGeom prst="rightBrace">
            <a:avLst>
              <a:gd name="adj1" fmla="val 1176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6248400" y="2819400"/>
            <a:ext cx="91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97798" y="2243893"/>
            <a:ext cx="3476057" cy="4106108"/>
            <a:chOff x="897798" y="2209800"/>
            <a:chExt cx="3476057" cy="4106108"/>
          </a:xfrm>
        </p:grpSpPr>
        <p:sp>
          <p:nvSpPr>
            <p:cNvPr id="24" name="Rectangle 23"/>
            <p:cNvSpPr/>
            <p:nvPr/>
          </p:nvSpPr>
          <p:spPr>
            <a:xfrm>
              <a:off x="2147453" y="2209800"/>
              <a:ext cx="914400" cy="3200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7798" y="5638800"/>
              <a:ext cx="347605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Benefit </a:t>
              </a:r>
            </a:p>
            <a:p>
              <a:pPr algn="ctr"/>
              <a:r>
                <a:rPr lang="en-US" dirty="0"/>
                <a:t>(thirst-quenching, experience, etc.)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4472" y="1346200"/>
            <a:ext cx="7945128" cy="4114800"/>
            <a:chOff x="284472" y="1371600"/>
            <a:chExt cx="7945128" cy="41148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838200" y="5486400"/>
              <a:ext cx="7391400" cy="0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838200" y="1676400"/>
              <a:ext cx="0" cy="3810000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84472" y="1371600"/>
              <a:ext cx="13919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Costs/Benefits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V="1">
            <a:off x="6705600" y="2895600"/>
            <a:ext cx="0" cy="33020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57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D4A4925-424B-9844-B382-502036DA5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14400"/>
            <a:ext cx="6175388" cy="46267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B6D487-752C-EE4A-A382-D1433FEC9F89}"/>
              </a:ext>
            </a:extLst>
          </p:cNvPr>
          <p:cNvSpPr txBox="1"/>
          <p:nvPr/>
        </p:nvSpPr>
        <p:spPr>
          <a:xfrm>
            <a:off x="1920453" y="5638800"/>
            <a:ext cx="5394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Marketing Mix = 4Ps (Product, Price, Promotion, Place (i.e. Distribution)</a:t>
            </a:r>
          </a:p>
        </p:txBody>
      </p:sp>
    </p:spTree>
    <p:extLst>
      <p:ext uri="{BB962C8B-B14F-4D97-AF65-F5344CB8AC3E}">
        <p14:creationId xmlns:p14="http://schemas.microsoft.com/office/powerpoint/2010/main" val="22283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B3DC912-D3AC-1E4F-B6F1-5625329BCA39}"/>
              </a:ext>
            </a:extLst>
          </p:cNvPr>
          <p:cNvGrpSpPr/>
          <p:nvPr/>
        </p:nvGrpSpPr>
        <p:grpSpPr>
          <a:xfrm>
            <a:off x="545288" y="180053"/>
            <a:ext cx="8248026" cy="6421465"/>
            <a:chOff x="545288" y="180053"/>
            <a:chExt cx="8248026" cy="6421465"/>
          </a:xfrm>
        </p:grpSpPr>
        <p:grpSp>
          <p:nvGrpSpPr>
            <p:cNvPr id="14" name="Group 13"/>
            <p:cNvGrpSpPr/>
            <p:nvPr/>
          </p:nvGrpSpPr>
          <p:grpSpPr>
            <a:xfrm>
              <a:off x="545288" y="180053"/>
              <a:ext cx="8248026" cy="6421465"/>
              <a:chOff x="545288" y="180053"/>
              <a:chExt cx="8248026" cy="642146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45288" y="180053"/>
                <a:ext cx="8022921" cy="6421465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195629" y="698454"/>
                <a:ext cx="1597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Technology</a:t>
                </a:r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53034" y="2625709"/>
                <a:ext cx="2133790" cy="189033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Competitor(s)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17429" y="1280135"/>
                <a:ext cx="1506309" cy="8934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tx1"/>
                    </a:solidFill>
                  </a:rPr>
                  <a:t>Collaborators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4023738" y="2164761"/>
                <a:ext cx="298368" cy="36115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5963496" y="1251239"/>
                <a:ext cx="1373400" cy="89347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000000"/>
                    </a:solidFill>
                  </a:rPr>
                  <a:t>Resources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5601686" y="2152411"/>
                <a:ext cx="361810" cy="4208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3836941" y="2362858"/>
                <a:ext cx="2126555" cy="188295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000000"/>
                    </a:solidFill>
                  </a:rPr>
                  <a:t>4Ps</a:t>
                </a:r>
                <a:r>
                  <a:rPr lang="zh-CN" alt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+</a:t>
                </a:r>
                <a:r>
                  <a:rPr lang="zh-CN" alt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</a:rPr>
                  <a:t>STP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Explosion 1 22"/>
              <p:cNvSpPr/>
              <p:nvPr/>
            </p:nvSpPr>
            <p:spPr>
              <a:xfrm>
                <a:off x="3327452" y="4733160"/>
                <a:ext cx="3027388" cy="1727883"/>
              </a:xfrm>
              <a:prstGeom prst="irregularSeal1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000000"/>
                    </a:solidFill>
                  </a:rPr>
                  <a:t>Customers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4900219" y="4245808"/>
                <a:ext cx="52" cy="845883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4985573" y="4399849"/>
                <a:ext cx="977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WTP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307982" y="1734327"/>
                <a:ext cx="2179964" cy="1364729"/>
              </a:xfrm>
              <a:prstGeom prst="line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2711839" y="3322478"/>
              <a:ext cx="45474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dynamic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366409" y="6260292"/>
            <a:ext cx="653676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dirty="0"/>
              <a:t>A marketing strategy is an integrated set of choices about how we will create and capture value, </a:t>
            </a:r>
            <a:r>
              <a:rPr lang="en-US" b="1" dirty="0">
                <a:solidFill>
                  <a:srgbClr val="000000"/>
                </a:solidFill>
              </a:rPr>
              <a:t>over long periods of time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938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10079</TotalTime>
  <Words>716</Words>
  <Application>Microsoft Macintosh PowerPoint</Application>
  <PresentationFormat>On-screen Show (4:3)</PresentationFormat>
  <Paragraphs>187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宋体</vt:lpstr>
      <vt:lpstr>Arial</vt:lpstr>
      <vt:lpstr>Calibri</vt:lpstr>
      <vt:lpstr>Courier New</vt:lpstr>
      <vt:lpstr>Verdana</vt:lpstr>
      <vt:lpstr>Wingdings</vt:lpstr>
      <vt:lpstr>Wingdings 2</vt:lpstr>
      <vt:lpstr>Civic</vt:lpstr>
      <vt:lpstr>Marketing Analytics</vt:lpstr>
      <vt:lpstr>Teaching team</vt:lpstr>
      <vt:lpstr>Can you really taste the difference?</vt:lpstr>
      <vt:lpstr>What about competition?</vt:lpstr>
      <vt:lpstr>Good old-fashioned Price-Value Ratios</vt:lpstr>
      <vt:lpstr>Don’t think like a consumer</vt:lpstr>
      <vt:lpstr>Think like a manager!</vt:lpstr>
      <vt:lpstr>PowerPoint Presentation</vt:lpstr>
      <vt:lpstr>PowerPoint Presentation</vt:lpstr>
      <vt:lpstr>Four Cs of marketing strategy</vt:lpstr>
      <vt:lpstr>Consumer Research Study</vt:lpstr>
      <vt:lpstr>Consumer Research Study</vt:lpstr>
      <vt:lpstr>Game-theoretic mindset</vt:lpstr>
      <vt:lpstr>Marketing Analytics  is mainly about finding out…</vt:lpstr>
      <vt:lpstr>Marketing Analytics  is mainly about finding out…</vt:lpstr>
      <vt:lpstr>Pedagogical philosophy</vt:lpstr>
      <vt:lpstr>Free Software</vt:lpstr>
      <vt:lpstr>Recommended textbooks</vt:lpstr>
      <vt:lpstr>Other recommended readings</vt:lpstr>
      <vt:lpstr>Learning objectives</vt:lpstr>
      <vt:lpstr>Expectations</vt:lpstr>
      <vt:lpstr>Recommended Tutorials for Basic Statistics</vt:lpstr>
      <vt:lpstr>Assignments (small changes may occur)</vt:lpstr>
      <vt:lpstr>Schedule (small changes may occur)</vt:lpstr>
      <vt:lpstr>Customer Segmentation &amp; Targeting</vt:lpstr>
    </vt:vector>
  </TitlesOfParts>
  <Company>NTU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AB112 Marketing - Tutorial</dc:title>
  <dc:creator>nbsitsg</dc:creator>
  <cp:lastModifiedBy>Kreuzbauer, Robert Dr (Surrey Business Schl)</cp:lastModifiedBy>
  <cp:revision>544</cp:revision>
  <cp:lastPrinted>2020-04-21T06:38:24Z</cp:lastPrinted>
  <dcterms:created xsi:type="dcterms:W3CDTF">2013-08-12T13:38:18Z</dcterms:created>
  <dcterms:modified xsi:type="dcterms:W3CDTF">2021-04-19T09:24:29Z</dcterms:modified>
</cp:coreProperties>
</file>