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94" r:id="rId2"/>
    <p:sldId id="1467" r:id="rId3"/>
    <p:sldId id="1521" r:id="rId4"/>
    <p:sldId id="1514" r:id="rId5"/>
    <p:sldId id="1539" r:id="rId6"/>
    <p:sldId id="1540" r:id="rId7"/>
    <p:sldId id="1469" r:id="rId8"/>
    <p:sldId id="1530" r:id="rId9"/>
    <p:sldId id="1528" r:id="rId10"/>
    <p:sldId id="1529" r:id="rId11"/>
    <p:sldId id="1541" r:id="rId12"/>
    <p:sldId id="1536" r:id="rId13"/>
    <p:sldId id="1531" r:id="rId14"/>
    <p:sldId id="1537" r:id="rId15"/>
    <p:sldId id="1535" r:id="rId16"/>
    <p:sldId id="153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61" autoAdjust="0"/>
    <p:restoredTop sz="96925" autoAdjust="0"/>
  </p:normalViewPr>
  <p:slideViewPr>
    <p:cSldViewPr>
      <p:cViewPr varScale="1">
        <p:scale>
          <a:sx n="77" d="100"/>
          <a:sy n="77" d="100"/>
        </p:scale>
        <p:origin x="163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EC064-6102-DA4E-BEE8-20CC4BCB1F94}" type="datetimeFigureOut">
              <a:rPr lang="en-US" smtClean="0"/>
              <a:t>4/26/21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1FAC5-4C5B-9145-A2E8-48A792E8A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576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7D1F3-20EE-4B61-93FC-A117391BDD90}" type="datetimeFigureOut">
              <a:rPr lang="en-US" smtClean="0"/>
              <a:pPr/>
              <a:t>4/26/21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56926-4FBE-48A9-97C2-26D45D84AE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3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DFE072-4335-4E02-BC7E-DBF6884185E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Robert</a:t>
            </a:r>
          </a:p>
        </p:txBody>
      </p:sp>
    </p:spTree>
    <p:extLst>
      <p:ext uri="{BB962C8B-B14F-4D97-AF65-F5344CB8AC3E}">
        <p14:creationId xmlns:p14="http://schemas.microsoft.com/office/powerpoint/2010/main" val="12712546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D8599D-3088-7344-AC88-AC6C7AF86F6D}" type="slidenum">
              <a:rPr lang="en-US"/>
              <a:pPr/>
              <a:t>10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276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D8599D-3088-7344-AC88-AC6C7AF86F6D}" type="slidenum">
              <a:rPr lang="en-US"/>
              <a:pPr/>
              <a:t>11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199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D8599D-3088-7344-AC88-AC6C7AF86F6D}" type="slidenum">
              <a:rPr lang="en-US"/>
              <a:pPr/>
              <a:t>12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2410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D8599D-3088-7344-AC88-AC6C7AF86F6D}" type="slidenum">
              <a:rPr lang="en-US"/>
              <a:pPr/>
              <a:t>13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254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D8599D-3088-7344-AC88-AC6C7AF86F6D}" type="slidenum">
              <a:rPr lang="en-US"/>
              <a:pPr/>
              <a:t>14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5536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D8599D-3088-7344-AC88-AC6C7AF86F6D}" type="slidenum">
              <a:rPr lang="en-US"/>
              <a:pPr/>
              <a:t>15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426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D8599D-3088-7344-AC88-AC6C7AF86F6D}" type="slidenum">
              <a:rPr lang="en-US"/>
              <a:pPr/>
              <a:t>16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05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D8599D-3088-7344-AC88-AC6C7AF86F6D}" type="slidenum">
              <a:rPr lang="en-US"/>
              <a:pPr/>
              <a:t>2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42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D8599D-3088-7344-AC88-AC6C7AF86F6D}" type="slidenum">
              <a:rPr lang="en-US"/>
              <a:pPr/>
              <a:t>3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22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D8599D-3088-7344-AC88-AC6C7AF86F6D}" type="slidenum">
              <a:rPr lang="en-US"/>
              <a:pPr/>
              <a:t>4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42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D8599D-3088-7344-AC88-AC6C7AF86F6D}" type="slidenum">
              <a:rPr lang="en-US"/>
              <a:pPr/>
              <a:t>5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92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D8599D-3088-7344-AC88-AC6C7AF86F6D}" type="slidenum">
              <a:rPr lang="en-US"/>
              <a:pPr/>
              <a:t>6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65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D8599D-3088-7344-AC88-AC6C7AF86F6D}" type="slidenum">
              <a:rPr lang="en-US"/>
              <a:pPr/>
              <a:t>7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507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D8599D-3088-7344-AC88-AC6C7AF86F6D}" type="slidenum">
              <a:rPr lang="en-US"/>
              <a:pPr/>
              <a:t>8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1065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D8599D-3088-7344-AC88-AC6C7AF86F6D}" type="slidenum">
              <a:rPr lang="en-US"/>
              <a:pPr/>
              <a:t>9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41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AEBF-051A-4FFC-AD63-4874892751CD}" type="datetimeFigureOut">
              <a:rPr lang="en-US" smtClean="0"/>
              <a:pPr/>
              <a:t>4/26/21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5BA05B-C917-4346-9CAA-CC95A252A9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AEBF-051A-4FFC-AD63-4874892751CD}" type="datetimeFigureOut">
              <a:rPr lang="en-US" smtClean="0"/>
              <a:pPr/>
              <a:t>4/26/21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A05B-C917-4346-9CAA-CC95A252A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25BA05B-C917-4346-9CAA-CC95A252A9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AEBF-051A-4FFC-AD63-4874892751CD}" type="datetimeFigureOut">
              <a:rPr lang="en-US" smtClean="0"/>
              <a:pPr/>
              <a:t>4/26/21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B6CC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F1223-BEC9-4EFC-8EA8-DFFD03655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AEBF-051A-4FFC-AD63-4874892751CD}" type="datetimeFigureOut">
              <a:rPr lang="en-US" smtClean="0"/>
              <a:pPr/>
              <a:t>4/26/21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25BA05B-C917-4346-9CAA-CC95A252A9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AEBF-051A-4FFC-AD63-4874892751CD}" type="datetimeFigureOut">
              <a:rPr lang="en-US" smtClean="0"/>
              <a:pPr/>
              <a:t>4/26/21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5BA05B-C917-4346-9CAA-CC95A252A9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3A2AEBF-051A-4FFC-AD63-4874892751CD}" type="datetimeFigureOut">
              <a:rPr lang="en-US" smtClean="0"/>
              <a:pPr/>
              <a:t>4/26/21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A05B-C917-4346-9CAA-CC95A252A9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AEBF-051A-4FFC-AD63-4874892751CD}" type="datetimeFigureOut">
              <a:rPr lang="en-US" smtClean="0"/>
              <a:pPr/>
              <a:t>4/26/21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25BA05B-C917-4346-9CAA-CC95A252A9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AEBF-051A-4FFC-AD63-4874892751CD}" type="datetimeFigureOut">
              <a:rPr lang="en-US" smtClean="0"/>
              <a:pPr/>
              <a:t>4/26/21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25BA05B-C917-4346-9CAA-CC95A252A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AEBF-051A-4FFC-AD63-4874892751CD}" type="datetimeFigureOut">
              <a:rPr lang="en-US" smtClean="0"/>
              <a:pPr/>
              <a:t>4/26/21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5BA05B-C917-4346-9CAA-CC95A252A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5BA05B-C917-4346-9CAA-CC95A252A9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AEBF-051A-4FFC-AD63-4874892751CD}" type="datetimeFigureOut">
              <a:rPr lang="en-US" smtClean="0"/>
              <a:pPr/>
              <a:t>4/26/21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25BA05B-C917-4346-9CAA-CC95A252A9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3A2AEBF-051A-4FFC-AD63-4874892751CD}" type="datetimeFigureOut">
              <a:rPr lang="en-US" smtClean="0"/>
              <a:pPr/>
              <a:t>4/26/21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3A2AEBF-051A-4FFC-AD63-4874892751CD}" type="datetimeFigureOut">
              <a:rPr lang="en-US" smtClean="0"/>
              <a:pPr/>
              <a:t>4/26/21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5BA05B-C917-4346-9CAA-CC95A252A9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endParaRPr lang="en-US" sz="1800" b="0" dirty="0"/>
          </a:p>
          <a:p>
            <a:pPr eaLnBrk="1" hangingPunct="1"/>
            <a:r>
              <a:rPr lang="en-US" sz="1800" dirty="0"/>
              <a:t>Prof. Robert Kreuzbauer</a:t>
            </a:r>
          </a:p>
          <a:p>
            <a:pPr eaLnBrk="1" hangingPunct="1"/>
            <a:endParaRPr lang="en-US" sz="1800" b="0" dirty="0"/>
          </a:p>
          <a:p>
            <a:pPr eaLnBrk="1" hangingPunct="1"/>
            <a:r>
              <a:rPr lang="en-US" sz="1800" b="0" dirty="0"/>
              <a:t>Assoc. professor in marketing</a:t>
            </a:r>
          </a:p>
          <a:p>
            <a:pPr eaLnBrk="1" hangingPunct="1"/>
            <a:r>
              <a:rPr lang="en-US" sz="1800" b="0" dirty="0"/>
              <a:t>Surrey business school</a:t>
            </a:r>
          </a:p>
          <a:p>
            <a:pPr eaLnBrk="1" hangingPunct="1"/>
            <a:endParaRPr lang="en-US" sz="1800" b="0" dirty="0"/>
          </a:p>
          <a:p>
            <a:pPr eaLnBrk="1" hangingPunct="1"/>
            <a:r>
              <a:rPr lang="en-US" sz="1800" b="0" dirty="0"/>
              <a:t>26_april_2021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1752600"/>
          </a:xfrm>
        </p:spPr>
        <p:txBody>
          <a:bodyPr>
            <a:noAutofit/>
          </a:bodyPr>
          <a:lstStyle/>
          <a:p>
            <a:r>
              <a:rPr lang="en-US" sz="4000" dirty="0"/>
              <a:t>Marketing Analytics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id="{8EF96988-7F8D-584D-AC5B-9858A1B1F59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9452" y="1981200"/>
            <a:ext cx="7239000" cy="4114800"/>
          </a:xfrm>
          <a:prstGeom prst="rect">
            <a:avLst/>
          </a:prstGeom>
        </p:spPr>
      </p:pic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7620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alibri" pitchFamily="34" charset="0"/>
                <a:sym typeface="Wingdings"/>
              </a:rPr>
              <a:t>K-means clustering method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31F19A-058D-2842-86C2-8577009D07FF}"/>
              </a:ext>
            </a:extLst>
          </p:cNvPr>
          <p:cNvSpPr txBox="1"/>
          <p:nvPr/>
        </p:nvSpPr>
        <p:spPr>
          <a:xfrm>
            <a:off x="959005" y="1295400"/>
            <a:ext cx="75753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4: Re-position the centroids to minimize distance between each centroid and its respective cluster-members (distances measured through Euclidian distance algorithm)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4F62B654-AC7F-4348-B29D-AC314B12F831}"/>
              </a:ext>
            </a:extLst>
          </p:cNvPr>
          <p:cNvSpPr/>
          <p:nvPr/>
        </p:nvSpPr>
        <p:spPr>
          <a:xfrm>
            <a:off x="2895600" y="2743200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08652E8-00B5-9D4B-BC6F-3E1F5C5298F9}"/>
              </a:ext>
            </a:extLst>
          </p:cNvPr>
          <p:cNvSpPr/>
          <p:nvPr/>
        </p:nvSpPr>
        <p:spPr>
          <a:xfrm>
            <a:off x="3528565" y="2885294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v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2F14E4F7-4B53-7F4B-89A7-BED426653E88}"/>
              </a:ext>
            </a:extLst>
          </p:cNvPr>
          <p:cNvSpPr/>
          <p:nvPr/>
        </p:nvSpPr>
        <p:spPr>
          <a:xfrm>
            <a:off x="2971800" y="3298909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911A5A3-B63D-284D-A018-608E0DE5621A}"/>
              </a:ext>
            </a:extLst>
          </p:cNvPr>
          <p:cNvSpPr/>
          <p:nvPr/>
        </p:nvSpPr>
        <p:spPr>
          <a:xfrm>
            <a:off x="3537916" y="3209870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FD2A51AA-500D-C344-B4DC-8C9F4D95E612}"/>
              </a:ext>
            </a:extLst>
          </p:cNvPr>
          <p:cNvSpPr/>
          <p:nvPr/>
        </p:nvSpPr>
        <p:spPr>
          <a:xfrm>
            <a:off x="3200400" y="2590800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CC32231-C357-CD4F-B955-E5FD465D5B0A}"/>
              </a:ext>
            </a:extLst>
          </p:cNvPr>
          <p:cNvSpPr/>
          <p:nvPr/>
        </p:nvSpPr>
        <p:spPr>
          <a:xfrm>
            <a:off x="3809727" y="3102427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B7E13825-CE99-DF47-AC12-01D614B03D7C}"/>
              </a:ext>
            </a:extLst>
          </p:cNvPr>
          <p:cNvSpPr/>
          <p:nvPr/>
        </p:nvSpPr>
        <p:spPr>
          <a:xfrm>
            <a:off x="6143133" y="3033787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368F6C4-7D8E-2A4E-83CF-8177A8DE5562}"/>
              </a:ext>
            </a:extLst>
          </p:cNvPr>
          <p:cNvSpPr/>
          <p:nvPr/>
        </p:nvSpPr>
        <p:spPr>
          <a:xfrm>
            <a:off x="6888107" y="3110649"/>
            <a:ext cx="152400" cy="18821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v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633D697-8EE8-004F-80A2-362E9F04EE84}"/>
              </a:ext>
            </a:extLst>
          </p:cNvPr>
          <p:cNvSpPr/>
          <p:nvPr/>
        </p:nvSpPr>
        <p:spPr>
          <a:xfrm>
            <a:off x="6202580" y="3287544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54CE472-5170-714A-A44C-61CE1DD088EA}"/>
              </a:ext>
            </a:extLst>
          </p:cNvPr>
          <p:cNvSpPr/>
          <p:nvPr/>
        </p:nvSpPr>
        <p:spPr>
          <a:xfrm>
            <a:off x="6798611" y="3657600"/>
            <a:ext cx="152400" cy="18821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6D09A30-81D7-7F4C-B6D9-475D52C5D419}"/>
              </a:ext>
            </a:extLst>
          </p:cNvPr>
          <p:cNvSpPr/>
          <p:nvPr/>
        </p:nvSpPr>
        <p:spPr>
          <a:xfrm>
            <a:off x="5938171" y="3250064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045F8DC5-F3D1-EC40-867B-848060BA744F}"/>
              </a:ext>
            </a:extLst>
          </p:cNvPr>
          <p:cNvSpPr/>
          <p:nvPr/>
        </p:nvSpPr>
        <p:spPr>
          <a:xfrm>
            <a:off x="7057260" y="3393014"/>
            <a:ext cx="152400" cy="18821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C2B3A959-7702-9E48-AEEC-BEFA1010BFF5}"/>
              </a:ext>
            </a:extLst>
          </p:cNvPr>
          <p:cNvSpPr/>
          <p:nvPr/>
        </p:nvSpPr>
        <p:spPr>
          <a:xfrm>
            <a:off x="4319762" y="4114800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23280BB2-3A9B-1F47-B7F9-1695659F256E}"/>
              </a:ext>
            </a:extLst>
          </p:cNvPr>
          <p:cNvSpPr/>
          <p:nvPr/>
        </p:nvSpPr>
        <p:spPr>
          <a:xfrm>
            <a:off x="5225822" y="4438999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v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B57B4A0-66F6-A344-94A3-438780C404AC}"/>
              </a:ext>
            </a:extLst>
          </p:cNvPr>
          <p:cNvSpPr/>
          <p:nvPr/>
        </p:nvSpPr>
        <p:spPr>
          <a:xfrm>
            <a:off x="4233938" y="4476415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49BF5849-DABB-3D45-90BA-00E9BC83082D}"/>
              </a:ext>
            </a:extLst>
          </p:cNvPr>
          <p:cNvSpPr/>
          <p:nvPr/>
        </p:nvSpPr>
        <p:spPr>
          <a:xfrm>
            <a:off x="5062462" y="4670685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D257B549-4BFB-064C-AC44-4DFB83E93FC2}"/>
              </a:ext>
            </a:extLst>
          </p:cNvPr>
          <p:cNvSpPr/>
          <p:nvPr/>
        </p:nvSpPr>
        <p:spPr>
          <a:xfrm>
            <a:off x="3962127" y="4462662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EBC21D21-E946-8243-8FA2-97AD56E6B403}"/>
              </a:ext>
            </a:extLst>
          </p:cNvPr>
          <p:cNvSpPr/>
          <p:nvPr/>
        </p:nvSpPr>
        <p:spPr>
          <a:xfrm>
            <a:off x="5380330" y="4741109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E76EE036-A33F-2C43-99D2-802C476D0089}"/>
              </a:ext>
            </a:extLst>
          </p:cNvPr>
          <p:cNvSpPr/>
          <p:nvPr/>
        </p:nvSpPr>
        <p:spPr>
          <a:xfrm>
            <a:off x="4445608" y="4556767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8E4C86E3-F4D8-154D-A31B-908CD8C9AB0E}"/>
              </a:ext>
            </a:extLst>
          </p:cNvPr>
          <p:cNvSpPr/>
          <p:nvPr/>
        </p:nvSpPr>
        <p:spPr>
          <a:xfrm>
            <a:off x="4386338" y="4744977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B9FD8910-97A1-9941-9720-0B765082AD21}"/>
              </a:ext>
            </a:extLst>
          </p:cNvPr>
          <p:cNvSpPr/>
          <p:nvPr/>
        </p:nvSpPr>
        <p:spPr>
          <a:xfrm>
            <a:off x="4724400" y="4576580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89B913F7-4BB6-C84C-B357-F2D2EC3C3466}"/>
              </a:ext>
            </a:extLst>
          </p:cNvPr>
          <p:cNvSpPr/>
          <p:nvPr/>
        </p:nvSpPr>
        <p:spPr>
          <a:xfrm>
            <a:off x="4743439" y="4732533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5F73B57A-8EDF-0544-A5BA-EDB512BFDA7E}"/>
              </a:ext>
            </a:extLst>
          </p:cNvPr>
          <p:cNvSpPr/>
          <p:nvPr/>
        </p:nvSpPr>
        <p:spPr>
          <a:xfrm rot="19770290">
            <a:off x="2933206" y="2337949"/>
            <a:ext cx="1920104" cy="3051648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4420170-2350-974B-9FFD-402F85D4C9EF}"/>
              </a:ext>
            </a:extLst>
          </p:cNvPr>
          <p:cNvSpPr/>
          <p:nvPr/>
        </p:nvSpPr>
        <p:spPr>
          <a:xfrm>
            <a:off x="6640546" y="2667000"/>
            <a:ext cx="1040666" cy="1371600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495FDFF-6C75-5540-9D9B-ADED0A68A859}"/>
              </a:ext>
            </a:extLst>
          </p:cNvPr>
          <p:cNvSpPr/>
          <p:nvPr/>
        </p:nvSpPr>
        <p:spPr>
          <a:xfrm rot="1076299">
            <a:off x="4765970" y="2821897"/>
            <a:ext cx="1862296" cy="2291253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5-Point Star 34">
            <a:extLst>
              <a:ext uri="{FF2B5EF4-FFF2-40B4-BE49-F238E27FC236}">
                <a16:creationId xmlns:a16="http://schemas.microsoft.com/office/drawing/2014/main" id="{3507ED65-A671-3042-8544-29019A5B9B0D}"/>
              </a:ext>
            </a:extLst>
          </p:cNvPr>
          <p:cNvSpPr/>
          <p:nvPr/>
        </p:nvSpPr>
        <p:spPr>
          <a:xfrm>
            <a:off x="6629400" y="3236210"/>
            <a:ext cx="424211" cy="345190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5-Point Star 35">
            <a:extLst>
              <a:ext uri="{FF2B5EF4-FFF2-40B4-BE49-F238E27FC236}">
                <a16:creationId xmlns:a16="http://schemas.microsoft.com/office/drawing/2014/main" id="{7DCD703F-1EF5-9643-A43C-41FA44821698}"/>
              </a:ext>
            </a:extLst>
          </p:cNvPr>
          <p:cNvSpPr/>
          <p:nvPr/>
        </p:nvSpPr>
        <p:spPr>
          <a:xfrm>
            <a:off x="3680965" y="3613566"/>
            <a:ext cx="424211" cy="345190"/>
          </a:xfrm>
          <a:prstGeom prst="star5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5-Point Star 48">
            <a:extLst>
              <a:ext uri="{FF2B5EF4-FFF2-40B4-BE49-F238E27FC236}">
                <a16:creationId xmlns:a16="http://schemas.microsoft.com/office/drawing/2014/main" id="{50E26E79-9EFF-6049-83A4-664095A8416B}"/>
              </a:ext>
            </a:extLst>
          </p:cNvPr>
          <p:cNvSpPr/>
          <p:nvPr/>
        </p:nvSpPr>
        <p:spPr>
          <a:xfrm>
            <a:off x="5486400" y="3845810"/>
            <a:ext cx="424211" cy="345190"/>
          </a:xfrm>
          <a:prstGeom prst="star5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1" name="Table 60">
            <a:extLst>
              <a:ext uri="{FF2B5EF4-FFF2-40B4-BE49-F238E27FC236}">
                <a16:creationId xmlns:a16="http://schemas.microsoft.com/office/drawing/2014/main" id="{B0D40C24-190B-AB4B-8F9B-58C0A2A3A9B7}"/>
              </a:ext>
            </a:extLst>
          </p:cNvPr>
          <p:cNvGraphicFramePr>
            <a:graphicFrameLocks noGrp="1"/>
          </p:cNvGraphicFramePr>
          <p:nvPr/>
        </p:nvGraphicFramePr>
        <p:xfrm>
          <a:off x="265176" y="2194570"/>
          <a:ext cx="8534397" cy="36059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883">
                  <a:extLst>
                    <a:ext uri="{9D8B030D-6E8A-4147-A177-3AD203B41FA5}">
                      <a16:colId xmlns:a16="http://schemas.microsoft.com/office/drawing/2014/main" val="2010574437"/>
                    </a:ext>
                  </a:extLst>
                </a:gridCol>
                <a:gridCol w="662232">
                  <a:extLst>
                    <a:ext uri="{9D8B030D-6E8A-4147-A177-3AD203B41FA5}">
                      <a16:colId xmlns:a16="http://schemas.microsoft.com/office/drawing/2014/main" val="1519091975"/>
                    </a:ext>
                  </a:extLst>
                </a:gridCol>
                <a:gridCol w="662232">
                  <a:extLst>
                    <a:ext uri="{9D8B030D-6E8A-4147-A177-3AD203B41FA5}">
                      <a16:colId xmlns:a16="http://schemas.microsoft.com/office/drawing/2014/main" val="1981737008"/>
                    </a:ext>
                  </a:extLst>
                </a:gridCol>
                <a:gridCol w="662232">
                  <a:extLst>
                    <a:ext uri="{9D8B030D-6E8A-4147-A177-3AD203B41FA5}">
                      <a16:colId xmlns:a16="http://schemas.microsoft.com/office/drawing/2014/main" val="2377000771"/>
                    </a:ext>
                  </a:extLst>
                </a:gridCol>
                <a:gridCol w="662232">
                  <a:extLst>
                    <a:ext uri="{9D8B030D-6E8A-4147-A177-3AD203B41FA5}">
                      <a16:colId xmlns:a16="http://schemas.microsoft.com/office/drawing/2014/main" val="1191888697"/>
                    </a:ext>
                  </a:extLst>
                </a:gridCol>
                <a:gridCol w="662232">
                  <a:extLst>
                    <a:ext uri="{9D8B030D-6E8A-4147-A177-3AD203B41FA5}">
                      <a16:colId xmlns:a16="http://schemas.microsoft.com/office/drawing/2014/main" val="529012681"/>
                    </a:ext>
                  </a:extLst>
                </a:gridCol>
                <a:gridCol w="634250">
                  <a:extLst>
                    <a:ext uri="{9D8B030D-6E8A-4147-A177-3AD203B41FA5}">
                      <a16:colId xmlns:a16="http://schemas.microsoft.com/office/drawing/2014/main" val="1505228567"/>
                    </a:ext>
                  </a:extLst>
                </a:gridCol>
                <a:gridCol w="662232">
                  <a:extLst>
                    <a:ext uri="{9D8B030D-6E8A-4147-A177-3AD203B41FA5}">
                      <a16:colId xmlns:a16="http://schemas.microsoft.com/office/drawing/2014/main" val="3629625508"/>
                    </a:ext>
                  </a:extLst>
                </a:gridCol>
                <a:gridCol w="1408408">
                  <a:extLst>
                    <a:ext uri="{9D8B030D-6E8A-4147-A177-3AD203B41FA5}">
                      <a16:colId xmlns:a16="http://schemas.microsoft.com/office/drawing/2014/main" val="4282094320"/>
                    </a:ext>
                  </a:extLst>
                </a:gridCol>
                <a:gridCol w="662232">
                  <a:extLst>
                    <a:ext uri="{9D8B030D-6E8A-4147-A177-3AD203B41FA5}">
                      <a16:colId xmlns:a16="http://schemas.microsoft.com/office/drawing/2014/main" val="693105239"/>
                    </a:ext>
                  </a:extLst>
                </a:gridCol>
                <a:gridCol w="662232">
                  <a:extLst>
                    <a:ext uri="{9D8B030D-6E8A-4147-A177-3AD203B41FA5}">
                      <a16:colId xmlns:a16="http://schemas.microsoft.com/office/drawing/2014/main" val="2762956686"/>
                    </a:ext>
                  </a:extLst>
                </a:gridCol>
              </a:tblGrid>
              <a:tr h="18715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Member of cluster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Cluster 1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Cluster 2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effectLst/>
                        </a:rPr>
                        <a:t>Cluster 3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654406"/>
                  </a:ext>
                </a:extLst>
              </a:tr>
              <a:tr h="2121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Buyers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income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age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consume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income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age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consume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income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age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consume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3219307"/>
                  </a:ext>
                </a:extLst>
              </a:tr>
              <a:tr h="187158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4.40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4.57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2.29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33646382"/>
                  </a:ext>
                </a:extLst>
              </a:tr>
              <a:tr h="187158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3.25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3.92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2.17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57287188"/>
                  </a:ext>
                </a:extLst>
              </a:tr>
              <a:tr h="187158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3.10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4.25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2.40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74862488"/>
                  </a:ext>
                </a:extLst>
              </a:tr>
              <a:tr h="187158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4.83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4.31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2.16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75477654"/>
                  </a:ext>
                </a:extLst>
              </a:tr>
              <a:tr h="187158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3.63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3.60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1.67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29665757"/>
                  </a:ext>
                </a:extLst>
              </a:tr>
              <a:tr h="187158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3.26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1.64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1.48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35431428"/>
                  </a:ext>
                </a:extLst>
              </a:tr>
              <a:tr h="187158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4.89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1.33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1.04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93958129"/>
                  </a:ext>
                </a:extLst>
              </a:tr>
              <a:tr h="187158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4.50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2.01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1.28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71510923"/>
                  </a:ext>
                </a:extLst>
              </a:tr>
              <a:tr h="187158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4.99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2.47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2.60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04027777"/>
                  </a:ext>
                </a:extLst>
              </a:tr>
              <a:tr h="187158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4.12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2.12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1.70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25827730"/>
                  </a:ext>
                </a:extLst>
              </a:tr>
              <a:tr h="187158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2.21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2.51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4.17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61360434"/>
                  </a:ext>
                </a:extLst>
              </a:tr>
              <a:tr h="187158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2.97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3.92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00650649"/>
                  </a:ext>
                </a:extLst>
              </a:tr>
              <a:tr h="187158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2.40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2.45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4.46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524772"/>
                  </a:ext>
                </a:extLst>
              </a:tr>
              <a:tr h="187158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3.30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4.90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75293488"/>
                  </a:ext>
                </a:extLst>
              </a:tr>
              <a:tr h="187158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1.13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2.05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3.28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07644757"/>
                  </a:ext>
                </a:extLst>
              </a:tr>
              <a:tr h="199635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9574469"/>
                  </a:ext>
                </a:extLst>
              </a:tr>
              <a:tr h="199635">
                <a:tc>
                  <a:txBody>
                    <a:bodyPr/>
                    <a:lstStyle/>
                    <a:p>
                      <a:pPr algn="l" fontAlgn="b"/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Mean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4.19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1.78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>
                          <a:effectLst/>
                        </a:rPr>
                        <a:t>1.38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4.03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3.85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2.22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2.16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2.88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4.15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3462773"/>
                  </a:ext>
                </a:extLst>
              </a:tr>
            </a:tbl>
          </a:graphicData>
        </a:graphic>
      </p:graphicFrame>
      <p:sp>
        <p:nvSpPr>
          <p:cNvPr id="62" name="TextBox 61">
            <a:extLst>
              <a:ext uri="{FF2B5EF4-FFF2-40B4-BE49-F238E27FC236}">
                <a16:creationId xmlns:a16="http://schemas.microsoft.com/office/drawing/2014/main" id="{EE8BF14D-CD0A-5D4B-9C05-39D4175F98D1}"/>
              </a:ext>
            </a:extLst>
          </p:cNvPr>
          <p:cNvSpPr txBox="1"/>
          <p:nvPr/>
        </p:nvSpPr>
        <p:spPr>
          <a:xfrm>
            <a:off x="228600" y="6200001"/>
            <a:ext cx="24034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</a:t>
            </a:r>
            <a:r>
              <a:rPr lang="en-US" sz="1200" dirty="0" err="1"/>
              <a:t>Fripp</a:t>
            </a:r>
            <a:r>
              <a:rPr lang="en-US" sz="1200" dirty="0"/>
              <a:t> </a:t>
            </a:r>
            <a:r>
              <a:rPr lang="en-US" sz="1200" dirty="0" err="1"/>
              <a:t>MktStudyGuide</a:t>
            </a:r>
            <a:r>
              <a:rPr lang="en-US" sz="1200" dirty="0"/>
              <a:t>, 2016</a:t>
            </a:r>
          </a:p>
        </p:txBody>
      </p:sp>
    </p:spTree>
    <p:extLst>
      <p:ext uri="{BB962C8B-B14F-4D97-AF65-F5344CB8AC3E}">
        <p14:creationId xmlns:p14="http://schemas.microsoft.com/office/powerpoint/2010/main" val="2210607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id="{8EF96988-7F8D-584D-AC5B-9858A1B1F59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9452" y="1981200"/>
            <a:ext cx="7239000" cy="4114800"/>
          </a:xfrm>
          <a:prstGeom prst="rect">
            <a:avLst/>
          </a:prstGeom>
        </p:spPr>
      </p:pic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7620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alibri" pitchFamily="34" charset="0"/>
                <a:sym typeface="Wingdings"/>
              </a:rPr>
              <a:t>K-means clustering method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31F19A-058D-2842-86C2-8577009D07FF}"/>
              </a:ext>
            </a:extLst>
          </p:cNvPr>
          <p:cNvSpPr txBox="1"/>
          <p:nvPr/>
        </p:nvSpPr>
        <p:spPr>
          <a:xfrm>
            <a:off x="959005" y="1295400"/>
            <a:ext cx="75753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4: Re-position the centroids to minimize distance between each centroid and its respective cluster-members (distances measured through Euclidian distance algorithm)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4F62B654-AC7F-4348-B29D-AC314B12F831}"/>
              </a:ext>
            </a:extLst>
          </p:cNvPr>
          <p:cNvSpPr/>
          <p:nvPr/>
        </p:nvSpPr>
        <p:spPr>
          <a:xfrm>
            <a:off x="2895600" y="2743200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08652E8-00B5-9D4B-BC6F-3E1F5C5298F9}"/>
              </a:ext>
            </a:extLst>
          </p:cNvPr>
          <p:cNvSpPr/>
          <p:nvPr/>
        </p:nvSpPr>
        <p:spPr>
          <a:xfrm>
            <a:off x="3528565" y="2885294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v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2F14E4F7-4B53-7F4B-89A7-BED426653E88}"/>
              </a:ext>
            </a:extLst>
          </p:cNvPr>
          <p:cNvSpPr/>
          <p:nvPr/>
        </p:nvSpPr>
        <p:spPr>
          <a:xfrm>
            <a:off x="2971800" y="3298909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911A5A3-B63D-284D-A018-608E0DE5621A}"/>
              </a:ext>
            </a:extLst>
          </p:cNvPr>
          <p:cNvSpPr/>
          <p:nvPr/>
        </p:nvSpPr>
        <p:spPr>
          <a:xfrm>
            <a:off x="3537916" y="3209870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FD2A51AA-500D-C344-B4DC-8C9F4D95E612}"/>
              </a:ext>
            </a:extLst>
          </p:cNvPr>
          <p:cNvSpPr/>
          <p:nvPr/>
        </p:nvSpPr>
        <p:spPr>
          <a:xfrm>
            <a:off x="3200400" y="2590800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CC32231-C357-CD4F-B955-E5FD465D5B0A}"/>
              </a:ext>
            </a:extLst>
          </p:cNvPr>
          <p:cNvSpPr/>
          <p:nvPr/>
        </p:nvSpPr>
        <p:spPr>
          <a:xfrm>
            <a:off x="3809727" y="3102427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B7E13825-CE99-DF47-AC12-01D614B03D7C}"/>
              </a:ext>
            </a:extLst>
          </p:cNvPr>
          <p:cNvSpPr/>
          <p:nvPr/>
        </p:nvSpPr>
        <p:spPr>
          <a:xfrm>
            <a:off x="6143133" y="3033787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368F6C4-7D8E-2A4E-83CF-8177A8DE5562}"/>
              </a:ext>
            </a:extLst>
          </p:cNvPr>
          <p:cNvSpPr/>
          <p:nvPr/>
        </p:nvSpPr>
        <p:spPr>
          <a:xfrm>
            <a:off x="6888107" y="3110649"/>
            <a:ext cx="152400" cy="18821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v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633D697-8EE8-004F-80A2-362E9F04EE84}"/>
              </a:ext>
            </a:extLst>
          </p:cNvPr>
          <p:cNvSpPr/>
          <p:nvPr/>
        </p:nvSpPr>
        <p:spPr>
          <a:xfrm>
            <a:off x="6202580" y="3287544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54CE472-5170-714A-A44C-61CE1DD088EA}"/>
              </a:ext>
            </a:extLst>
          </p:cNvPr>
          <p:cNvSpPr/>
          <p:nvPr/>
        </p:nvSpPr>
        <p:spPr>
          <a:xfrm>
            <a:off x="6798611" y="3657600"/>
            <a:ext cx="152400" cy="18821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6D09A30-81D7-7F4C-B6D9-475D52C5D419}"/>
              </a:ext>
            </a:extLst>
          </p:cNvPr>
          <p:cNvSpPr/>
          <p:nvPr/>
        </p:nvSpPr>
        <p:spPr>
          <a:xfrm>
            <a:off x="5938171" y="3250064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045F8DC5-F3D1-EC40-867B-848060BA744F}"/>
              </a:ext>
            </a:extLst>
          </p:cNvPr>
          <p:cNvSpPr/>
          <p:nvPr/>
        </p:nvSpPr>
        <p:spPr>
          <a:xfrm>
            <a:off x="7057260" y="3393014"/>
            <a:ext cx="152400" cy="18821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C2B3A959-7702-9E48-AEEC-BEFA1010BFF5}"/>
              </a:ext>
            </a:extLst>
          </p:cNvPr>
          <p:cNvSpPr/>
          <p:nvPr/>
        </p:nvSpPr>
        <p:spPr>
          <a:xfrm>
            <a:off x="4319762" y="4114800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23280BB2-3A9B-1F47-B7F9-1695659F256E}"/>
              </a:ext>
            </a:extLst>
          </p:cNvPr>
          <p:cNvSpPr/>
          <p:nvPr/>
        </p:nvSpPr>
        <p:spPr>
          <a:xfrm>
            <a:off x="5225822" y="4438999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v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B57B4A0-66F6-A344-94A3-438780C404AC}"/>
              </a:ext>
            </a:extLst>
          </p:cNvPr>
          <p:cNvSpPr/>
          <p:nvPr/>
        </p:nvSpPr>
        <p:spPr>
          <a:xfrm>
            <a:off x="4233938" y="4476415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49BF5849-DABB-3D45-90BA-00E9BC83082D}"/>
              </a:ext>
            </a:extLst>
          </p:cNvPr>
          <p:cNvSpPr/>
          <p:nvPr/>
        </p:nvSpPr>
        <p:spPr>
          <a:xfrm>
            <a:off x="5062462" y="4670685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D257B549-4BFB-064C-AC44-4DFB83E93FC2}"/>
              </a:ext>
            </a:extLst>
          </p:cNvPr>
          <p:cNvSpPr/>
          <p:nvPr/>
        </p:nvSpPr>
        <p:spPr>
          <a:xfrm>
            <a:off x="3962127" y="4462662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EBC21D21-E946-8243-8FA2-97AD56E6B403}"/>
              </a:ext>
            </a:extLst>
          </p:cNvPr>
          <p:cNvSpPr/>
          <p:nvPr/>
        </p:nvSpPr>
        <p:spPr>
          <a:xfrm>
            <a:off x="5380330" y="4741109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E76EE036-A33F-2C43-99D2-802C476D0089}"/>
              </a:ext>
            </a:extLst>
          </p:cNvPr>
          <p:cNvSpPr/>
          <p:nvPr/>
        </p:nvSpPr>
        <p:spPr>
          <a:xfrm>
            <a:off x="4445608" y="4556767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8E4C86E3-F4D8-154D-A31B-908CD8C9AB0E}"/>
              </a:ext>
            </a:extLst>
          </p:cNvPr>
          <p:cNvSpPr/>
          <p:nvPr/>
        </p:nvSpPr>
        <p:spPr>
          <a:xfrm>
            <a:off x="4386338" y="4744977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B9FD8910-97A1-9941-9720-0B765082AD21}"/>
              </a:ext>
            </a:extLst>
          </p:cNvPr>
          <p:cNvSpPr/>
          <p:nvPr/>
        </p:nvSpPr>
        <p:spPr>
          <a:xfrm>
            <a:off x="4724400" y="4576580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89B913F7-4BB6-C84C-B357-F2D2EC3C3466}"/>
              </a:ext>
            </a:extLst>
          </p:cNvPr>
          <p:cNvSpPr/>
          <p:nvPr/>
        </p:nvSpPr>
        <p:spPr>
          <a:xfrm>
            <a:off x="4743439" y="4732533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5-Point Star 34">
            <a:extLst>
              <a:ext uri="{FF2B5EF4-FFF2-40B4-BE49-F238E27FC236}">
                <a16:creationId xmlns:a16="http://schemas.microsoft.com/office/drawing/2014/main" id="{3507ED65-A671-3042-8544-29019A5B9B0D}"/>
              </a:ext>
            </a:extLst>
          </p:cNvPr>
          <p:cNvSpPr/>
          <p:nvPr/>
        </p:nvSpPr>
        <p:spPr>
          <a:xfrm>
            <a:off x="6629400" y="3236210"/>
            <a:ext cx="424211" cy="345190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5-Point Star 35">
            <a:extLst>
              <a:ext uri="{FF2B5EF4-FFF2-40B4-BE49-F238E27FC236}">
                <a16:creationId xmlns:a16="http://schemas.microsoft.com/office/drawing/2014/main" id="{7DCD703F-1EF5-9643-A43C-41FA44821698}"/>
              </a:ext>
            </a:extLst>
          </p:cNvPr>
          <p:cNvSpPr/>
          <p:nvPr/>
        </p:nvSpPr>
        <p:spPr>
          <a:xfrm>
            <a:off x="3680965" y="3613566"/>
            <a:ext cx="424211" cy="345190"/>
          </a:xfrm>
          <a:prstGeom prst="star5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5-Point Star 48">
            <a:extLst>
              <a:ext uri="{FF2B5EF4-FFF2-40B4-BE49-F238E27FC236}">
                <a16:creationId xmlns:a16="http://schemas.microsoft.com/office/drawing/2014/main" id="{50E26E79-9EFF-6049-83A4-664095A8416B}"/>
              </a:ext>
            </a:extLst>
          </p:cNvPr>
          <p:cNvSpPr/>
          <p:nvPr/>
        </p:nvSpPr>
        <p:spPr>
          <a:xfrm>
            <a:off x="5486400" y="3845810"/>
            <a:ext cx="424211" cy="345190"/>
          </a:xfrm>
          <a:prstGeom prst="star5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1" name="Table 60">
            <a:extLst>
              <a:ext uri="{FF2B5EF4-FFF2-40B4-BE49-F238E27FC236}">
                <a16:creationId xmlns:a16="http://schemas.microsoft.com/office/drawing/2014/main" id="{3AC05B15-8914-9642-8256-3FE7D3BABD24}"/>
              </a:ext>
            </a:extLst>
          </p:cNvPr>
          <p:cNvGraphicFramePr>
            <a:graphicFrameLocks noGrp="1"/>
          </p:cNvGraphicFramePr>
          <p:nvPr/>
        </p:nvGraphicFramePr>
        <p:xfrm>
          <a:off x="1460388" y="1877199"/>
          <a:ext cx="4749801" cy="3886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9977">
                  <a:extLst>
                    <a:ext uri="{9D8B030D-6E8A-4147-A177-3AD203B41FA5}">
                      <a16:colId xmlns:a16="http://schemas.microsoft.com/office/drawing/2014/main" val="3427553324"/>
                    </a:ext>
                  </a:extLst>
                </a:gridCol>
                <a:gridCol w="925869">
                  <a:extLst>
                    <a:ext uri="{9D8B030D-6E8A-4147-A177-3AD203B41FA5}">
                      <a16:colId xmlns:a16="http://schemas.microsoft.com/office/drawing/2014/main" val="354149345"/>
                    </a:ext>
                  </a:extLst>
                </a:gridCol>
                <a:gridCol w="925869">
                  <a:extLst>
                    <a:ext uri="{9D8B030D-6E8A-4147-A177-3AD203B41FA5}">
                      <a16:colId xmlns:a16="http://schemas.microsoft.com/office/drawing/2014/main" val="496119266"/>
                    </a:ext>
                  </a:extLst>
                </a:gridCol>
                <a:gridCol w="925869">
                  <a:extLst>
                    <a:ext uri="{9D8B030D-6E8A-4147-A177-3AD203B41FA5}">
                      <a16:colId xmlns:a16="http://schemas.microsoft.com/office/drawing/2014/main" val="1561138121"/>
                    </a:ext>
                  </a:extLst>
                </a:gridCol>
                <a:gridCol w="675377">
                  <a:extLst>
                    <a:ext uri="{9D8B030D-6E8A-4147-A177-3AD203B41FA5}">
                      <a16:colId xmlns:a16="http://schemas.microsoft.com/office/drawing/2014/main" val="3127874278"/>
                    </a:ext>
                  </a:extLst>
                </a:gridCol>
                <a:gridCol w="646840">
                  <a:extLst>
                    <a:ext uri="{9D8B030D-6E8A-4147-A177-3AD203B41FA5}">
                      <a16:colId xmlns:a16="http://schemas.microsoft.com/office/drawing/2014/main" val="3834466627"/>
                    </a:ext>
                  </a:extLst>
                </a:gridCol>
              </a:tblGrid>
              <a:tr h="6223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Buyers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Mean cluster1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Mean cluster2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Mean cluster3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Min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Member of cluster (revised)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380996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8.69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0.65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11.30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0.65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766793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6.12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0.62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6.17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0.62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653461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8.37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1.06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5.80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1.06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337109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7.45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0.85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13.10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0.85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6234937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3.73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0.52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8.80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0.52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9094992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0.90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6.04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9.86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0.90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34164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0.80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8.48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19.50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0.80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242926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0.16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4.49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14.44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0.16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335007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2.62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2.98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10.56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2.62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776757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0.23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3.28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10.40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0.23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72607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12.28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8.95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0.14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0.14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145342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13.38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2.19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2.19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028681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13.19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9.68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0.34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0.34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72147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19.13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11.25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0.75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0.75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861061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13.08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12.82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2.51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2.51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754936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167181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SSE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14.34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6780405"/>
                  </a:ext>
                </a:extLst>
              </a:tr>
            </a:tbl>
          </a:graphicData>
        </a:graphic>
      </p:graphicFrame>
      <p:graphicFrame>
        <p:nvGraphicFramePr>
          <p:cNvPr id="62" name="Table 61">
            <a:extLst>
              <a:ext uri="{FF2B5EF4-FFF2-40B4-BE49-F238E27FC236}">
                <a16:creationId xmlns:a16="http://schemas.microsoft.com/office/drawing/2014/main" id="{BA965368-3C44-E54A-9E2F-D631A8457697}"/>
              </a:ext>
            </a:extLst>
          </p:cNvPr>
          <p:cNvGraphicFramePr>
            <a:graphicFrameLocks noGrp="1"/>
          </p:cNvGraphicFramePr>
          <p:nvPr/>
        </p:nvGraphicFramePr>
        <p:xfrm>
          <a:off x="2311400" y="2940050"/>
          <a:ext cx="4521201" cy="977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1656">
                  <a:extLst>
                    <a:ext uri="{9D8B030D-6E8A-4147-A177-3AD203B41FA5}">
                      <a16:colId xmlns:a16="http://schemas.microsoft.com/office/drawing/2014/main" val="464521639"/>
                    </a:ext>
                  </a:extLst>
                </a:gridCol>
                <a:gridCol w="673909">
                  <a:extLst>
                    <a:ext uri="{9D8B030D-6E8A-4147-A177-3AD203B41FA5}">
                      <a16:colId xmlns:a16="http://schemas.microsoft.com/office/drawing/2014/main" val="2216836464"/>
                    </a:ext>
                  </a:extLst>
                </a:gridCol>
                <a:gridCol w="673909">
                  <a:extLst>
                    <a:ext uri="{9D8B030D-6E8A-4147-A177-3AD203B41FA5}">
                      <a16:colId xmlns:a16="http://schemas.microsoft.com/office/drawing/2014/main" val="2018105735"/>
                    </a:ext>
                  </a:extLst>
                </a:gridCol>
                <a:gridCol w="673909">
                  <a:extLst>
                    <a:ext uri="{9D8B030D-6E8A-4147-A177-3AD203B41FA5}">
                      <a16:colId xmlns:a16="http://schemas.microsoft.com/office/drawing/2014/main" val="397201683"/>
                    </a:ext>
                  </a:extLst>
                </a:gridCol>
                <a:gridCol w="673909">
                  <a:extLst>
                    <a:ext uri="{9D8B030D-6E8A-4147-A177-3AD203B41FA5}">
                      <a16:colId xmlns:a16="http://schemas.microsoft.com/office/drawing/2014/main" val="3889033208"/>
                    </a:ext>
                  </a:extLst>
                </a:gridCol>
                <a:gridCol w="673909">
                  <a:extLst>
                    <a:ext uri="{9D8B030D-6E8A-4147-A177-3AD203B41FA5}">
                      <a16:colId xmlns:a16="http://schemas.microsoft.com/office/drawing/2014/main" val="235349158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Buyers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>
                          <a:effectLst/>
                        </a:rPr>
                        <a:t>income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>
                          <a:effectLst/>
                        </a:rPr>
                        <a:t>age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consume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533989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4.40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4.57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2.29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61360287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Mean cluster1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4.19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1.78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1.38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6319738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Difference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0.21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2.80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0.92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7561490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Squared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0.04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7.81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0.84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8.69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818984"/>
                  </a:ext>
                </a:extLst>
              </a:tr>
            </a:tbl>
          </a:graphicData>
        </a:graphic>
      </p:graphicFrame>
      <p:sp>
        <p:nvSpPr>
          <p:cNvPr id="33" name="TextBox 32">
            <a:extLst>
              <a:ext uri="{FF2B5EF4-FFF2-40B4-BE49-F238E27FC236}">
                <a16:creationId xmlns:a16="http://schemas.microsoft.com/office/drawing/2014/main" id="{46199433-4D88-7548-8C65-14BB02889960}"/>
              </a:ext>
            </a:extLst>
          </p:cNvPr>
          <p:cNvSpPr txBox="1"/>
          <p:nvPr/>
        </p:nvSpPr>
        <p:spPr>
          <a:xfrm>
            <a:off x="228600" y="6200001"/>
            <a:ext cx="24034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</a:t>
            </a:r>
            <a:r>
              <a:rPr lang="en-US" sz="1200" dirty="0" err="1"/>
              <a:t>Fripp</a:t>
            </a:r>
            <a:r>
              <a:rPr lang="en-US" sz="1200" dirty="0"/>
              <a:t> </a:t>
            </a:r>
            <a:r>
              <a:rPr lang="en-US" sz="1200" dirty="0" err="1"/>
              <a:t>MktStudyGuide</a:t>
            </a:r>
            <a:r>
              <a:rPr lang="en-US" sz="1200" dirty="0"/>
              <a:t>, 2016</a:t>
            </a:r>
          </a:p>
        </p:txBody>
      </p:sp>
    </p:spTree>
    <p:extLst>
      <p:ext uri="{BB962C8B-B14F-4D97-AF65-F5344CB8AC3E}">
        <p14:creationId xmlns:p14="http://schemas.microsoft.com/office/powerpoint/2010/main" val="161013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id="{8EF96988-7F8D-584D-AC5B-9858A1B1F59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9452" y="1981200"/>
            <a:ext cx="7239000" cy="4114800"/>
          </a:xfrm>
          <a:prstGeom prst="rect">
            <a:avLst/>
          </a:prstGeom>
        </p:spPr>
      </p:pic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7620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alibri" pitchFamily="34" charset="0"/>
                <a:sym typeface="Wingdings"/>
              </a:rPr>
              <a:t>K-means clustering method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31F19A-058D-2842-86C2-8577009D07FF}"/>
              </a:ext>
            </a:extLst>
          </p:cNvPr>
          <p:cNvSpPr txBox="1"/>
          <p:nvPr/>
        </p:nvSpPr>
        <p:spPr>
          <a:xfrm>
            <a:off x="959005" y="1295400"/>
            <a:ext cx="75753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4: Re-position the centroids to minimize distance between each centroid and its respective cluster-members (distances measured through Euclidian distance algorithm)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4F62B654-AC7F-4348-B29D-AC314B12F831}"/>
              </a:ext>
            </a:extLst>
          </p:cNvPr>
          <p:cNvSpPr/>
          <p:nvPr/>
        </p:nvSpPr>
        <p:spPr>
          <a:xfrm>
            <a:off x="2895600" y="2743200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08652E8-00B5-9D4B-BC6F-3E1F5C5298F9}"/>
              </a:ext>
            </a:extLst>
          </p:cNvPr>
          <p:cNvSpPr/>
          <p:nvPr/>
        </p:nvSpPr>
        <p:spPr>
          <a:xfrm>
            <a:off x="3528565" y="2885294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v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2F14E4F7-4B53-7F4B-89A7-BED426653E88}"/>
              </a:ext>
            </a:extLst>
          </p:cNvPr>
          <p:cNvSpPr/>
          <p:nvPr/>
        </p:nvSpPr>
        <p:spPr>
          <a:xfrm>
            <a:off x="2971800" y="3298909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911A5A3-B63D-284D-A018-608E0DE5621A}"/>
              </a:ext>
            </a:extLst>
          </p:cNvPr>
          <p:cNvSpPr/>
          <p:nvPr/>
        </p:nvSpPr>
        <p:spPr>
          <a:xfrm>
            <a:off x="3537916" y="3209870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FD2A51AA-500D-C344-B4DC-8C9F4D95E612}"/>
              </a:ext>
            </a:extLst>
          </p:cNvPr>
          <p:cNvSpPr/>
          <p:nvPr/>
        </p:nvSpPr>
        <p:spPr>
          <a:xfrm>
            <a:off x="3200400" y="2590800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CC32231-C357-CD4F-B955-E5FD465D5B0A}"/>
              </a:ext>
            </a:extLst>
          </p:cNvPr>
          <p:cNvSpPr/>
          <p:nvPr/>
        </p:nvSpPr>
        <p:spPr>
          <a:xfrm>
            <a:off x="3809727" y="3102427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B7E13825-CE99-DF47-AC12-01D614B03D7C}"/>
              </a:ext>
            </a:extLst>
          </p:cNvPr>
          <p:cNvSpPr/>
          <p:nvPr/>
        </p:nvSpPr>
        <p:spPr>
          <a:xfrm>
            <a:off x="6143133" y="3033787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368F6C4-7D8E-2A4E-83CF-8177A8DE5562}"/>
              </a:ext>
            </a:extLst>
          </p:cNvPr>
          <p:cNvSpPr/>
          <p:nvPr/>
        </p:nvSpPr>
        <p:spPr>
          <a:xfrm>
            <a:off x="6888107" y="3110649"/>
            <a:ext cx="152400" cy="18821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v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633D697-8EE8-004F-80A2-362E9F04EE84}"/>
              </a:ext>
            </a:extLst>
          </p:cNvPr>
          <p:cNvSpPr/>
          <p:nvPr/>
        </p:nvSpPr>
        <p:spPr>
          <a:xfrm>
            <a:off x="6202580" y="3287544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54CE472-5170-714A-A44C-61CE1DD088EA}"/>
              </a:ext>
            </a:extLst>
          </p:cNvPr>
          <p:cNvSpPr/>
          <p:nvPr/>
        </p:nvSpPr>
        <p:spPr>
          <a:xfrm>
            <a:off x="6798611" y="3657600"/>
            <a:ext cx="152400" cy="18821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6D09A30-81D7-7F4C-B6D9-475D52C5D419}"/>
              </a:ext>
            </a:extLst>
          </p:cNvPr>
          <p:cNvSpPr/>
          <p:nvPr/>
        </p:nvSpPr>
        <p:spPr>
          <a:xfrm>
            <a:off x="5938171" y="3250064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045F8DC5-F3D1-EC40-867B-848060BA744F}"/>
              </a:ext>
            </a:extLst>
          </p:cNvPr>
          <p:cNvSpPr/>
          <p:nvPr/>
        </p:nvSpPr>
        <p:spPr>
          <a:xfrm>
            <a:off x="7057260" y="3393014"/>
            <a:ext cx="152400" cy="18821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C2B3A959-7702-9E48-AEEC-BEFA1010BFF5}"/>
              </a:ext>
            </a:extLst>
          </p:cNvPr>
          <p:cNvSpPr/>
          <p:nvPr/>
        </p:nvSpPr>
        <p:spPr>
          <a:xfrm>
            <a:off x="4319762" y="4114800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23280BB2-3A9B-1F47-B7F9-1695659F256E}"/>
              </a:ext>
            </a:extLst>
          </p:cNvPr>
          <p:cNvSpPr/>
          <p:nvPr/>
        </p:nvSpPr>
        <p:spPr>
          <a:xfrm>
            <a:off x="5225822" y="4438999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v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B57B4A0-66F6-A344-94A3-438780C404AC}"/>
              </a:ext>
            </a:extLst>
          </p:cNvPr>
          <p:cNvSpPr/>
          <p:nvPr/>
        </p:nvSpPr>
        <p:spPr>
          <a:xfrm>
            <a:off x="4233938" y="4476415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49BF5849-DABB-3D45-90BA-00E9BC83082D}"/>
              </a:ext>
            </a:extLst>
          </p:cNvPr>
          <p:cNvSpPr/>
          <p:nvPr/>
        </p:nvSpPr>
        <p:spPr>
          <a:xfrm>
            <a:off x="5062462" y="4670685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D257B549-4BFB-064C-AC44-4DFB83E93FC2}"/>
              </a:ext>
            </a:extLst>
          </p:cNvPr>
          <p:cNvSpPr/>
          <p:nvPr/>
        </p:nvSpPr>
        <p:spPr>
          <a:xfrm>
            <a:off x="3962127" y="4462662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EBC21D21-E946-8243-8FA2-97AD56E6B403}"/>
              </a:ext>
            </a:extLst>
          </p:cNvPr>
          <p:cNvSpPr/>
          <p:nvPr/>
        </p:nvSpPr>
        <p:spPr>
          <a:xfrm>
            <a:off x="5380330" y="4741109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E76EE036-A33F-2C43-99D2-802C476D0089}"/>
              </a:ext>
            </a:extLst>
          </p:cNvPr>
          <p:cNvSpPr/>
          <p:nvPr/>
        </p:nvSpPr>
        <p:spPr>
          <a:xfrm>
            <a:off x="4445608" y="4556767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8E4C86E3-F4D8-154D-A31B-908CD8C9AB0E}"/>
              </a:ext>
            </a:extLst>
          </p:cNvPr>
          <p:cNvSpPr/>
          <p:nvPr/>
        </p:nvSpPr>
        <p:spPr>
          <a:xfrm>
            <a:off x="4386338" y="4744977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B9FD8910-97A1-9941-9720-0B765082AD21}"/>
              </a:ext>
            </a:extLst>
          </p:cNvPr>
          <p:cNvSpPr/>
          <p:nvPr/>
        </p:nvSpPr>
        <p:spPr>
          <a:xfrm>
            <a:off x="4724400" y="4576580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89B913F7-4BB6-C84C-B357-F2D2EC3C3466}"/>
              </a:ext>
            </a:extLst>
          </p:cNvPr>
          <p:cNvSpPr/>
          <p:nvPr/>
        </p:nvSpPr>
        <p:spPr>
          <a:xfrm>
            <a:off x="4743439" y="4732533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5-Point Star 34">
            <a:extLst>
              <a:ext uri="{FF2B5EF4-FFF2-40B4-BE49-F238E27FC236}">
                <a16:creationId xmlns:a16="http://schemas.microsoft.com/office/drawing/2014/main" id="{3507ED65-A671-3042-8544-29019A5B9B0D}"/>
              </a:ext>
            </a:extLst>
          </p:cNvPr>
          <p:cNvSpPr/>
          <p:nvPr/>
        </p:nvSpPr>
        <p:spPr>
          <a:xfrm>
            <a:off x="6629400" y="3236210"/>
            <a:ext cx="424211" cy="345190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5-Point Star 35">
            <a:extLst>
              <a:ext uri="{FF2B5EF4-FFF2-40B4-BE49-F238E27FC236}">
                <a16:creationId xmlns:a16="http://schemas.microsoft.com/office/drawing/2014/main" id="{7DCD703F-1EF5-9643-A43C-41FA44821698}"/>
              </a:ext>
            </a:extLst>
          </p:cNvPr>
          <p:cNvSpPr/>
          <p:nvPr/>
        </p:nvSpPr>
        <p:spPr>
          <a:xfrm>
            <a:off x="3680965" y="3613566"/>
            <a:ext cx="424211" cy="345190"/>
          </a:xfrm>
          <a:prstGeom prst="star5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5-Point Star 48">
            <a:extLst>
              <a:ext uri="{FF2B5EF4-FFF2-40B4-BE49-F238E27FC236}">
                <a16:creationId xmlns:a16="http://schemas.microsoft.com/office/drawing/2014/main" id="{50E26E79-9EFF-6049-83A4-664095A8416B}"/>
              </a:ext>
            </a:extLst>
          </p:cNvPr>
          <p:cNvSpPr/>
          <p:nvPr/>
        </p:nvSpPr>
        <p:spPr>
          <a:xfrm>
            <a:off x="5486400" y="3845810"/>
            <a:ext cx="424211" cy="345190"/>
          </a:xfrm>
          <a:prstGeom prst="star5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2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id="{8EF96988-7F8D-584D-AC5B-9858A1B1F59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9452" y="1981200"/>
            <a:ext cx="7239000" cy="4114800"/>
          </a:xfrm>
          <a:prstGeom prst="rect">
            <a:avLst/>
          </a:prstGeom>
        </p:spPr>
      </p:pic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7620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alibri" pitchFamily="34" charset="0"/>
                <a:sym typeface="Wingdings"/>
              </a:rPr>
              <a:t>K-means clustering method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4F62B654-AC7F-4348-B29D-AC314B12F831}"/>
              </a:ext>
            </a:extLst>
          </p:cNvPr>
          <p:cNvSpPr/>
          <p:nvPr/>
        </p:nvSpPr>
        <p:spPr>
          <a:xfrm>
            <a:off x="2895600" y="2743200"/>
            <a:ext cx="152400" cy="1882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08652E8-00B5-9D4B-BC6F-3E1F5C5298F9}"/>
              </a:ext>
            </a:extLst>
          </p:cNvPr>
          <p:cNvSpPr/>
          <p:nvPr/>
        </p:nvSpPr>
        <p:spPr>
          <a:xfrm>
            <a:off x="3528565" y="2885294"/>
            <a:ext cx="152400" cy="1882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v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2F14E4F7-4B53-7F4B-89A7-BED426653E88}"/>
              </a:ext>
            </a:extLst>
          </p:cNvPr>
          <p:cNvSpPr/>
          <p:nvPr/>
        </p:nvSpPr>
        <p:spPr>
          <a:xfrm>
            <a:off x="2971800" y="3298909"/>
            <a:ext cx="152400" cy="1882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911A5A3-B63D-284D-A018-608E0DE5621A}"/>
              </a:ext>
            </a:extLst>
          </p:cNvPr>
          <p:cNvSpPr/>
          <p:nvPr/>
        </p:nvSpPr>
        <p:spPr>
          <a:xfrm>
            <a:off x="3537916" y="3209870"/>
            <a:ext cx="152400" cy="1882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FD2A51AA-500D-C344-B4DC-8C9F4D95E612}"/>
              </a:ext>
            </a:extLst>
          </p:cNvPr>
          <p:cNvSpPr/>
          <p:nvPr/>
        </p:nvSpPr>
        <p:spPr>
          <a:xfrm>
            <a:off x="3200400" y="2590800"/>
            <a:ext cx="152400" cy="1882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CC32231-C357-CD4F-B955-E5FD465D5B0A}"/>
              </a:ext>
            </a:extLst>
          </p:cNvPr>
          <p:cNvSpPr/>
          <p:nvPr/>
        </p:nvSpPr>
        <p:spPr>
          <a:xfrm>
            <a:off x="3809727" y="3102427"/>
            <a:ext cx="152400" cy="1882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B7E13825-CE99-DF47-AC12-01D614B03D7C}"/>
              </a:ext>
            </a:extLst>
          </p:cNvPr>
          <p:cNvSpPr/>
          <p:nvPr/>
        </p:nvSpPr>
        <p:spPr>
          <a:xfrm>
            <a:off x="6143133" y="3033787"/>
            <a:ext cx="152400" cy="18821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368F6C4-7D8E-2A4E-83CF-8177A8DE5562}"/>
              </a:ext>
            </a:extLst>
          </p:cNvPr>
          <p:cNvSpPr/>
          <p:nvPr/>
        </p:nvSpPr>
        <p:spPr>
          <a:xfrm>
            <a:off x="6888107" y="3110649"/>
            <a:ext cx="152400" cy="18821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v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633D697-8EE8-004F-80A2-362E9F04EE84}"/>
              </a:ext>
            </a:extLst>
          </p:cNvPr>
          <p:cNvSpPr/>
          <p:nvPr/>
        </p:nvSpPr>
        <p:spPr>
          <a:xfrm>
            <a:off x="6202580" y="3287544"/>
            <a:ext cx="152400" cy="18821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54CE472-5170-714A-A44C-61CE1DD088EA}"/>
              </a:ext>
            </a:extLst>
          </p:cNvPr>
          <p:cNvSpPr/>
          <p:nvPr/>
        </p:nvSpPr>
        <p:spPr>
          <a:xfrm>
            <a:off x="6798611" y="3657600"/>
            <a:ext cx="152400" cy="18821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6D09A30-81D7-7F4C-B6D9-475D52C5D419}"/>
              </a:ext>
            </a:extLst>
          </p:cNvPr>
          <p:cNvSpPr/>
          <p:nvPr/>
        </p:nvSpPr>
        <p:spPr>
          <a:xfrm>
            <a:off x="5938171" y="3250064"/>
            <a:ext cx="152400" cy="18821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045F8DC5-F3D1-EC40-867B-848060BA744F}"/>
              </a:ext>
            </a:extLst>
          </p:cNvPr>
          <p:cNvSpPr/>
          <p:nvPr/>
        </p:nvSpPr>
        <p:spPr>
          <a:xfrm>
            <a:off x="7057260" y="3393014"/>
            <a:ext cx="152400" cy="18821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C2B3A959-7702-9E48-AEEC-BEFA1010BFF5}"/>
              </a:ext>
            </a:extLst>
          </p:cNvPr>
          <p:cNvSpPr/>
          <p:nvPr/>
        </p:nvSpPr>
        <p:spPr>
          <a:xfrm>
            <a:off x="4319762" y="4114800"/>
            <a:ext cx="152400" cy="1882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23280BB2-3A9B-1F47-B7F9-1695659F256E}"/>
              </a:ext>
            </a:extLst>
          </p:cNvPr>
          <p:cNvSpPr/>
          <p:nvPr/>
        </p:nvSpPr>
        <p:spPr>
          <a:xfrm>
            <a:off x="5225822" y="4438999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v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B57B4A0-66F6-A344-94A3-438780C404AC}"/>
              </a:ext>
            </a:extLst>
          </p:cNvPr>
          <p:cNvSpPr/>
          <p:nvPr/>
        </p:nvSpPr>
        <p:spPr>
          <a:xfrm>
            <a:off x="4233938" y="4476415"/>
            <a:ext cx="152400" cy="1882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49BF5849-DABB-3D45-90BA-00E9BC83082D}"/>
              </a:ext>
            </a:extLst>
          </p:cNvPr>
          <p:cNvSpPr/>
          <p:nvPr/>
        </p:nvSpPr>
        <p:spPr>
          <a:xfrm>
            <a:off x="5062462" y="4670685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D257B549-4BFB-064C-AC44-4DFB83E93FC2}"/>
              </a:ext>
            </a:extLst>
          </p:cNvPr>
          <p:cNvSpPr/>
          <p:nvPr/>
        </p:nvSpPr>
        <p:spPr>
          <a:xfrm>
            <a:off x="3962127" y="4462662"/>
            <a:ext cx="152400" cy="1882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EBC21D21-E946-8243-8FA2-97AD56E6B403}"/>
              </a:ext>
            </a:extLst>
          </p:cNvPr>
          <p:cNvSpPr/>
          <p:nvPr/>
        </p:nvSpPr>
        <p:spPr>
          <a:xfrm>
            <a:off x="5380330" y="4741109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E76EE036-A33F-2C43-99D2-802C476D0089}"/>
              </a:ext>
            </a:extLst>
          </p:cNvPr>
          <p:cNvSpPr/>
          <p:nvPr/>
        </p:nvSpPr>
        <p:spPr>
          <a:xfrm>
            <a:off x="4445608" y="4556767"/>
            <a:ext cx="152400" cy="1882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8E4C86E3-F4D8-154D-A31B-908CD8C9AB0E}"/>
              </a:ext>
            </a:extLst>
          </p:cNvPr>
          <p:cNvSpPr/>
          <p:nvPr/>
        </p:nvSpPr>
        <p:spPr>
          <a:xfrm>
            <a:off x="4386338" y="4744977"/>
            <a:ext cx="152400" cy="1882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B9FD8910-97A1-9941-9720-0B765082AD21}"/>
              </a:ext>
            </a:extLst>
          </p:cNvPr>
          <p:cNvSpPr/>
          <p:nvPr/>
        </p:nvSpPr>
        <p:spPr>
          <a:xfrm>
            <a:off x="4724400" y="4576580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89B913F7-4BB6-C84C-B357-F2D2EC3C3466}"/>
              </a:ext>
            </a:extLst>
          </p:cNvPr>
          <p:cNvSpPr/>
          <p:nvPr/>
        </p:nvSpPr>
        <p:spPr>
          <a:xfrm>
            <a:off x="4743439" y="4732533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5-Point Star 28">
            <a:extLst>
              <a:ext uri="{FF2B5EF4-FFF2-40B4-BE49-F238E27FC236}">
                <a16:creationId xmlns:a16="http://schemas.microsoft.com/office/drawing/2014/main" id="{020BCEB2-7F18-A940-9716-3B8ED6F19C1A}"/>
              </a:ext>
            </a:extLst>
          </p:cNvPr>
          <p:cNvSpPr/>
          <p:nvPr/>
        </p:nvSpPr>
        <p:spPr>
          <a:xfrm>
            <a:off x="5486400" y="3845810"/>
            <a:ext cx="424211" cy="345190"/>
          </a:xfrm>
          <a:prstGeom prst="star5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5-Point Star 34">
            <a:extLst>
              <a:ext uri="{FF2B5EF4-FFF2-40B4-BE49-F238E27FC236}">
                <a16:creationId xmlns:a16="http://schemas.microsoft.com/office/drawing/2014/main" id="{A08A74CD-BA92-BE46-87BA-00611DA7FB16}"/>
              </a:ext>
            </a:extLst>
          </p:cNvPr>
          <p:cNvSpPr/>
          <p:nvPr/>
        </p:nvSpPr>
        <p:spPr>
          <a:xfrm>
            <a:off x="6662389" y="3312410"/>
            <a:ext cx="424211" cy="345190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5-Point Star 35">
            <a:extLst>
              <a:ext uri="{FF2B5EF4-FFF2-40B4-BE49-F238E27FC236}">
                <a16:creationId xmlns:a16="http://schemas.microsoft.com/office/drawing/2014/main" id="{BCFCA799-8EA8-CF40-BC1A-966C479BA31D}"/>
              </a:ext>
            </a:extLst>
          </p:cNvPr>
          <p:cNvSpPr/>
          <p:nvPr/>
        </p:nvSpPr>
        <p:spPr>
          <a:xfrm>
            <a:off x="3680965" y="3613566"/>
            <a:ext cx="424211" cy="345190"/>
          </a:xfrm>
          <a:prstGeom prst="star5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351E237-B3B5-2743-953F-D026DB3428E9}"/>
              </a:ext>
            </a:extLst>
          </p:cNvPr>
          <p:cNvSpPr txBox="1"/>
          <p:nvPr/>
        </p:nvSpPr>
        <p:spPr>
          <a:xfrm>
            <a:off x="959005" y="1295400"/>
            <a:ext cx="75753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Repeat steps 2-4, that is, re-calculate distances between each (now re-positioned) centroid and each case and re-allocate cases with smallest distance to respective centroids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463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id="{8EF96988-7F8D-584D-AC5B-9858A1B1F59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9452" y="1981200"/>
            <a:ext cx="7239000" cy="4114800"/>
          </a:xfrm>
          <a:prstGeom prst="rect">
            <a:avLst/>
          </a:prstGeom>
        </p:spPr>
      </p:pic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7620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alibri" pitchFamily="34" charset="0"/>
                <a:sym typeface="Wingdings"/>
              </a:rPr>
              <a:t>K-means clustering method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31F19A-058D-2842-86C2-8577009D07FF}"/>
              </a:ext>
            </a:extLst>
          </p:cNvPr>
          <p:cNvSpPr txBox="1"/>
          <p:nvPr/>
        </p:nvSpPr>
        <p:spPr>
          <a:xfrm>
            <a:off x="959005" y="1550020"/>
            <a:ext cx="5352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Final result from fourth round of repetition of steps 2-4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4F62B654-AC7F-4348-B29D-AC314B12F831}"/>
              </a:ext>
            </a:extLst>
          </p:cNvPr>
          <p:cNvSpPr/>
          <p:nvPr/>
        </p:nvSpPr>
        <p:spPr>
          <a:xfrm>
            <a:off x="2895600" y="2743200"/>
            <a:ext cx="152400" cy="1882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08652E8-00B5-9D4B-BC6F-3E1F5C5298F9}"/>
              </a:ext>
            </a:extLst>
          </p:cNvPr>
          <p:cNvSpPr/>
          <p:nvPr/>
        </p:nvSpPr>
        <p:spPr>
          <a:xfrm>
            <a:off x="3528565" y="2885294"/>
            <a:ext cx="152400" cy="1882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v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2F14E4F7-4B53-7F4B-89A7-BED426653E88}"/>
              </a:ext>
            </a:extLst>
          </p:cNvPr>
          <p:cNvSpPr/>
          <p:nvPr/>
        </p:nvSpPr>
        <p:spPr>
          <a:xfrm>
            <a:off x="2971800" y="3298909"/>
            <a:ext cx="152400" cy="1882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911A5A3-B63D-284D-A018-608E0DE5621A}"/>
              </a:ext>
            </a:extLst>
          </p:cNvPr>
          <p:cNvSpPr/>
          <p:nvPr/>
        </p:nvSpPr>
        <p:spPr>
          <a:xfrm>
            <a:off x="3537916" y="3209870"/>
            <a:ext cx="152400" cy="1882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FD2A51AA-500D-C344-B4DC-8C9F4D95E612}"/>
              </a:ext>
            </a:extLst>
          </p:cNvPr>
          <p:cNvSpPr/>
          <p:nvPr/>
        </p:nvSpPr>
        <p:spPr>
          <a:xfrm>
            <a:off x="3200400" y="2590800"/>
            <a:ext cx="152400" cy="1882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CC32231-C357-CD4F-B955-E5FD465D5B0A}"/>
              </a:ext>
            </a:extLst>
          </p:cNvPr>
          <p:cNvSpPr/>
          <p:nvPr/>
        </p:nvSpPr>
        <p:spPr>
          <a:xfrm>
            <a:off x="3809727" y="3102427"/>
            <a:ext cx="152400" cy="1882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B7E13825-CE99-DF47-AC12-01D614B03D7C}"/>
              </a:ext>
            </a:extLst>
          </p:cNvPr>
          <p:cNvSpPr/>
          <p:nvPr/>
        </p:nvSpPr>
        <p:spPr>
          <a:xfrm>
            <a:off x="6143133" y="3033787"/>
            <a:ext cx="152400" cy="18821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368F6C4-7D8E-2A4E-83CF-8177A8DE5562}"/>
              </a:ext>
            </a:extLst>
          </p:cNvPr>
          <p:cNvSpPr/>
          <p:nvPr/>
        </p:nvSpPr>
        <p:spPr>
          <a:xfrm>
            <a:off x="6888107" y="3110649"/>
            <a:ext cx="152400" cy="18821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v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633D697-8EE8-004F-80A2-362E9F04EE84}"/>
              </a:ext>
            </a:extLst>
          </p:cNvPr>
          <p:cNvSpPr/>
          <p:nvPr/>
        </p:nvSpPr>
        <p:spPr>
          <a:xfrm>
            <a:off x="6202580" y="3287544"/>
            <a:ext cx="152400" cy="18821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54CE472-5170-714A-A44C-61CE1DD088EA}"/>
              </a:ext>
            </a:extLst>
          </p:cNvPr>
          <p:cNvSpPr/>
          <p:nvPr/>
        </p:nvSpPr>
        <p:spPr>
          <a:xfrm>
            <a:off x="6798611" y="3657600"/>
            <a:ext cx="152400" cy="18821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6D09A30-81D7-7F4C-B6D9-475D52C5D419}"/>
              </a:ext>
            </a:extLst>
          </p:cNvPr>
          <p:cNvSpPr/>
          <p:nvPr/>
        </p:nvSpPr>
        <p:spPr>
          <a:xfrm>
            <a:off x="5938171" y="3250064"/>
            <a:ext cx="152400" cy="18821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045F8DC5-F3D1-EC40-867B-848060BA744F}"/>
              </a:ext>
            </a:extLst>
          </p:cNvPr>
          <p:cNvSpPr/>
          <p:nvPr/>
        </p:nvSpPr>
        <p:spPr>
          <a:xfrm>
            <a:off x="7057260" y="3393014"/>
            <a:ext cx="152400" cy="18821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C2B3A959-7702-9E48-AEEC-BEFA1010BFF5}"/>
              </a:ext>
            </a:extLst>
          </p:cNvPr>
          <p:cNvSpPr/>
          <p:nvPr/>
        </p:nvSpPr>
        <p:spPr>
          <a:xfrm>
            <a:off x="4319762" y="4114800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23280BB2-3A9B-1F47-B7F9-1695659F256E}"/>
              </a:ext>
            </a:extLst>
          </p:cNvPr>
          <p:cNvSpPr/>
          <p:nvPr/>
        </p:nvSpPr>
        <p:spPr>
          <a:xfrm>
            <a:off x="5225822" y="4438999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v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B57B4A0-66F6-A344-94A3-438780C404AC}"/>
              </a:ext>
            </a:extLst>
          </p:cNvPr>
          <p:cNvSpPr/>
          <p:nvPr/>
        </p:nvSpPr>
        <p:spPr>
          <a:xfrm>
            <a:off x="4233938" y="4476415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49BF5849-DABB-3D45-90BA-00E9BC83082D}"/>
              </a:ext>
            </a:extLst>
          </p:cNvPr>
          <p:cNvSpPr/>
          <p:nvPr/>
        </p:nvSpPr>
        <p:spPr>
          <a:xfrm>
            <a:off x="5062462" y="4670685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D257B549-4BFB-064C-AC44-4DFB83E93FC2}"/>
              </a:ext>
            </a:extLst>
          </p:cNvPr>
          <p:cNvSpPr/>
          <p:nvPr/>
        </p:nvSpPr>
        <p:spPr>
          <a:xfrm>
            <a:off x="3962127" y="4462662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EBC21D21-E946-8243-8FA2-97AD56E6B403}"/>
              </a:ext>
            </a:extLst>
          </p:cNvPr>
          <p:cNvSpPr/>
          <p:nvPr/>
        </p:nvSpPr>
        <p:spPr>
          <a:xfrm>
            <a:off x="5380330" y="4741109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E76EE036-A33F-2C43-99D2-802C476D0089}"/>
              </a:ext>
            </a:extLst>
          </p:cNvPr>
          <p:cNvSpPr/>
          <p:nvPr/>
        </p:nvSpPr>
        <p:spPr>
          <a:xfrm>
            <a:off x="4445608" y="4556767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8E4C86E3-F4D8-154D-A31B-908CD8C9AB0E}"/>
              </a:ext>
            </a:extLst>
          </p:cNvPr>
          <p:cNvSpPr/>
          <p:nvPr/>
        </p:nvSpPr>
        <p:spPr>
          <a:xfrm>
            <a:off x="4386338" y="4744977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B9FD8910-97A1-9941-9720-0B765082AD21}"/>
              </a:ext>
            </a:extLst>
          </p:cNvPr>
          <p:cNvSpPr/>
          <p:nvPr/>
        </p:nvSpPr>
        <p:spPr>
          <a:xfrm>
            <a:off x="4724400" y="4576580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89B913F7-4BB6-C84C-B357-F2D2EC3C3466}"/>
              </a:ext>
            </a:extLst>
          </p:cNvPr>
          <p:cNvSpPr/>
          <p:nvPr/>
        </p:nvSpPr>
        <p:spPr>
          <a:xfrm>
            <a:off x="4743439" y="4732533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5-Point Star 28">
            <a:extLst>
              <a:ext uri="{FF2B5EF4-FFF2-40B4-BE49-F238E27FC236}">
                <a16:creationId xmlns:a16="http://schemas.microsoft.com/office/drawing/2014/main" id="{020BCEB2-7F18-A940-9716-3B8ED6F19C1A}"/>
              </a:ext>
            </a:extLst>
          </p:cNvPr>
          <p:cNvSpPr/>
          <p:nvPr/>
        </p:nvSpPr>
        <p:spPr>
          <a:xfrm>
            <a:off x="4607533" y="4481448"/>
            <a:ext cx="424211" cy="345190"/>
          </a:xfrm>
          <a:prstGeom prst="star5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5-Point Star 34">
            <a:extLst>
              <a:ext uri="{FF2B5EF4-FFF2-40B4-BE49-F238E27FC236}">
                <a16:creationId xmlns:a16="http://schemas.microsoft.com/office/drawing/2014/main" id="{A08A74CD-BA92-BE46-87BA-00611DA7FB16}"/>
              </a:ext>
            </a:extLst>
          </p:cNvPr>
          <p:cNvSpPr/>
          <p:nvPr/>
        </p:nvSpPr>
        <p:spPr>
          <a:xfrm>
            <a:off x="6420164" y="3250064"/>
            <a:ext cx="424211" cy="345190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5-Point Star 35">
            <a:extLst>
              <a:ext uri="{FF2B5EF4-FFF2-40B4-BE49-F238E27FC236}">
                <a16:creationId xmlns:a16="http://schemas.microsoft.com/office/drawing/2014/main" id="{BCFCA799-8EA8-CF40-BC1A-966C479BA31D}"/>
              </a:ext>
            </a:extLst>
          </p:cNvPr>
          <p:cNvSpPr/>
          <p:nvPr/>
        </p:nvSpPr>
        <p:spPr>
          <a:xfrm>
            <a:off x="3147747" y="2821754"/>
            <a:ext cx="424211" cy="345190"/>
          </a:xfrm>
          <a:prstGeom prst="star5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818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id="{8EF96988-7F8D-584D-AC5B-9858A1B1F59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9452" y="1981200"/>
            <a:ext cx="7239000" cy="4114800"/>
          </a:xfrm>
          <a:prstGeom prst="rect">
            <a:avLst/>
          </a:prstGeom>
        </p:spPr>
      </p:pic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7620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alibri" pitchFamily="34" charset="0"/>
                <a:sym typeface="Wingdings"/>
              </a:rPr>
              <a:t>K-means clustering method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31F19A-058D-2842-86C2-8577009D07FF}"/>
              </a:ext>
            </a:extLst>
          </p:cNvPr>
          <p:cNvSpPr txBox="1"/>
          <p:nvPr/>
        </p:nvSpPr>
        <p:spPr>
          <a:xfrm>
            <a:off x="959005" y="1295400"/>
            <a:ext cx="75753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4: Re-position the centroids to minimize distance between each centroid and its respective cluster-members (distances measured through Euclidian distance algorithm)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4F62B654-AC7F-4348-B29D-AC314B12F831}"/>
              </a:ext>
            </a:extLst>
          </p:cNvPr>
          <p:cNvSpPr/>
          <p:nvPr/>
        </p:nvSpPr>
        <p:spPr>
          <a:xfrm>
            <a:off x="2895600" y="2743200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08652E8-00B5-9D4B-BC6F-3E1F5C5298F9}"/>
              </a:ext>
            </a:extLst>
          </p:cNvPr>
          <p:cNvSpPr/>
          <p:nvPr/>
        </p:nvSpPr>
        <p:spPr>
          <a:xfrm>
            <a:off x="3528565" y="2885294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v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2F14E4F7-4B53-7F4B-89A7-BED426653E88}"/>
              </a:ext>
            </a:extLst>
          </p:cNvPr>
          <p:cNvSpPr/>
          <p:nvPr/>
        </p:nvSpPr>
        <p:spPr>
          <a:xfrm>
            <a:off x="2971800" y="3298909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911A5A3-B63D-284D-A018-608E0DE5621A}"/>
              </a:ext>
            </a:extLst>
          </p:cNvPr>
          <p:cNvSpPr/>
          <p:nvPr/>
        </p:nvSpPr>
        <p:spPr>
          <a:xfrm>
            <a:off x="3537916" y="3209870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FD2A51AA-500D-C344-B4DC-8C9F4D95E612}"/>
              </a:ext>
            </a:extLst>
          </p:cNvPr>
          <p:cNvSpPr/>
          <p:nvPr/>
        </p:nvSpPr>
        <p:spPr>
          <a:xfrm>
            <a:off x="3200400" y="2590800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CC32231-C357-CD4F-B955-E5FD465D5B0A}"/>
              </a:ext>
            </a:extLst>
          </p:cNvPr>
          <p:cNvSpPr/>
          <p:nvPr/>
        </p:nvSpPr>
        <p:spPr>
          <a:xfrm>
            <a:off x="3809727" y="3102427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B7E13825-CE99-DF47-AC12-01D614B03D7C}"/>
              </a:ext>
            </a:extLst>
          </p:cNvPr>
          <p:cNvSpPr/>
          <p:nvPr/>
        </p:nvSpPr>
        <p:spPr>
          <a:xfrm>
            <a:off x="6143133" y="3033787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368F6C4-7D8E-2A4E-83CF-8177A8DE5562}"/>
              </a:ext>
            </a:extLst>
          </p:cNvPr>
          <p:cNvSpPr/>
          <p:nvPr/>
        </p:nvSpPr>
        <p:spPr>
          <a:xfrm>
            <a:off x="6888107" y="3110649"/>
            <a:ext cx="152400" cy="18821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v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633D697-8EE8-004F-80A2-362E9F04EE84}"/>
              </a:ext>
            </a:extLst>
          </p:cNvPr>
          <p:cNvSpPr/>
          <p:nvPr/>
        </p:nvSpPr>
        <p:spPr>
          <a:xfrm>
            <a:off x="6202580" y="3287544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54CE472-5170-714A-A44C-61CE1DD088EA}"/>
              </a:ext>
            </a:extLst>
          </p:cNvPr>
          <p:cNvSpPr/>
          <p:nvPr/>
        </p:nvSpPr>
        <p:spPr>
          <a:xfrm>
            <a:off x="6798611" y="3657600"/>
            <a:ext cx="152400" cy="18821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6D09A30-81D7-7F4C-B6D9-475D52C5D419}"/>
              </a:ext>
            </a:extLst>
          </p:cNvPr>
          <p:cNvSpPr/>
          <p:nvPr/>
        </p:nvSpPr>
        <p:spPr>
          <a:xfrm>
            <a:off x="5938171" y="3250064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045F8DC5-F3D1-EC40-867B-848060BA744F}"/>
              </a:ext>
            </a:extLst>
          </p:cNvPr>
          <p:cNvSpPr/>
          <p:nvPr/>
        </p:nvSpPr>
        <p:spPr>
          <a:xfrm>
            <a:off x="7057260" y="3393014"/>
            <a:ext cx="152400" cy="18821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C2B3A959-7702-9E48-AEEC-BEFA1010BFF5}"/>
              </a:ext>
            </a:extLst>
          </p:cNvPr>
          <p:cNvSpPr/>
          <p:nvPr/>
        </p:nvSpPr>
        <p:spPr>
          <a:xfrm>
            <a:off x="4319762" y="4114800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23280BB2-3A9B-1F47-B7F9-1695659F256E}"/>
              </a:ext>
            </a:extLst>
          </p:cNvPr>
          <p:cNvSpPr/>
          <p:nvPr/>
        </p:nvSpPr>
        <p:spPr>
          <a:xfrm>
            <a:off x="5225822" y="4438999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v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B57B4A0-66F6-A344-94A3-438780C404AC}"/>
              </a:ext>
            </a:extLst>
          </p:cNvPr>
          <p:cNvSpPr/>
          <p:nvPr/>
        </p:nvSpPr>
        <p:spPr>
          <a:xfrm>
            <a:off x="4233938" y="4476415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49BF5849-DABB-3D45-90BA-00E9BC83082D}"/>
              </a:ext>
            </a:extLst>
          </p:cNvPr>
          <p:cNvSpPr/>
          <p:nvPr/>
        </p:nvSpPr>
        <p:spPr>
          <a:xfrm>
            <a:off x="5062462" y="4670685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D257B549-4BFB-064C-AC44-4DFB83E93FC2}"/>
              </a:ext>
            </a:extLst>
          </p:cNvPr>
          <p:cNvSpPr/>
          <p:nvPr/>
        </p:nvSpPr>
        <p:spPr>
          <a:xfrm>
            <a:off x="3962127" y="4462662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EBC21D21-E946-8243-8FA2-97AD56E6B403}"/>
              </a:ext>
            </a:extLst>
          </p:cNvPr>
          <p:cNvSpPr/>
          <p:nvPr/>
        </p:nvSpPr>
        <p:spPr>
          <a:xfrm>
            <a:off x="5380330" y="4741109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E76EE036-A33F-2C43-99D2-802C476D0089}"/>
              </a:ext>
            </a:extLst>
          </p:cNvPr>
          <p:cNvSpPr/>
          <p:nvPr/>
        </p:nvSpPr>
        <p:spPr>
          <a:xfrm>
            <a:off x="4445608" y="4556767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8E4C86E3-F4D8-154D-A31B-908CD8C9AB0E}"/>
              </a:ext>
            </a:extLst>
          </p:cNvPr>
          <p:cNvSpPr/>
          <p:nvPr/>
        </p:nvSpPr>
        <p:spPr>
          <a:xfrm>
            <a:off x="4386338" y="4744977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B9FD8910-97A1-9941-9720-0B765082AD21}"/>
              </a:ext>
            </a:extLst>
          </p:cNvPr>
          <p:cNvSpPr/>
          <p:nvPr/>
        </p:nvSpPr>
        <p:spPr>
          <a:xfrm>
            <a:off x="4724400" y="4576580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89B913F7-4BB6-C84C-B357-F2D2EC3C3466}"/>
              </a:ext>
            </a:extLst>
          </p:cNvPr>
          <p:cNvSpPr/>
          <p:nvPr/>
        </p:nvSpPr>
        <p:spPr>
          <a:xfrm>
            <a:off x="4743439" y="4732533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5-Point Star 34">
            <a:extLst>
              <a:ext uri="{FF2B5EF4-FFF2-40B4-BE49-F238E27FC236}">
                <a16:creationId xmlns:a16="http://schemas.microsoft.com/office/drawing/2014/main" id="{3507ED65-A671-3042-8544-29019A5B9B0D}"/>
              </a:ext>
            </a:extLst>
          </p:cNvPr>
          <p:cNvSpPr/>
          <p:nvPr/>
        </p:nvSpPr>
        <p:spPr>
          <a:xfrm>
            <a:off x="6629400" y="3236210"/>
            <a:ext cx="424211" cy="345190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5-Point Star 35">
            <a:extLst>
              <a:ext uri="{FF2B5EF4-FFF2-40B4-BE49-F238E27FC236}">
                <a16:creationId xmlns:a16="http://schemas.microsoft.com/office/drawing/2014/main" id="{7DCD703F-1EF5-9643-A43C-41FA44821698}"/>
              </a:ext>
            </a:extLst>
          </p:cNvPr>
          <p:cNvSpPr/>
          <p:nvPr/>
        </p:nvSpPr>
        <p:spPr>
          <a:xfrm>
            <a:off x="3680965" y="3613566"/>
            <a:ext cx="424211" cy="345190"/>
          </a:xfrm>
          <a:prstGeom prst="star5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5-Point Star 48">
            <a:extLst>
              <a:ext uri="{FF2B5EF4-FFF2-40B4-BE49-F238E27FC236}">
                <a16:creationId xmlns:a16="http://schemas.microsoft.com/office/drawing/2014/main" id="{50E26E79-9EFF-6049-83A4-664095A8416B}"/>
              </a:ext>
            </a:extLst>
          </p:cNvPr>
          <p:cNvSpPr/>
          <p:nvPr/>
        </p:nvSpPr>
        <p:spPr>
          <a:xfrm>
            <a:off x="5486400" y="3845810"/>
            <a:ext cx="424211" cy="345190"/>
          </a:xfrm>
          <a:prstGeom prst="star5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1" name="Table 60">
            <a:extLst>
              <a:ext uri="{FF2B5EF4-FFF2-40B4-BE49-F238E27FC236}">
                <a16:creationId xmlns:a16="http://schemas.microsoft.com/office/drawing/2014/main" id="{3AC05B15-8914-9642-8256-3FE7D3BABD24}"/>
              </a:ext>
            </a:extLst>
          </p:cNvPr>
          <p:cNvGraphicFramePr>
            <a:graphicFrameLocks noGrp="1"/>
          </p:cNvGraphicFramePr>
          <p:nvPr/>
        </p:nvGraphicFramePr>
        <p:xfrm>
          <a:off x="1460388" y="1877199"/>
          <a:ext cx="4749801" cy="3886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9977">
                  <a:extLst>
                    <a:ext uri="{9D8B030D-6E8A-4147-A177-3AD203B41FA5}">
                      <a16:colId xmlns:a16="http://schemas.microsoft.com/office/drawing/2014/main" val="3427553324"/>
                    </a:ext>
                  </a:extLst>
                </a:gridCol>
                <a:gridCol w="925869">
                  <a:extLst>
                    <a:ext uri="{9D8B030D-6E8A-4147-A177-3AD203B41FA5}">
                      <a16:colId xmlns:a16="http://schemas.microsoft.com/office/drawing/2014/main" val="354149345"/>
                    </a:ext>
                  </a:extLst>
                </a:gridCol>
                <a:gridCol w="925869">
                  <a:extLst>
                    <a:ext uri="{9D8B030D-6E8A-4147-A177-3AD203B41FA5}">
                      <a16:colId xmlns:a16="http://schemas.microsoft.com/office/drawing/2014/main" val="496119266"/>
                    </a:ext>
                  </a:extLst>
                </a:gridCol>
                <a:gridCol w="925869">
                  <a:extLst>
                    <a:ext uri="{9D8B030D-6E8A-4147-A177-3AD203B41FA5}">
                      <a16:colId xmlns:a16="http://schemas.microsoft.com/office/drawing/2014/main" val="1561138121"/>
                    </a:ext>
                  </a:extLst>
                </a:gridCol>
                <a:gridCol w="675377">
                  <a:extLst>
                    <a:ext uri="{9D8B030D-6E8A-4147-A177-3AD203B41FA5}">
                      <a16:colId xmlns:a16="http://schemas.microsoft.com/office/drawing/2014/main" val="3127874278"/>
                    </a:ext>
                  </a:extLst>
                </a:gridCol>
                <a:gridCol w="646840">
                  <a:extLst>
                    <a:ext uri="{9D8B030D-6E8A-4147-A177-3AD203B41FA5}">
                      <a16:colId xmlns:a16="http://schemas.microsoft.com/office/drawing/2014/main" val="3834466627"/>
                    </a:ext>
                  </a:extLst>
                </a:gridCol>
              </a:tblGrid>
              <a:tr h="6223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Buyers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Mean cluster1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Mean cluster2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Mean cluster3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Min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Member of cluster (revised)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380996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8.69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0.65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11.30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0.65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766793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6.12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0.62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6.17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0.62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653461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8.37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1.06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5.80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1.06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337109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7.45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0.85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13.10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0.85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6234937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3.73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0.52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8.80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0.52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9094992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0.90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6.04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9.86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0.90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34164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0.80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8.48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19.50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0.80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242926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0.16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4.49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14.44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0.16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335007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2.62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2.98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10.56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2.62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776757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0.23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3.28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10.40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0.23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72607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12.28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8.95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0.14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0.14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145342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13.38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2.19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2.19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028681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13.19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9.68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0.34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0.34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72147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19.13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11.25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0.75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0.75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861061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13.08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12.82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2.51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2.51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754936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167181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SSE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14.34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6780405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F1E9064F-14B4-8C42-AF58-E4673E2FF8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017889"/>
              </p:ext>
            </p:extLst>
          </p:nvPr>
        </p:nvGraphicFramePr>
        <p:xfrm>
          <a:off x="6338695" y="1883295"/>
          <a:ext cx="645148" cy="3467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5148">
                  <a:extLst>
                    <a:ext uri="{9D8B030D-6E8A-4147-A177-3AD203B41FA5}">
                      <a16:colId xmlns:a16="http://schemas.microsoft.com/office/drawing/2014/main" val="3571088527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Member of cluster (previous)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226130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402379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82229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744524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495414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627509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625061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559712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905913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859910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134038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363964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103844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458070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850874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1803174"/>
                  </a:ext>
                </a:extLst>
              </a:tr>
            </a:tbl>
          </a:graphicData>
        </a:graphic>
      </p:graphicFrame>
      <p:sp>
        <p:nvSpPr>
          <p:cNvPr id="34" name="TextBox 33">
            <a:extLst>
              <a:ext uri="{FF2B5EF4-FFF2-40B4-BE49-F238E27FC236}">
                <a16:creationId xmlns:a16="http://schemas.microsoft.com/office/drawing/2014/main" id="{0F5503E2-A1C8-A34D-AF0C-477CADB30395}"/>
              </a:ext>
            </a:extLst>
          </p:cNvPr>
          <p:cNvSpPr txBox="1"/>
          <p:nvPr/>
        </p:nvSpPr>
        <p:spPr>
          <a:xfrm>
            <a:off x="228600" y="6200001"/>
            <a:ext cx="24034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</a:t>
            </a:r>
            <a:r>
              <a:rPr lang="en-US" sz="1200" dirty="0" err="1"/>
              <a:t>Fripp</a:t>
            </a:r>
            <a:r>
              <a:rPr lang="en-US" sz="1200" dirty="0"/>
              <a:t> </a:t>
            </a:r>
            <a:r>
              <a:rPr lang="en-US" sz="1200" dirty="0" err="1"/>
              <a:t>MktStudyGuide</a:t>
            </a:r>
            <a:r>
              <a:rPr lang="en-US" sz="1200" dirty="0"/>
              <a:t>, 2016</a:t>
            </a:r>
          </a:p>
        </p:txBody>
      </p:sp>
    </p:spTree>
    <p:extLst>
      <p:ext uri="{BB962C8B-B14F-4D97-AF65-F5344CB8AC3E}">
        <p14:creationId xmlns:p14="http://schemas.microsoft.com/office/powerpoint/2010/main" val="199153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7620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alibri" pitchFamily="34" charset="0"/>
                <a:sym typeface="Wingdings"/>
              </a:rPr>
              <a:t>K-means clustering method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5D07AD52-5E35-DA4F-B699-71C94F8C95E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44750" y="2451100"/>
            <a:ext cx="4254500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408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id="{8EF96988-7F8D-584D-AC5B-9858A1B1F59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9452" y="1981200"/>
            <a:ext cx="7239000" cy="4114800"/>
          </a:xfrm>
          <a:prstGeom prst="rect">
            <a:avLst/>
          </a:prstGeom>
        </p:spPr>
      </p:pic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7620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alibri" pitchFamily="34" charset="0"/>
                <a:sym typeface="Wingdings"/>
              </a:rPr>
              <a:t>K-means clustering method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31F19A-058D-2842-86C2-8577009D07FF}"/>
              </a:ext>
            </a:extLst>
          </p:cNvPr>
          <p:cNvSpPr txBox="1"/>
          <p:nvPr/>
        </p:nvSpPr>
        <p:spPr>
          <a:xfrm>
            <a:off x="959005" y="1550020"/>
            <a:ext cx="5671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Step 1: Pick random centroids (represented by the stars). 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4F62B654-AC7F-4348-B29D-AC314B12F831}"/>
              </a:ext>
            </a:extLst>
          </p:cNvPr>
          <p:cNvSpPr/>
          <p:nvPr/>
        </p:nvSpPr>
        <p:spPr>
          <a:xfrm>
            <a:off x="2895600" y="2743200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08652E8-00B5-9D4B-BC6F-3E1F5C5298F9}"/>
              </a:ext>
            </a:extLst>
          </p:cNvPr>
          <p:cNvSpPr/>
          <p:nvPr/>
        </p:nvSpPr>
        <p:spPr>
          <a:xfrm>
            <a:off x="3528565" y="2885294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v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2F14E4F7-4B53-7F4B-89A7-BED426653E88}"/>
              </a:ext>
            </a:extLst>
          </p:cNvPr>
          <p:cNvSpPr/>
          <p:nvPr/>
        </p:nvSpPr>
        <p:spPr>
          <a:xfrm>
            <a:off x="2971800" y="3298909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911A5A3-B63D-284D-A018-608E0DE5621A}"/>
              </a:ext>
            </a:extLst>
          </p:cNvPr>
          <p:cNvSpPr/>
          <p:nvPr/>
        </p:nvSpPr>
        <p:spPr>
          <a:xfrm>
            <a:off x="3537916" y="3209870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FD2A51AA-500D-C344-B4DC-8C9F4D95E612}"/>
              </a:ext>
            </a:extLst>
          </p:cNvPr>
          <p:cNvSpPr/>
          <p:nvPr/>
        </p:nvSpPr>
        <p:spPr>
          <a:xfrm>
            <a:off x="3200400" y="2590800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CC32231-C357-CD4F-B955-E5FD465D5B0A}"/>
              </a:ext>
            </a:extLst>
          </p:cNvPr>
          <p:cNvSpPr/>
          <p:nvPr/>
        </p:nvSpPr>
        <p:spPr>
          <a:xfrm>
            <a:off x="3809727" y="3102427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B7E13825-CE99-DF47-AC12-01D614B03D7C}"/>
              </a:ext>
            </a:extLst>
          </p:cNvPr>
          <p:cNvSpPr/>
          <p:nvPr/>
        </p:nvSpPr>
        <p:spPr>
          <a:xfrm>
            <a:off x="6143133" y="3033787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368F6C4-7D8E-2A4E-83CF-8177A8DE5562}"/>
              </a:ext>
            </a:extLst>
          </p:cNvPr>
          <p:cNvSpPr/>
          <p:nvPr/>
        </p:nvSpPr>
        <p:spPr>
          <a:xfrm>
            <a:off x="6888107" y="3110649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v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633D697-8EE8-004F-80A2-362E9F04EE84}"/>
              </a:ext>
            </a:extLst>
          </p:cNvPr>
          <p:cNvSpPr/>
          <p:nvPr/>
        </p:nvSpPr>
        <p:spPr>
          <a:xfrm>
            <a:off x="6202580" y="3287544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54CE472-5170-714A-A44C-61CE1DD088EA}"/>
              </a:ext>
            </a:extLst>
          </p:cNvPr>
          <p:cNvSpPr/>
          <p:nvPr/>
        </p:nvSpPr>
        <p:spPr>
          <a:xfrm>
            <a:off x="6798611" y="3657600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6D09A30-81D7-7F4C-B6D9-475D52C5D419}"/>
              </a:ext>
            </a:extLst>
          </p:cNvPr>
          <p:cNvSpPr/>
          <p:nvPr/>
        </p:nvSpPr>
        <p:spPr>
          <a:xfrm>
            <a:off x="5938171" y="3250064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045F8DC5-F3D1-EC40-867B-848060BA744F}"/>
              </a:ext>
            </a:extLst>
          </p:cNvPr>
          <p:cNvSpPr/>
          <p:nvPr/>
        </p:nvSpPr>
        <p:spPr>
          <a:xfrm>
            <a:off x="7057260" y="3393014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C2B3A959-7702-9E48-AEEC-BEFA1010BFF5}"/>
              </a:ext>
            </a:extLst>
          </p:cNvPr>
          <p:cNvSpPr/>
          <p:nvPr/>
        </p:nvSpPr>
        <p:spPr>
          <a:xfrm>
            <a:off x="4319762" y="4114800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23280BB2-3A9B-1F47-B7F9-1695659F256E}"/>
              </a:ext>
            </a:extLst>
          </p:cNvPr>
          <p:cNvSpPr/>
          <p:nvPr/>
        </p:nvSpPr>
        <p:spPr>
          <a:xfrm>
            <a:off x="5225822" y="4438999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v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B57B4A0-66F6-A344-94A3-438780C404AC}"/>
              </a:ext>
            </a:extLst>
          </p:cNvPr>
          <p:cNvSpPr/>
          <p:nvPr/>
        </p:nvSpPr>
        <p:spPr>
          <a:xfrm>
            <a:off x="4233938" y="4476415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49BF5849-DABB-3D45-90BA-00E9BC83082D}"/>
              </a:ext>
            </a:extLst>
          </p:cNvPr>
          <p:cNvSpPr/>
          <p:nvPr/>
        </p:nvSpPr>
        <p:spPr>
          <a:xfrm>
            <a:off x="5062462" y="4670685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D257B549-4BFB-064C-AC44-4DFB83E93FC2}"/>
              </a:ext>
            </a:extLst>
          </p:cNvPr>
          <p:cNvSpPr/>
          <p:nvPr/>
        </p:nvSpPr>
        <p:spPr>
          <a:xfrm>
            <a:off x="3962127" y="4462662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EBC21D21-E946-8243-8FA2-97AD56E6B403}"/>
              </a:ext>
            </a:extLst>
          </p:cNvPr>
          <p:cNvSpPr/>
          <p:nvPr/>
        </p:nvSpPr>
        <p:spPr>
          <a:xfrm>
            <a:off x="5380330" y="4741109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E76EE036-A33F-2C43-99D2-802C476D0089}"/>
              </a:ext>
            </a:extLst>
          </p:cNvPr>
          <p:cNvSpPr/>
          <p:nvPr/>
        </p:nvSpPr>
        <p:spPr>
          <a:xfrm>
            <a:off x="4445608" y="4556767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8E4C86E3-F4D8-154D-A31B-908CD8C9AB0E}"/>
              </a:ext>
            </a:extLst>
          </p:cNvPr>
          <p:cNvSpPr/>
          <p:nvPr/>
        </p:nvSpPr>
        <p:spPr>
          <a:xfrm>
            <a:off x="4386338" y="4744977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B9FD8910-97A1-9941-9720-0B765082AD21}"/>
              </a:ext>
            </a:extLst>
          </p:cNvPr>
          <p:cNvSpPr/>
          <p:nvPr/>
        </p:nvSpPr>
        <p:spPr>
          <a:xfrm>
            <a:off x="4724400" y="4576580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89B913F7-4BB6-C84C-B357-F2D2EC3C3466}"/>
              </a:ext>
            </a:extLst>
          </p:cNvPr>
          <p:cNvSpPr/>
          <p:nvPr/>
        </p:nvSpPr>
        <p:spPr>
          <a:xfrm>
            <a:off x="4743439" y="4732533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5-Point Star 28">
            <a:extLst>
              <a:ext uri="{FF2B5EF4-FFF2-40B4-BE49-F238E27FC236}">
                <a16:creationId xmlns:a16="http://schemas.microsoft.com/office/drawing/2014/main" id="{020BCEB2-7F18-A940-9716-3B8ED6F19C1A}"/>
              </a:ext>
            </a:extLst>
          </p:cNvPr>
          <p:cNvSpPr/>
          <p:nvPr/>
        </p:nvSpPr>
        <p:spPr>
          <a:xfrm>
            <a:off x="5228394" y="3348190"/>
            <a:ext cx="424211" cy="345190"/>
          </a:xfrm>
          <a:prstGeom prst="star5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5-Point Star 29">
            <a:extLst>
              <a:ext uri="{FF2B5EF4-FFF2-40B4-BE49-F238E27FC236}">
                <a16:creationId xmlns:a16="http://schemas.microsoft.com/office/drawing/2014/main" id="{3EE50A6C-28AE-E24E-853B-91A34656C275}"/>
              </a:ext>
            </a:extLst>
          </p:cNvPr>
          <p:cNvSpPr/>
          <p:nvPr/>
        </p:nvSpPr>
        <p:spPr>
          <a:xfrm>
            <a:off x="7133460" y="2728314"/>
            <a:ext cx="424211" cy="345190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5-Point Star 1">
            <a:extLst>
              <a:ext uri="{FF2B5EF4-FFF2-40B4-BE49-F238E27FC236}">
                <a16:creationId xmlns:a16="http://schemas.microsoft.com/office/drawing/2014/main" id="{894A529B-76D8-0140-A04A-F510789B353E}"/>
              </a:ext>
            </a:extLst>
          </p:cNvPr>
          <p:cNvSpPr/>
          <p:nvPr/>
        </p:nvSpPr>
        <p:spPr>
          <a:xfrm>
            <a:off x="3537916" y="3845810"/>
            <a:ext cx="424211" cy="345190"/>
          </a:xfrm>
          <a:prstGeom prst="star5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22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id="{8EF96988-7F8D-584D-AC5B-9858A1B1F59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9452" y="1981200"/>
            <a:ext cx="7239000" cy="4114800"/>
          </a:xfrm>
          <a:prstGeom prst="rect">
            <a:avLst/>
          </a:prstGeom>
        </p:spPr>
      </p:pic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7620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alibri" pitchFamily="34" charset="0"/>
                <a:sym typeface="Wingdings"/>
              </a:rPr>
              <a:t>K-means clustering method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31F19A-058D-2842-86C2-8577009D07FF}"/>
              </a:ext>
            </a:extLst>
          </p:cNvPr>
          <p:cNvSpPr txBox="1"/>
          <p:nvPr/>
        </p:nvSpPr>
        <p:spPr>
          <a:xfrm>
            <a:off x="959005" y="1550020"/>
            <a:ext cx="5671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Step 1: Pick random centroids (represented by the stars). 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4F62B654-AC7F-4348-B29D-AC314B12F831}"/>
              </a:ext>
            </a:extLst>
          </p:cNvPr>
          <p:cNvSpPr/>
          <p:nvPr/>
        </p:nvSpPr>
        <p:spPr>
          <a:xfrm>
            <a:off x="2895600" y="2743200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08652E8-00B5-9D4B-BC6F-3E1F5C5298F9}"/>
              </a:ext>
            </a:extLst>
          </p:cNvPr>
          <p:cNvSpPr/>
          <p:nvPr/>
        </p:nvSpPr>
        <p:spPr>
          <a:xfrm>
            <a:off x="3528565" y="2885294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v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2F14E4F7-4B53-7F4B-89A7-BED426653E88}"/>
              </a:ext>
            </a:extLst>
          </p:cNvPr>
          <p:cNvSpPr/>
          <p:nvPr/>
        </p:nvSpPr>
        <p:spPr>
          <a:xfrm>
            <a:off x="2971800" y="3298909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911A5A3-B63D-284D-A018-608E0DE5621A}"/>
              </a:ext>
            </a:extLst>
          </p:cNvPr>
          <p:cNvSpPr/>
          <p:nvPr/>
        </p:nvSpPr>
        <p:spPr>
          <a:xfrm>
            <a:off x="3537916" y="3209870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FD2A51AA-500D-C344-B4DC-8C9F4D95E612}"/>
              </a:ext>
            </a:extLst>
          </p:cNvPr>
          <p:cNvSpPr/>
          <p:nvPr/>
        </p:nvSpPr>
        <p:spPr>
          <a:xfrm>
            <a:off x="3200400" y="2590800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CC32231-C357-CD4F-B955-E5FD465D5B0A}"/>
              </a:ext>
            </a:extLst>
          </p:cNvPr>
          <p:cNvSpPr/>
          <p:nvPr/>
        </p:nvSpPr>
        <p:spPr>
          <a:xfrm>
            <a:off x="3809727" y="3102427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B7E13825-CE99-DF47-AC12-01D614B03D7C}"/>
              </a:ext>
            </a:extLst>
          </p:cNvPr>
          <p:cNvSpPr/>
          <p:nvPr/>
        </p:nvSpPr>
        <p:spPr>
          <a:xfrm>
            <a:off x="6143133" y="3033787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368F6C4-7D8E-2A4E-83CF-8177A8DE5562}"/>
              </a:ext>
            </a:extLst>
          </p:cNvPr>
          <p:cNvSpPr/>
          <p:nvPr/>
        </p:nvSpPr>
        <p:spPr>
          <a:xfrm>
            <a:off x="6888107" y="3110649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v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633D697-8EE8-004F-80A2-362E9F04EE84}"/>
              </a:ext>
            </a:extLst>
          </p:cNvPr>
          <p:cNvSpPr/>
          <p:nvPr/>
        </p:nvSpPr>
        <p:spPr>
          <a:xfrm>
            <a:off x="6202580" y="3287544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54CE472-5170-714A-A44C-61CE1DD088EA}"/>
              </a:ext>
            </a:extLst>
          </p:cNvPr>
          <p:cNvSpPr/>
          <p:nvPr/>
        </p:nvSpPr>
        <p:spPr>
          <a:xfrm>
            <a:off x="6798611" y="3657600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6D09A30-81D7-7F4C-B6D9-475D52C5D419}"/>
              </a:ext>
            </a:extLst>
          </p:cNvPr>
          <p:cNvSpPr/>
          <p:nvPr/>
        </p:nvSpPr>
        <p:spPr>
          <a:xfrm>
            <a:off x="5938171" y="3250064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045F8DC5-F3D1-EC40-867B-848060BA744F}"/>
              </a:ext>
            </a:extLst>
          </p:cNvPr>
          <p:cNvSpPr/>
          <p:nvPr/>
        </p:nvSpPr>
        <p:spPr>
          <a:xfrm>
            <a:off x="7057260" y="3393014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C2B3A959-7702-9E48-AEEC-BEFA1010BFF5}"/>
              </a:ext>
            </a:extLst>
          </p:cNvPr>
          <p:cNvSpPr/>
          <p:nvPr/>
        </p:nvSpPr>
        <p:spPr>
          <a:xfrm>
            <a:off x="4319762" y="4114800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23280BB2-3A9B-1F47-B7F9-1695659F256E}"/>
              </a:ext>
            </a:extLst>
          </p:cNvPr>
          <p:cNvSpPr/>
          <p:nvPr/>
        </p:nvSpPr>
        <p:spPr>
          <a:xfrm>
            <a:off x="5225822" y="4438999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v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B57B4A0-66F6-A344-94A3-438780C404AC}"/>
              </a:ext>
            </a:extLst>
          </p:cNvPr>
          <p:cNvSpPr/>
          <p:nvPr/>
        </p:nvSpPr>
        <p:spPr>
          <a:xfrm>
            <a:off x="4233938" y="4476415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49BF5849-DABB-3D45-90BA-00E9BC83082D}"/>
              </a:ext>
            </a:extLst>
          </p:cNvPr>
          <p:cNvSpPr/>
          <p:nvPr/>
        </p:nvSpPr>
        <p:spPr>
          <a:xfrm>
            <a:off x="5062462" y="4670685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D257B549-4BFB-064C-AC44-4DFB83E93FC2}"/>
              </a:ext>
            </a:extLst>
          </p:cNvPr>
          <p:cNvSpPr/>
          <p:nvPr/>
        </p:nvSpPr>
        <p:spPr>
          <a:xfrm>
            <a:off x="3962127" y="4462662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EBC21D21-E946-8243-8FA2-97AD56E6B403}"/>
              </a:ext>
            </a:extLst>
          </p:cNvPr>
          <p:cNvSpPr/>
          <p:nvPr/>
        </p:nvSpPr>
        <p:spPr>
          <a:xfrm>
            <a:off x="5380330" y="4741109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E76EE036-A33F-2C43-99D2-802C476D0089}"/>
              </a:ext>
            </a:extLst>
          </p:cNvPr>
          <p:cNvSpPr/>
          <p:nvPr/>
        </p:nvSpPr>
        <p:spPr>
          <a:xfrm>
            <a:off x="4445608" y="4556767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8E4C86E3-F4D8-154D-A31B-908CD8C9AB0E}"/>
              </a:ext>
            </a:extLst>
          </p:cNvPr>
          <p:cNvSpPr/>
          <p:nvPr/>
        </p:nvSpPr>
        <p:spPr>
          <a:xfrm>
            <a:off x="4386338" y="4744977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B9FD8910-97A1-9941-9720-0B765082AD21}"/>
              </a:ext>
            </a:extLst>
          </p:cNvPr>
          <p:cNvSpPr/>
          <p:nvPr/>
        </p:nvSpPr>
        <p:spPr>
          <a:xfrm>
            <a:off x="4724400" y="4576580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89B913F7-4BB6-C84C-B357-F2D2EC3C3466}"/>
              </a:ext>
            </a:extLst>
          </p:cNvPr>
          <p:cNvSpPr/>
          <p:nvPr/>
        </p:nvSpPr>
        <p:spPr>
          <a:xfrm>
            <a:off x="4743439" y="4732533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5-Point Star 28">
            <a:extLst>
              <a:ext uri="{FF2B5EF4-FFF2-40B4-BE49-F238E27FC236}">
                <a16:creationId xmlns:a16="http://schemas.microsoft.com/office/drawing/2014/main" id="{020BCEB2-7F18-A940-9716-3B8ED6F19C1A}"/>
              </a:ext>
            </a:extLst>
          </p:cNvPr>
          <p:cNvSpPr/>
          <p:nvPr/>
        </p:nvSpPr>
        <p:spPr>
          <a:xfrm>
            <a:off x="5228394" y="3348190"/>
            <a:ext cx="424211" cy="345190"/>
          </a:xfrm>
          <a:prstGeom prst="star5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5-Point Star 29">
            <a:extLst>
              <a:ext uri="{FF2B5EF4-FFF2-40B4-BE49-F238E27FC236}">
                <a16:creationId xmlns:a16="http://schemas.microsoft.com/office/drawing/2014/main" id="{3EE50A6C-28AE-E24E-853B-91A34656C275}"/>
              </a:ext>
            </a:extLst>
          </p:cNvPr>
          <p:cNvSpPr/>
          <p:nvPr/>
        </p:nvSpPr>
        <p:spPr>
          <a:xfrm>
            <a:off x="7133460" y="2728314"/>
            <a:ext cx="424211" cy="345190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5-Point Star 1">
            <a:extLst>
              <a:ext uri="{FF2B5EF4-FFF2-40B4-BE49-F238E27FC236}">
                <a16:creationId xmlns:a16="http://schemas.microsoft.com/office/drawing/2014/main" id="{894A529B-76D8-0140-A04A-F510789B353E}"/>
              </a:ext>
            </a:extLst>
          </p:cNvPr>
          <p:cNvSpPr/>
          <p:nvPr/>
        </p:nvSpPr>
        <p:spPr>
          <a:xfrm>
            <a:off x="3537916" y="3845810"/>
            <a:ext cx="424211" cy="345190"/>
          </a:xfrm>
          <a:prstGeom prst="star5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E401E9E4-5DEF-D34F-8AEE-628E4738B6BA}"/>
              </a:ext>
            </a:extLst>
          </p:cNvPr>
          <p:cNvGraphicFramePr>
            <a:graphicFrameLocks noGrp="1"/>
          </p:cNvGraphicFramePr>
          <p:nvPr/>
        </p:nvGraphicFramePr>
        <p:xfrm>
          <a:off x="1095207" y="2134435"/>
          <a:ext cx="3911598" cy="304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5254">
                  <a:extLst>
                    <a:ext uri="{9D8B030D-6E8A-4147-A177-3AD203B41FA5}">
                      <a16:colId xmlns:a16="http://schemas.microsoft.com/office/drawing/2014/main" val="2687965165"/>
                    </a:ext>
                  </a:extLst>
                </a:gridCol>
                <a:gridCol w="674086">
                  <a:extLst>
                    <a:ext uri="{9D8B030D-6E8A-4147-A177-3AD203B41FA5}">
                      <a16:colId xmlns:a16="http://schemas.microsoft.com/office/drawing/2014/main" val="1531079580"/>
                    </a:ext>
                  </a:extLst>
                </a:gridCol>
                <a:gridCol w="674086">
                  <a:extLst>
                    <a:ext uri="{9D8B030D-6E8A-4147-A177-3AD203B41FA5}">
                      <a16:colId xmlns:a16="http://schemas.microsoft.com/office/drawing/2014/main" val="281385012"/>
                    </a:ext>
                  </a:extLst>
                </a:gridCol>
                <a:gridCol w="674086">
                  <a:extLst>
                    <a:ext uri="{9D8B030D-6E8A-4147-A177-3AD203B41FA5}">
                      <a16:colId xmlns:a16="http://schemas.microsoft.com/office/drawing/2014/main" val="918334052"/>
                    </a:ext>
                  </a:extLst>
                </a:gridCol>
                <a:gridCol w="674086">
                  <a:extLst>
                    <a:ext uri="{9D8B030D-6E8A-4147-A177-3AD203B41FA5}">
                      <a16:colId xmlns:a16="http://schemas.microsoft.com/office/drawing/2014/main" val="48102713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Buyers</a:t>
                      </a: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income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age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consume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464476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4.40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4.57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2.29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217357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3.25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3.92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2.17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498056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3.10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4.25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2.40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412239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4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4.83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4.31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2.16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945545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3.63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3.60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1.67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717944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Centroid1 (random)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3.26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1.64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1.48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0250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4.89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1.33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1.04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299404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4.50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2.01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1.28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457234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Centroid2 (random)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4.99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2.47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2.60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852484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4.12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2.12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1.70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211853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2.21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2.51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4.17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345880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2.97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3.92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409207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2.40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2.45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4.46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146498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3.30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4.90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913816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Centroid3 (random)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15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1.13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2.05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3.28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9584518"/>
                  </a:ext>
                </a:extLst>
              </a:tr>
            </a:tbl>
          </a:graphicData>
        </a:graphic>
      </p:graphicFrame>
      <p:sp>
        <p:nvSpPr>
          <p:cNvPr id="34" name="TextBox 33">
            <a:extLst>
              <a:ext uri="{FF2B5EF4-FFF2-40B4-BE49-F238E27FC236}">
                <a16:creationId xmlns:a16="http://schemas.microsoft.com/office/drawing/2014/main" id="{BA44B5A4-B94C-DE4E-AF58-C187DFF5ECA2}"/>
              </a:ext>
            </a:extLst>
          </p:cNvPr>
          <p:cNvSpPr txBox="1"/>
          <p:nvPr/>
        </p:nvSpPr>
        <p:spPr>
          <a:xfrm>
            <a:off x="228600" y="6200001"/>
            <a:ext cx="24034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</a:t>
            </a:r>
            <a:r>
              <a:rPr lang="en-US" sz="1200" dirty="0" err="1"/>
              <a:t>Fripp</a:t>
            </a:r>
            <a:r>
              <a:rPr lang="en-US" sz="1200" dirty="0"/>
              <a:t> </a:t>
            </a:r>
            <a:r>
              <a:rPr lang="en-US" sz="1200" dirty="0" err="1"/>
              <a:t>MktStudyGuide</a:t>
            </a:r>
            <a:r>
              <a:rPr lang="en-US" sz="1200" dirty="0"/>
              <a:t>, 2016</a:t>
            </a:r>
          </a:p>
        </p:txBody>
      </p:sp>
    </p:spTree>
    <p:extLst>
      <p:ext uri="{BB962C8B-B14F-4D97-AF65-F5344CB8AC3E}">
        <p14:creationId xmlns:p14="http://schemas.microsoft.com/office/powerpoint/2010/main" val="3894675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id="{8EF96988-7F8D-584D-AC5B-9858A1B1F59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9452" y="1981200"/>
            <a:ext cx="7239000" cy="4114800"/>
          </a:xfrm>
          <a:prstGeom prst="rect">
            <a:avLst/>
          </a:prstGeom>
        </p:spPr>
      </p:pic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7620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alibri" pitchFamily="34" charset="0"/>
                <a:sym typeface="Wingdings"/>
              </a:rPr>
              <a:t>K-means clustering method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31F19A-058D-2842-86C2-8577009D07FF}"/>
              </a:ext>
            </a:extLst>
          </p:cNvPr>
          <p:cNvSpPr txBox="1"/>
          <p:nvPr/>
        </p:nvSpPr>
        <p:spPr>
          <a:xfrm>
            <a:off x="959005" y="1295400"/>
            <a:ext cx="6225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Step 2: Measure distances between each centroid and each case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4F62B654-AC7F-4348-B29D-AC314B12F831}"/>
              </a:ext>
            </a:extLst>
          </p:cNvPr>
          <p:cNvSpPr/>
          <p:nvPr/>
        </p:nvSpPr>
        <p:spPr>
          <a:xfrm>
            <a:off x="2895600" y="2743200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08652E8-00B5-9D4B-BC6F-3E1F5C5298F9}"/>
              </a:ext>
            </a:extLst>
          </p:cNvPr>
          <p:cNvSpPr/>
          <p:nvPr/>
        </p:nvSpPr>
        <p:spPr>
          <a:xfrm>
            <a:off x="3528565" y="2885294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v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2F14E4F7-4B53-7F4B-89A7-BED426653E88}"/>
              </a:ext>
            </a:extLst>
          </p:cNvPr>
          <p:cNvSpPr/>
          <p:nvPr/>
        </p:nvSpPr>
        <p:spPr>
          <a:xfrm>
            <a:off x="2971800" y="3298909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911A5A3-B63D-284D-A018-608E0DE5621A}"/>
              </a:ext>
            </a:extLst>
          </p:cNvPr>
          <p:cNvSpPr/>
          <p:nvPr/>
        </p:nvSpPr>
        <p:spPr>
          <a:xfrm>
            <a:off x="3537916" y="3209870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FD2A51AA-500D-C344-B4DC-8C9F4D95E612}"/>
              </a:ext>
            </a:extLst>
          </p:cNvPr>
          <p:cNvSpPr/>
          <p:nvPr/>
        </p:nvSpPr>
        <p:spPr>
          <a:xfrm>
            <a:off x="3200400" y="2590800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CC32231-C357-CD4F-B955-E5FD465D5B0A}"/>
              </a:ext>
            </a:extLst>
          </p:cNvPr>
          <p:cNvSpPr/>
          <p:nvPr/>
        </p:nvSpPr>
        <p:spPr>
          <a:xfrm>
            <a:off x="3809727" y="3102427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B7E13825-CE99-DF47-AC12-01D614B03D7C}"/>
              </a:ext>
            </a:extLst>
          </p:cNvPr>
          <p:cNvSpPr/>
          <p:nvPr/>
        </p:nvSpPr>
        <p:spPr>
          <a:xfrm>
            <a:off x="6143133" y="3033787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368F6C4-7D8E-2A4E-83CF-8177A8DE5562}"/>
              </a:ext>
            </a:extLst>
          </p:cNvPr>
          <p:cNvSpPr/>
          <p:nvPr/>
        </p:nvSpPr>
        <p:spPr>
          <a:xfrm>
            <a:off x="6888107" y="3110649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v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633D697-8EE8-004F-80A2-362E9F04EE84}"/>
              </a:ext>
            </a:extLst>
          </p:cNvPr>
          <p:cNvSpPr/>
          <p:nvPr/>
        </p:nvSpPr>
        <p:spPr>
          <a:xfrm>
            <a:off x="6202580" y="3287544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54CE472-5170-714A-A44C-61CE1DD088EA}"/>
              </a:ext>
            </a:extLst>
          </p:cNvPr>
          <p:cNvSpPr/>
          <p:nvPr/>
        </p:nvSpPr>
        <p:spPr>
          <a:xfrm>
            <a:off x="6798611" y="3657600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6D09A30-81D7-7F4C-B6D9-475D52C5D419}"/>
              </a:ext>
            </a:extLst>
          </p:cNvPr>
          <p:cNvSpPr/>
          <p:nvPr/>
        </p:nvSpPr>
        <p:spPr>
          <a:xfrm>
            <a:off x="5938171" y="3250064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045F8DC5-F3D1-EC40-867B-848060BA744F}"/>
              </a:ext>
            </a:extLst>
          </p:cNvPr>
          <p:cNvSpPr/>
          <p:nvPr/>
        </p:nvSpPr>
        <p:spPr>
          <a:xfrm>
            <a:off x="7057260" y="3393014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C2B3A959-7702-9E48-AEEC-BEFA1010BFF5}"/>
              </a:ext>
            </a:extLst>
          </p:cNvPr>
          <p:cNvSpPr/>
          <p:nvPr/>
        </p:nvSpPr>
        <p:spPr>
          <a:xfrm>
            <a:off x="4319762" y="4114800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23280BB2-3A9B-1F47-B7F9-1695659F256E}"/>
              </a:ext>
            </a:extLst>
          </p:cNvPr>
          <p:cNvSpPr/>
          <p:nvPr/>
        </p:nvSpPr>
        <p:spPr>
          <a:xfrm>
            <a:off x="5225822" y="4438999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v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B57B4A0-66F6-A344-94A3-438780C404AC}"/>
              </a:ext>
            </a:extLst>
          </p:cNvPr>
          <p:cNvSpPr/>
          <p:nvPr/>
        </p:nvSpPr>
        <p:spPr>
          <a:xfrm>
            <a:off x="4233938" y="4476415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49BF5849-DABB-3D45-90BA-00E9BC83082D}"/>
              </a:ext>
            </a:extLst>
          </p:cNvPr>
          <p:cNvSpPr/>
          <p:nvPr/>
        </p:nvSpPr>
        <p:spPr>
          <a:xfrm>
            <a:off x="5062462" y="4670685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D257B549-4BFB-064C-AC44-4DFB83E93FC2}"/>
              </a:ext>
            </a:extLst>
          </p:cNvPr>
          <p:cNvSpPr/>
          <p:nvPr/>
        </p:nvSpPr>
        <p:spPr>
          <a:xfrm>
            <a:off x="3962127" y="4462662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EBC21D21-E946-8243-8FA2-97AD56E6B403}"/>
              </a:ext>
            </a:extLst>
          </p:cNvPr>
          <p:cNvSpPr/>
          <p:nvPr/>
        </p:nvSpPr>
        <p:spPr>
          <a:xfrm>
            <a:off x="5380330" y="4741109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E76EE036-A33F-2C43-99D2-802C476D0089}"/>
              </a:ext>
            </a:extLst>
          </p:cNvPr>
          <p:cNvSpPr/>
          <p:nvPr/>
        </p:nvSpPr>
        <p:spPr>
          <a:xfrm>
            <a:off x="4445608" y="4556767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8E4C86E3-F4D8-154D-A31B-908CD8C9AB0E}"/>
              </a:ext>
            </a:extLst>
          </p:cNvPr>
          <p:cNvSpPr/>
          <p:nvPr/>
        </p:nvSpPr>
        <p:spPr>
          <a:xfrm>
            <a:off x="4386338" y="4744977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B9FD8910-97A1-9941-9720-0B765082AD21}"/>
              </a:ext>
            </a:extLst>
          </p:cNvPr>
          <p:cNvSpPr/>
          <p:nvPr/>
        </p:nvSpPr>
        <p:spPr>
          <a:xfrm>
            <a:off x="4724400" y="4576580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89B913F7-4BB6-C84C-B357-F2D2EC3C3466}"/>
              </a:ext>
            </a:extLst>
          </p:cNvPr>
          <p:cNvSpPr/>
          <p:nvPr/>
        </p:nvSpPr>
        <p:spPr>
          <a:xfrm>
            <a:off x="4743439" y="4732533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5-Point Star 28">
            <a:extLst>
              <a:ext uri="{FF2B5EF4-FFF2-40B4-BE49-F238E27FC236}">
                <a16:creationId xmlns:a16="http://schemas.microsoft.com/office/drawing/2014/main" id="{020BCEB2-7F18-A940-9716-3B8ED6F19C1A}"/>
              </a:ext>
            </a:extLst>
          </p:cNvPr>
          <p:cNvSpPr/>
          <p:nvPr/>
        </p:nvSpPr>
        <p:spPr>
          <a:xfrm>
            <a:off x="5228394" y="3348190"/>
            <a:ext cx="424211" cy="345190"/>
          </a:xfrm>
          <a:prstGeom prst="star5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5-Point Star 29">
            <a:extLst>
              <a:ext uri="{FF2B5EF4-FFF2-40B4-BE49-F238E27FC236}">
                <a16:creationId xmlns:a16="http://schemas.microsoft.com/office/drawing/2014/main" id="{3EE50A6C-28AE-E24E-853B-91A34656C275}"/>
              </a:ext>
            </a:extLst>
          </p:cNvPr>
          <p:cNvSpPr/>
          <p:nvPr/>
        </p:nvSpPr>
        <p:spPr>
          <a:xfrm>
            <a:off x="7133460" y="2728314"/>
            <a:ext cx="424211" cy="345190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026B559-2945-1241-BA3C-55D9BF7CC4A0}"/>
              </a:ext>
            </a:extLst>
          </p:cNvPr>
          <p:cNvCxnSpPr>
            <a:cxnSpLocks/>
            <a:endCxn id="39" idx="5"/>
          </p:cNvCxnSpPr>
          <p:nvPr/>
        </p:nvCxnSpPr>
        <p:spPr>
          <a:xfrm flipH="1" flipV="1">
            <a:off x="3101882" y="3459556"/>
            <a:ext cx="707846" cy="57904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F446BD9-5FC4-3943-AA35-94E9062FB151}"/>
              </a:ext>
            </a:extLst>
          </p:cNvPr>
          <p:cNvCxnSpPr>
            <a:cxnSpLocks/>
            <a:endCxn id="40" idx="4"/>
          </p:cNvCxnSpPr>
          <p:nvPr/>
        </p:nvCxnSpPr>
        <p:spPr>
          <a:xfrm flipH="1" flipV="1">
            <a:off x="3614116" y="3398080"/>
            <a:ext cx="195612" cy="64052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9F233224-E97F-AA42-8CA0-99263A92A343}"/>
              </a:ext>
            </a:extLst>
          </p:cNvPr>
          <p:cNvCxnSpPr>
            <a:cxnSpLocks/>
            <a:endCxn id="37" idx="5"/>
          </p:cNvCxnSpPr>
          <p:nvPr/>
        </p:nvCxnSpPr>
        <p:spPr>
          <a:xfrm flipH="1" flipV="1">
            <a:off x="3025682" y="2903847"/>
            <a:ext cx="784045" cy="113475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C5F47920-E429-C948-8A97-9B963F4ABA85}"/>
              </a:ext>
            </a:extLst>
          </p:cNvPr>
          <p:cNvCxnSpPr>
            <a:cxnSpLocks/>
            <a:endCxn id="38" idx="4"/>
          </p:cNvCxnSpPr>
          <p:nvPr/>
        </p:nvCxnSpPr>
        <p:spPr>
          <a:xfrm flipH="1" flipV="1">
            <a:off x="3604765" y="3073504"/>
            <a:ext cx="204962" cy="96509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EDB41246-646A-BE44-8B22-08923DE43CCB}"/>
              </a:ext>
            </a:extLst>
          </p:cNvPr>
          <p:cNvCxnSpPr>
            <a:cxnSpLocks/>
          </p:cNvCxnSpPr>
          <p:nvPr/>
        </p:nvCxnSpPr>
        <p:spPr>
          <a:xfrm flipV="1">
            <a:off x="3809727" y="3298860"/>
            <a:ext cx="76474" cy="7397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8228AF06-D4CC-5A4E-AA2C-8A128794FFC4}"/>
              </a:ext>
            </a:extLst>
          </p:cNvPr>
          <p:cNvCxnSpPr>
            <a:cxnSpLocks/>
          </p:cNvCxnSpPr>
          <p:nvPr/>
        </p:nvCxnSpPr>
        <p:spPr>
          <a:xfrm flipH="1" flipV="1">
            <a:off x="3330482" y="2751447"/>
            <a:ext cx="479245" cy="128715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5-Point Star 1">
            <a:extLst>
              <a:ext uri="{FF2B5EF4-FFF2-40B4-BE49-F238E27FC236}">
                <a16:creationId xmlns:a16="http://schemas.microsoft.com/office/drawing/2014/main" id="{894A529B-76D8-0140-A04A-F510789B353E}"/>
              </a:ext>
            </a:extLst>
          </p:cNvPr>
          <p:cNvSpPr/>
          <p:nvPr/>
        </p:nvSpPr>
        <p:spPr>
          <a:xfrm>
            <a:off x="3537916" y="3845810"/>
            <a:ext cx="424211" cy="345190"/>
          </a:xfrm>
          <a:prstGeom prst="star5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FB27D0A7-8A83-4E42-AD28-F7EC38371D9E}"/>
              </a:ext>
            </a:extLst>
          </p:cNvPr>
          <p:cNvCxnSpPr>
            <a:cxnSpLocks/>
            <a:endCxn id="50" idx="2"/>
          </p:cNvCxnSpPr>
          <p:nvPr/>
        </p:nvCxnSpPr>
        <p:spPr>
          <a:xfrm>
            <a:off x="3690316" y="4038600"/>
            <a:ext cx="629446" cy="17030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9302191E-395F-9E4E-BC83-A223C0B774E5}"/>
              </a:ext>
            </a:extLst>
          </p:cNvPr>
          <p:cNvCxnSpPr>
            <a:cxnSpLocks/>
            <a:endCxn id="52" idx="1"/>
          </p:cNvCxnSpPr>
          <p:nvPr/>
        </p:nvCxnSpPr>
        <p:spPr>
          <a:xfrm>
            <a:off x="3690316" y="4038600"/>
            <a:ext cx="565940" cy="46537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C81EE887-31C9-9D40-894F-A117488CB5D8}"/>
              </a:ext>
            </a:extLst>
          </p:cNvPr>
          <p:cNvCxnSpPr>
            <a:cxnSpLocks/>
            <a:endCxn id="54" idx="1"/>
          </p:cNvCxnSpPr>
          <p:nvPr/>
        </p:nvCxnSpPr>
        <p:spPr>
          <a:xfrm>
            <a:off x="3690316" y="4038600"/>
            <a:ext cx="294129" cy="45162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A99481D3-2F3C-2B4C-AF8B-5CE346465CF0}"/>
              </a:ext>
            </a:extLst>
          </p:cNvPr>
          <p:cNvCxnSpPr>
            <a:cxnSpLocks/>
          </p:cNvCxnSpPr>
          <p:nvPr/>
        </p:nvCxnSpPr>
        <p:spPr>
          <a:xfrm>
            <a:off x="3735372" y="4047553"/>
            <a:ext cx="684470" cy="74747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284F3143-DF5D-5645-981F-BA793D9322CD}"/>
              </a:ext>
            </a:extLst>
          </p:cNvPr>
          <p:cNvCxnSpPr>
            <a:cxnSpLocks/>
            <a:endCxn id="56" idx="1"/>
          </p:cNvCxnSpPr>
          <p:nvPr/>
        </p:nvCxnSpPr>
        <p:spPr>
          <a:xfrm>
            <a:off x="3749586" y="4038248"/>
            <a:ext cx="718340" cy="54608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FDB86226-F2B7-CA4D-BBFB-994B50B2F1CA}"/>
              </a:ext>
            </a:extLst>
          </p:cNvPr>
          <p:cNvCxnSpPr>
            <a:cxnSpLocks/>
            <a:endCxn id="58" idx="2"/>
          </p:cNvCxnSpPr>
          <p:nvPr/>
        </p:nvCxnSpPr>
        <p:spPr>
          <a:xfrm>
            <a:off x="3745350" y="4058619"/>
            <a:ext cx="979050" cy="61206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12AFB875-D8E7-F348-98C0-348F7EBC69F7}"/>
              </a:ext>
            </a:extLst>
          </p:cNvPr>
          <p:cNvCxnSpPr>
            <a:cxnSpLocks/>
            <a:endCxn id="59" idx="2"/>
          </p:cNvCxnSpPr>
          <p:nvPr/>
        </p:nvCxnSpPr>
        <p:spPr>
          <a:xfrm>
            <a:off x="3756155" y="4058619"/>
            <a:ext cx="987284" cy="76801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12" name="Straight Arrow Connector 43011">
            <a:extLst>
              <a:ext uri="{FF2B5EF4-FFF2-40B4-BE49-F238E27FC236}">
                <a16:creationId xmlns:a16="http://schemas.microsoft.com/office/drawing/2014/main" id="{9ECC3645-2564-AC44-B0B9-852DF9B21C97}"/>
              </a:ext>
            </a:extLst>
          </p:cNvPr>
          <p:cNvCxnSpPr>
            <a:endCxn id="51" idx="0"/>
          </p:cNvCxnSpPr>
          <p:nvPr/>
        </p:nvCxnSpPr>
        <p:spPr>
          <a:xfrm flipH="1">
            <a:off x="5302022" y="3556052"/>
            <a:ext cx="154508" cy="882947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D10DC2C4-BD14-A142-8839-CD08457BA965}"/>
              </a:ext>
            </a:extLst>
          </p:cNvPr>
          <p:cNvCxnSpPr>
            <a:cxnSpLocks/>
            <a:endCxn id="55" idx="0"/>
          </p:cNvCxnSpPr>
          <p:nvPr/>
        </p:nvCxnSpPr>
        <p:spPr>
          <a:xfrm flipH="1">
            <a:off x="5456530" y="3556052"/>
            <a:ext cx="20784" cy="1185057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3765520F-CE31-0C4E-B40A-F17FFEBED680}"/>
              </a:ext>
            </a:extLst>
          </p:cNvPr>
          <p:cNvCxnSpPr>
            <a:cxnSpLocks/>
            <a:endCxn id="53" idx="0"/>
          </p:cNvCxnSpPr>
          <p:nvPr/>
        </p:nvCxnSpPr>
        <p:spPr>
          <a:xfrm flipH="1">
            <a:off x="5138662" y="3556052"/>
            <a:ext cx="317868" cy="1114633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6AD8D0E3-3AF4-1F47-BE13-792D77171E18}"/>
              </a:ext>
            </a:extLst>
          </p:cNvPr>
          <p:cNvCxnSpPr>
            <a:cxnSpLocks/>
            <a:endCxn id="47" idx="2"/>
          </p:cNvCxnSpPr>
          <p:nvPr/>
        </p:nvCxnSpPr>
        <p:spPr>
          <a:xfrm flipV="1">
            <a:off x="5456530" y="3344169"/>
            <a:ext cx="481641" cy="211884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2909EE97-8BEE-1446-876B-4F9969AB8256}"/>
              </a:ext>
            </a:extLst>
          </p:cNvPr>
          <p:cNvCxnSpPr>
            <a:cxnSpLocks/>
            <a:endCxn id="45" idx="2"/>
          </p:cNvCxnSpPr>
          <p:nvPr/>
        </p:nvCxnSpPr>
        <p:spPr>
          <a:xfrm flipV="1">
            <a:off x="5499430" y="3381649"/>
            <a:ext cx="703150" cy="150730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C4D56D66-5822-984C-8155-A9400960D89E}"/>
              </a:ext>
            </a:extLst>
          </p:cNvPr>
          <p:cNvCxnSpPr>
            <a:cxnSpLocks/>
            <a:endCxn id="43" idx="2"/>
          </p:cNvCxnSpPr>
          <p:nvPr/>
        </p:nvCxnSpPr>
        <p:spPr>
          <a:xfrm flipV="1">
            <a:off x="5473750" y="3127892"/>
            <a:ext cx="669383" cy="421462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711B555B-EE7A-9B4D-A38B-A29C970BF391}"/>
              </a:ext>
            </a:extLst>
          </p:cNvPr>
          <p:cNvCxnSpPr>
            <a:cxnSpLocks/>
            <a:stCxn id="44" idx="7"/>
          </p:cNvCxnSpPr>
          <p:nvPr/>
        </p:nvCxnSpPr>
        <p:spPr>
          <a:xfrm flipV="1">
            <a:off x="7018189" y="2908426"/>
            <a:ext cx="327376" cy="229786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220B8354-68CD-EE43-9C34-3057B62AADE3}"/>
              </a:ext>
            </a:extLst>
          </p:cNvPr>
          <p:cNvCxnSpPr>
            <a:cxnSpLocks/>
            <a:stCxn id="48" idx="7"/>
          </p:cNvCxnSpPr>
          <p:nvPr/>
        </p:nvCxnSpPr>
        <p:spPr>
          <a:xfrm flipV="1">
            <a:off x="7187342" y="2885294"/>
            <a:ext cx="155484" cy="535283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4EBC7718-CF69-E343-BC52-B788FF429B95}"/>
              </a:ext>
            </a:extLst>
          </p:cNvPr>
          <p:cNvCxnSpPr>
            <a:cxnSpLocks/>
            <a:stCxn id="46" idx="0"/>
          </p:cNvCxnSpPr>
          <p:nvPr/>
        </p:nvCxnSpPr>
        <p:spPr>
          <a:xfrm flipV="1">
            <a:off x="6874811" y="2922572"/>
            <a:ext cx="459595" cy="735028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2125437B-2B1A-6B49-A9F4-6762AF656E55}"/>
              </a:ext>
            </a:extLst>
          </p:cNvPr>
          <p:cNvCxnSpPr>
            <a:cxnSpLocks/>
            <a:endCxn id="53" idx="1"/>
          </p:cNvCxnSpPr>
          <p:nvPr/>
        </p:nvCxnSpPr>
        <p:spPr>
          <a:xfrm>
            <a:off x="3745350" y="4058619"/>
            <a:ext cx="1339430" cy="63962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0A40AE35-9781-4348-8FBE-805E815DEC99}"/>
              </a:ext>
            </a:extLst>
          </p:cNvPr>
          <p:cNvCxnSpPr>
            <a:cxnSpLocks/>
            <a:endCxn id="51" idx="2"/>
          </p:cNvCxnSpPr>
          <p:nvPr/>
        </p:nvCxnSpPr>
        <p:spPr>
          <a:xfrm>
            <a:off x="3756155" y="4058619"/>
            <a:ext cx="1469667" cy="47448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69534FF7-9856-C742-A751-A60709ED95FA}"/>
              </a:ext>
            </a:extLst>
          </p:cNvPr>
          <p:cNvCxnSpPr>
            <a:cxnSpLocks/>
            <a:endCxn id="55" idx="1"/>
          </p:cNvCxnSpPr>
          <p:nvPr/>
        </p:nvCxnSpPr>
        <p:spPr>
          <a:xfrm>
            <a:off x="3809727" y="4038248"/>
            <a:ext cx="1592921" cy="73042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4D5C3414-5659-9040-ACAB-6A08E7536BE1}"/>
              </a:ext>
            </a:extLst>
          </p:cNvPr>
          <p:cNvCxnSpPr>
            <a:cxnSpLocks/>
            <a:endCxn id="43" idx="2"/>
          </p:cNvCxnSpPr>
          <p:nvPr/>
        </p:nvCxnSpPr>
        <p:spPr>
          <a:xfrm flipV="1">
            <a:off x="3756155" y="3127892"/>
            <a:ext cx="2386978" cy="9103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6143B8E3-85D8-C148-B8F6-6454ADF22785}"/>
              </a:ext>
            </a:extLst>
          </p:cNvPr>
          <p:cNvCxnSpPr>
            <a:cxnSpLocks/>
            <a:endCxn id="47" idx="2"/>
          </p:cNvCxnSpPr>
          <p:nvPr/>
        </p:nvCxnSpPr>
        <p:spPr>
          <a:xfrm flipV="1">
            <a:off x="3756155" y="3344169"/>
            <a:ext cx="2182016" cy="69407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193C8E9A-EFCE-B747-8EA4-6D14071C529E}"/>
              </a:ext>
            </a:extLst>
          </p:cNvPr>
          <p:cNvCxnSpPr>
            <a:cxnSpLocks/>
            <a:endCxn id="45" idx="3"/>
          </p:cNvCxnSpPr>
          <p:nvPr/>
        </p:nvCxnSpPr>
        <p:spPr>
          <a:xfrm flipV="1">
            <a:off x="3809727" y="3448191"/>
            <a:ext cx="2415171" cy="59005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846B4061-65A6-044B-9C20-ADFF3FE51A65}"/>
              </a:ext>
            </a:extLst>
          </p:cNvPr>
          <p:cNvCxnSpPr>
            <a:cxnSpLocks/>
            <a:endCxn id="44" idx="2"/>
          </p:cNvCxnSpPr>
          <p:nvPr/>
        </p:nvCxnSpPr>
        <p:spPr>
          <a:xfrm flipV="1">
            <a:off x="3809727" y="3204754"/>
            <a:ext cx="3078380" cy="83349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54D976CD-1ADD-7543-87A7-2266BBEE81FD}"/>
              </a:ext>
            </a:extLst>
          </p:cNvPr>
          <p:cNvCxnSpPr>
            <a:cxnSpLocks/>
            <a:endCxn id="46" idx="2"/>
          </p:cNvCxnSpPr>
          <p:nvPr/>
        </p:nvCxnSpPr>
        <p:spPr>
          <a:xfrm flipV="1">
            <a:off x="3756155" y="3751705"/>
            <a:ext cx="3042456" cy="28654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A7ED68BB-922C-5641-BCA7-CEF9B1C51C00}"/>
              </a:ext>
            </a:extLst>
          </p:cNvPr>
          <p:cNvCxnSpPr>
            <a:cxnSpLocks/>
            <a:endCxn id="48" idx="6"/>
          </p:cNvCxnSpPr>
          <p:nvPr/>
        </p:nvCxnSpPr>
        <p:spPr>
          <a:xfrm flipV="1">
            <a:off x="3809727" y="3487119"/>
            <a:ext cx="3399933" cy="55113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B3379CD1-1F20-A943-8853-0FA9831FC855}"/>
              </a:ext>
            </a:extLst>
          </p:cNvPr>
          <p:cNvCxnSpPr>
            <a:cxnSpLocks/>
            <a:endCxn id="42" idx="5"/>
          </p:cNvCxnSpPr>
          <p:nvPr/>
        </p:nvCxnSpPr>
        <p:spPr>
          <a:xfrm flipH="1" flipV="1">
            <a:off x="3939809" y="3263074"/>
            <a:ext cx="1533942" cy="292978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B1AB857D-D0C4-344B-9646-4CAFAA3474B8}"/>
              </a:ext>
            </a:extLst>
          </p:cNvPr>
          <p:cNvCxnSpPr>
            <a:cxnSpLocks/>
            <a:endCxn id="38" idx="5"/>
          </p:cNvCxnSpPr>
          <p:nvPr/>
        </p:nvCxnSpPr>
        <p:spPr>
          <a:xfrm flipH="1" flipV="1">
            <a:off x="3658647" y="3045941"/>
            <a:ext cx="1797884" cy="535284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D47E7CE4-E059-E445-A406-31A2ECDEDBAF}"/>
              </a:ext>
            </a:extLst>
          </p:cNvPr>
          <p:cNvCxnSpPr>
            <a:cxnSpLocks/>
            <a:endCxn id="41" idx="5"/>
          </p:cNvCxnSpPr>
          <p:nvPr/>
        </p:nvCxnSpPr>
        <p:spPr>
          <a:xfrm flipH="1" flipV="1">
            <a:off x="3330482" y="2751447"/>
            <a:ext cx="2072166" cy="797907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9244301-5F13-3546-9021-2299EB57808A}"/>
              </a:ext>
            </a:extLst>
          </p:cNvPr>
          <p:cNvCxnSpPr>
            <a:cxnSpLocks/>
            <a:endCxn id="37" idx="6"/>
          </p:cNvCxnSpPr>
          <p:nvPr/>
        </p:nvCxnSpPr>
        <p:spPr>
          <a:xfrm flipH="1" flipV="1">
            <a:off x="3048000" y="2837305"/>
            <a:ext cx="2408530" cy="695074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4F3F8744-E2D0-AF4F-9B41-21EBFAF9C308}"/>
              </a:ext>
            </a:extLst>
          </p:cNvPr>
          <p:cNvCxnSpPr>
            <a:cxnSpLocks/>
          </p:cNvCxnSpPr>
          <p:nvPr/>
        </p:nvCxnSpPr>
        <p:spPr>
          <a:xfrm flipH="1" flipV="1">
            <a:off x="3680966" y="3298859"/>
            <a:ext cx="1721682" cy="257193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A69F189E-B1A1-7A4F-B8EA-D42C065BAEFD}"/>
              </a:ext>
            </a:extLst>
          </p:cNvPr>
          <p:cNvCxnSpPr>
            <a:cxnSpLocks/>
            <a:endCxn id="39" idx="6"/>
          </p:cNvCxnSpPr>
          <p:nvPr/>
        </p:nvCxnSpPr>
        <p:spPr>
          <a:xfrm flipH="1" flipV="1">
            <a:off x="3124200" y="3393014"/>
            <a:ext cx="2278448" cy="188210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D587744F-6521-C04D-A02E-96EF7E9BA32B}"/>
              </a:ext>
            </a:extLst>
          </p:cNvPr>
          <p:cNvCxnSpPr>
            <a:cxnSpLocks/>
            <a:endCxn id="54" idx="1"/>
          </p:cNvCxnSpPr>
          <p:nvPr/>
        </p:nvCxnSpPr>
        <p:spPr>
          <a:xfrm flipH="1">
            <a:off x="3984445" y="3532379"/>
            <a:ext cx="1472085" cy="957846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D4A13665-9B2D-CF42-BEF7-30358D979235}"/>
              </a:ext>
            </a:extLst>
          </p:cNvPr>
          <p:cNvCxnSpPr>
            <a:cxnSpLocks/>
            <a:endCxn id="50" idx="6"/>
          </p:cNvCxnSpPr>
          <p:nvPr/>
        </p:nvCxnSpPr>
        <p:spPr>
          <a:xfrm flipH="1">
            <a:off x="4472162" y="3581224"/>
            <a:ext cx="984368" cy="627681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B429C605-F41D-3842-A58E-38D771C1A7D5}"/>
              </a:ext>
            </a:extLst>
          </p:cNvPr>
          <p:cNvCxnSpPr>
            <a:cxnSpLocks/>
            <a:endCxn id="52" idx="7"/>
          </p:cNvCxnSpPr>
          <p:nvPr/>
        </p:nvCxnSpPr>
        <p:spPr>
          <a:xfrm flipH="1">
            <a:off x="4364020" y="3581224"/>
            <a:ext cx="1092510" cy="922754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252E7F73-2E88-7B45-9D06-FE2144B2DC3F}"/>
              </a:ext>
            </a:extLst>
          </p:cNvPr>
          <p:cNvCxnSpPr>
            <a:cxnSpLocks/>
          </p:cNvCxnSpPr>
          <p:nvPr/>
        </p:nvCxnSpPr>
        <p:spPr>
          <a:xfrm flipH="1">
            <a:off x="4516420" y="3556052"/>
            <a:ext cx="940110" cy="1100326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90278C01-BD3B-7D4F-A27C-76F88E1A37DE}"/>
              </a:ext>
            </a:extLst>
          </p:cNvPr>
          <p:cNvCxnSpPr>
            <a:cxnSpLocks/>
            <a:endCxn id="44" idx="2"/>
          </p:cNvCxnSpPr>
          <p:nvPr/>
        </p:nvCxnSpPr>
        <p:spPr>
          <a:xfrm flipV="1">
            <a:off x="5499430" y="3204754"/>
            <a:ext cx="1388677" cy="327626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63512656-C537-4141-B1B7-D9E411AF3A7E}"/>
              </a:ext>
            </a:extLst>
          </p:cNvPr>
          <p:cNvCxnSpPr>
            <a:cxnSpLocks/>
            <a:endCxn id="48" idx="2"/>
          </p:cNvCxnSpPr>
          <p:nvPr/>
        </p:nvCxnSpPr>
        <p:spPr>
          <a:xfrm flipV="1">
            <a:off x="5473750" y="3487119"/>
            <a:ext cx="1583510" cy="45260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74451268-0F3D-B54A-AC2C-DC5648C37DB1}"/>
              </a:ext>
            </a:extLst>
          </p:cNvPr>
          <p:cNvCxnSpPr>
            <a:cxnSpLocks/>
            <a:endCxn id="46" idx="1"/>
          </p:cNvCxnSpPr>
          <p:nvPr/>
        </p:nvCxnSpPr>
        <p:spPr>
          <a:xfrm>
            <a:off x="5456530" y="3556052"/>
            <a:ext cx="1364399" cy="129111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A29CF450-A6F4-4F49-83D5-78103C1D41D3}"/>
              </a:ext>
            </a:extLst>
          </p:cNvPr>
          <p:cNvCxnSpPr>
            <a:cxnSpLocks/>
            <a:stCxn id="41" idx="6"/>
          </p:cNvCxnSpPr>
          <p:nvPr/>
        </p:nvCxnSpPr>
        <p:spPr>
          <a:xfrm>
            <a:off x="3352800" y="2684905"/>
            <a:ext cx="3981606" cy="237667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28B1CF97-82A0-504B-82A9-6BAC7ABA2293}"/>
              </a:ext>
            </a:extLst>
          </p:cNvPr>
          <p:cNvCxnSpPr>
            <a:cxnSpLocks/>
            <a:stCxn id="37" idx="6"/>
          </p:cNvCxnSpPr>
          <p:nvPr/>
        </p:nvCxnSpPr>
        <p:spPr>
          <a:xfrm>
            <a:off x="3048000" y="2837305"/>
            <a:ext cx="4286406" cy="66542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337BD7EE-3E40-BA4C-A667-F04F4D8BD505}"/>
              </a:ext>
            </a:extLst>
          </p:cNvPr>
          <p:cNvCxnSpPr>
            <a:cxnSpLocks/>
            <a:stCxn id="38" idx="2"/>
          </p:cNvCxnSpPr>
          <p:nvPr/>
        </p:nvCxnSpPr>
        <p:spPr>
          <a:xfrm flipV="1">
            <a:off x="3528565" y="2931410"/>
            <a:ext cx="3814261" cy="47989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8397B953-D153-D34C-8F19-628075C2B73C}"/>
              </a:ext>
            </a:extLst>
          </p:cNvPr>
          <p:cNvCxnSpPr>
            <a:cxnSpLocks/>
            <a:stCxn id="39" idx="7"/>
          </p:cNvCxnSpPr>
          <p:nvPr/>
        </p:nvCxnSpPr>
        <p:spPr>
          <a:xfrm flipV="1">
            <a:off x="3101882" y="2931410"/>
            <a:ext cx="4232524" cy="395062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>
            <a:extLst>
              <a:ext uri="{FF2B5EF4-FFF2-40B4-BE49-F238E27FC236}">
                <a16:creationId xmlns:a16="http://schemas.microsoft.com/office/drawing/2014/main" id="{BF80192E-6BB1-1E47-8A1A-E8D1BBF62602}"/>
              </a:ext>
            </a:extLst>
          </p:cNvPr>
          <p:cNvCxnSpPr>
            <a:cxnSpLocks/>
            <a:stCxn id="40" idx="6"/>
          </p:cNvCxnSpPr>
          <p:nvPr/>
        </p:nvCxnSpPr>
        <p:spPr>
          <a:xfrm flipV="1">
            <a:off x="3690316" y="2931410"/>
            <a:ext cx="3652510" cy="372565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F05AB0EB-840D-0846-A57D-026F59D35544}"/>
              </a:ext>
            </a:extLst>
          </p:cNvPr>
          <p:cNvCxnSpPr>
            <a:cxnSpLocks/>
          </p:cNvCxnSpPr>
          <p:nvPr/>
        </p:nvCxnSpPr>
        <p:spPr>
          <a:xfrm flipV="1">
            <a:off x="3962127" y="2931410"/>
            <a:ext cx="3372279" cy="273345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7C9A7FA6-F824-3648-9D32-F127D805B5CD}"/>
              </a:ext>
            </a:extLst>
          </p:cNvPr>
          <p:cNvCxnSpPr>
            <a:cxnSpLocks/>
            <a:stCxn id="54" idx="7"/>
          </p:cNvCxnSpPr>
          <p:nvPr/>
        </p:nvCxnSpPr>
        <p:spPr>
          <a:xfrm flipV="1">
            <a:off x="4092209" y="2931410"/>
            <a:ext cx="3242197" cy="1558815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>
            <a:extLst>
              <a:ext uri="{FF2B5EF4-FFF2-40B4-BE49-F238E27FC236}">
                <a16:creationId xmlns:a16="http://schemas.microsoft.com/office/drawing/2014/main" id="{57D05CD6-8336-7842-B2D0-C19DF08F9436}"/>
              </a:ext>
            </a:extLst>
          </p:cNvPr>
          <p:cNvCxnSpPr>
            <a:cxnSpLocks/>
          </p:cNvCxnSpPr>
          <p:nvPr/>
        </p:nvCxnSpPr>
        <p:spPr>
          <a:xfrm flipV="1">
            <a:off x="4467926" y="2931410"/>
            <a:ext cx="2866480" cy="1259591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>
            <a:extLst>
              <a:ext uri="{FF2B5EF4-FFF2-40B4-BE49-F238E27FC236}">
                <a16:creationId xmlns:a16="http://schemas.microsoft.com/office/drawing/2014/main" id="{9A137744-D072-F544-92A5-46F5A768518B}"/>
              </a:ext>
            </a:extLst>
          </p:cNvPr>
          <p:cNvCxnSpPr>
            <a:cxnSpLocks/>
          </p:cNvCxnSpPr>
          <p:nvPr/>
        </p:nvCxnSpPr>
        <p:spPr>
          <a:xfrm flipV="1">
            <a:off x="4386338" y="2931410"/>
            <a:ext cx="2956488" cy="1601695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>
            <a:extLst>
              <a:ext uri="{FF2B5EF4-FFF2-40B4-BE49-F238E27FC236}">
                <a16:creationId xmlns:a16="http://schemas.microsoft.com/office/drawing/2014/main" id="{86130709-A6DF-1541-8D4C-2A90FA9A8EEE}"/>
              </a:ext>
            </a:extLst>
          </p:cNvPr>
          <p:cNvCxnSpPr>
            <a:cxnSpLocks/>
            <a:endCxn id="30" idx="2"/>
          </p:cNvCxnSpPr>
          <p:nvPr/>
        </p:nvCxnSpPr>
        <p:spPr>
          <a:xfrm flipV="1">
            <a:off x="4538738" y="3073503"/>
            <a:ext cx="2675739" cy="1612004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8760E170-33D5-5943-A9F1-FF04E554D942}"/>
              </a:ext>
            </a:extLst>
          </p:cNvPr>
          <p:cNvCxnSpPr>
            <a:cxnSpLocks/>
            <a:stCxn id="57" idx="6"/>
          </p:cNvCxnSpPr>
          <p:nvPr/>
        </p:nvCxnSpPr>
        <p:spPr>
          <a:xfrm flipV="1">
            <a:off x="4538738" y="2931412"/>
            <a:ext cx="2795668" cy="1907670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id="{FD9FF003-1248-4749-A6D1-9177A549F2DF}"/>
              </a:ext>
            </a:extLst>
          </p:cNvPr>
          <p:cNvCxnSpPr>
            <a:cxnSpLocks/>
          </p:cNvCxnSpPr>
          <p:nvPr/>
        </p:nvCxnSpPr>
        <p:spPr>
          <a:xfrm flipV="1">
            <a:off x="4895839" y="2931410"/>
            <a:ext cx="2446987" cy="1833380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>
            <a:extLst>
              <a:ext uri="{FF2B5EF4-FFF2-40B4-BE49-F238E27FC236}">
                <a16:creationId xmlns:a16="http://schemas.microsoft.com/office/drawing/2014/main" id="{309CD3D5-57B9-424E-A0A0-26BBB2558E69}"/>
              </a:ext>
            </a:extLst>
          </p:cNvPr>
          <p:cNvCxnSpPr>
            <a:cxnSpLocks/>
          </p:cNvCxnSpPr>
          <p:nvPr/>
        </p:nvCxnSpPr>
        <p:spPr>
          <a:xfrm flipV="1">
            <a:off x="5402648" y="2979399"/>
            <a:ext cx="1940178" cy="1483263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BADCDD27-BE4F-B946-B662-7317A83F57D0}"/>
              </a:ext>
            </a:extLst>
          </p:cNvPr>
          <p:cNvCxnSpPr>
            <a:cxnSpLocks/>
          </p:cNvCxnSpPr>
          <p:nvPr/>
        </p:nvCxnSpPr>
        <p:spPr>
          <a:xfrm flipV="1">
            <a:off x="5225822" y="2931410"/>
            <a:ext cx="2108584" cy="1801124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>
            <a:extLst>
              <a:ext uri="{FF2B5EF4-FFF2-40B4-BE49-F238E27FC236}">
                <a16:creationId xmlns:a16="http://schemas.microsoft.com/office/drawing/2014/main" id="{C7D5EC56-A80C-2D4F-9B35-1B3029177A99}"/>
              </a:ext>
            </a:extLst>
          </p:cNvPr>
          <p:cNvCxnSpPr>
            <a:cxnSpLocks/>
            <a:stCxn id="55" idx="7"/>
          </p:cNvCxnSpPr>
          <p:nvPr/>
        </p:nvCxnSpPr>
        <p:spPr>
          <a:xfrm flipV="1">
            <a:off x="5510412" y="2931410"/>
            <a:ext cx="1823994" cy="1837262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id="{968BD22E-1D9A-EA48-B982-A90A50CD7310}"/>
              </a:ext>
            </a:extLst>
          </p:cNvPr>
          <p:cNvCxnSpPr>
            <a:cxnSpLocks/>
            <a:stCxn id="58" idx="6"/>
          </p:cNvCxnSpPr>
          <p:nvPr/>
        </p:nvCxnSpPr>
        <p:spPr>
          <a:xfrm flipV="1">
            <a:off x="4876800" y="2931410"/>
            <a:ext cx="2457606" cy="1739275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>
            <a:extLst>
              <a:ext uri="{FF2B5EF4-FFF2-40B4-BE49-F238E27FC236}">
                <a16:creationId xmlns:a16="http://schemas.microsoft.com/office/drawing/2014/main" id="{AD1C22D7-0B68-BD42-B90D-E3C16F0B61AA}"/>
              </a:ext>
            </a:extLst>
          </p:cNvPr>
          <p:cNvCxnSpPr>
            <a:cxnSpLocks/>
          </p:cNvCxnSpPr>
          <p:nvPr/>
        </p:nvCxnSpPr>
        <p:spPr>
          <a:xfrm flipV="1">
            <a:off x="6295533" y="2931410"/>
            <a:ext cx="1038873" cy="179239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>
            <a:extLst>
              <a:ext uri="{FF2B5EF4-FFF2-40B4-BE49-F238E27FC236}">
                <a16:creationId xmlns:a16="http://schemas.microsoft.com/office/drawing/2014/main" id="{E967C0F8-2459-B648-868E-9837FB81883F}"/>
              </a:ext>
            </a:extLst>
          </p:cNvPr>
          <p:cNvCxnSpPr>
            <a:cxnSpLocks/>
            <a:stCxn id="47" idx="7"/>
          </p:cNvCxnSpPr>
          <p:nvPr/>
        </p:nvCxnSpPr>
        <p:spPr>
          <a:xfrm flipV="1">
            <a:off x="6068253" y="2931410"/>
            <a:ext cx="1266153" cy="346217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>
            <a:extLst>
              <a:ext uri="{FF2B5EF4-FFF2-40B4-BE49-F238E27FC236}">
                <a16:creationId xmlns:a16="http://schemas.microsoft.com/office/drawing/2014/main" id="{E9F22DEB-5D4A-2E46-A135-6BC38EACF34B}"/>
              </a:ext>
            </a:extLst>
          </p:cNvPr>
          <p:cNvCxnSpPr>
            <a:cxnSpLocks/>
            <a:stCxn id="45" idx="6"/>
          </p:cNvCxnSpPr>
          <p:nvPr/>
        </p:nvCxnSpPr>
        <p:spPr>
          <a:xfrm flipV="1">
            <a:off x="6354980" y="2979401"/>
            <a:ext cx="979426" cy="402248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325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id="{8EF96988-7F8D-584D-AC5B-9858A1B1F59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9452" y="1981200"/>
            <a:ext cx="7239000" cy="4114800"/>
          </a:xfrm>
          <a:prstGeom prst="rect">
            <a:avLst/>
          </a:prstGeom>
        </p:spPr>
      </p:pic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7620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alibri" pitchFamily="34" charset="0"/>
                <a:sym typeface="Wingdings"/>
              </a:rPr>
              <a:t>K-means clustering method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31F19A-058D-2842-86C2-8577009D07FF}"/>
              </a:ext>
            </a:extLst>
          </p:cNvPr>
          <p:cNvSpPr txBox="1"/>
          <p:nvPr/>
        </p:nvSpPr>
        <p:spPr>
          <a:xfrm>
            <a:off x="959005" y="1295400"/>
            <a:ext cx="6225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Step 2: Measure distances between each centroid and each case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4F62B654-AC7F-4348-B29D-AC314B12F831}"/>
              </a:ext>
            </a:extLst>
          </p:cNvPr>
          <p:cNvSpPr/>
          <p:nvPr/>
        </p:nvSpPr>
        <p:spPr>
          <a:xfrm>
            <a:off x="2895600" y="2743200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08652E8-00B5-9D4B-BC6F-3E1F5C5298F9}"/>
              </a:ext>
            </a:extLst>
          </p:cNvPr>
          <p:cNvSpPr/>
          <p:nvPr/>
        </p:nvSpPr>
        <p:spPr>
          <a:xfrm>
            <a:off x="3528565" y="2885294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v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2F14E4F7-4B53-7F4B-89A7-BED426653E88}"/>
              </a:ext>
            </a:extLst>
          </p:cNvPr>
          <p:cNvSpPr/>
          <p:nvPr/>
        </p:nvSpPr>
        <p:spPr>
          <a:xfrm>
            <a:off x="2971800" y="3298909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911A5A3-B63D-284D-A018-608E0DE5621A}"/>
              </a:ext>
            </a:extLst>
          </p:cNvPr>
          <p:cNvSpPr/>
          <p:nvPr/>
        </p:nvSpPr>
        <p:spPr>
          <a:xfrm>
            <a:off x="3537916" y="3209870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FD2A51AA-500D-C344-B4DC-8C9F4D95E612}"/>
              </a:ext>
            </a:extLst>
          </p:cNvPr>
          <p:cNvSpPr/>
          <p:nvPr/>
        </p:nvSpPr>
        <p:spPr>
          <a:xfrm>
            <a:off x="3200400" y="2590800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CC32231-C357-CD4F-B955-E5FD465D5B0A}"/>
              </a:ext>
            </a:extLst>
          </p:cNvPr>
          <p:cNvSpPr/>
          <p:nvPr/>
        </p:nvSpPr>
        <p:spPr>
          <a:xfrm>
            <a:off x="3809727" y="3102427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B7E13825-CE99-DF47-AC12-01D614B03D7C}"/>
              </a:ext>
            </a:extLst>
          </p:cNvPr>
          <p:cNvSpPr/>
          <p:nvPr/>
        </p:nvSpPr>
        <p:spPr>
          <a:xfrm>
            <a:off x="6143133" y="3033787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368F6C4-7D8E-2A4E-83CF-8177A8DE5562}"/>
              </a:ext>
            </a:extLst>
          </p:cNvPr>
          <p:cNvSpPr/>
          <p:nvPr/>
        </p:nvSpPr>
        <p:spPr>
          <a:xfrm>
            <a:off x="6888107" y="3110649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v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633D697-8EE8-004F-80A2-362E9F04EE84}"/>
              </a:ext>
            </a:extLst>
          </p:cNvPr>
          <p:cNvSpPr/>
          <p:nvPr/>
        </p:nvSpPr>
        <p:spPr>
          <a:xfrm>
            <a:off x="6202580" y="3287544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54CE472-5170-714A-A44C-61CE1DD088EA}"/>
              </a:ext>
            </a:extLst>
          </p:cNvPr>
          <p:cNvSpPr/>
          <p:nvPr/>
        </p:nvSpPr>
        <p:spPr>
          <a:xfrm>
            <a:off x="6798611" y="3657600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6D09A30-81D7-7F4C-B6D9-475D52C5D419}"/>
              </a:ext>
            </a:extLst>
          </p:cNvPr>
          <p:cNvSpPr/>
          <p:nvPr/>
        </p:nvSpPr>
        <p:spPr>
          <a:xfrm>
            <a:off x="5938171" y="3250064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045F8DC5-F3D1-EC40-867B-848060BA744F}"/>
              </a:ext>
            </a:extLst>
          </p:cNvPr>
          <p:cNvSpPr/>
          <p:nvPr/>
        </p:nvSpPr>
        <p:spPr>
          <a:xfrm>
            <a:off x="7057260" y="3393014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C2B3A959-7702-9E48-AEEC-BEFA1010BFF5}"/>
              </a:ext>
            </a:extLst>
          </p:cNvPr>
          <p:cNvSpPr/>
          <p:nvPr/>
        </p:nvSpPr>
        <p:spPr>
          <a:xfrm>
            <a:off x="4319762" y="4114800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23280BB2-3A9B-1F47-B7F9-1695659F256E}"/>
              </a:ext>
            </a:extLst>
          </p:cNvPr>
          <p:cNvSpPr/>
          <p:nvPr/>
        </p:nvSpPr>
        <p:spPr>
          <a:xfrm>
            <a:off x="5225822" y="4438999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v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B57B4A0-66F6-A344-94A3-438780C404AC}"/>
              </a:ext>
            </a:extLst>
          </p:cNvPr>
          <p:cNvSpPr/>
          <p:nvPr/>
        </p:nvSpPr>
        <p:spPr>
          <a:xfrm>
            <a:off x="4233938" y="4476415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49BF5849-DABB-3D45-90BA-00E9BC83082D}"/>
              </a:ext>
            </a:extLst>
          </p:cNvPr>
          <p:cNvSpPr/>
          <p:nvPr/>
        </p:nvSpPr>
        <p:spPr>
          <a:xfrm>
            <a:off x="5062462" y="4670685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D257B549-4BFB-064C-AC44-4DFB83E93FC2}"/>
              </a:ext>
            </a:extLst>
          </p:cNvPr>
          <p:cNvSpPr/>
          <p:nvPr/>
        </p:nvSpPr>
        <p:spPr>
          <a:xfrm>
            <a:off x="3962127" y="4462662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EBC21D21-E946-8243-8FA2-97AD56E6B403}"/>
              </a:ext>
            </a:extLst>
          </p:cNvPr>
          <p:cNvSpPr/>
          <p:nvPr/>
        </p:nvSpPr>
        <p:spPr>
          <a:xfrm>
            <a:off x="5380330" y="4741109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E76EE036-A33F-2C43-99D2-802C476D0089}"/>
              </a:ext>
            </a:extLst>
          </p:cNvPr>
          <p:cNvSpPr/>
          <p:nvPr/>
        </p:nvSpPr>
        <p:spPr>
          <a:xfrm>
            <a:off x="4445608" y="4556767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8E4C86E3-F4D8-154D-A31B-908CD8C9AB0E}"/>
              </a:ext>
            </a:extLst>
          </p:cNvPr>
          <p:cNvSpPr/>
          <p:nvPr/>
        </p:nvSpPr>
        <p:spPr>
          <a:xfrm>
            <a:off x="4386338" y="4744977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B9FD8910-97A1-9941-9720-0B765082AD21}"/>
              </a:ext>
            </a:extLst>
          </p:cNvPr>
          <p:cNvSpPr/>
          <p:nvPr/>
        </p:nvSpPr>
        <p:spPr>
          <a:xfrm>
            <a:off x="4724400" y="4576580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89B913F7-4BB6-C84C-B357-F2D2EC3C3466}"/>
              </a:ext>
            </a:extLst>
          </p:cNvPr>
          <p:cNvSpPr/>
          <p:nvPr/>
        </p:nvSpPr>
        <p:spPr>
          <a:xfrm>
            <a:off x="4743439" y="4732533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5-Point Star 28">
            <a:extLst>
              <a:ext uri="{FF2B5EF4-FFF2-40B4-BE49-F238E27FC236}">
                <a16:creationId xmlns:a16="http://schemas.microsoft.com/office/drawing/2014/main" id="{020BCEB2-7F18-A940-9716-3B8ED6F19C1A}"/>
              </a:ext>
            </a:extLst>
          </p:cNvPr>
          <p:cNvSpPr/>
          <p:nvPr/>
        </p:nvSpPr>
        <p:spPr>
          <a:xfrm>
            <a:off x="5228394" y="3348190"/>
            <a:ext cx="424211" cy="345190"/>
          </a:xfrm>
          <a:prstGeom prst="star5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5-Point Star 29">
            <a:extLst>
              <a:ext uri="{FF2B5EF4-FFF2-40B4-BE49-F238E27FC236}">
                <a16:creationId xmlns:a16="http://schemas.microsoft.com/office/drawing/2014/main" id="{3EE50A6C-28AE-E24E-853B-91A34656C275}"/>
              </a:ext>
            </a:extLst>
          </p:cNvPr>
          <p:cNvSpPr/>
          <p:nvPr/>
        </p:nvSpPr>
        <p:spPr>
          <a:xfrm>
            <a:off x="7133460" y="2728314"/>
            <a:ext cx="424211" cy="345190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026B559-2945-1241-BA3C-55D9BF7CC4A0}"/>
              </a:ext>
            </a:extLst>
          </p:cNvPr>
          <p:cNvCxnSpPr>
            <a:cxnSpLocks/>
            <a:endCxn id="39" idx="5"/>
          </p:cNvCxnSpPr>
          <p:nvPr/>
        </p:nvCxnSpPr>
        <p:spPr>
          <a:xfrm flipH="1" flipV="1">
            <a:off x="3101882" y="3459556"/>
            <a:ext cx="707846" cy="57904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F446BD9-5FC4-3943-AA35-94E9062FB151}"/>
              </a:ext>
            </a:extLst>
          </p:cNvPr>
          <p:cNvCxnSpPr>
            <a:cxnSpLocks/>
            <a:endCxn id="40" idx="4"/>
          </p:cNvCxnSpPr>
          <p:nvPr/>
        </p:nvCxnSpPr>
        <p:spPr>
          <a:xfrm flipH="1" flipV="1">
            <a:off x="3614116" y="3398080"/>
            <a:ext cx="195612" cy="64052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9F233224-E97F-AA42-8CA0-99263A92A343}"/>
              </a:ext>
            </a:extLst>
          </p:cNvPr>
          <p:cNvCxnSpPr>
            <a:cxnSpLocks/>
            <a:endCxn id="37" idx="5"/>
          </p:cNvCxnSpPr>
          <p:nvPr/>
        </p:nvCxnSpPr>
        <p:spPr>
          <a:xfrm flipH="1" flipV="1">
            <a:off x="3025682" y="2903847"/>
            <a:ext cx="784045" cy="113475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C5F47920-E429-C948-8A97-9B963F4ABA85}"/>
              </a:ext>
            </a:extLst>
          </p:cNvPr>
          <p:cNvCxnSpPr>
            <a:cxnSpLocks/>
            <a:endCxn id="38" idx="4"/>
          </p:cNvCxnSpPr>
          <p:nvPr/>
        </p:nvCxnSpPr>
        <p:spPr>
          <a:xfrm flipH="1" flipV="1">
            <a:off x="3604765" y="3073504"/>
            <a:ext cx="204962" cy="96509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EDB41246-646A-BE44-8B22-08923DE43CCB}"/>
              </a:ext>
            </a:extLst>
          </p:cNvPr>
          <p:cNvCxnSpPr>
            <a:cxnSpLocks/>
          </p:cNvCxnSpPr>
          <p:nvPr/>
        </p:nvCxnSpPr>
        <p:spPr>
          <a:xfrm flipV="1">
            <a:off x="3809727" y="3298860"/>
            <a:ext cx="76474" cy="7397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8228AF06-D4CC-5A4E-AA2C-8A128794FFC4}"/>
              </a:ext>
            </a:extLst>
          </p:cNvPr>
          <p:cNvCxnSpPr>
            <a:cxnSpLocks/>
          </p:cNvCxnSpPr>
          <p:nvPr/>
        </p:nvCxnSpPr>
        <p:spPr>
          <a:xfrm flipH="1" flipV="1">
            <a:off x="3330482" y="2751447"/>
            <a:ext cx="479245" cy="128715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5-Point Star 1">
            <a:extLst>
              <a:ext uri="{FF2B5EF4-FFF2-40B4-BE49-F238E27FC236}">
                <a16:creationId xmlns:a16="http://schemas.microsoft.com/office/drawing/2014/main" id="{894A529B-76D8-0140-A04A-F510789B353E}"/>
              </a:ext>
            </a:extLst>
          </p:cNvPr>
          <p:cNvSpPr/>
          <p:nvPr/>
        </p:nvSpPr>
        <p:spPr>
          <a:xfrm>
            <a:off x="3537916" y="3845810"/>
            <a:ext cx="424211" cy="345190"/>
          </a:xfrm>
          <a:prstGeom prst="star5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FB27D0A7-8A83-4E42-AD28-F7EC38371D9E}"/>
              </a:ext>
            </a:extLst>
          </p:cNvPr>
          <p:cNvCxnSpPr>
            <a:cxnSpLocks/>
            <a:endCxn id="50" idx="2"/>
          </p:cNvCxnSpPr>
          <p:nvPr/>
        </p:nvCxnSpPr>
        <p:spPr>
          <a:xfrm>
            <a:off x="3690316" y="4038600"/>
            <a:ext cx="629446" cy="17030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9302191E-395F-9E4E-BC83-A223C0B774E5}"/>
              </a:ext>
            </a:extLst>
          </p:cNvPr>
          <p:cNvCxnSpPr>
            <a:cxnSpLocks/>
            <a:endCxn id="52" idx="1"/>
          </p:cNvCxnSpPr>
          <p:nvPr/>
        </p:nvCxnSpPr>
        <p:spPr>
          <a:xfrm>
            <a:off x="3690316" y="4038600"/>
            <a:ext cx="565940" cy="46537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C81EE887-31C9-9D40-894F-A117488CB5D8}"/>
              </a:ext>
            </a:extLst>
          </p:cNvPr>
          <p:cNvCxnSpPr>
            <a:cxnSpLocks/>
            <a:endCxn id="54" idx="1"/>
          </p:cNvCxnSpPr>
          <p:nvPr/>
        </p:nvCxnSpPr>
        <p:spPr>
          <a:xfrm>
            <a:off x="3690316" y="4038600"/>
            <a:ext cx="294129" cy="45162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A99481D3-2F3C-2B4C-AF8B-5CE346465CF0}"/>
              </a:ext>
            </a:extLst>
          </p:cNvPr>
          <p:cNvCxnSpPr>
            <a:cxnSpLocks/>
          </p:cNvCxnSpPr>
          <p:nvPr/>
        </p:nvCxnSpPr>
        <p:spPr>
          <a:xfrm>
            <a:off x="3735372" y="4047553"/>
            <a:ext cx="684470" cy="74747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284F3143-DF5D-5645-981F-BA793D9322CD}"/>
              </a:ext>
            </a:extLst>
          </p:cNvPr>
          <p:cNvCxnSpPr>
            <a:cxnSpLocks/>
            <a:endCxn id="56" idx="1"/>
          </p:cNvCxnSpPr>
          <p:nvPr/>
        </p:nvCxnSpPr>
        <p:spPr>
          <a:xfrm>
            <a:off x="3749586" y="4038248"/>
            <a:ext cx="718340" cy="54608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FDB86226-F2B7-CA4D-BBFB-994B50B2F1CA}"/>
              </a:ext>
            </a:extLst>
          </p:cNvPr>
          <p:cNvCxnSpPr>
            <a:cxnSpLocks/>
            <a:endCxn id="58" idx="2"/>
          </p:cNvCxnSpPr>
          <p:nvPr/>
        </p:nvCxnSpPr>
        <p:spPr>
          <a:xfrm>
            <a:off x="3745350" y="4058619"/>
            <a:ext cx="979050" cy="61206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12AFB875-D8E7-F348-98C0-348F7EBC69F7}"/>
              </a:ext>
            </a:extLst>
          </p:cNvPr>
          <p:cNvCxnSpPr>
            <a:cxnSpLocks/>
            <a:endCxn id="59" idx="2"/>
          </p:cNvCxnSpPr>
          <p:nvPr/>
        </p:nvCxnSpPr>
        <p:spPr>
          <a:xfrm>
            <a:off x="3756155" y="4058619"/>
            <a:ext cx="987284" cy="76801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12" name="Straight Arrow Connector 43011">
            <a:extLst>
              <a:ext uri="{FF2B5EF4-FFF2-40B4-BE49-F238E27FC236}">
                <a16:creationId xmlns:a16="http://schemas.microsoft.com/office/drawing/2014/main" id="{9ECC3645-2564-AC44-B0B9-852DF9B21C97}"/>
              </a:ext>
            </a:extLst>
          </p:cNvPr>
          <p:cNvCxnSpPr>
            <a:endCxn id="51" idx="0"/>
          </p:cNvCxnSpPr>
          <p:nvPr/>
        </p:nvCxnSpPr>
        <p:spPr>
          <a:xfrm flipH="1">
            <a:off x="5302022" y="3556052"/>
            <a:ext cx="154508" cy="882947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D10DC2C4-BD14-A142-8839-CD08457BA965}"/>
              </a:ext>
            </a:extLst>
          </p:cNvPr>
          <p:cNvCxnSpPr>
            <a:cxnSpLocks/>
            <a:endCxn id="55" idx="0"/>
          </p:cNvCxnSpPr>
          <p:nvPr/>
        </p:nvCxnSpPr>
        <p:spPr>
          <a:xfrm flipH="1">
            <a:off x="5456530" y="3556052"/>
            <a:ext cx="20784" cy="1185057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3765520F-CE31-0C4E-B40A-F17FFEBED680}"/>
              </a:ext>
            </a:extLst>
          </p:cNvPr>
          <p:cNvCxnSpPr>
            <a:cxnSpLocks/>
            <a:endCxn id="53" idx="0"/>
          </p:cNvCxnSpPr>
          <p:nvPr/>
        </p:nvCxnSpPr>
        <p:spPr>
          <a:xfrm flipH="1">
            <a:off x="5138662" y="3556052"/>
            <a:ext cx="317868" cy="1114633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6AD8D0E3-3AF4-1F47-BE13-792D77171E18}"/>
              </a:ext>
            </a:extLst>
          </p:cNvPr>
          <p:cNvCxnSpPr>
            <a:cxnSpLocks/>
            <a:endCxn id="47" idx="2"/>
          </p:cNvCxnSpPr>
          <p:nvPr/>
        </p:nvCxnSpPr>
        <p:spPr>
          <a:xfrm flipV="1">
            <a:off x="5456530" y="3344169"/>
            <a:ext cx="481641" cy="211884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2909EE97-8BEE-1446-876B-4F9969AB8256}"/>
              </a:ext>
            </a:extLst>
          </p:cNvPr>
          <p:cNvCxnSpPr>
            <a:cxnSpLocks/>
            <a:endCxn id="45" idx="2"/>
          </p:cNvCxnSpPr>
          <p:nvPr/>
        </p:nvCxnSpPr>
        <p:spPr>
          <a:xfrm flipV="1">
            <a:off x="5499430" y="3381649"/>
            <a:ext cx="703150" cy="150730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C4D56D66-5822-984C-8155-A9400960D89E}"/>
              </a:ext>
            </a:extLst>
          </p:cNvPr>
          <p:cNvCxnSpPr>
            <a:cxnSpLocks/>
            <a:endCxn id="43" idx="2"/>
          </p:cNvCxnSpPr>
          <p:nvPr/>
        </p:nvCxnSpPr>
        <p:spPr>
          <a:xfrm flipV="1">
            <a:off x="5473750" y="3127892"/>
            <a:ext cx="669383" cy="421462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711B555B-EE7A-9B4D-A38B-A29C970BF391}"/>
              </a:ext>
            </a:extLst>
          </p:cNvPr>
          <p:cNvCxnSpPr>
            <a:cxnSpLocks/>
            <a:stCxn id="44" idx="7"/>
          </p:cNvCxnSpPr>
          <p:nvPr/>
        </p:nvCxnSpPr>
        <p:spPr>
          <a:xfrm flipV="1">
            <a:off x="7018189" y="2908426"/>
            <a:ext cx="327376" cy="229786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220B8354-68CD-EE43-9C34-3057B62AADE3}"/>
              </a:ext>
            </a:extLst>
          </p:cNvPr>
          <p:cNvCxnSpPr>
            <a:cxnSpLocks/>
            <a:stCxn id="48" idx="7"/>
          </p:cNvCxnSpPr>
          <p:nvPr/>
        </p:nvCxnSpPr>
        <p:spPr>
          <a:xfrm flipV="1">
            <a:off x="7187342" y="2885294"/>
            <a:ext cx="155484" cy="535283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4EBC7718-CF69-E343-BC52-B788FF429B95}"/>
              </a:ext>
            </a:extLst>
          </p:cNvPr>
          <p:cNvCxnSpPr>
            <a:cxnSpLocks/>
            <a:stCxn id="46" idx="0"/>
          </p:cNvCxnSpPr>
          <p:nvPr/>
        </p:nvCxnSpPr>
        <p:spPr>
          <a:xfrm flipV="1">
            <a:off x="6874811" y="2922572"/>
            <a:ext cx="459595" cy="735028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2125437B-2B1A-6B49-A9F4-6762AF656E55}"/>
              </a:ext>
            </a:extLst>
          </p:cNvPr>
          <p:cNvCxnSpPr>
            <a:cxnSpLocks/>
            <a:endCxn id="53" idx="1"/>
          </p:cNvCxnSpPr>
          <p:nvPr/>
        </p:nvCxnSpPr>
        <p:spPr>
          <a:xfrm>
            <a:off x="3745350" y="4058619"/>
            <a:ext cx="1339430" cy="63962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0A40AE35-9781-4348-8FBE-805E815DEC99}"/>
              </a:ext>
            </a:extLst>
          </p:cNvPr>
          <p:cNvCxnSpPr>
            <a:cxnSpLocks/>
            <a:endCxn id="51" idx="2"/>
          </p:cNvCxnSpPr>
          <p:nvPr/>
        </p:nvCxnSpPr>
        <p:spPr>
          <a:xfrm>
            <a:off x="3756155" y="4058619"/>
            <a:ext cx="1469667" cy="47448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69534FF7-9856-C742-A751-A60709ED95FA}"/>
              </a:ext>
            </a:extLst>
          </p:cNvPr>
          <p:cNvCxnSpPr>
            <a:cxnSpLocks/>
            <a:endCxn id="55" idx="1"/>
          </p:cNvCxnSpPr>
          <p:nvPr/>
        </p:nvCxnSpPr>
        <p:spPr>
          <a:xfrm>
            <a:off x="3809727" y="4038248"/>
            <a:ext cx="1592921" cy="73042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4D5C3414-5659-9040-ACAB-6A08E7536BE1}"/>
              </a:ext>
            </a:extLst>
          </p:cNvPr>
          <p:cNvCxnSpPr>
            <a:cxnSpLocks/>
            <a:endCxn id="43" idx="2"/>
          </p:cNvCxnSpPr>
          <p:nvPr/>
        </p:nvCxnSpPr>
        <p:spPr>
          <a:xfrm flipV="1">
            <a:off x="3756155" y="3127892"/>
            <a:ext cx="2386978" cy="9103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6143B8E3-85D8-C148-B8F6-6454ADF22785}"/>
              </a:ext>
            </a:extLst>
          </p:cNvPr>
          <p:cNvCxnSpPr>
            <a:cxnSpLocks/>
            <a:endCxn id="47" idx="2"/>
          </p:cNvCxnSpPr>
          <p:nvPr/>
        </p:nvCxnSpPr>
        <p:spPr>
          <a:xfrm flipV="1">
            <a:off x="3756155" y="3344169"/>
            <a:ext cx="2182016" cy="69407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193C8E9A-EFCE-B747-8EA4-6D14071C529E}"/>
              </a:ext>
            </a:extLst>
          </p:cNvPr>
          <p:cNvCxnSpPr>
            <a:cxnSpLocks/>
            <a:endCxn id="45" idx="3"/>
          </p:cNvCxnSpPr>
          <p:nvPr/>
        </p:nvCxnSpPr>
        <p:spPr>
          <a:xfrm flipV="1">
            <a:off x="3809727" y="3448191"/>
            <a:ext cx="2415171" cy="59005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846B4061-65A6-044B-9C20-ADFF3FE51A65}"/>
              </a:ext>
            </a:extLst>
          </p:cNvPr>
          <p:cNvCxnSpPr>
            <a:cxnSpLocks/>
            <a:endCxn id="44" idx="2"/>
          </p:cNvCxnSpPr>
          <p:nvPr/>
        </p:nvCxnSpPr>
        <p:spPr>
          <a:xfrm flipV="1">
            <a:off x="3809727" y="3204754"/>
            <a:ext cx="3078380" cy="83349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54D976CD-1ADD-7543-87A7-2266BBEE81FD}"/>
              </a:ext>
            </a:extLst>
          </p:cNvPr>
          <p:cNvCxnSpPr>
            <a:cxnSpLocks/>
            <a:endCxn id="46" idx="2"/>
          </p:cNvCxnSpPr>
          <p:nvPr/>
        </p:nvCxnSpPr>
        <p:spPr>
          <a:xfrm flipV="1">
            <a:off x="3756155" y="3751705"/>
            <a:ext cx="3042456" cy="28654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A7ED68BB-922C-5641-BCA7-CEF9B1C51C00}"/>
              </a:ext>
            </a:extLst>
          </p:cNvPr>
          <p:cNvCxnSpPr>
            <a:cxnSpLocks/>
            <a:endCxn id="48" idx="6"/>
          </p:cNvCxnSpPr>
          <p:nvPr/>
        </p:nvCxnSpPr>
        <p:spPr>
          <a:xfrm flipV="1">
            <a:off x="3809727" y="3487119"/>
            <a:ext cx="3399933" cy="55113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B3379CD1-1F20-A943-8853-0FA9831FC855}"/>
              </a:ext>
            </a:extLst>
          </p:cNvPr>
          <p:cNvCxnSpPr>
            <a:cxnSpLocks/>
            <a:endCxn id="42" idx="5"/>
          </p:cNvCxnSpPr>
          <p:nvPr/>
        </p:nvCxnSpPr>
        <p:spPr>
          <a:xfrm flipH="1" flipV="1">
            <a:off x="3939809" y="3263074"/>
            <a:ext cx="1533942" cy="292978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B1AB857D-D0C4-344B-9646-4CAFAA3474B8}"/>
              </a:ext>
            </a:extLst>
          </p:cNvPr>
          <p:cNvCxnSpPr>
            <a:cxnSpLocks/>
            <a:endCxn id="38" idx="5"/>
          </p:cNvCxnSpPr>
          <p:nvPr/>
        </p:nvCxnSpPr>
        <p:spPr>
          <a:xfrm flipH="1" flipV="1">
            <a:off x="3658647" y="3045941"/>
            <a:ext cx="1797884" cy="535284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D47E7CE4-E059-E445-A406-31A2ECDEDBAF}"/>
              </a:ext>
            </a:extLst>
          </p:cNvPr>
          <p:cNvCxnSpPr>
            <a:cxnSpLocks/>
            <a:endCxn id="41" idx="5"/>
          </p:cNvCxnSpPr>
          <p:nvPr/>
        </p:nvCxnSpPr>
        <p:spPr>
          <a:xfrm flipH="1" flipV="1">
            <a:off x="3330482" y="2751447"/>
            <a:ext cx="2072166" cy="797907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9244301-5F13-3546-9021-2299EB57808A}"/>
              </a:ext>
            </a:extLst>
          </p:cNvPr>
          <p:cNvCxnSpPr>
            <a:cxnSpLocks/>
            <a:endCxn id="37" idx="6"/>
          </p:cNvCxnSpPr>
          <p:nvPr/>
        </p:nvCxnSpPr>
        <p:spPr>
          <a:xfrm flipH="1" flipV="1">
            <a:off x="3048000" y="2837305"/>
            <a:ext cx="2408530" cy="695074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4F3F8744-E2D0-AF4F-9B41-21EBFAF9C308}"/>
              </a:ext>
            </a:extLst>
          </p:cNvPr>
          <p:cNvCxnSpPr>
            <a:cxnSpLocks/>
          </p:cNvCxnSpPr>
          <p:nvPr/>
        </p:nvCxnSpPr>
        <p:spPr>
          <a:xfrm flipH="1" flipV="1">
            <a:off x="3680966" y="3298859"/>
            <a:ext cx="1721682" cy="257193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A69F189E-B1A1-7A4F-B8EA-D42C065BAEFD}"/>
              </a:ext>
            </a:extLst>
          </p:cNvPr>
          <p:cNvCxnSpPr>
            <a:cxnSpLocks/>
            <a:endCxn id="39" idx="6"/>
          </p:cNvCxnSpPr>
          <p:nvPr/>
        </p:nvCxnSpPr>
        <p:spPr>
          <a:xfrm flipH="1" flipV="1">
            <a:off x="3124200" y="3393014"/>
            <a:ext cx="2278448" cy="188210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D587744F-6521-C04D-A02E-96EF7E9BA32B}"/>
              </a:ext>
            </a:extLst>
          </p:cNvPr>
          <p:cNvCxnSpPr>
            <a:cxnSpLocks/>
            <a:endCxn id="54" idx="1"/>
          </p:cNvCxnSpPr>
          <p:nvPr/>
        </p:nvCxnSpPr>
        <p:spPr>
          <a:xfrm flipH="1">
            <a:off x="3984445" y="3532379"/>
            <a:ext cx="1472085" cy="957846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D4A13665-9B2D-CF42-BEF7-30358D979235}"/>
              </a:ext>
            </a:extLst>
          </p:cNvPr>
          <p:cNvCxnSpPr>
            <a:cxnSpLocks/>
            <a:endCxn id="50" idx="6"/>
          </p:cNvCxnSpPr>
          <p:nvPr/>
        </p:nvCxnSpPr>
        <p:spPr>
          <a:xfrm flipH="1">
            <a:off x="4472162" y="3581224"/>
            <a:ext cx="984368" cy="627681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B429C605-F41D-3842-A58E-38D771C1A7D5}"/>
              </a:ext>
            </a:extLst>
          </p:cNvPr>
          <p:cNvCxnSpPr>
            <a:cxnSpLocks/>
            <a:endCxn id="52" idx="7"/>
          </p:cNvCxnSpPr>
          <p:nvPr/>
        </p:nvCxnSpPr>
        <p:spPr>
          <a:xfrm flipH="1">
            <a:off x="4364020" y="3581224"/>
            <a:ext cx="1092510" cy="922754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252E7F73-2E88-7B45-9D06-FE2144B2DC3F}"/>
              </a:ext>
            </a:extLst>
          </p:cNvPr>
          <p:cNvCxnSpPr>
            <a:cxnSpLocks/>
          </p:cNvCxnSpPr>
          <p:nvPr/>
        </p:nvCxnSpPr>
        <p:spPr>
          <a:xfrm flipH="1">
            <a:off x="4516420" y="3556052"/>
            <a:ext cx="940110" cy="1100326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90278C01-BD3B-7D4F-A27C-76F88E1A37DE}"/>
              </a:ext>
            </a:extLst>
          </p:cNvPr>
          <p:cNvCxnSpPr>
            <a:cxnSpLocks/>
            <a:endCxn id="44" idx="2"/>
          </p:cNvCxnSpPr>
          <p:nvPr/>
        </p:nvCxnSpPr>
        <p:spPr>
          <a:xfrm flipV="1">
            <a:off x="5499430" y="3204754"/>
            <a:ext cx="1388677" cy="327626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63512656-C537-4141-B1B7-D9E411AF3A7E}"/>
              </a:ext>
            </a:extLst>
          </p:cNvPr>
          <p:cNvCxnSpPr>
            <a:cxnSpLocks/>
            <a:endCxn id="48" idx="2"/>
          </p:cNvCxnSpPr>
          <p:nvPr/>
        </p:nvCxnSpPr>
        <p:spPr>
          <a:xfrm flipV="1">
            <a:off x="5473750" y="3487119"/>
            <a:ext cx="1583510" cy="45260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74451268-0F3D-B54A-AC2C-DC5648C37DB1}"/>
              </a:ext>
            </a:extLst>
          </p:cNvPr>
          <p:cNvCxnSpPr>
            <a:cxnSpLocks/>
            <a:endCxn id="46" idx="1"/>
          </p:cNvCxnSpPr>
          <p:nvPr/>
        </p:nvCxnSpPr>
        <p:spPr>
          <a:xfrm>
            <a:off x="5456530" y="3556052"/>
            <a:ext cx="1364399" cy="129111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A29CF450-A6F4-4F49-83D5-78103C1D41D3}"/>
              </a:ext>
            </a:extLst>
          </p:cNvPr>
          <p:cNvCxnSpPr>
            <a:cxnSpLocks/>
            <a:stCxn id="41" idx="6"/>
          </p:cNvCxnSpPr>
          <p:nvPr/>
        </p:nvCxnSpPr>
        <p:spPr>
          <a:xfrm>
            <a:off x="3352800" y="2684905"/>
            <a:ext cx="3981606" cy="237667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28B1CF97-82A0-504B-82A9-6BAC7ABA2293}"/>
              </a:ext>
            </a:extLst>
          </p:cNvPr>
          <p:cNvCxnSpPr>
            <a:cxnSpLocks/>
            <a:stCxn id="37" idx="6"/>
          </p:cNvCxnSpPr>
          <p:nvPr/>
        </p:nvCxnSpPr>
        <p:spPr>
          <a:xfrm>
            <a:off x="3048000" y="2837305"/>
            <a:ext cx="4286406" cy="66542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337BD7EE-3E40-BA4C-A667-F04F4D8BD505}"/>
              </a:ext>
            </a:extLst>
          </p:cNvPr>
          <p:cNvCxnSpPr>
            <a:cxnSpLocks/>
            <a:stCxn id="38" idx="2"/>
          </p:cNvCxnSpPr>
          <p:nvPr/>
        </p:nvCxnSpPr>
        <p:spPr>
          <a:xfrm flipV="1">
            <a:off x="3528565" y="2931410"/>
            <a:ext cx="3814261" cy="47989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8397B953-D153-D34C-8F19-628075C2B73C}"/>
              </a:ext>
            </a:extLst>
          </p:cNvPr>
          <p:cNvCxnSpPr>
            <a:cxnSpLocks/>
            <a:stCxn id="39" idx="7"/>
          </p:cNvCxnSpPr>
          <p:nvPr/>
        </p:nvCxnSpPr>
        <p:spPr>
          <a:xfrm flipV="1">
            <a:off x="3101882" y="2931410"/>
            <a:ext cx="4232524" cy="395062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>
            <a:extLst>
              <a:ext uri="{FF2B5EF4-FFF2-40B4-BE49-F238E27FC236}">
                <a16:creationId xmlns:a16="http://schemas.microsoft.com/office/drawing/2014/main" id="{BF80192E-6BB1-1E47-8A1A-E8D1BBF62602}"/>
              </a:ext>
            </a:extLst>
          </p:cNvPr>
          <p:cNvCxnSpPr>
            <a:cxnSpLocks/>
            <a:stCxn id="40" idx="6"/>
          </p:cNvCxnSpPr>
          <p:nvPr/>
        </p:nvCxnSpPr>
        <p:spPr>
          <a:xfrm flipV="1">
            <a:off x="3690316" y="2931410"/>
            <a:ext cx="3652510" cy="372565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F05AB0EB-840D-0846-A57D-026F59D35544}"/>
              </a:ext>
            </a:extLst>
          </p:cNvPr>
          <p:cNvCxnSpPr>
            <a:cxnSpLocks/>
          </p:cNvCxnSpPr>
          <p:nvPr/>
        </p:nvCxnSpPr>
        <p:spPr>
          <a:xfrm flipV="1">
            <a:off x="3962127" y="2931410"/>
            <a:ext cx="3372279" cy="273345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7C9A7FA6-F824-3648-9D32-F127D805B5CD}"/>
              </a:ext>
            </a:extLst>
          </p:cNvPr>
          <p:cNvCxnSpPr>
            <a:cxnSpLocks/>
            <a:stCxn id="54" idx="7"/>
          </p:cNvCxnSpPr>
          <p:nvPr/>
        </p:nvCxnSpPr>
        <p:spPr>
          <a:xfrm flipV="1">
            <a:off x="4092209" y="2931410"/>
            <a:ext cx="3242197" cy="1558815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>
            <a:extLst>
              <a:ext uri="{FF2B5EF4-FFF2-40B4-BE49-F238E27FC236}">
                <a16:creationId xmlns:a16="http://schemas.microsoft.com/office/drawing/2014/main" id="{57D05CD6-8336-7842-B2D0-C19DF08F9436}"/>
              </a:ext>
            </a:extLst>
          </p:cNvPr>
          <p:cNvCxnSpPr>
            <a:cxnSpLocks/>
          </p:cNvCxnSpPr>
          <p:nvPr/>
        </p:nvCxnSpPr>
        <p:spPr>
          <a:xfrm flipV="1">
            <a:off x="4467926" y="2931410"/>
            <a:ext cx="2866480" cy="1259591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>
            <a:extLst>
              <a:ext uri="{FF2B5EF4-FFF2-40B4-BE49-F238E27FC236}">
                <a16:creationId xmlns:a16="http://schemas.microsoft.com/office/drawing/2014/main" id="{9A137744-D072-F544-92A5-46F5A768518B}"/>
              </a:ext>
            </a:extLst>
          </p:cNvPr>
          <p:cNvCxnSpPr>
            <a:cxnSpLocks/>
          </p:cNvCxnSpPr>
          <p:nvPr/>
        </p:nvCxnSpPr>
        <p:spPr>
          <a:xfrm flipV="1">
            <a:off x="4386338" y="2931410"/>
            <a:ext cx="2956488" cy="1601695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>
            <a:extLst>
              <a:ext uri="{FF2B5EF4-FFF2-40B4-BE49-F238E27FC236}">
                <a16:creationId xmlns:a16="http://schemas.microsoft.com/office/drawing/2014/main" id="{86130709-A6DF-1541-8D4C-2A90FA9A8EEE}"/>
              </a:ext>
            </a:extLst>
          </p:cNvPr>
          <p:cNvCxnSpPr>
            <a:cxnSpLocks/>
            <a:endCxn id="30" idx="2"/>
          </p:cNvCxnSpPr>
          <p:nvPr/>
        </p:nvCxnSpPr>
        <p:spPr>
          <a:xfrm flipV="1">
            <a:off x="4538738" y="3073503"/>
            <a:ext cx="2675739" cy="1612004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8760E170-33D5-5943-A9F1-FF04E554D942}"/>
              </a:ext>
            </a:extLst>
          </p:cNvPr>
          <p:cNvCxnSpPr>
            <a:cxnSpLocks/>
            <a:stCxn id="57" idx="6"/>
          </p:cNvCxnSpPr>
          <p:nvPr/>
        </p:nvCxnSpPr>
        <p:spPr>
          <a:xfrm flipV="1">
            <a:off x="4538738" y="2931412"/>
            <a:ext cx="2795668" cy="1907670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id="{FD9FF003-1248-4749-A6D1-9177A549F2DF}"/>
              </a:ext>
            </a:extLst>
          </p:cNvPr>
          <p:cNvCxnSpPr>
            <a:cxnSpLocks/>
          </p:cNvCxnSpPr>
          <p:nvPr/>
        </p:nvCxnSpPr>
        <p:spPr>
          <a:xfrm flipV="1">
            <a:off x="4895839" y="2931410"/>
            <a:ext cx="2446987" cy="1833380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>
            <a:extLst>
              <a:ext uri="{FF2B5EF4-FFF2-40B4-BE49-F238E27FC236}">
                <a16:creationId xmlns:a16="http://schemas.microsoft.com/office/drawing/2014/main" id="{309CD3D5-57B9-424E-A0A0-26BBB2558E69}"/>
              </a:ext>
            </a:extLst>
          </p:cNvPr>
          <p:cNvCxnSpPr>
            <a:cxnSpLocks/>
          </p:cNvCxnSpPr>
          <p:nvPr/>
        </p:nvCxnSpPr>
        <p:spPr>
          <a:xfrm flipV="1">
            <a:off x="5402648" y="2979399"/>
            <a:ext cx="1940178" cy="1483263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BADCDD27-BE4F-B946-B662-7317A83F57D0}"/>
              </a:ext>
            </a:extLst>
          </p:cNvPr>
          <p:cNvCxnSpPr>
            <a:cxnSpLocks/>
          </p:cNvCxnSpPr>
          <p:nvPr/>
        </p:nvCxnSpPr>
        <p:spPr>
          <a:xfrm flipV="1">
            <a:off x="5225822" y="2931410"/>
            <a:ext cx="2108584" cy="1801124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>
            <a:extLst>
              <a:ext uri="{FF2B5EF4-FFF2-40B4-BE49-F238E27FC236}">
                <a16:creationId xmlns:a16="http://schemas.microsoft.com/office/drawing/2014/main" id="{C7D5EC56-A80C-2D4F-9B35-1B3029177A99}"/>
              </a:ext>
            </a:extLst>
          </p:cNvPr>
          <p:cNvCxnSpPr>
            <a:cxnSpLocks/>
            <a:stCxn id="55" idx="7"/>
          </p:cNvCxnSpPr>
          <p:nvPr/>
        </p:nvCxnSpPr>
        <p:spPr>
          <a:xfrm flipV="1">
            <a:off x="5510412" y="2931410"/>
            <a:ext cx="1823994" cy="1837262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id="{968BD22E-1D9A-EA48-B982-A90A50CD7310}"/>
              </a:ext>
            </a:extLst>
          </p:cNvPr>
          <p:cNvCxnSpPr>
            <a:cxnSpLocks/>
            <a:stCxn id="58" idx="6"/>
          </p:cNvCxnSpPr>
          <p:nvPr/>
        </p:nvCxnSpPr>
        <p:spPr>
          <a:xfrm flipV="1">
            <a:off x="4876800" y="2931410"/>
            <a:ext cx="2457606" cy="1739275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>
            <a:extLst>
              <a:ext uri="{FF2B5EF4-FFF2-40B4-BE49-F238E27FC236}">
                <a16:creationId xmlns:a16="http://schemas.microsoft.com/office/drawing/2014/main" id="{AD1C22D7-0B68-BD42-B90D-E3C16F0B61AA}"/>
              </a:ext>
            </a:extLst>
          </p:cNvPr>
          <p:cNvCxnSpPr>
            <a:cxnSpLocks/>
          </p:cNvCxnSpPr>
          <p:nvPr/>
        </p:nvCxnSpPr>
        <p:spPr>
          <a:xfrm flipV="1">
            <a:off x="6295533" y="2931410"/>
            <a:ext cx="1038873" cy="179239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>
            <a:extLst>
              <a:ext uri="{FF2B5EF4-FFF2-40B4-BE49-F238E27FC236}">
                <a16:creationId xmlns:a16="http://schemas.microsoft.com/office/drawing/2014/main" id="{E967C0F8-2459-B648-868E-9837FB81883F}"/>
              </a:ext>
            </a:extLst>
          </p:cNvPr>
          <p:cNvCxnSpPr>
            <a:cxnSpLocks/>
            <a:stCxn id="47" idx="7"/>
          </p:cNvCxnSpPr>
          <p:nvPr/>
        </p:nvCxnSpPr>
        <p:spPr>
          <a:xfrm flipV="1">
            <a:off x="6068253" y="2931410"/>
            <a:ext cx="1266153" cy="346217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>
            <a:extLst>
              <a:ext uri="{FF2B5EF4-FFF2-40B4-BE49-F238E27FC236}">
                <a16:creationId xmlns:a16="http://schemas.microsoft.com/office/drawing/2014/main" id="{E9F22DEB-5D4A-2E46-A135-6BC38EACF34B}"/>
              </a:ext>
            </a:extLst>
          </p:cNvPr>
          <p:cNvCxnSpPr>
            <a:cxnSpLocks/>
            <a:stCxn id="45" idx="6"/>
          </p:cNvCxnSpPr>
          <p:nvPr/>
        </p:nvCxnSpPr>
        <p:spPr>
          <a:xfrm flipV="1">
            <a:off x="6354980" y="2979401"/>
            <a:ext cx="979426" cy="402248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3" name="Table 92">
            <a:extLst>
              <a:ext uri="{FF2B5EF4-FFF2-40B4-BE49-F238E27FC236}">
                <a16:creationId xmlns:a16="http://schemas.microsoft.com/office/drawing/2014/main" id="{9E4CCEB2-B786-2947-ADDD-772AA53DD366}"/>
              </a:ext>
            </a:extLst>
          </p:cNvPr>
          <p:cNvGraphicFramePr>
            <a:graphicFrameLocks noGrp="1"/>
          </p:cNvGraphicFramePr>
          <p:nvPr/>
        </p:nvGraphicFramePr>
        <p:xfrm>
          <a:off x="1095207" y="2134435"/>
          <a:ext cx="3911598" cy="304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5254">
                  <a:extLst>
                    <a:ext uri="{9D8B030D-6E8A-4147-A177-3AD203B41FA5}">
                      <a16:colId xmlns:a16="http://schemas.microsoft.com/office/drawing/2014/main" val="2687965165"/>
                    </a:ext>
                  </a:extLst>
                </a:gridCol>
                <a:gridCol w="674086">
                  <a:extLst>
                    <a:ext uri="{9D8B030D-6E8A-4147-A177-3AD203B41FA5}">
                      <a16:colId xmlns:a16="http://schemas.microsoft.com/office/drawing/2014/main" val="1531079580"/>
                    </a:ext>
                  </a:extLst>
                </a:gridCol>
                <a:gridCol w="674086">
                  <a:extLst>
                    <a:ext uri="{9D8B030D-6E8A-4147-A177-3AD203B41FA5}">
                      <a16:colId xmlns:a16="http://schemas.microsoft.com/office/drawing/2014/main" val="281385012"/>
                    </a:ext>
                  </a:extLst>
                </a:gridCol>
                <a:gridCol w="674086">
                  <a:extLst>
                    <a:ext uri="{9D8B030D-6E8A-4147-A177-3AD203B41FA5}">
                      <a16:colId xmlns:a16="http://schemas.microsoft.com/office/drawing/2014/main" val="918334052"/>
                    </a:ext>
                  </a:extLst>
                </a:gridCol>
                <a:gridCol w="674086">
                  <a:extLst>
                    <a:ext uri="{9D8B030D-6E8A-4147-A177-3AD203B41FA5}">
                      <a16:colId xmlns:a16="http://schemas.microsoft.com/office/drawing/2014/main" val="48102713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Buyers</a:t>
                      </a: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income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age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consume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464476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4.40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4.57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2.29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217357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3.25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3.92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2.17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498056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3.10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4.25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2.40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412239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4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4.83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4.31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2.16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945545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3.63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3.60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1.67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717944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Centroid1 (random)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3.26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1.64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1.48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0250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4.89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1.33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1.04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299404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4.50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2.01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1.28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457234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Centroid2 (random)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4.99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2.47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2.60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852484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4.12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2.12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1.70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211853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2.21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2.51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4.17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345880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2.97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3.92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409207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2.40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2.45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4.46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146498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3.30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4.90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913816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Centroid3 (random)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15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1.13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2.05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3.28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9584518"/>
                  </a:ext>
                </a:extLst>
              </a:tr>
            </a:tbl>
          </a:graphicData>
        </a:graphic>
      </p:graphicFrame>
      <p:graphicFrame>
        <p:nvGraphicFramePr>
          <p:cNvPr id="98" name="Table 97">
            <a:extLst>
              <a:ext uri="{FF2B5EF4-FFF2-40B4-BE49-F238E27FC236}">
                <a16:creationId xmlns:a16="http://schemas.microsoft.com/office/drawing/2014/main" id="{FB09A005-ACE9-2B4A-A4A6-3DA807428A46}"/>
              </a:ext>
            </a:extLst>
          </p:cNvPr>
          <p:cNvGraphicFramePr>
            <a:graphicFrameLocks noGrp="1"/>
          </p:cNvGraphicFramePr>
          <p:nvPr/>
        </p:nvGraphicFramePr>
        <p:xfrm>
          <a:off x="2717300" y="3643072"/>
          <a:ext cx="48006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2590">
                  <a:extLst>
                    <a:ext uri="{9D8B030D-6E8A-4147-A177-3AD203B41FA5}">
                      <a16:colId xmlns:a16="http://schemas.microsoft.com/office/drawing/2014/main" val="797558807"/>
                    </a:ext>
                  </a:extLst>
                </a:gridCol>
                <a:gridCol w="673602">
                  <a:extLst>
                    <a:ext uri="{9D8B030D-6E8A-4147-A177-3AD203B41FA5}">
                      <a16:colId xmlns:a16="http://schemas.microsoft.com/office/drawing/2014/main" val="1470180152"/>
                    </a:ext>
                  </a:extLst>
                </a:gridCol>
                <a:gridCol w="673602">
                  <a:extLst>
                    <a:ext uri="{9D8B030D-6E8A-4147-A177-3AD203B41FA5}">
                      <a16:colId xmlns:a16="http://schemas.microsoft.com/office/drawing/2014/main" val="3519368146"/>
                    </a:ext>
                  </a:extLst>
                </a:gridCol>
                <a:gridCol w="673602">
                  <a:extLst>
                    <a:ext uri="{9D8B030D-6E8A-4147-A177-3AD203B41FA5}">
                      <a16:colId xmlns:a16="http://schemas.microsoft.com/office/drawing/2014/main" val="2947140497"/>
                    </a:ext>
                  </a:extLst>
                </a:gridCol>
                <a:gridCol w="673602">
                  <a:extLst>
                    <a:ext uri="{9D8B030D-6E8A-4147-A177-3AD203B41FA5}">
                      <a16:colId xmlns:a16="http://schemas.microsoft.com/office/drawing/2014/main" val="2912764484"/>
                    </a:ext>
                  </a:extLst>
                </a:gridCol>
                <a:gridCol w="673602">
                  <a:extLst>
                    <a:ext uri="{9D8B030D-6E8A-4147-A177-3AD203B41FA5}">
                      <a16:colId xmlns:a16="http://schemas.microsoft.com/office/drawing/2014/main" val="2663357977"/>
                    </a:ext>
                  </a:extLst>
                </a:gridCol>
              </a:tblGrid>
              <a:tr h="19050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Sum of Squared Distances (Demo calculation with Buyer 1 and Centroid 6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1274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u="none" strike="noStrike" dirty="0">
                          <a:effectLst/>
                        </a:rPr>
                        <a:t>Buyers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u="none" strike="noStrike" dirty="0">
                          <a:effectLst/>
                        </a:rPr>
                        <a:t>income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u="none" strike="noStrike" dirty="0">
                          <a:effectLst/>
                        </a:rPr>
                        <a:t>age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u="none" strike="noStrike" dirty="0">
                          <a:effectLst/>
                        </a:rPr>
                        <a:t>consume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20224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u="none" strike="noStrike" dirty="0">
                          <a:effectLst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u="none" strike="noStrike" dirty="0">
                          <a:effectLst/>
                        </a:rPr>
                        <a:t>4.40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u="none" strike="noStrike" dirty="0">
                          <a:effectLst/>
                        </a:rPr>
                        <a:t>4.57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u="none" strike="noStrike" dirty="0">
                          <a:effectLst/>
                        </a:rPr>
                        <a:t>2.29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505445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u="none" strike="noStrike" dirty="0">
                          <a:effectLst/>
                        </a:rPr>
                        <a:t>Centroid 1 (random)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3.26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1.64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1.48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25694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Difference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1.14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2.93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0.81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043313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Squared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1.30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8.58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0.66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10.54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1581834"/>
                  </a:ext>
                </a:extLst>
              </a:tr>
            </a:tbl>
          </a:graphicData>
        </a:graphic>
      </p:graphicFrame>
      <p:sp>
        <p:nvSpPr>
          <p:cNvPr id="101" name="TextBox 100">
            <a:extLst>
              <a:ext uri="{FF2B5EF4-FFF2-40B4-BE49-F238E27FC236}">
                <a16:creationId xmlns:a16="http://schemas.microsoft.com/office/drawing/2014/main" id="{A3017352-5399-4B42-B568-08146D98E2A7}"/>
              </a:ext>
            </a:extLst>
          </p:cNvPr>
          <p:cNvSpPr txBox="1"/>
          <p:nvPr/>
        </p:nvSpPr>
        <p:spPr>
          <a:xfrm>
            <a:off x="228600" y="6200001"/>
            <a:ext cx="24034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</a:t>
            </a:r>
            <a:r>
              <a:rPr lang="en-US" sz="1200" dirty="0" err="1"/>
              <a:t>Fripp</a:t>
            </a:r>
            <a:r>
              <a:rPr lang="en-US" sz="1200" dirty="0"/>
              <a:t> </a:t>
            </a:r>
            <a:r>
              <a:rPr lang="en-US" sz="1200" dirty="0" err="1"/>
              <a:t>MktStudyGuide</a:t>
            </a:r>
            <a:r>
              <a:rPr lang="en-US" sz="1200" dirty="0"/>
              <a:t>, 2016</a:t>
            </a:r>
          </a:p>
        </p:txBody>
      </p:sp>
    </p:spTree>
    <p:extLst>
      <p:ext uri="{BB962C8B-B14F-4D97-AF65-F5344CB8AC3E}">
        <p14:creationId xmlns:p14="http://schemas.microsoft.com/office/powerpoint/2010/main" val="353795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id="{8EF96988-7F8D-584D-AC5B-9858A1B1F59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9452" y="1981200"/>
            <a:ext cx="7239000" cy="4114800"/>
          </a:xfrm>
          <a:prstGeom prst="rect">
            <a:avLst/>
          </a:prstGeom>
        </p:spPr>
      </p:pic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7620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alibri" pitchFamily="34" charset="0"/>
                <a:sym typeface="Wingdings"/>
              </a:rPr>
              <a:t>K-means clustering method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31F19A-058D-2842-86C2-8577009D07FF}"/>
              </a:ext>
            </a:extLst>
          </p:cNvPr>
          <p:cNvSpPr txBox="1"/>
          <p:nvPr/>
        </p:nvSpPr>
        <p:spPr>
          <a:xfrm>
            <a:off x="959005" y="1295400"/>
            <a:ext cx="6225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Step 2: Measure distances between each centroid and each case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4F62B654-AC7F-4348-B29D-AC314B12F831}"/>
              </a:ext>
            </a:extLst>
          </p:cNvPr>
          <p:cNvSpPr/>
          <p:nvPr/>
        </p:nvSpPr>
        <p:spPr>
          <a:xfrm>
            <a:off x="2895600" y="2743200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08652E8-00B5-9D4B-BC6F-3E1F5C5298F9}"/>
              </a:ext>
            </a:extLst>
          </p:cNvPr>
          <p:cNvSpPr/>
          <p:nvPr/>
        </p:nvSpPr>
        <p:spPr>
          <a:xfrm>
            <a:off x="3528565" y="2885294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v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2F14E4F7-4B53-7F4B-89A7-BED426653E88}"/>
              </a:ext>
            </a:extLst>
          </p:cNvPr>
          <p:cNvSpPr/>
          <p:nvPr/>
        </p:nvSpPr>
        <p:spPr>
          <a:xfrm>
            <a:off x="2971800" y="3298909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911A5A3-B63D-284D-A018-608E0DE5621A}"/>
              </a:ext>
            </a:extLst>
          </p:cNvPr>
          <p:cNvSpPr/>
          <p:nvPr/>
        </p:nvSpPr>
        <p:spPr>
          <a:xfrm>
            <a:off x="3537916" y="3209870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FD2A51AA-500D-C344-B4DC-8C9F4D95E612}"/>
              </a:ext>
            </a:extLst>
          </p:cNvPr>
          <p:cNvSpPr/>
          <p:nvPr/>
        </p:nvSpPr>
        <p:spPr>
          <a:xfrm>
            <a:off x="3200400" y="2590800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CC32231-C357-CD4F-B955-E5FD465D5B0A}"/>
              </a:ext>
            </a:extLst>
          </p:cNvPr>
          <p:cNvSpPr/>
          <p:nvPr/>
        </p:nvSpPr>
        <p:spPr>
          <a:xfrm>
            <a:off x="3809727" y="3102427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B7E13825-CE99-DF47-AC12-01D614B03D7C}"/>
              </a:ext>
            </a:extLst>
          </p:cNvPr>
          <p:cNvSpPr/>
          <p:nvPr/>
        </p:nvSpPr>
        <p:spPr>
          <a:xfrm>
            <a:off x="6143133" y="3033787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368F6C4-7D8E-2A4E-83CF-8177A8DE5562}"/>
              </a:ext>
            </a:extLst>
          </p:cNvPr>
          <p:cNvSpPr/>
          <p:nvPr/>
        </p:nvSpPr>
        <p:spPr>
          <a:xfrm>
            <a:off x="6888107" y="3110649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v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633D697-8EE8-004F-80A2-362E9F04EE84}"/>
              </a:ext>
            </a:extLst>
          </p:cNvPr>
          <p:cNvSpPr/>
          <p:nvPr/>
        </p:nvSpPr>
        <p:spPr>
          <a:xfrm>
            <a:off x="6202580" y="3287544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54CE472-5170-714A-A44C-61CE1DD088EA}"/>
              </a:ext>
            </a:extLst>
          </p:cNvPr>
          <p:cNvSpPr/>
          <p:nvPr/>
        </p:nvSpPr>
        <p:spPr>
          <a:xfrm>
            <a:off x="6798611" y="3657600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6D09A30-81D7-7F4C-B6D9-475D52C5D419}"/>
              </a:ext>
            </a:extLst>
          </p:cNvPr>
          <p:cNvSpPr/>
          <p:nvPr/>
        </p:nvSpPr>
        <p:spPr>
          <a:xfrm>
            <a:off x="5938171" y="3250064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045F8DC5-F3D1-EC40-867B-848060BA744F}"/>
              </a:ext>
            </a:extLst>
          </p:cNvPr>
          <p:cNvSpPr/>
          <p:nvPr/>
        </p:nvSpPr>
        <p:spPr>
          <a:xfrm>
            <a:off x="7057260" y="3393014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C2B3A959-7702-9E48-AEEC-BEFA1010BFF5}"/>
              </a:ext>
            </a:extLst>
          </p:cNvPr>
          <p:cNvSpPr/>
          <p:nvPr/>
        </p:nvSpPr>
        <p:spPr>
          <a:xfrm>
            <a:off x="4319762" y="4114800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23280BB2-3A9B-1F47-B7F9-1695659F256E}"/>
              </a:ext>
            </a:extLst>
          </p:cNvPr>
          <p:cNvSpPr/>
          <p:nvPr/>
        </p:nvSpPr>
        <p:spPr>
          <a:xfrm>
            <a:off x="5225822" y="4438999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v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B57B4A0-66F6-A344-94A3-438780C404AC}"/>
              </a:ext>
            </a:extLst>
          </p:cNvPr>
          <p:cNvSpPr/>
          <p:nvPr/>
        </p:nvSpPr>
        <p:spPr>
          <a:xfrm>
            <a:off x="4233938" y="4476415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49BF5849-DABB-3D45-90BA-00E9BC83082D}"/>
              </a:ext>
            </a:extLst>
          </p:cNvPr>
          <p:cNvSpPr/>
          <p:nvPr/>
        </p:nvSpPr>
        <p:spPr>
          <a:xfrm>
            <a:off x="5062462" y="4670685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D257B549-4BFB-064C-AC44-4DFB83E93FC2}"/>
              </a:ext>
            </a:extLst>
          </p:cNvPr>
          <p:cNvSpPr/>
          <p:nvPr/>
        </p:nvSpPr>
        <p:spPr>
          <a:xfrm>
            <a:off x="3962127" y="4462662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EBC21D21-E946-8243-8FA2-97AD56E6B403}"/>
              </a:ext>
            </a:extLst>
          </p:cNvPr>
          <p:cNvSpPr/>
          <p:nvPr/>
        </p:nvSpPr>
        <p:spPr>
          <a:xfrm>
            <a:off x="5380330" y="4741109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E76EE036-A33F-2C43-99D2-802C476D0089}"/>
              </a:ext>
            </a:extLst>
          </p:cNvPr>
          <p:cNvSpPr/>
          <p:nvPr/>
        </p:nvSpPr>
        <p:spPr>
          <a:xfrm>
            <a:off x="4445608" y="4556767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8E4C86E3-F4D8-154D-A31B-908CD8C9AB0E}"/>
              </a:ext>
            </a:extLst>
          </p:cNvPr>
          <p:cNvSpPr/>
          <p:nvPr/>
        </p:nvSpPr>
        <p:spPr>
          <a:xfrm>
            <a:off x="4386338" y="4744977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B9FD8910-97A1-9941-9720-0B765082AD21}"/>
              </a:ext>
            </a:extLst>
          </p:cNvPr>
          <p:cNvSpPr/>
          <p:nvPr/>
        </p:nvSpPr>
        <p:spPr>
          <a:xfrm>
            <a:off x="4724400" y="4576580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89B913F7-4BB6-C84C-B357-F2D2EC3C3466}"/>
              </a:ext>
            </a:extLst>
          </p:cNvPr>
          <p:cNvSpPr/>
          <p:nvPr/>
        </p:nvSpPr>
        <p:spPr>
          <a:xfrm>
            <a:off x="4743439" y="4732533"/>
            <a:ext cx="152400" cy="18821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5-Point Star 28">
            <a:extLst>
              <a:ext uri="{FF2B5EF4-FFF2-40B4-BE49-F238E27FC236}">
                <a16:creationId xmlns:a16="http://schemas.microsoft.com/office/drawing/2014/main" id="{020BCEB2-7F18-A940-9716-3B8ED6F19C1A}"/>
              </a:ext>
            </a:extLst>
          </p:cNvPr>
          <p:cNvSpPr/>
          <p:nvPr/>
        </p:nvSpPr>
        <p:spPr>
          <a:xfrm>
            <a:off x="5228394" y="3348190"/>
            <a:ext cx="424211" cy="345190"/>
          </a:xfrm>
          <a:prstGeom prst="star5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5-Point Star 29">
            <a:extLst>
              <a:ext uri="{FF2B5EF4-FFF2-40B4-BE49-F238E27FC236}">
                <a16:creationId xmlns:a16="http://schemas.microsoft.com/office/drawing/2014/main" id="{3EE50A6C-28AE-E24E-853B-91A34656C275}"/>
              </a:ext>
            </a:extLst>
          </p:cNvPr>
          <p:cNvSpPr/>
          <p:nvPr/>
        </p:nvSpPr>
        <p:spPr>
          <a:xfrm>
            <a:off x="7133460" y="2728314"/>
            <a:ext cx="424211" cy="345190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026B559-2945-1241-BA3C-55D9BF7CC4A0}"/>
              </a:ext>
            </a:extLst>
          </p:cNvPr>
          <p:cNvCxnSpPr>
            <a:cxnSpLocks/>
            <a:endCxn id="39" idx="5"/>
          </p:cNvCxnSpPr>
          <p:nvPr/>
        </p:nvCxnSpPr>
        <p:spPr>
          <a:xfrm flipH="1" flipV="1">
            <a:off x="3101882" y="3459556"/>
            <a:ext cx="707846" cy="57904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F446BD9-5FC4-3943-AA35-94E9062FB151}"/>
              </a:ext>
            </a:extLst>
          </p:cNvPr>
          <p:cNvCxnSpPr>
            <a:cxnSpLocks/>
            <a:endCxn id="40" idx="4"/>
          </p:cNvCxnSpPr>
          <p:nvPr/>
        </p:nvCxnSpPr>
        <p:spPr>
          <a:xfrm flipH="1" flipV="1">
            <a:off x="3614116" y="3398080"/>
            <a:ext cx="195612" cy="64052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9F233224-E97F-AA42-8CA0-99263A92A343}"/>
              </a:ext>
            </a:extLst>
          </p:cNvPr>
          <p:cNvCxnSpPr>
            <a:cxnSpLocks/>
            <a:endCxn id="37" idx="5"/>
          </p:cNvCxnSpPr>
          <p:nvPr/>
        </p:nvCxnSpPr>
        <p:spPr>
          <a:xfrm flipH="1" flipV="1">
            <a:off x="3025682" y="2903847"/>
            <a:ext cx="784045" cy="113475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C5F47920-E429-C948-8A97-9B963F4ABA85}"/>
              </a:ext>
            </a:extLst>
          </p:cNvPr>
          <p:cNvCxnSpPr>
            <a:cxnSpLocks/>
            <a:endCxn id="38" idx="4"/>
          </p:cNvCxnSpPr>
          <p:nvPr/>
        </p:nvCxnSpPr>
        <p:spPr>
          <a:xfrm flipH="1" flipV="1">
            <a:off x="3604765" y="3073504"/>
            <a:ext cx="204962" cy="96509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EDB41246-646A-BE44-8B22-08923DE43CCB}"/>
              </a:ext>
            </a:extLst>
          </p:cNvPr>
          <p:cNvCxnSpPr>
            <a:cxnSpLocks/>
          </p:cNvCxnSpPr>
          <p:nvPr/>
        </p:nvCxnSpPr>
        <p:spPr>
          <a:xfrm flipV="1">
            <a:off x="3809727" y="3298860"/>
            <a:ext cx="76474" cy="7397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8228AF06-D4CC-5A4E-AA2C-8A128794FFC4}"/>
              </a:ext>
            </a:extLst>
          </p:cNvPr>
          <p:cNvCxnSpPr>
            <a:cxnSpLocks/>
          </p:cNvCxnSpPr>
          <p:nvPr/>
        </p:nvCxnSpPr>
        <p:spPr>
          <a:xfrm flipH="1" flipV="1">
            <a:off x="3330482" y="2751447"/>
            <a:ext cx="479245" cy="128715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5-Point Star 1">
            <a:extLst>
              <a:ext uri="{FF2B5EF4-FFF2-40B4-BE49-F238E27FC236}">
                <a16:creationId xmlns:a16="http://schemas.microsoft.com/office/drawing/2014/main" id="{894A529B-76D8-0140-A04A-F510789B353E}"/>
              </a:ext>
            </a:extLst>
          </p:cNvPr>
          <p:cNvSpPr/>
          <p:nvPr/>
        </p:nvSpPr>
        <p:spPr>
          <a:xfrm>
            <a:off x="3537916" y="3845810"/>
            <a:ext cx="424211" cy="345190"/>
          </a:xfrm>
          <a:prstGeom prst="star5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FB27D0A7-8A83-4E42-AD28-F7EC38371D9E}"/>
              </a:ext>
            </a:extLst>
          </p:cNvPr>
          <p:cNvCxnSpPr>
            <a:cxnSpLocks/>
            <a:endCxn id="50" idx="2"/>
          </p:cNvCxnSpPr>
          <p:nvPr/>
        </p:nvCxnSpPr>
        <p:spPr>
          <a:xfrm>
            <a:off x="3690316" y="4038600"/>
            <a:ext cx="629446" cy="17030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9302191E-395F-9E4E-BC83-A223C0B774E5}"/>
              </a:ext>
            </a:extLst>
          </p:cNvPr>
          <p:cNvCxnSpPr>
            <a:cxnSpLocks/>
            <a:endCxn id="52" idx="1"/>
          </p:cNvCxnSpPr>
          <p:nvPr/>
        </p:nvCxnSpPr>
        <p:spPr>
          <a:xfrm>
            <a:off x="3690316" y="4038600"/>
            <a:ext cx="565940" cy="46537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C81EE887-31C9-9D40-894F-A117488CB5D8}"/>
              </a:ext>
            </a:extLst>
          </p:cNvPr>
          <p:cNvCxnSpPr>
            <a:cxnSpLocks/>
            <a:endCxn id="54" idx="1"/>
          </p:cNvCxnSpPr>
          <p:nvPr/>
        </p:nvCxnSpPr>
        <p:spPr>
          <a:xfrm>
            <a:off x="3690316" y="4038600"/>
            <a:ext cx="294129" cy="45162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A99481D3-2F3C-2B4C-AF8B-5CE346465CF0}"/>
              </a:ext>
            </a:extLst>
          </p:cNvPr>
          <p:cNvCxnSpPr>
            <a:cxnSpLocks/>
          </p:cNvCxnSpPr>
          <p:nvPr/>
        </p:nvCxnSpPr>
        <p:spPr>
          <a:xfrm>
            <a:off x="3735372" y="4047553"/>
            <a:ext cx="684470" cy="74747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284F3143-DF5D-5645-981F-BA793D9322CD}"/>
              </a:ext>
            </a:extLst>
          </p:cNvPr>
          <p:cNvCxnSpPr>
            <a:cxnSpLocks/>
            <a:endCxn id="56" idx="1"/>
          </p:cNvCxnSpPr>
          <p:nvPr/>
        </p:nvCxnSpPr>
        <p:spPr>
          <a:xfrm>
            <a:off x="3749586" y="4038248"/>
            <a:ext cx="718340" cy="54608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FDB86226-F2B7-CA4D-BBFB-994B50B2F1CA}"/>
              </a:ext>
            </a:extLst>
          </p:cNvPr>
          <p:cNvCxnSpPr>
            <a:cxnSpLocks/>
            <a:endCxn id="58" idx="2"/>
          </p:cNvCxnSpPr>
          <p:nvPr/>
        </p:nvCxnSpPr>
        <p:spPr>
          <a:xfrm>
            <a:off x="3745350" y="4058619"/>
            <a:ext cx="979050" cy="61206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12AFB875-D8E7-F348-98C0-348F7EBC69F7}"/>
              </a:ext>
            </a:extLst>
          </p:cNvPr>
          <p:cNvCxnSpPr>
            <a:cxnSpLocks/>
            <a:endCxn id="59" idx="2"/>
          </p:cNvCxnSpPr>
          <p:nvPr/>
        </p:nvCxnSpPr>
        <p:spPr>
          <a:xfrm>
            <a:off x="3756155" y="4058619"/>
            <a:ext cx="987284" cy="76801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12" name="Straight Arrow Connector 43011">
            <a:extLst>
              <a:ext uri="{FF2B5EF4-FFF2-40B4-BE49-F238E27FC236}">
                <a16:creationId xmlns:a16="http://schemas.microsoft.com/office/drawing/2014/main" id="{9ECC3645-2564-AC44-B0B9-852DF9B21C97}"/>
              </a:ext>
            </a:extLst>
          </p:cNvPr>
          <p:cNvCxnSpPr>
            <a:endCxn id="51" idx="0"/>
          </p:cNvCxnSpPr>
          <p:nvPr/>
        </p:nvCxnSpPr>
        <p:spPr>
          <a:xfrm flipH="1">
            <a:off x="5302022" y="3556052"/>
            <a:ext cx="154508" cy="882947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D10DC2C4-BD14-A142-8839-CD08457BA965}"/>
              </a:ext>
            </a:extLst>
          </p:cNvPr>
          <p:cNvCxnSpPr>
            <a:cxnSpLocks/>
            <a:endCxn id="55" idx="0"/>
          </p:cNvCxnSpPr>
          <p:nvPr/>
        </p:nvCxnSpPr>
        <p:spPr>
          <a:xfrm flipH="1">
            <a:off x="5456530" y="3556052"/>
            <a:ext cx="20784" cy="1185057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3765520F-CE31-0C4E-B40A-F17FFEBED680}"/>
              </a:ext>
            </a:extLst>
          </p:cNvPr>
          <p:cNvCxnSpPr>
            <a:cxnSpLocks/>
            <a:endCxn id="53" idx="0"/>
          </p:cNvCxnSpPr>
          <p:nvPr/>
        </p:nvCxnSpPr>
        <p:spPr>
          <a:xfrm flipH="1">
            <a:off x="5138662" y="3556052"/>
            <a:ext cx="317868" cy="1114633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6AD8D0E3-3AF4-1F47-BE13-792D77171E18}"/>
              </a:ext>
            </a:extLst>
          </p:cNvPr>
          <p:cNvCxnSpPr>
            <a:cxnSpLocks/>
            <a:endCxn id="47" idx="2"/>
          </p:cNvCxnSpPr>
          <p:nvPr/>
        </p:nvCxnSpPr>
        <p:spPr>
          <a:xfrm flipV="1">
            <a:off x="5456530" y="3344169"/>
            <a:ext cx="481641" cy="211884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2909EE97-8BEE-1446-876B-4F9969AB8256}"/>
              </a:ext>
            </a:extLst>
          </p:cNvPr>
          <p:cNvCxnSpPr>
            <a:cxnSpLocks/>
            <a:endCxn id="45" idx="2"/>
          </p:cNvCxnSpPr>
          <p:nvPr/>
        </p:nvCxnSpPr>
        <p:spPr>
          <a:xfrm flipV="1">
            <a:off x="5499430" y="3381649"/>
            <a:ext cx="703150" cy="150730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C4D56D66-5822-984C-8155-A9400960D89E}"/>
              </a:ext>
            </a:extLst>
          </p:cNvPr>
          <p:cNvCxnSpPr>
            <a:cxnSpLocks/>
            <a:endCxn id="43" idx="2"/>
          </p:cNvCxnSpPr>
          <p:nvPr/>
        </p:nvCxnSpPr>
        <p:spPr>
          <a:xfrm flipV="1">
            <a:off x="5473750" y="3127892"/>
            <a:ext cx="669383" cy="421462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711B555B-EE7A-9B4D-A38B-A29C970BF391}"/>
              </a:ext>
            </a:extLst>
          </p:cNvPr>
          <p:cNvCxnSpPr>
            <a:cxnSpLocks/>
            <a:stCxn id="44" idx="7"/>
          </p:cNvCxnSpPr>
          <p:nvPr/>
        </p:nvCxnSpPr>
        <p:spPr>
          <a:xfrm flipV="1">
            <a:off x="7018189" y="2908426"/>
            <a:ext cx="327376" cy="229786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220B8354-68CD-EE43-9C34-3057B62AADE3}"/>
              </a:ext>
            </a:extLst>
          </p:cNvPr>
          <p:cNvCxnSpPr>
            <a:cxnSpLocks/>
            <a:stCxn id="48" idx="7"/>
          </p:cNvCxnSpPr>
          <p:nvPr/>
        </p:nvCxnSpPr>
        <p:spPr>
          <a:xfrm flipV="1">
            <a:off x="7187342" y="2885294"/>
            <a:ext cx="155484" cy="535283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4EBC7718-CF69-E343-BC52-B788FF429B95}"/>
              </a:ext>
            </a:extLst>
          </p:cNvPr>
          <p:cNvCxnSpPr>
            <a:cxnSpLocks/>
            <a:stCxn id="46" idx="0"/>
          </p:cNvCxnSpPr>
          <p:nvPr/>
        </p:nvCxnSpPr>
        <p:spPr>
          <a:xfrm flipV="1">
            <a:off x="6874811" y="2922572"/>
            <a:ext cx="459595" cy="735028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2125437B-2B1A-6B49-A9F4-6762AF656E55}"/>
              </a:ext>
            </a:extLst>
          </p:cNvPr>
          <p:cNvCxnSpPr>
            <a:cxnSpLocks/>
            <a:endCxn id="53" idx="1"/>
          </p:cNvCxnSpPr>
          <p:nvPr/>
        </p:nvCxnSpPr>
        <p:spPr>
          <a:xfrm>
            <a:off x="3745350" y="4058619"/>
            <a:ext cx="1339430" cy="63962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0A40AE35-9781-4348-8FBE-805E815DEC99}"/>
              </a:ext>
            </a:extLst>
          </p:cNvPr>
          <p:cNvCxnSpPr>
            <a:cxnSpLocks/>
            <a:endCxn id="51" idx="2"/>
          </p:cNvCxnSpPr>
          <p:nvPr/>
        </p:nvCxnSpPr>
        <p:spPr>
          <a:xfrm>
            <a:off x="3756155" y="4058619"/>
            <a:ext cx="1469667" cy="47448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69534FF7-9856-C742-A751-A60709ED95FA}"/>
              </a:ext>
            </a:extLst>
          </p:cNvPr>
          <p:cNvCxnSpPr>
            <a:cxnSpLocks/>
            <a:endCxn id="55" idx="1"/>
          </p:cNvCxnSpPr>
          <p:nvPr/>
        </p:nvCxnSpPr>
        <p:spPr>
          <a:xfrm>
            <a:off x="3809727" y="4038248"/>
            <a:ext cx="1592921" cy="73042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4D5C3414-5659-9040-ACAB-6A08E7536BE1}"/>
              </a:ext>
            </a:extLst>
          </p:cNvPr>
          <p:cNvCxnSpPr>
            <a:cxnSpLocks/>
            <a:endCxn id="43" idx="2"/>
          </p:cNvCxnSpPr>
          <p:nvPr/>
        </p:nvCxnSpPr>
        <p:spPr>
          <a:xfrm flipV="1">
            <a:off x="3756155" y="3127892"/>
            <a:ext cx="2386978" cy="9103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6143B8E3-85D8-C148-B8F6-6454ADF22785}"/>
              </a:ext>
            </a:extLst>
          </p:cNvPr>
          <p:cNvCxnSpPr>
            <a:cxnSpLocks/>
            <a:endCxn id="47" idx="2"/>
          </p:cNvCxnSpPr>
          <p:nvPr/>
        </p:nvCxnSpPr>
        <p:spPr>
          <a:xfrm flipV="1">
            <a:off x="3756155" y="3344169"/>
            <a:ext cx="2182016" cy="69407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193C8E9A-EFCE-B747-8EA4-6D14071C529E}"/>
              </a:ext>
            </a:extLst>
          </p:cNvPr>
          <p:cNvCxnSpPr>
            <a:cxnSpLocks/>
            <a:endCxn id="45" idx="3"/>
          </p:cNvCxnSpPr>
          <p:nvPr/>
        </p:nvCxnSpPr>
        <p:spPr>
          <a:xfrm flipV="1">
            <a:off x="3809727" y="3448191"/>
            <a:ext cx="2415171" cy="59005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846B4061-65A6-044B-9C20-ADFF3FE51A65}"/>
              </a:ext>
            </a:extLst>
          </p:cNvPr>
          <p:cNvCxnSpPr>
            <a:cxnSpLocks/>
            <a:endCxn id="44" idx="2"/>
          </p:cNvCxnSpPr>
          <p:nvPr/>
        </p:nvCxnSpPr>
        <p:spPr>
          <a:xfrm flipV="1">
            <a:off x="3809727" y="3204754"/>
            <a:ext cx="3078380" cy="83349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54D976CD-1ADD-7543-87A7-2266BBEE81FD}"/>
              </a:ext>
            </a:extLst>
          </p:cNvPr>
          <p:cNvCxnSpPr>
            <a:cxnSpLocks/>
            <a:endCxn id="46" idx="2"/>
          </p:cNvCxnSpPr>
          <p:nvPr/>
        </p:nvCxnSpPr>
        <p:spPr>
          <a:xfrm flipV="1">
            <a:off x="3756155" y="3751705"/>
            <a:ext cx="3042456" cy="28654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A7ED68BB-922C-5641-BCA7-CEF9B1C51C00}"/>
              </a:ext>
            </a:extLst>
          </p:cNvPr>
          <p:cNvCxnSpPr>
            <a:cxnSpLocks/>
            <a:endCxn id="48" idx="6"/>
          </p:cNvCxnSpPr>
          <p:nvPr/>
        </p:nvCxnSpPr>
        <p:spPr>
          <a:xfrm flipV="1">
            <a:off x="3809727" y="3487119"/>
            <a:ext cx="3399933" cy="55113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B3379CD1-1F20-A943-8853-0FA9831FC855}"/>
              </a:ext>
            </a:extLst>
          </p:cNvPr>
          <p:cNvCxnSpPr>
            <a:cxnSpLocks/>
            <a:endCxn id="42" idx="5"/>
          </p:cNvCxnSpPr>
          <p:nvPr/>
        </p:nvCxnSpPr>
        <p:spPr>
          <a:xfrm flipH="1" flipV="1">
            <a:off x="3939809" y="3263074"/>
            <a:ext cx="1533942" cy="292978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B1AB857D-D0C4-344B-9646-4CAFAA3474B8}"/>
              </a:ext>
            </a:extLst>
          </p:cNvPr>
          <p:cNvCxnSpPr>
            <a:cxnSpLocks/>
            <a:endCxn id="38" idx="5"/>
          </p:cNvCxnSpPr>
          <p:nvPr/>
        </p:nvCxnSpPr>
        <p:spPr>
          <a:xfrm flipH="1" flipV="1">
            <a:off x="3658647" y="3045941"/>
            <a:ext cx="1797884" cy="535284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D47E7CE4-E059-E445-A406-31A2ECDEDBAF}"/>
              </a:ext>
            </a:extLst>
          </p:cNvPr>
          <p:cNvCxnSpPr>
            <a:cxnSpLocks/>
            <a:endCxn id="41" idx="5"/>
          </p:cNvCxnSpPr>
          <p:nvPr/>
        </p:nvCxnSpPr>
        <p:spPr>
          <a:xfrm flipH="1" flipV="1">
            <a:off x="3330482" y="2751447"/>
            <a:ext cx="2072166" cy="797907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9244301-5F13-3546-9021-2299EB57808A}"/>
              </a:ext>
            </a:extLst>
          </p:cNvPr>
          <p:cNvCxnSpPr>
            <a:cxnSpLocks/>
            <a:endCxn id="37" idx="6"/>
          </p:cNvCxnSpPr>
          <p:nvPr/>
        </p:nvCxnSpPr>
        <p:spPr>
          <a:xfrm flipH="1" flipV="1">
            <a:off x="3048000" y="2837305"/>
            <a:ext cx="2408530" cy="695074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4F3F8744-E2D0-AF4F-9B41-21EBFAF9C308}"/>
              </a:ext>
            </a:extLst>
          </p:cNvPr>
          <p:cNvCxnSpPr>
            <a:cxnSpLocks/>
          </p:cNvCxnSpPr>
          <p:nvPr/>
        </p:nvCxnSpPr>
        <p:spPr>
          <a:xfrm flipH="1" flipV="1">
            <a:off x="3680966" y="3298859"/>
            <a:ext cx="1721682" cy="257193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A69F189E-B1A1-7A4F-B8EA-D42C065BAEFD}"/>
              </a:ext>
            </a:extLst>
          </p:cNvPr>
          <p:cNvCxnSpPr>
            <a:cxnSpLocks/>
            <a:endCxn id="39" idx="6"/>
          </p:cNvCxnSpPr>
          <p:nvPr/>
        </p:nvCxnSpPr>
        <p:spPr>
          <a:xfrm flipH="1" flipV="1">
            <a:off x="3124200" y="3393014"/>
            <a:ext cx="2278448" cy="188210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D587744F-6521-C04D-A02E-96EF7E9BA32B}"/>
              </a:ext>
            </a:extLst>
          </p:cNvPr>
          <p:cNvCxnSpPr>
            <a:cxnSpLocks/>
            <a:endCxn id="54" idx="1"/>
          </p:cNvCxnSpPr>
          <p:nvPr/>
        </p:nvCxnSpPr>
        <p:spPr>
          <a:xfrm flipH="1">
            <a:off x="3984445" y="3532379"/>
            <a:ext cx="1472085" cy="957846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D4A13665-9B2D-CF42-BEF7-30358D979235}"/>
              </a:ext>
            </a:extLst>
          </p:cNvPr>
          <p:cNvCxnSpPr>
            <a:cxnSpLocks/>
            <a:endCxn id="50" idx="6"/>
          </p:cNvCxnSpPr>
          <p:nvPr/>
        </p:nvCxnSpPr>
        <p:spPr>
          <a:xfrm flipH="1">
            <a:off x="4472162" y="3581224"/>
            <a:ext cx="984368" cy="627681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B429C605-F41D-3842-A58E-38D771C1A7D5}"/>
              </a:ext>
            </a:extLst>
          </p:cNvPr>
          <p:cNvCxnSpPr>
            <a:cxnSpLocks/>
            <a:endCxn id="52" idx="7"/>
          </p:cNvCxnSpPr>
          <p:nvPr/>
        </p:nvCxnSpPr>
        <p:spPr>
          <a:xfrm flipH="1">
            <a:off x="4364020" y="3581224"/>
            <a:ext cx="1092510" cy="922754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252E7F73-2E88-7B45-9D06-FE2144B2DC3F}"/>
              </a:ext>
            </a:extLst>
          </p:cNvPr>
          <p:cNvCxnSpPr>
            <a:cxnSpLocks/>
          </p:cNvCxnSpPr>
          <p:nvPr/>
        </p:nvCxnSpPr>
        <p:spPr>
          <a:xfrm flipH="1">
            <a:off x="4516420" y="3556052"/>
            <a:ext cx="940110" cy="1100326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90278C01-BD3B-7D4F-A27C-76F88E1A37DE}"/>
              </a:ext>
            </a:extLst>
          </p:cNvPr>
          <p:cNvCxnSpPr>
            <a:cxnSpLocks/>
            <a:endCxn id="44" idx="2"/>
          </p:cNvCxnSpPr>
          <p:nvPr/>
        </p:nvCxnSpPr>
        <p:spPr>
          <a:xfrm flipV="1">
            <a:off x="5499430" y="3204754"/>
            <a:ext cx="1388677" cy="327626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63512656-C537-4141-B1B7-D9E411AF3A7E}"/>
              </a:ext>
            </a:extLst>
          </p:cNvPr>
          <p:cNvCxnSpPr>
            <a:cxnSpLocks/>
            <a:endCxn id="48" idx="2"/>
          </p:cNvCxnSpPr>
          <p:nvPr/>
        </p:nvCxnSpPr>
        <p:spPr>
          <a:xfrm flipV="1">
            <a:off x="5473750" y="3487119"/>
            <a:ext cx="1583510" cy="45260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74451268-0F3D-B54A-AC2C-DC5648C37DB1}"/>
              </a:ext>
            </a:extLst>
          </p:cNvPr>
          <p:cNvCxnSpPr>
            <a:cxnSpLocks/>
            <a:endCxn id="46" idx="1"/>
          </p:cNvCxnSpPr>
          <p:nvPr/>
        </p:nvCxnSpPr>
        <p:spPr>
          <a:xfrm>
            <a:off x="5456530" y="3556052"/>
            <a:ext cx="1364399" cy="129111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A29CF450-A6F4-4F49-83D5-78103C1D41D3}"/>
              </a:ext>
            </a:extLst>
          </p:cNvPr>
          <p:cNvCxnSpPr>
            <a:cxnSpLocks/>
            <a:stCxn id="41" idx="6"/>
          </p:cNvCxnSpPr>
          <p:nvPr/>
        </p:nvCxnSpPr>
        <p:spPr>
          <a:xfrm>
            <a:off x="3352800" y="2684905"/>
            <a:ext cx="3981606" cy="237667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28B1CF97-82A0-504B-82A9-6BAC7ABA2293}"/>
              </a:ext>
            </a:extLst>
          </p:cNvPr>
          <p:cNvCxnSpPr>
            <a:cxnSpLocks/>
            <a:stCxn id="37" idx="6"/>
          </p:cNvCxnSpPr>
          <p:nvPr/>
        </p:nvCxnSpPr>
        <p:spPr>
          <a:xfrm>
            <a:off x="3048000" y="2837305"/>
            <a:ext cx="4286406" cy="66542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337BD7EE-3E40-BA4C-A667-F04F4D8BD505}"/>
              </a:ext>
            </a:extLst>
          </p:cNvPr>
          <p:cNvCxnSpPr>
            <a:cxnSpLocks/>
            <a:stCxn id="38" idx="2"/>
          </p:cNvCxnSpPr>
          <p:nvPr/>
        </p:nvCxnSpPr>
        <p:spPr>
          <a:xfrm flipV="1">
            <a:off x="3528565" y="2931410"/>
            <a:ext cx="3814261" cy="47989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8397B953-D153-D34C-8F19-628075C2B73C}"/>
              </a:ext>
            </a:extLst>
          </p:cNvPr>
          <p:cNvCxnSpPr>
            <a:cxnSpLocks/>
            <a:stCxn id="39" idx="7"/>
          </p:cNvCxnSpPr>
          <p:nvPr/>
        </p:nvCxnSpPr>
        <p:spPr>
          <a:xfrm flipV="1">
            <a:off x="3101882" y="2931410"/>
            <a:ext cx="4232524" cy="395062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>
            <a:extLst>
              <a:ext uri="{FF2B5EF4-FFF2-40B4-BE49-F238E27FC236}">
                <a16:creationId xmlns:a16="http://schemas.microsoft.com/office/drawing/2014/main" id="{BF80192E-6BB1-1E47-8A1A-E8D1BBF62602}"/>
              </a:ext>
            </a:extLst>
          </p:cNvPr>
          <p:cNvCxnSpPr>
            <a:cxnSpLocks/>
            <a:stCxn id="40" idx="6"/>
          </p:cNvCxnSpPr>
          <p:nvPr/>
        </p:nvCxnSpPr>
        <p:spPr>
          <a:xfrm flipV="1">
            <a:off x="3690316" y="2931410"/>
            <a:ext cx="3652510" cy="372565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F05AB0EB-840D-0846-A57D-026F59D35544}"/>
              </a:ext>
            </a:extLst>
          </p:cNvPr>
          <p:cNvCxnSpPr>
            <a:cxnSpLocks/>
          </p:cNvCxnSpPr>
          <p:nvPr/>
        </p:nvCxnSpPr>
        <p:spPr>
          <a:xfrm flipV="1">
            <a:off x="3962127" y="2931410"/>
            <a:ext cx="3372279" cy="273345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7C9A7FA6-F824-3648-9D32-F127D805B5CD}"/>
              </a:ext>
            </a:extLst>
          </p:cNvPr>
          <p:cNvCxnSpPr>
            <a:cxnSpLocks/>
            <a:stCxn id="54" idx="7"/>
          </p:cNvCxnSpPr>
          <p:nvPr/>
        </p:nvCxnSpPr>
        <p:spPr>
          <a:xfrm flipV="1">
            <a:off x="4092209" y="2931410"/>
            <a:ext cx="3242197" cy="1558815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>
            <a:extLst>
              <a:ext uri="{FF2B5EF4-FFF2-40B4-BE49-F238E27FC236}">
                <a16:creationId xmlns:a16="http://schemas.microsoft.com/office/drawing/2014/main" id="{57D05CD6-8336-7842-B2D0-C19DF08F9436}"/>
              </a:ext>
            </a:extLst>
          </p:cNvPr>
          <p:cNvCxnSpPr>
            <a:cxnSpLocks/>
          </p:cNvCxnSpPr>
          <p:nvPr/>
        </p:nvCxnSpPr>
        <p:spPr>
          <a:xfrm flipV="1">
            <a:off x="4467926" y="2931410"/>
            <a:ext cx="2866480" cy="1259591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>
            <a:extLst>
              <a:ext uri="{FF2B5EF4-FFF2-40B4-BE49-F238E27FC236}">
                <a16:creationId xmlns:a16="http://schemas.microsoft.com/office/drawing/2014/main" id="{9A137744-D072-F544-92A5-46F5A768518B}"/>
              </a:ext>
            </a:extLst>
          </p:cNvPr>
          <p:cNvCxnSpPr>
            <a:cxnSpLocks/>
          </p:cNvCxnSpPr>
          <p:nvPr/>
        </p:nvCxnSpPr>
        <p:spPr>
          <a:xfrm flipV="1">
            <a:off x="4386338" y="2931410"/>
            <a:ext cx="2956488" cy="1601695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>
            <a:extLst>
              <a:ext uri="{FF2B5EF4-FFF2-40B4-BE49-F238E27FC236}">
                <a16:creationId xmlns:a16="http://schemas.microsoft.com/office/drawing/2014/main" id="{86130709-A6DF-1541-8D4C-2A90FA9A8EEE}"/>
              </a:ext>
            </a:extLst>
          </p:cNvPr>
          <p:cNvCxnSpPr>
            <a:cxnSpLocks/>
            <a:endCxn id="30" idx="2"/>
          </p:cNvCxnSpPr>
          <p:nvPr/>
        </p:nvCxnSpPr>
        <p:spPr>
          <a:xfrm flipV="1">
            <a:off x="4538738" y="3073503"/>
            <a:ext cx="2675739" cy="1612004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8760E170-33D5-5943-A9F1-FF04E554D942}"/>
              </a:ext>
            </a:extLst>
          </p:cNvPr>
          <p:cNvCxnSpPr>
            <a:cxnSpLocks/>
            <a:stCxn id="57" idx="6"/>
          </p:cNvCxnSpPr>
          <p:nvPr/>
        </p:nvCxnSpPr>
        <p:spPr>
          <a:xfrm flipV="1">
            <a:off x="4538738" y="2931412"/>
            <a:ext cx="2795668" cy="1907670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id="{FD9FF003-1248-4749-A6D1-9177A549F2DF}"/>
              </a:ext>
            </a:extLst>
          </p:cNvPr>
          <p:cNvCxnSpPr>
            <a:cxnSpLocks/>
          </p:cNvCxnSpPr>
          <p:nvPr/>
        </p:nvCxnSpPr>
        <p:spPr>
          <a:xfrm flipV="1">
            <a:off x="4895839" y="2931410"/>
            <a:ext cx="2446987" cy="1833380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>
            <a:extLst>
              <a:ext uri="{FF2B5EF4-FFF2-40B4-BE49-F238E27FC236}">
                <a16:creationId xmlns:a16="http://schemas.microsoft.com/office/drawing/2014/main" id="{309CD3D5-57B9-424E-A0A0-26BBB2558E69}"/>
              </a:ext>
            </a:extLst>
          </p:cNvPr>
          <p:cNvCxnSpPr>
            <a:cxnSpLocks/>
          </p:cNvCxnSpPr>
          <p:nvPr/>
        </p:nvCxnSpPr>
        <p:spPr>
          <a:xfrm flipV="1">
            <a:off x="5402648" y="2979399"/>
            <a:ext cx="1940178" cy="1483263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BADCDD27-BE4F-B946-B662-7317A83F57D0}"/>
              </a:ext>
            </a:extLst>
          </p:cNvPr>
          <p:cNvCxnSpPr>
            <a:cxnSpLocks/>
          </p:cNvCxnSpPr>
          <p:nvPr/>
        </p:nvCxnSpPr>
        <p:spPr>
          <a:xfrm flipV="1">
            <a:off x="5225822" y="2931410"/>
            <a:ext cx="2108584" cy="1801124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>
            <a:extLst>
              <a:ext uri="{FF2B5EF4-FFF2-40B4-BE49-F238E27FC236}">
                <a16:creationId xmlns:a16="http://schemas.microsoft.com/office/drawing/2014/main" id="{C7D5EC56-A80C-2D4F-9B35-1B3029177A99}"/>
              </a:ext>
            </a:extLst>
          </p:cNvPr>
          <p:cNvCxnSpPr>
            <a:cxnSpLocks/>
            <a:stCxn id="55" idx="7"/>
          </p:cNvCxnSpPr>
          <p:nvPr/>
        </p:nvCxnSpPr>
        <p:spPr>
          <a:xfrm flipV="1">
            <a:off x="5510412" y="2931410"/>
            <a:ext cx="1823994" cy="1837262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id="{968BD22E-1D9A-EA48-B982-A90A50CD7310}"/>
              </a:ext>
            </a:extLst>
          </p:cNvPr>
          <p:cNvCxnSpPr>
            <a:cxnSpLocks/>
            <a:stCxn id="58" idx="6"/>
          </p:cNvCxnSpPr>
          <p:nvPr/>
        </p:nvCxnSpPr>
        <p:spPr>
          <a:xfrm flipV="1">
            <a:off x="4876800" y="2931410"/>
            <a:ext cx="2457606" cy="1739275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>
            <a:extLst>
              <a:ext uri="{FF2B5EF4-FFF2-40B4-BE49-F238E27FC236}">
                <a16:creationId xmlns:a16="http://schemas.microsoft.com/office/drawing/2014/main" id="{AD1C22D7-0B68-BD42-B90D-E3C16F0B61AA}"/>
              </a:ext>
            </a:extLst>
          </p:cNvPr>
          <p:cNvCxnSpPr>
            <a:cxnSpLocks/>
          </p:cNvCxnSpPr>
          <p:nvPr/>
        </p:nvCxnSpPr>
        <p:spPr>
          <a:xfrm flipV="1">
            <a:off x="6295533" y="2931410"/>
            <a:ext cx="1038873" cy="179239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>
            <a:extLst>
              <a:ext uri="{FF2B5EF4-FFF2-40B4-BE49-F238E27FC236}">
                <a16:creationId xmlns:a16="http://schemas.microsoft.com/office/drawing/2014/main" id="{E967C0F8-2459-B648-868E-9837FB81883F}"/>
              </a:ext>
            </a:extLst>
          </p:cNvPr>
          <p:cNvCxnSpPr>
            <a:cxnSpLocks/>
            <a:stCxn id="47" idx="7"/>
          </p:cNvCxnSpPr>
          <p:nvPr/>
        </p:nvCxnSpPr>
        <p:spPr>
          <a:xfrm flipV="1">
            <a:off x="6068253" y="2931410"/>
            <a:ext cx="1266153" cy="346217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>
            <a:extLst>
              <a:ext uri="{FF2B5EF4-FFF2-40B4-BE49-F238E27FC236}">
                <a16:creationId xmlns:a16="http://schemas.microsoft.com/office/drawing/2014/main" id="{E9F22DEB-5D4A-2E46-A135-6BC38EACF34B}"/>
              </a:ext>
            </a:extLst>
          </p:cNvPr>
          <p:cNvCxnSpPr>
            <a:cxnSpLocks/>
            <a:stCxn id="45" idx="6"/>
          </p:cNvCxnSpPr>
          <p:nvPr/>
        </p:nvCxnSpPr>
        <p:spPr>
          <a:xfrm flipV="1">
            <a:off x="6354980" y="2979401"/>
            <a:ext cx="979426" cy="402248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3" name="Table 92">
            <a:extLst>
              <a:ext uri="{FF2B5EF4-FFF2-40B4-BE49-F238E27FC236}">
                <a16:creationId xmlns:a16="http://schemas.microsoft.com/office/drawing/2014/main" id="{A3D77711-B784-1E4C-A3D6-2AEA4F5D60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936243"/>
              </p:ext>
            </p:extLst>
          </p:nvPr>
        </p:nvGraphicFramePr>
        <p:xfrm>
          <a:off x="1263713" y="2124980"/>
          <a:ext cx="2694440" cy="3467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3610">
                  <a:extLst>
                    <a:ext uri="{9D8B030D-6E8A-4147-A177-3AD203B41FA5}">
                      <a16:colId xmlns:a16="http://schemas.microsoft.com/office/drawing/2014/main" val="1134956976"/>
                    </a:ext>
                  </a:extLst>
                </a:gridCol>
                <a:gridCol w="673610">
                  <a:extLst>
                    <a:ext uri="{9D8B030D-6E8A-4147-A177-3AD203B41FA5}">
                      <a16:colId xmlns:a16="http://schemas.microsoft.com/office/drawing/2014/main" val="178214801"/>
                    </a:ext>
                  </a:extLst>
                </a:gridCol>
                <a:gridCol w="673610">
                  <a:extLst>
                    <a:ext uri="{9D8B030D-6E8A-4147-A177-3AD203B41FA5}">
                      <a16:colId xmlns:a16="http://schemas.microsoft.com/office/drawing/2014/main" val="1254073052"/>
                    </a:ext>
                  </a:extLst>
                </a:gridCol>
                <a:gridCol w="673610">
                  <a:extLst>
                    <a:ext uri="{9D8B030D-6E8A-4147-A177-3AD203B41FA5}">
                      <a16:colId xmlns:a16="http://schemas.microsoft.com/office/drawing/2014/main" val="1136090054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Buyers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Centroid1 (random)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Centroid2 (random)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Centroid3 (random)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692492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10.54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4.85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18.02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859026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5.67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5.32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9.22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255208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7.68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6.78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9.50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500761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10.06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3.60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20.05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680623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4.01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3.99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11.24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27894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4.94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7.95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809965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2.95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3.74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19.67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009380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1.71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2.19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15.36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692642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4.94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15.54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648137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1.02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1.69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11.44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903107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9.10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10.19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2.17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201013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12.09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8.48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8.00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074531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10.28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10.17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3.17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300029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15.80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14.33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5.13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600502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7.95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15.54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0.00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73380"/>
                  </a:ext>
                </a:extLst>
              </a:tr>
            </a:tbl>
          </a:graphicData>
        </a:graphic>
      </p:graphicFrame>
      <p:graphicFrame>
        <p:nvGraphicFramePr>
          <p:cNvPr id="98" name="Table 97">
            <a:extLst>
              <a:ext uri="{FF2B5EF4-FFF2-40B4-BE49-F238E27FC236}">
                <a16:creationId xmlns:a16="http://schemas.microsoft.com/office/drawing/2014/main" id="{364F8ACE-6A44-A046-BF49-B76812614F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878241"/>
              </p:ext>
            </p:extLst>
          </p:nvPr>
        </p:nvGraphicFramePr>
        <p:xfrm>
          <a:off x="4025888" y="3095051"/>
          <a:ext cx="48006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2590">
                  <a:extLst>
                    <a:ext uri="{9D8B030D-6E8A-4147-A177-3AD203B41FA5}">
                      <a16:colId xmlns:a16="http://schemas.microsoft.com/office/drawing/2014/main" val="797558807"/>
                    </a:ext>
                  </a:extLst>
                </a:gridCol>
                <a:gridCol w="673602">
                  <a:extLst>
                    <a:ext uri="{9D8B030D-6E8A-4147-A177-3AD203B41FA5}">
                      <a16:colId xmlns:a16="http://schemas.microsoft.com/office/drawing/2014/main" val="1470180152"/>
                    </a:ext>
                  </a:extLst>
                </a:gridCol>
                <a:gridCol w="673602">
                  <a:extLst>
                    <a:ext uri="{9D8B030D-6E8A-4147-A177-3AD203B41FA5}">
                      <a16:colId xmlns:a16="http://schemas.microsoft.com/office/drawing/2014/main" val="3519368146"/>
                    </a:ext>
                  </a:extLst>
                </a:gridCol>
                <a:gridCol w="673602">
                  <a:extLst>
                    <a:ext uri="{9D8B030D-6E8A-4147-A177-3AD203B41FA5}">
                      <a16:colId xmlns:a16="http://schemas.microsoft.com/office/drawing/2014/main" val="2947140497"/>
                    </a:ext>
                  </a:extLst>
                </a:gridCol>
                <a:gridCol w="673602">
                  <a:extLst>
                    <a:ext uri="{9D8B030D-6E8A-4147-A177-3AD203B41FA5}">
                      <a16:colId xmlns:a16="http://schemas.microsoft.com/office/drawing/2014/main" val="2912764484"/>
                    </a:ext>
                  </a:extLst>
                </a:gridCol>
                <a:gridCol w="673602">
                  <a:extLst>
                    <a:ext uri="{9D8B030D-6E8A-4147-A177-3AD203B41FA5}">
                      <a16:colId xmlns:a16="http://schemas.microsoft.com/office/drawing/2014/main" val="2663357977"/>
                    </a:ext>
                  </a:extLst>
                </a:gridCol>
              </a:tblGrid>
              <a:tr h="19050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Sum of Squared Distances (Demo calculation with Buyer 1 and Centroid 6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1274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u="none" strike="noStrike" dirty="0">
                          <a:effectLst/>
                        </a:rPr>
                        <a:t>Buyers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u="none" strike="noStrike" dirty="0">
                          <a:effectLst/>
                        </a:rPr>
                        <a:t>income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u="none" strike="noStrike" dirty="0">
                          <a:effectLst/>
                        </a:rPr>
                        <a:t>age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u="none" strike="noStrike" dirty="0">
                          <a:effectLst/>
                        </a:rPr>
                        <a:t>consume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20224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u="none" strike="noStrike" dirty="0">
                          <a:effectLst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u="none" strike="noStrike" dirty="0">
                          <a:effectLst/>
                        </a:rPr>
                        <a:t>4.40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u="none" strike="noStrike" dirty="0">
                          <a:effectLst/>
                        </a:rPr>
                        <a:t>4.57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u="none" strike="noStrike" dirty="0">
                          <a:effectLst/>
                        </a:rPr>
                        <a:t>2.29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505445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u="none" strike="noStrike" dirty="0">
                          <a:effectLst/>
                        </a:rPr>
                        <a:t>Centroid 1 (random)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3.26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1.64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1.48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25694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Difference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1.14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2.93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0.81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043313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Squared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1.30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8.58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0.66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10.54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1581834"/>
                  </a:ext>
                </a:extLst>
              </a:tr>
            </a:tbl>
          </a:graphicData>
        </a:graphic>
      </p:graphicFrame>
      <p:sp>
        <p:nvSpPr>
          <p:cNvPr id="101" name="TextBox 100">
            <a:extLst>
              <a:ext uri="{FF2B5EF4-FFF2-40B4-BE49-F238E27FC236}">
                <a16:creationId xmlns:a16="http://schemas.microsoft.com/office/drawing/2014/main" id="{8A1DDE44-F6B8-0942-BB53-D313FC393DA6}"/>
              </a:ext>
            </a:extLst>
          </p:cNvPr>
          <p:cNvSpPr txBox="1"/>
          <p:nvPr/>
        </p:nvSpPr>
        <p:spPr>
          <a:xfrm>
            <a:off x="228600" y="6200001"/>
            <a:ext cx="24034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</a:t>
            </a:r>
            <a:r>
              <a:rPr lang="en-US" sz="1200" dirty="0" err="1"/>
              <a:t>Fripp</a:t>
            </a:r>
            <a:r>
              <a:rPr lang="en-US" sz="1200" dirty="0"/>
              <a:t> </a:t>
            </a:r>
            <a:r>
              <a:rPr lang="en-US" sz="1200" dirty="0" err="1"/>
              <a:t>MktStudyGuide</a:t>
            </a:r>
            <a:r>
              <a:rPr lang="en-US" sz="1200" dirty="0"/>
              <a:t>, 2016</a:t>
            </a:r>
          </a:p>
        </p:txBody>
      </p:sp>
    </p:spTree>
    <p:extLst>
      <p:ext uri="{BB962C8B-B14F-4D97-AF65-F5344CB8AC3E}">
        <p14:creationId xmlns:p14="http://schemas.microsoft.com/office/powerpoint/2010/main" val="4130815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id="{8EF96988-7F8D-584D-AC5B-9858A1B1F59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9452" y="1981200"/>
            <a:ext cx="7239000" cy="4114800"/>
          </a:xfrm>
          <a:prstGeom prst="rect">
            <a:avLst/>
          </a:prstGeom>
        </p:spPr>
      </p:pic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7620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alibri" pitchFamily="34" charset="0"/>
                <a:sym typeface="Wingdings"/>
              </a:rPr>
              <a:t>K-means clustering method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4F62B654-AC7F-4348-B29D-AC314B12F831}"/>
              </a:ext>
            </a:extLst>
          </p:cNvPr>
          <p:cNvSpPr/>
          <p:nvPr/>
        </p:nvSpPr>
        <p:spPr>
          <a:xfrm>
            <a:off x="2895600" y="2743200"/>
            <a:ext cx="152400" cy="1882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08652E8-00B5-9D4B-BC6F-3E1F5C5298F9}"/>
              </a:ext>
            </a:extLst>
          </p:cNvPr>
          <p:cNvSpPr/>
          <p:nvPr/>
        </p:nvSpPr>
        <p:spPr>
          <a:xfrm>
            <a:off x="3528565" y="2885294"/>
            <a:ext cx="152400" cy="1882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v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2F14E4F7-4B53-7F4B-89A7-BED426653E88}"/>
              </a:ext>
            </a:extLst>
          </p:cNvPr>
          <p:cNvSpPr/>
          <p:nvPr/>
        </p:nvSpPr>
        <p:spPr>
          <a:xfrm>
            <a:off x="2971800" y="3298909"/>
            <a:ext cx="152400" cy="1882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911A5A3-B63D-284D-A018-608E0DE5621A}"/>
              </a:ext>
            </a:extLst>
          </p:cNvPr>
          <p:cNvSpPr/>
          <p:nvPr/>
        </p:nvSpPr>
        <p:spPr>
          <a:xfrm>
            <a:off x="3537916" y="3209870"/>
            <a:ext cx="152400" cy="1882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FD2A51AA-500D-C344-B4DC-8C9F4D95E612}"/>
              </a:ext>
            </a:extLst>
          </p:cNvPr>
          <p:cNvSpPr/>
          <p:nvPr/>
        </p:nvSpPr>
        <p:spPr>
          <a:xfrm>
            <a:off x="3200400" y="2590800"/>
            <a:ext cx="152400" cy="1882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CC32231-C357-CD4F-B955-E5FD465D5B0A}"/>
              </a:ext>
            </a:extLst>
          </p:cNvPr>
          <p:cNvSpPr/>
          <p:nvPr/>
        </p:nvSpPr>
        <p:spPr>
          <a:xfrm>
            <a:off x="3809727" y="3102427"/>
            <a:ext cx="152400" cy="1882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B7E13825-CE99-DF47-AC12-01D614B03D7C}"/>
              </a:ext>
            </a:extLst>
          </p:cNvPr>
          <p:cNvSpPr/>
          <p:nvPr/>
        </p:nvSpPr>
        <p:spPr>
          <a:xfrm>
            <a:off x="6143133" y="3033787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368F6C4-7D8E-2A4E-83CF-8177A8DE5562}"/>
              </a:ext>
            </a:extLst>
          </p:cNvPr>
          <p:cNvSpPr/>
          <p:nvPr/>
        </p:nvSpPr>
        <p:spPr>
          <a:xfrm>
            <a:off x="6888107" y="3110649"/>
            <a:ext cx="152400" cy="18821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v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633D697-8EE8-004F-80A2-362E9F04EE84}"/>
              </a:ext>
            </a:extLst>
          </p:cNvPr>
          <p:cNvSpPr/>
          <p:nvPr/>
        </p:nvSpPr>
        <p:spPr>
          <a:xfrm>
            <a:off x="6202580" y="3287544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54CE472-5170-714A-A44C-61CE1DD088EA}"/>
              </a:ext>
            </a:extLst>
          </p:cNvPr>
          <p:cNvSpPr/>
          <p:nvPr/>
        </p:nvSpPr>
        <p:spPr>
          <a:xfrm>
            <a:off x="6798611" y="3657600"/>
            <a:ext cx="152400" cy="18821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6D09A30-81D7-7F4C-B6D9-475D52C5D419}"/>
              </a:ext>
            </a:extLst>
          </p:cNvPr>
          <p:cNvSpPr/>
          <p:nvPr/>
        </p:nvSpPr>
        <p:spPr>
          <a:xfrm>
            <a:off x="5938171" y="3250064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045F8DC5-F3D1-EC40-867B-848060BA744F}"/>
              </a:ext>
            </a:extLst>
          </p:cNvPr>
          <p:cNvSpPr/>
          <p:nvPr/>
        </p:nvSpPr>
        <p:spPr>
          <a:xfrm>
            <a:off x="7057260" y="3393014"/>
            <a:ext cx="152400" cy="18821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C2B3A959-7702-9E48-AEEC-BEFA1010BFF5}"/>
              </a:ext>
            </a:extLst>
          </p:cNvPr>
          <p:cNvSpPr/>
          <p:nvPr/>
        </p:nvSpPr>
        <p:spPr>
          <a:xfrm>
            <a:off x="4319762" y="4114800"/>
            <a:ext cx="152400" cy="1882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23280BB2-3A9B-1F47-B7F9-1695659F256E}"/>
              </a:ext>
            </a:extLst>
          </p:cNvPr>
          <p:cNvSpPr/>
          <p:nvPr/>
        </p:nvSpPr>
        <p:spPr>
          <a:xfrm>
            <a:off x="5225822" y="4438999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v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B57B4A0-66F6-A344-94A3-438780C404AC}"/>
              </a:ext>
            </a:extLst>
          </p:cNvPr>
          <p:cNvSpPr/>
          <p:nvPr/>
        </p:nvSpPr>
        <p:spPr>
          <a:xfrm>
            <a:off x="4233938" y="4476415"/>
            <a:ext cx="152400" cy="1882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49BF5849-DABB-3D45-90BA-00E9BC83082D}"/>
              </a:ext>
            </a:extLst>
          </p:cNvPr>
          <p:cNvSpPr/>
          <p:nvPr/>
        </p:nvSpPr>
        <p:spPr>
          <a:xfrm>
            <a:off x="5062462" y="4670685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D257B549-4BFB-064C-AC44-4DFB83E93FC2}"/>
              </a:ext>
            </a:extLst>
          </p:cNvPr>
          <p:cNvSpPr/>
          <p:nvPr/>
        </p:nvSpPr>
        <p:spPr>
          <a:xfrm>
            <a:off x="3962127" y="4462662"/>
            <a:ext cx="152400" cy="1882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EBC21D21-E946-8243-8FA2-97AD56E6B403}"/>
              </a:ext>
            </a:extLst>
          </p:cNvPr>
          <p:cNvSpPr/>
          <p:nvPr/>
        </p:nvSpPr>
        <p:spPr>
          <a:xfrm>
            <a:off x="5380330" y="4741109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E76EE036-A33F-2C43-99D2-802C476D0089}"/>
              </a:ext>
            </a:extLst>
          </p:cNvPr>
          <p:cNvSpPr/>
          <p:nvPr/>
        </p:nvSpPr>
        <p:spPr>
          <a:xfrm>
            <a:off x="4445608" y="4556767"/>
            <a:ext cx="152400" cy="1882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8E4C86E3-F4D8-154D-A31B-908CD8C9AB0E}"/>
              </a:ext>
            </a:extLst>
          </p:cNvPr>
          <p:cNvSpPr/>
          <p:nvPr/>
        </p:nvSpPr>
        <p:spPr>
          <a:xfrm>
            <a:off x="4386338" y="4744977"/>
            <a:ext cx="152400" cy="1882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B9FD8910-97A1-9941-9720-0B765082AD21}"/>
              </a:ext>
            </a:extLst>
          </p:cNvPr>
          <p:cNvSpPr/>
          <p:nvPr/>
        </p:nvSpPr>
        <p:spPr>
          <a:xfrm>
            <a:off x="4724400" y="4576580"/>
            <a:ext cx="152400" cy="1882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89B913F7-4BB6-C84C-B357-F2D2EC3C3466}"/>
              </a:ext>
            </a:extLst>
          </p:cNvPr>
          <p:cNvSpPr/>
          <p:nvPr/>
        </p:nvSpPr>
        <p:spPr>
          <a:xfrm>
            <a:off x="4743439" y="4732533"/>
            <a:ext cx="152400" cy="1882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5-Point Star 28">
            <a:extLst>
              <a:ext uri="{FF2B5EF4-FFF2-40B4-BE49-F238E27FC236}">
                <a16:creationId xmlns:a16="http://schemas.microsoft.com/office/drawing/2014/main" id="{020BCEB2-7F18-A940-9716-3B8ED6F19C1A}"/>
              </a:ext>
            </a:extLst>
          </p:cNvPr>
          <p:cNvSpPr/>
          <p:nvPr/>
        </p:nvSpPr>
        <p:spPr>
          <a:xfrm>
            <a:off x="5228394" y="3348190"/>
            <a:ext cx="424211" cy="345190"/>
          </a:xfrm>
          <a:prstGeom prst="star5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5-Point Star 29">
            <a:extLst>
              <a:ext uri="{FF2B5EF4-FFF2-40B4-BE49-F238E27FC236}">
                <a16:creationId xmlns:a16="http://schemas.microsoft.com/office/drawing/2014/main" id="{3EE50A6C-28AE-E24E-853B-91A34656C275}"/>
              </a:ext>
            </a:extLst>
          </p:cNvPr>
          <p:cNvSpPr/>
          <p:nvPr/>
        </p:nvSpPr>
        <p:spPr>
          <a:xfrm>
            <a:off x="7133460" y="2728314"/>
            <a:ext cx="424211" cy="345190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5F73B57A-8EDF-0544-A5BA-EDB512BFDA7E}"/>
              </a:ext>
            </a:extLst>
          </p:cNvPr>
          <p:cNvSpPr/>
          <p:nvPr/>
        </p:nvSpPr>
        <p:spPr>
          <a:xfrm rot="19770290">
            <a:off x="2933206" y="2337949"/>
            <a:ext cx="1920104" cy="3051648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4420170-2350-974B-9FFD-402F85D4C9EF}"/>
              </a:ext>
            </a:extLst>
          </p:cNvPr>
          <p:cNvSpPr/>
          <p:nvPr/>
        </p:nvSpPr>
        <p:spPr>
          <a:xfrm>
            <a:off x="6640546" y="2667000"/>
            <a:ext cx="1040666" cy="1371600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495FDFF-6C75-5540-9D9B-ADED0A68A859}"/>
              </a:ext>
            </a:extLst>
          </p:cNvPr>
          <p:cNvSpPr/>
          <p:nvPr/>
        </p:nvSpPr>
        <p:spPr>
          <a:xfrm rot="1076299">
            <a:off x="4765970" y="2821897"/>
            <a:ext cx="1862296" cy="2291253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5-Point Star 34">
            <a:extLst>
              <a:ext uri="{FF2B5EF4-FFF2-40B4-BE49-F238E27FC236}">
                <a16:creationId xmlns:a16="http://schemas.microsoft.com/office/drawing/2014/main" id="{37D493A3-EF87-F049-B9F7-AA3701CB3022}"/>
              </a:ext>
            </a:extLst>
          </p:cNvPr>
          <p:cNvSpPr/>
          <p:nvPr/>
        </p:nvSpPr>
        <p:spPr>
          <a:xfrm>
            <a:off x="3537916" y="3845810"/>
            <a:ext cx="424211" cy="345190"/>
          </a:xfrm>
          <a:prstGeom prst="star5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2D457ED7-D993-3543-BFCE-4A6053B1BDE0}"/>
              </a:ext>
            </a:extLst>
          </p:cNvPr>
          <p:cNvCxnSpPr>
            <a:cxnSpLocks/>
          </p:cNvCxnSpPr>
          <p:nvPr/>
        </p:nvCxnSpPr>
        <p:spPr>
          <a:xfrm flipH="1" flipV="1">
            <a:off x="3101882" y="3459556"/>
            <a:ext cx="707846" cy="57904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D6338EE-D7F1-F24D-8DC3-14E2A8650DA5}"/>
              </a:ext>
            </a:extLst>
          </p:cNvPr>
          <p:cNvCxnSpPr>
            <a:cxnSpLocks/>
          </p:cNvCxnSpPr>
          <p:nvPr/>
        </p:nvCxnSpPr>
        <p:spPr>
          <a:xfrm flipH="1" flipV="1">
            <a:off x="3614116" y="3398080"/>
            <a:ext cx="195612" cy="64052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2F5D0C42-89C3-8445-AB2F-04290E777D37}"/>
              </a:ext>
            </a:extLst>
          </p:cNvPr>
          <p:cNvCxnSpPr>
            <a:cxnSpLocks/>
          </p:cNvCxnSpPr>
          <p:nvPr/>
        </p:nvCxnSpPr>
        <p:spPr>
          <a:xfrm flipH="1" flipV="1">
            <a:off x="3025682" y="2903847"/>
            <a:ext cx="784045" cy="113475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D2194D50-1AD5-B64A-B1FB-008E87EFE3F2}"/>
              </a:ext>
            </a:extLst>
          </p:cNvPr>
          <p:cNvCxnSpPr>
            <a:cxnSpLocks/>
          </p:cNvCxnSpPr>
          <p:nvPr/>
        </p:nvCxnSpPr>
        <p:spPr>
          <a:xfrm flipH="1" flipV="1">
            <a:off x="3604765" y="3073504"/>
            <a:ext cx="204962" cy="96509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7E3E9C57-BE82-204E-A407-238D62051428}"/>
              </a:ext>
            </a:extLst>
          </p:cNvPr>
          <p:cNvCxnSpPr>
            <a:cxnSpLocks/>
          </p:cNvCxnSpPr>
          <p:nvPr/>
        </p:nvCxnSpPr>
        <p:spPr>
          <a:xfrm flipV="1">
            <a:off x="3809727" y="3298860"/>
            <a:ext cx="76474" cy="7397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373F6EB4-F6BD-1343-9150-DF9BC681BC74}"/>
              </a:ext>
            </a:extLst>
          </p:cNvPr>
          <p:cNvCxnSpPr>
            <a:cxnSpLocks/>
          </p:cNvCxnSpPr>
          <p:nvPr/>
        </p:nvCxnSpPr>
        <p:spPr>
          <a:xfrm flipH="1" flipV="1">
            <a:off x="3330482" y="2751447"/>
            <a:ext cx="479245" cy="128715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ED9672C8-2BDD-7347-8A27-FD87589CA0B9}"/>
              </a:ext>
            </a:extLst>
          </p:cNvPr>
          <p:cNvCxnSpPr>
            <a:cxnSpLocks/>
          </p:cNvCxnSpPr>
          <p:nvPr/>
        </p:nvCxnSpPr>
        <p:spPr>
          <a:xfrm>
            <a:off x="3690316" y="4038600"/>
            <a:ext cx="629446" cy="17030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B8ED66DF-B83B-2948-A635-3964F60462D6}"/>
              </a:ext>
            </a:extLst>
          </p:cNvPr>
          <p:cNvCxnSpPr>
            <a:cxnSpLocks/>
          </p:cNvCxnSpPr>
          <p:nvPr/>
        </p:nvCxnSpPr>
        <p:spPr>
          <a:xfrm>
            <a:off x="3690316" y="4038600"/>
            <a:ext cx="565940" cy="46537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4BBCBA05-3F18-E24A-BA12-BF433917CD4A}"/>
              </a:ext>
            </a:extLst>
          </p:cNvPr>
          <p:cNvCxnSpPr>
            <a:cxnSpLocks/>
          </p:cNvCxnSpPr>
          <p:nvPr/>
        </p:nvCxnSpPr>
        <p:spPr>
          <a:xfrm>
            <a:off x="3690316" y="4038600"/>
            <a:ext cx="294129" cy="45162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98B0E784-85D6-6041-80C8-EDEABE7A03DD}"/>
              </a:ext>
            </a:extLst>
          </p:cNvPr>
          <p:cNvCxnSpPr>
            <a:cxnSpLocks/>
          </p:cNvCxnSpPr>
          <p:nvPr/>
        </p:nvCxnSpPr>
        <p:spPr>
          <a:xfrm>
            <a:off x="3735372" y="4047553"/>
            <a:ext cx="684470" cy="74747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FAF8D1F9-7242-8F44-9452-A8973DF765BE}"/>
              </a:ext>
            </a:extLst>
          </p:cNvPr>
          <p:cNvCxnSpPr>
            <a:cxnSpLocks/>
          </p:cNvCxnSpPr>
          <p:nvPr/>
        </p:nvCxnSpPr>
        <p:spPr>
          <a:xfrm>
            <a:off x="3749586" y="4038248"/>
            <a:ext cx="718340" cy="54608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7D5372D8-FEB5-3E45-BD9B-7BA5A4EFA9F3}"/>
              </a:ext>
            </a:extLst>
          </p:cNvPr>
          <p:cNvCxnSpPr>
            <a:cxnSpLocks/>
          </p:cNvCxnSpPr>
          <p:nvPr/>
        </p:nvCxnSpPr>
        <p:spPr>
          <a:xfrm>
            <a:off x="3745350" y="4058619"/>
            <a:ext cx="979050" cy="61206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D0616C5F-FF9B-374E-A9EF-6CFAF4916613}"/>
              </a:ext>
            </a:extLst>
          </p:cNvPr>
          <p:cNvCxnSpPr>
            <a:cxnSpLocks/>
          </p:cNvCxnSpPr>
          <p:nvPr/>
        </p:nvCxnSpPr>
        <p:spPr>
          <a:xfrm>
            <a:off x="3756155" y="4058619"/>
            <a:ext cx="987284" cy="76801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7A7F24C0-7FF8-504E-8A32-66ACD3022403}"/>
              </a:ext>
            </a:extLst>
          </p:cNvPr>
          <p:cNvCxnSpPr/>
          <p:nvPr/>
        </p:nvCxnSpPr>
        <p:spPr>
          <a:xfrm flipH="1">
            <a:off x="5302022" y="3556052"/>
            <a:ext cx="154508" cy="882947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F6F4B413-CB38-6B4D-807F-A0DFB129FEB9}"/>
              </a:ext>
            </a:extLst>
          </p:cNvPr>
          <p:cNvCxnSpPr>
            <a:cxnSpLocks/>
          </p:cNvCxnSpPr>
          <p:nvPr/>
        </p:nvCxnSpPr>
        <p:spPr>
          <a:xfrm flipH="1">
            <a:off x="5456530" y="3556052"/>
            <a:ext cx="20784" cy="1185057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C3AD49BF-C895-C14A-81C4-4E774B90FE65}"/>
              </a:ext>
            </a:extLst>
          </p:cNvPr>
          <p:cNvCxnSpPr>
            <a:cxnSpLocks/>
          </p:cNvCxnSpPr>
          <p:nvPr/>
        </p:nvCxnSpPr>
        <p:spPr>
          <a:xfrm flipH="1">
            <a:off x="5138662" y="3556052"/>
            <a:ext cx="317868" cy="1114633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D6FE2C38-8C0B-2C4F-84DA-536B5C4D2D05}"/>
              </a:ext>
            </a:extLst>
          </p:cNvPr>
          <p:cNvCxnSpPr>
            <a:cxnSpLocks/>
          </p:cNvCxnSpPr>
          <p:nvPr/>
        </p:nvCxnSpPr>
        <p:spPr>
          <a:xfrm flipV="1">
            <a:off x="5456530" y="3344169"/>
            <a:ext cx="481641" cy="211884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851C3488-9DA9-6548-B21F-9AC354439092}"/>
              </a:ext>
            </a:extLst>
          </p:cNvPr>
          <p:cNvCxnSpPr>
            <a:cxnSpLocks/>
          </p:cNvCxnSpPr>
          <p:nvPr/>
        </p:nvCxnSpPr>
        <p:spPr>
          <a:xfrm flipV="1">
            <a:off x="5499430" y="3381649"/>
            <a:ext cx="703150" cy="150730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ED7550E7-B4A5-A546-B199-152E50D00325}"/>
              </a:ext>
            </a:extLst>
          </p:cNvPr>
          <p:cNvCxnSpPr>
            <a:cxnSpLocks/>
          </p:cNvCxnSpPr>
          <p:nvPr/>
        </p:nvCxnSpPr>
        <p:spPr>
          <a:xfrm flipV="1">
            <a:off x="5473750" y="3127892"/>
            <a:ext cx="669383" cy="421462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7A2C4BCB-801D-6742-A814-1F1D7E4A6824}"/>
              </a:ext>
            </a:extLst>
          </p:cNvPr>
          <p:cNvCxnSpPr>
            <a:cxnSpLocks/>
          </p:cNvCxnSpPr>
          <p:nvPr/>
        </p:nvCxnSpPr>
        <p:spPr>
          <a:xfrm flipV="1">
            <a:off x="7018189" y="2908426"/>
            <a:ext cx="327376" cy="229786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D0D08743-C643-0248-9E0D-AC1BF3B000C6}"/>
              </a:ext>
            </a:extLst>
          </p:cNvPr>
          <p:cNvCxnSpPr>
            <a:cxnSpLocks/>
          </p:cNvCxnSpPr>
          <p:nvPr/>
        </p:nvCxnSpPr>
        <p:spPr>
          <a:xfrm flipV="1">
            <a:off x="7187342" y="2885294"/>
            <a:ext cx="155484" cy="535283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C490561D-F58E-1E40-85B4-53A49698CFC5}"/>
              </a:ext>
            </a:extLst>
          </p:cNvPr>
          <p:cNvCxnSpPr>
            <a:cxnSpLocks/>
          </p:cNvCxnSpPr>
          <p:nvPr/>
        </p:nvCxnSpPr>
        <p:spPr>
          <a:xfrm flipV="1">
            <a:off x="6874811" y="2922572"/>
            <a:ext cx="459595" cy="735028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B2C40100-5F1F-C640-BA36-1BB6B58BCF3C}"/>
              </a:ext>
            </a:extLst>
          </p:cNvPr>
          <p:cNvSpPr txBox="1"/>
          <p:nvPr/>
        </p:nvSpPr>
        <p:spPr>
          <a:xfrm>
            <a:off x="959005" y="1295400"/>
            <a:ext cx="8194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Step 2: Measure distances between each centroid and each case</a:t>
            </a:r>
          </a:p>
          <a:p>
            <a:r>
              <a:rPr lang="en-US" dirty="0"/>
              <a:t>Step 3: Allocate cases with smallest distance to respective centroids (as shown below)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68AF8A9-A502-5A4E-A5BC-8E3EDB2F55B4}"/>
              </a:ext>
            </a:extLst>
          </p:cNvPr>
          <p:cNvSpPr txBox="1"/>
          <p:nvPr/>
        </p:nvSpPr>
        <p:spPr>
          <a:xfrm>
            <a:off x="228600" y="6200001"/>
            <a:ext cx="24034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</a:t>
            </a:r>
            <a:r>
              <a:rPr lang="en-US" sz="1200" dirty="0" err="1"/>
              <a:t>Fripp</a:t>
            </a:r>
            <a:r>
              <a:rPr lang="en-US" sz="1200" dirty="0"/>
              <a:t> </a:t>
            </a:r>
            <a:r>
              <a:rPr lang="en-US" sz="1200" dirty="0" err="1"/>
              <a:t>MktStudyGuide</a:t>
            </a:r>
            <a:r>
              <a:rPr lang="en-US" sz="1200" dirty="0"/>
              <a:t>, 2016</a:t>
            </a:r>
          </a:p>
        </p:txBody>
      </p:sp>
      <p:graphicFrame>
        <p:nvGraphicFramePr>
          <p:cNvPr id="83" name="Table 82">
            <a:extLst>
              <a:ext uri="{FF2B5EF4-FFF2-40B4-BE49-F238E27FC236}">
                <a16:creationId xmlns:a16="http://schemas.microsoft.com/office/drawing/2014/main" id="{FDF79E58-61DE-8447-8E85-88D2829D1EC1}"/>
              </a:ext>
            </a:extLst>
          </p:cNvPr>
          <p:cNvGraphicFramePr>
            <a:graphicFrameLocks noGrp="1"/>
          </p:cNvGraphicFramePr>
          <p:nvPr/>
        </p:nvGraphicFramePr>
        <p:xfrm>
          <a:off x="1026648" y="2263975"/>
          <a:ext cx="4013198" cy="3467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3610">
                  <a:extLst>
                    <a:ext uri="{9D8B030D-6E8A-4147-A177-3AD203B41FA5}">
                      <a16:colId xmlns:a16="http://schemas.microsoft.com/office/drawing/2014/main" val="1134956976"/>
                    </a:ext>
                  </a:extLst>
                </a:gridCol>
                <a:gridCol w="673610">
                  <a:extLst>
                    <a:ext uri="{9D8B030D-6E8A-4147-A177-3AD203B41FA5}">
                      <a16:colId xmlns:a16="http://schemas.microsoft.com/office/drawing/2014/main" val="178214801"/>
                    </a:ext>
                  </a:extLst>
                </a:gridCol>
                <a:gridCol w="673610">
                  <a:extLst>
                    <a:ext uri="{9D8B030D-6E8A-4147-A177-3AD203B41FA5}">
                      <a16:colId xmlns:a16="http://schemas.microsoft.com/office/drawing/2014/main" val="1254073052"/>
                    </a:ext>
                  </a:extLst>
                </a:gridCol>
                <a:gridCol w="673610">
                  <a:extLst>
                    <a:ext uri="{9D8B030D-6E8A-4147-A177-3AD203B41FA5}">
                      <a16:colId xmlns:a16="http://schemas.microsoft.com/office/drawing/2014/main" val="1136090054"/>
                    </a:ext>
                  </a:extLst>
                </a:gridCol>
                <a:gridCol w="673610">
                  <a:extLst>
                    <a:ext uri="{9D8B030D-6E8A-4147-A177-3AD203B41FA5}">
                      <a16:colId xmlns:a16="http://schemas.microsoft.com/office/drawing/2014/main" val="2239810676"/>
                    </a:ext>
                  </a:extLst>
                </a:gridCol>
                <a:gridCol w="645148">
                  <a:extLst>
                    <a:ext uri="{9D8B030D-6E8A-4147-A177-3AD203B41FA5}">
                      <a16:colId xmlns:a16="http://schemas.microsoft.com/office/drawing/2014/main" val="2943875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Buyers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Centroid1 (random)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Centroid2 (random)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Centroid3 (random)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Min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Member of cluster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692492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10.54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4.85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18.02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4.85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859026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5.67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5.32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9.22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5.32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255208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7.68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6.78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9.50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6.78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500761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10.06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3.60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20.05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3.60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680623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4.01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3.99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11.24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3.99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27894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4.94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7.95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809965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2.95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3.74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19.67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2.95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009380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1.71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2.19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15.36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1.71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692642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4.94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15.54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648137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1.02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1.69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11.44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1.02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903107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9.10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10.19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2.17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2.17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201013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12.09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8.48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8.00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8.00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074531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10.28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10.17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3.17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3.17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300029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15.80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14.33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5.13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5.13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600502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7.95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15.54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73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6475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id="{8EF96988-7F8D-584D-AC5B-9858A1B1F59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9452" y="1981200"/>
            <a:ext cx="7239000" cy="4114800"/>
          </a:xfrm>
          <a:prstGeom prst="rect">
            <a:avLst/>
          </a:prstGeom>
        </p:spPr>
      </p:pic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7620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alibri" pitchFamily="34" charset="0"/>
                <a:sym typeface="Wingdings"/>
              </a:rPr>
              <a:t>K-means clustering method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4F62B654-AC7F-4348-B29D-AC314B12F831}"/>
              </a:ext>
            </a:extLst>
          </p:cNvPr>
          <p:cNvSpPr/>
          <p:nvPr/>
        </p:nvSpPr>
        <p:spPr>
          <a:xfrm>
            <a:off x="2895600" y="2743200"/>
            <a:ext cx="152400" cy="1882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08652E8-00B5-9D4B-BC6F-3E1F5C5298F9}"/>
              </a:ext>
            </a:extLst>
          </p:cNvPr>
          <p:cNvSpPr/>
          <p:nvPr/>
        </p:nvSpPr>
        <p:spPr>
          <a:xfrm>
            <a:off x="3528565" y="2885294"/>
            <a:ext cx="152400" cy="1882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v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2F14E4F7-4B53-7F4B-89A7-BED426653E88}"/>
              </a:ext>
            </a:extLst>
          </p:cNvPr>
          <p:cNvSpPr/>
          <p:nvPr/>
        </p:nvSpPr>
        <p:spPr>
          <a:xfrm>
            <a:off x="2971800" y="3298909"/>
            <a:ext cx="152400" cy="1882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911A5A3-B63D-284D-A018-608E0DE5621A}"/>
              </a:ext>
            </a:extLst>
          </p:cNvPr>
          <p:cNvSpPr/>
          <p:nvPr/>
        </p:nvSpPr>
        <p:spPr>
          <a:xfrm>
            <a:off x="3537916" y="3209870"/>
            <a:ext cx="152400" cy="1882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FD2A51AA-500D-C344-B4DC-8C9F4D95E612}"/>
              </a:ext>
            </a:extLst>
          </p:cNvPr>
          <p:cNvSpPr/>
          <p:nvPr/>
        </p:nvSpPr>
        <p:spPr>
          <a:xfrm>
            <a:off x="3200400" y="2590800"/>
            <a:ext cx="152400" cy="1882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CC32231-C357-CD4F-B955-E5FD465D5B0A}"/>
              </a:ext>
            </a:extLst>
          </p:cNvPr>
          <p:cNvSpPr/>
          <p:nvPr/>
        </p:nvSpPr>
        <p:spPr>
          <a:xfrm>
            <a:off x="3809727" y="3102427"/>
            <a:ext cx="152400" cy="1882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B7E13825-CE99-DF47-AC12-01D614B03D7C}"/>
              </a:ext>
            </a:extLst>
          </p:cNvPr>
          <p:cNvSpPr/>
          <p:nvPr/>
        </p:nvSpPr>
        <p:spPr>
          <a:xfrm>
            <a:off x="6143133" y="3033787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368F6C4-7D8E-2A4E-83CF-8177A8DE5562}"/>
              </a:ext>
            </a:extLst>
          </p:cNvPr>
          <p:cNvSpPr/>
          <p:nvPr/>
        </p:nvSpPr>
        <p:spPr>
          <a:xfrm>
            <a:off x="6888107" y="3110649"/>
            <a:ext cx="152400" cy="18821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v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633D697-8EE8-004F-80A2-362E9F04EE84}"/>
              </a:ext>
            </a:extLst>
          </p:cNvPr>
          <p:cNvSpPr/>
          <p:nvPr/>
        </p:nvSpPr>
        <p:spPr>
          <a:xfrm>
            <a:off x="6202580" y="3287544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54CE472-5170-714A-A44C-61CE1DD088EA}"/>
              </a:ext>
            </a:extLst>
          </p:cNvPr>
          <p:cNvSpPr/>
          <p:nvPr/>
        </p:nvSpPr>
        <p:spPr>
          <a:xfrm>
            <a:off x="6798611" y="3657600"/>
            <a:ext cx="152400" cy="18821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6D09A30-81D7-7F4C-B6D9-475D52C5D419}"/>
              </a:ext>
            </a:extLst>
          </p:cNvPr>
          <p:cNvSpPr/>
          <p:nvPr/>
        </p:nvSpPr>
        <p:spPr>
          <a:xfrm>
            <a:off x="5938171" y="3250064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045F8DC5-F3D1-EC40-867B-848060BA744F}"/>
              </a:ext>
            </a:extLst>
          </p:cNvPr>
          <p:cNvSpPr/>
          <p:nvPr/>
        </p:nvSpPr>
        <p:spPr>
          <a:xfrm>
            <a:off x="7057260" y="3393014"/>
            <a:ext cx="152400" cy="18821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C2B3A959-7702-9E48-AEEC-BEFA1010BFF5}"/>
              </a:ext>
            </a:extLst>
          </p:cNvPr>
          <p:cNvSpPr/>
          <p:nvPr/>
        </p:nvSpPr>
        <p:spPr>
          <a:xfrm>
            <a:off x="4319762" y="4114800"/>
            <a:ext cx="152400" cy="1882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23280BB2-3A9B-1F47-B7F9-1695659F256E}"/>
              </a:ext>
            </a:extLst>
          </p:cNvPr>
          <p:cNvSpPr/>
          <p:nvPr/>
        </p:nvSpPr>
        <p:spPr>
          <a:xfrm>
            <a:off x="5225822" y="4438999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v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B57B4A0-66F6-A344-94A3-438780C404AC}"/>
              </a:ext>
            </a:extLst>
          </p:cNvPr>
          <p:cNvSpPr/>
          <p:nvPr/>
        </p:nvSpPr>
        <p:spPr>
          <a:xfrm>
            <a:off x="4233938" y="4476415"/>
            <a:ext cx="152400" cy="1882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49BF5849-DABB-3D45-90BA-00E9BC83082D}"/>
              </a:ext>
            </a:extLst>
          </p:cNvPr>
          <p:cNvSpPr/>
          <p:nvPr/>
        </p:nvSpPr>
        <p:spPr>
          <a:xfrm>
            <a:off x="5062462" y="4670685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D257B549-4BFB-064C-AC44-4DFB83E93FC2}"/>
              </a:ext>
            </a:extLst>
          </p:cNvPr>
          <p:cNvSpPr/>
          <p:nvPr/>
        </p:nvSpPr>
        <p:spPr>
          <a:xfrm>
            <a:off x="3962127" y="4462662"/>
            <a:ext cx="152400" cy="1882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EBC21D21-E946-8243-8FA2-97AD56E6B403}"/>
              </a:ext>
            </a:extLst>
          </p:cNvPr>
          <p:cNvSpPr/>
          <p:nvPr/>
        </p:nvSpPr>
        <p:spPr>
          <a:xfrm>
            <a:off x="5380330" y="4741109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E76EE036-A33F-2C43-99D2-802C476D0089}"/>
              </a:ext>
            </a:extLst>
          </p:cNvPr>
          <p:cNvSpPr/>
          <p:nvPr/>
        </p:nvSpPr>
        <p:spPr>
          <a:xfrm>
            <a:off x="4445608" y="4556767"/>
            <a:ext cx="152400" cy="1882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8E4C86E3-F4D8-154D-A31B-908CD8C9AB0E}"/>
              </a:ext>
            </a:extLst>
          </p:cNvPr>
          <p:cNvSpPr/>
          <p:nvPr/>
        </p:nvSpPr>
        <p:spPr>
          <a:xfrm>
            <a:off x="4386338" y="4744977"/>
            <a:ext cx="152400" cy="1882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B9FD8910-97A1-9941-9720-0B765082AD21}"/>
              </a:ext>
            </a:extLst>
          </p:cNvPr>
          <p:cNvSpPr/>
          <p:nvPr/>
        </p:nvSpPr>
        <p:spPr>
          <a:xfrm>
            <a:off x="4724400" y="4576580"/>
            <a:ext cx="152400" cy="1882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89B913F7-4BB6-C84C-B357-F2D2EC3C3466}"/>
              </a:ext>
            </a:extLst>
          </p:cNvPr>
          <p:cNvSpPr/>
          <p:nvPr/>
        </p:nvSpPr>
        <p:spPr>
          <a:xfrm>
            <a:off x="4743439" y="4732533"/>
            <a:ext cx="152400" cy="1882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5-Point Star 28">
            <a:extLst>
              <a:ext uri="{FF2B5EF4-FFF2-40B4-BE49-F238E27FC236}">
                <a16:creationId xmlns:a16="http://schemas.microsoft.com/office/drawing/2014/main" id="{020BCEB2-7F18-A940-9716-3B8ED6F19C1A}"/>
              </a:ext>
            </a:extLst>
          </p:cNvPr>
          <p:cNvSpPr/>
          <p:nvPr/>
        </p:nvSpPr>
        <p:spPr>
          <a:xfrm>
            <a:off x="5228394" y="3348190"/>
            <a:ext cx="424211" cy="345190"/>
          </a:xfrm>
          <a:prstGeom prst="star5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5-Point Star 29">
            <a:extLst>
              <a:ext uri="{FF2B5EF4-FFF2-40B4-BE49-F238E27FC236}">
                <a16:creationId xmlns:a16="http://schemas.microsoft.com/office/drawing/2014/main" id="{3EE50A6C-28AE-E24E-853B-91A34656C275}"/>
              </a:ext>
            </a:extLst>
          </p:cNvPr>
          <p:cNvSpPr/>
          <p:nvPr/>
        </p:nvSpPr>
        <p:spPr>
          <a:xfrm>
            <a:off x="7133460" y="2728314"/>
            <a:ext cx="424211" cy="345190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5F73B57A-8EDF-0544-A5BA-EDB512BFDA7E}"/>
              </a:ext>
            </a:extLst>
          </p:cNvPr>
          <p:cNvSpPr/>
          <p:nvPr/>
        </p:nvSpPr>
        <p:spPr>
          <a:xfrm rot="19770290">
            <a:off x="2933206" y="2337949"/>
            <a:ext cx="1920104" cy="3051648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4420170-2350-974B-9FFD-402F85D4C9EF}"/>
              </a:ext>
            </a:extLst>
          </p:cNvPr>
          <p:cNvSpPr/>
          <p:nvPr/>
        </p:nvSpPr>
        <p:spPr>
          <a:xfrm>
            <a:off x="6640546" y="2667000"/>
            <a:ext cx="1040666" cy="1371600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495FDFF-6C75-5540-9D9B-ADED0A68A859}"/>
              </a:ext>
            </a:extLst>
          </p:cNvPr>
          <p:cNvSpPr/>
          <p:nvPr/>
        </p:nvSpPr>
        <p:spPr>
          <a:xfrm rot="1076299">
            <a:off x="4765970" y="2821897"/>
            <a:ext cx="1862296" cy="2291253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5-Point Star 34">
            <a:extLst>
              <a:ext uri="{FF2B5EF4-FFF2-40B4-BE49-F238E27FC236}">
                <a16:creationId xmlns:a16="http://schemas.microsoft.com/office/drawing/2014/main" id="{37D493A3-EF87-F049-B9F7-AA3701CB3022}"/>
              </a:ext>
            </a:extLst>
          </p:cNvPr>
          <p:cNvSpPr/>
          <p:nvPr/>
        </p:nvSpPr>
        <p:spPr>
          <a:xfrm>
            <a:off x="3537916" y="3845810"/>
            <a:ext cx="424211" cy="345190"/>
          </a:xfrm>
          <a:prstGeom prst="star5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2D457ED7-D993-3543-BFCE-4A6053B1BDE0}"/>
              </a:ext>
            </a:extLst>
          </p:cNvPr>
          <p:cNvCxnSpPr>
            <a:cxnSpLocks/>
          </p:cNvCxnSpPr>
          <p:nvPr/>
        </p:nvCxnSpPr>
        <p:spPr>
          <a:xfrm flipH="1" flipV="1">
            <a:off x="3101882" y="3459556"/>
            <a:ext cx="707846" cy="57904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D6338EE-D7F1-F24D-8DC3-14E2A8650DA5}"/>
              </a:ext>
            </a:extLst>
          </p:cNvPr>
          <p:cNvCxnSpPr>
            <a:cxnSpLocks/>
          </p:cNvCxnSpPr>
          <p:nvPr/>
        </p:nvCxnSpPr>
        <p:spPr>
          <a:xfrm flipH="1" flipV="1">
            <a:off x="3614116" y="3398080"/>
            <a:ext cx="195612" cy="64052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2F5D0C42-89C3-8445-AB2F-04290E777D37}"/>
              </a:ext>
            </a:extLst>
          </p:cNvPr>
          <p:cNvCxnSpPr>
            <a:cxnSpLocks/>
          </p:cNvCxnSpPr>
          <p:nvPr/>
        </p:nvCxnSpPr>
        <p:spPr>
          <a:xfrm flipH="1" flipV="1">
            <a:off x="3025682" y="2903847"/>
            <a:ext cx="784045" cy="113475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D2194D50-1AD5-B64A-B1FB-008E87EFE3F2}"/>
              </a:ext>
            </a:extLst>
          </p:cNvPr>
          <p:cNvCxnSpPr>
            <a:cxnSpLocks/>
          </p:cNvCxnSpPr>
          <p:nvPr/>
        </p:nvCxnSpPr>
        <p:spPr>
          <a:xfrm flipH="1" flipV="1">
            <a:off x="3604765" y="3073504"/>
            <a:ext cx="204962" cy="96509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7E3E9C57-BE82-204E-A407-238D62051428}"/>
              </a:ext>
            </a:extLst>
          </p:cNvPr>
          <p:cNvCxnSpPr>
            <a:cxnSpLocks/>
          </p:cNvCxnSpPr>
          <p:nvPr/>
        </p:nvCxnSpPr>
        <p:spPr>
          <a:xfrm flipV="1">
            <a:off x="3809727" y="3298860"/>
            <a:ext cx="76474" cy="7397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373F6EB4-F6BD-1343-9150-DF9BC681BC74}"/>
              </a:ext>
            </a:extLst>
          </p:cNvPr>
          <p:cNvCxnSpPr>
            <a:cxnSpLocks/>
          </p:cNvCxnSpPr>
          <p:nvPr/>
        </p:nvCxnSpPr>
        <p:spPr>
          <a:xfrm flipH="1" flipV="1">
            <a:off x="3330482" y="2751447"/>
            <a:ext cx="479245" cy="128715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ED9672C8-2BDD-7347-8A27-FD87589CA0B9}"/>
              </a:ext>
            </a:extLst>
          </p:cNvPr>
          <p:cNvCxnSpPr>
            <a:cxnSpLocks/>
          </p:cNvCxnSpPr>
          <p:nvPr/>
        </p:nvCxnSpPr>
        <p:spPr>
          <a:xfrm>
            <a:off x="3690316" y="4038600"/>
            <a:ext cx="629446" cy="17030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B8ED66DF-B83B-2948-A635-3964F60462D6}"/>
              </a:ext>
            </a:extLst>
          </p:cNvPr>
          <p:cNvCxnSpPr>
            <a:cxnSpLocks/>
          </p:cNvCxnSpPr>
          <p:nvPr/>
        </p:nvCxnSpPr>
        <p:spPr>
          <a:xfrm>
            <a:off x="3690316" y="4038600"/>
            <a:ext cx="565940" cy="46537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4BBCBA05-3F18-E24A-BA12-BF433917CD4A}"/>
              </a:ext>
            </a:extLst>
          </p:cNvPr>
          <p:cNvCxnSpPr>
            <a:cxnSpLocks/>
          </p:cNvCxnSpPr>
          <p:nvPr/>
        </p:nvCxnSpPr>
        <p:spPr>
          <a:xfrm>
            <a:off x="3690316" y="4038600"/>
            <a:ext cx="294129" cy="45162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98B0E784-85D6-6041-80C8-EDEABE7A03DD}"/>
              </a:ext>
            </a:extLst>
          </p:cNvPr>
          <p:cNvCxnSpPr>
            <a:cxnSpLocks/>
          </p:cNvCxnSpPr>
          <p:nvPr/>
        </p:nvCxnSpPr>
        <p:spPr>
          <a:xfrm>
            <a:off x="3735372" y="4047553"/>
            <a:ext cx="684470" cy="74747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FAF8D1F9-7242-8F44-9452-A8973DF765BE}"/>
              </a:ext>
            </a:extLst>
          </p:cNvPr>
          <p:cNvCxnSpPr>
            <a:cxnSpLocks/>
          </p:cNvCxnSpPr>
          <p:nvPr/>
        </p:nvCxnSpPr>
        <p:spPr>
          <a:xfrm>
            <a:off x="3749586" y="4038248"/>
            <a:ext cx="718340" cy="54608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7D5372D8-FEB5-3E45-BD9B-7BA5A4EFA9F3}"/>
              </a:ext>
            </a:extLst>
          </p:cNvPr>
          <p:cNvCxnSpPr>
            <a:cxnSpLocks/>
          </p:cNvCxnSpPr>
          <p:nvPr/>
        </p:nvCxnSpPr>
        <p:spPr>
          <a:xfrm>
            <a:off x="3745350" y="4058619"/>
            <a:ext cx="979050" cy="61206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D0616C5F-FF9B-374E-A9EF-6CFAF4916613}"/>
              </a:ext>
            </a:extLst>
          </p:cNvPr>
          <p:cNvCxnSpPr>
            <a:cxnSpLocks/>
          </p:cNvCxnSpPr>
          <p:nvPr/>
        </p:nvCxnSpPr>
        <p:spPr>
          <a:xfrm>
            <a:off x="3756155" y="4058619"/>
            <a:ext cx="987284" cy="76801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7A7F24C0-7FF8-504E-8A32-66ACD3022403}"/>
              </a:ext>
            </a:extLst>
          </p:cNvPr>
          <p:cNvCxnSpPr/>
          <p:nvPr/>
        </p:nvCxnSpPr>
        <p:spPr>
          <a:xfrm flipH="1">
            <a:off x="5302022" y="3556052"/>
            <a:ext cx="154508" cy="882947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F6F4B413-CB38-6B4D-807F-A0DFB129FEB9}"/>
              </a:ext>
            </a:extLst>
          </p:cNvPr>
          <p:cNvCxnSpPr>
            <a:cxnSpLocks/>
          </p:cNvCxnSpPr>
          <p:nvPr/>
        </p:nvCxnSpPr>
        <p:spPr>
          <a:xfrm flipH="1">
            <a:off x="5456530" y="3556052"/>
            <a:ext cx="20784" cy="1185057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C3AD49BF-C895-C14A-81C4-4E774B90FE65}"/>
              </a:ext>
            </a:extLst>
          </p:cNvPr>
          <p:cNvCxnSpPr>
            <a:cxnSpLocks/>
          </p:cNvCxnSpPr>
          <p:nvPr/>
        </p:nvCxnSpPr>
        <p:spPr>
          <a:xfrm flipH="1">
            <a:off x="5138662" y="3556052"/>
            <a:ext cx="317868" cy="1114633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D6FE2C38-8C0B-2C4F-84DA-536B5C4D2D05}"/>
              </a:ext>
            </a:extLst>
          </p:cNvPr>
          <p:cNvCxnSpPr>
            <a:cxnSpLocks/>
          </p:cNvCxnSpPr>
          <p:nvPr/>
        </p:nvCxnSpPr>
        <p:spPr>
          <a:xfrm flipV="1">
            <a:off x="5456530" y="3344169"/>
            <a:ext cx="481641" cy="211884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851C3488-9DA9-6548-B21F-9AC354439092}"/>
              </a:ext>
            </a:extLst>
          </p:cNvPr>
          <p:cNvCxnSpPr>
            <a:cxnSpLocks/>
          </p:cNvCxnSpPr>
          <p:nvPr/>
        </p:nvCxnSpPr>
        <p:spPr>
          <a:xfrm flipV="1">
            <a:off x="5499430" y="3381649"/>
            <a:ext cx="703150" cy="150730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ED7550E7-B4A5-A546-B199-152E50D00325}"/>
              </a:ext>
            </a:extLst>
          </p:cNvPr>
          <p:cNvCxnSpPr>
            <a:cxnSpLocks/>
          </p:cNvCxnSpPr>
          <p:nvPr/>
        </p:nvCxnSpPr>
        <p:spPr>
          <a:xfrm flipV="1">
            <a:off x="5473750" y="3127892"/>
            <a:ext cx="669383" cy="421462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7A2C4BCB-801D-6742-A814-1F1D7E4A6824}"/>
              </a:ext>
            </a:extLst>
          </p:cNvPr>
          <p:cNvCxnSpPr>
            <a:cxnSpLocks/>
          </p:cNvCxnSpPr>
          <p:nvPr/>
        </p:nvCxnSpPr>
        <p:spPr>
          <a:xfrm flipV="1">
            <a:off x="7018189" y="2908426"/>
            <a:ext cx="327376" cy="229786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D0D08743-C643-0248-9E0D-AC1BF3B000C6}"/>
              </a:ext>
            </a:extLst>
          </p:cNvPr>
          <p:cNvCxnSpPr>
            <a:cxnSpLocks/>
          </p:cNvCxnSpPr>
          <p:nvPr/>
        </p:nvCxnSpPr>
        <p:spPr>
          <a:xfrm flipV="1">
            <a:off x="7187342" y="2885294"/>
            <a:ext cx="155484" cy="535283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C490561D-F58E-1E40-85B4-53A49698CFC5}"/>
              </a:ext>
            </a:extLst>
          </p:cNvPr>
          <p:cNvCxnSpPr>
            <a:cxnSpLocks/>
          </p:cNvCxnSpPr>
          <p:nvPr/>
        </p:nvCxnSpPr>
        <p:spPr>
          <a:xfrm flipV="1">
            <a:off x="6874811" y="2922572"/>
            <a:ext cx="459595" cy="735028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E19ED7F4-7487-1445-BB5F-625D190BEAF2}"/>
              </a:ext>
            </a:extLst>
          </p:cNvPr>
          <p:cNvSpPr txBox="1"/>
          <p:nvPr/>
        </p:nvSpPr>
        <p:spPr>
          <a:xfrm>
            <a:off x="959005" y="1295400"/>
            <a:ext cx="75753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4: Re-position the centroids to minimize distance between each centroid and its respective cluster-members (distances measured through Euclidian distance algorithm)</a:t>
            </a:r>
          </a:p>
        </p:txBody>
      </p:sp>
    </p:spTree>
    <p:extLst>
      <p:ext uri="{BB962C8B-B14F-4D97-AF65-F5344CB8AC3E}">
        <p14:creationId xmlns:p14="http://schemas.microsoft.com/office/powerpoint/2010/main" val="1367250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id="{8EF96988-7F8D-584D-AC5B-9858A1B1F59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9452" y="1981200"/>
            <a:ext cx="7239000" cy="4114800"/>
          </a:xfrm>
          <a:prstGeom prst="rect">
            <a:avLst/>
          </a:prstGeom>
        </p:spPr>
      </p:pic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7620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alibri" pitchFamily="34" charset="0"/>
                <a:sym typeface="Wingdings"/>
              </a:rPr>
              <a:t>K-means clustering method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31F19A-058D-2842-86C2-8577009D07FF}"/>
              </a:ext>
            </a:extLst>
          </p:cNvPr>
          <p:cNvSpPr txBox="1"/>
          <p:nvPr/>
        </p:nvSpPr>
        <p:spPr>
          <a:xfrm>
            <a:off x="959005" y="1295400"/>
            <a:ext cx="75753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4: Re-position the centroids to minimize distance between each centroid and its respective cluster-members (distances measured through Euclidian distance algorithm)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4F62B654-AC7F-4348-B29D-AC314B12F831}"/>
              </a:ext>
            </a:extLst>
          </p:cNvPr>
          <p:cNvSpPr/>
          <p:nvPr/>
        </p:nvSpPr>
        <p:spPr>
          <a:xfrm>
            <a:off x="2895600" y="2743200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08652E8-00B5-9D4B-BC6F-3E1F5C5298F9}"/>
              </a:ext>
            </a:extLst>
          </p:cNvPr>
          <p:cNvSpPr/>
          <p:nvPr/>
        </p:nvSpPr>
        <p:spPr>
          <a:xfrm>
            <a:off x="3528565" y="2885294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v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2F14E4F7-4B53-7F4B-89A7-BED426653E88}"/>
              </a:ext>
            </a:extLst>
          </p:cNvPr>
          <p:cNvSpPr/>
          <p:nvPr/>
        </p:nvSpPr>
        <p:spPr>
          <a:xfrm>
            <a:off x="2971800" y="3298909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911A5A3-B63D-284D-A018-608E0DE5621A}"/>
              </a:ext>
            </a:extLst>
          </p:cNvPr>
          <p:cNvSpPr/>
          <p:nvPr/>
        </p:nvSpPr>
        <p:spPr>
          <a:xfrm>
            <a:off x="3537916" y="3209870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FD2A51AA-500D-C344-B4DC-8C9F4D95E612}"/>
              </a:ext>
            </a:extLst>
          </p:cNvPr>
          <p:cNvSpPr/>
          <p:nvPr/>
        </p:nvSpPr>
        <p:spPr>
          <a:xfrm>
            <a:off x="3200400" y="2590800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CC32231-C357-CD4F-B955-E5FD465D5B0A}"/>
              </a:ext>
            </a:extLst>
          </p:cNvPr>
          <p:cNvSpPr/>
          <p:nvPr/>
        </p:nvSpPr>
        <p:spPr>
          <a:xfrm>
            <a:off x="3809727" y="3102427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B7E13825-CE99-DF47-AC12-01D614B03D7C}"/>
              </a:ext>
            </a:extLst>
          </p:cNvPr>
          <p:cNvSpPr/>
          <p:nvPr/>
        </p:nvSpPr>
        <p:spPr>
          <a:xfrm>
            <a:off x="6143133" y="3033787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368F6C4-7D8E-2A4E-83CF-8177A8DE5562}"/>
              </a:ext>
            </a:extLst>
          </p:cNvPr>
          <p:cNvSpPr/>
          <p:nvPr/>
        </p:nvSpPr>
        <p:spPr>
          <a:xfrm>
            <a:off x="6888107" y="3110649"/>
            <a:ext cx="152400" cy="18821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v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633D697-8EE8-004F-80A2-362E9F04EE84}"/>
              </a:ext>
            </a:extLst>
          </p:cNvPr>
          <p:cNvSpPr/>
          <p:nvPr/>
        </p:nvSpPr>
        <p:spPr>
          <a:xfrm>
            <a:off x="6202580" y="3287544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54CE472-5170-714A-A44C-61CE1DD088EA}"/>
              </a:ext>
            </a:extLst>
          </p:cNvPr>
          <p:cNvSpPr/>
          <p:nvPr/>
        </p:nvSpPr>
        <p:spPr>
          <a:xfrm>
            <a:off x="6798611" y="3657600"/>
            <a:ext cx="152400" cy="18821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6D09A30-81D7-7F4C-B6D9-475D52C5D419}"/>
              </a:ext>
            </a:extLst>
          </p:cNvPr>
          <p:cNvSpPr/>
          <p:nvPr/>
        </p:nvSpPr>
        <p:spPr>
          <a:xfrm>
            <a:off x="5938171" y="3250064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045F8DC5-F3D1-EC40-867B-848060BA744F}"/>
              </a:ext>
            </a:extLst>
          </p:cNvPr>
          <p:cNvSpPr/>
          <p:nvPr/>
        </p:nvSpPr>
        <p:spPr>
          <a:xfrm>
            <a:off x="7057260" y="3393014"/>
            <a:ext cx="152400" cy="18821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C2B3A959-7702-9E48-AEEC-BEFA1010BFF5}"/>
              </a:ext>
            </a:extLst>
          </p:cNvPr>
          <p:cNvSpPr/>
          <p:nvPr/>
        </p:nvSpPr>
        <p:spPr>
          <a:xfrm>
            <a:off x="4319762" y="4114800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23280BB2-3A9B-1F47-B7F9-1695659F256E}"/>
              </a:ext>
            </a:extLst>
          </p:cNvPr>
          <p:cNvSpPr/>
          <p:nvPr/>
        </p:nvSpPr>
        <p:spPr>
          <a:xfrm>
            <a:off x="5225822" y="4438999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v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B57B4A0-66F6-A344-94A3-438780C404AC}"/>
              </a:ext>
            </a:extLst>
          </p:cNvPr>
          <p:cNvSpPr/>
          <p:nvPr/>
        </p:nvSpPr>
        <p:spPr>
          <a:xfrm>
            <a:off x="4233938" y="4476415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49BF5849-DABB-3D45-90BA-00E9BC83082D}"/>
              </a:ext>
            </a:extLst>
          </p:cNvPr>
          <p:cNvSpPr/>
          <p:nvPr/>
        </p:nvSpPr>
        <p:spPr>
          <a:xfrm>
            <a:off x="5062462" y="4670685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D257B549-4BFB-064C-AC44-4DFB83E93FC2}"/>
              </a:ext>
            </a:extLst>
          </p:cNvPr>
          <p:cNvSpPr/>
          <p:nvPr/>
        </p:nvSpPr>
        <p:spPr>
          <a:xfrm>
            <a:off x="3962127" y="4462662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EBC21D21-E946-8243-8FA2-97AD56E6B403}"/>
              </a:ext>
            </a:extLst>
          </p:cNvPr>
          <p:cNvSpPr/>
          <p:nvPr/>
        </p:nvSpPr>
        <p:spPr>
          <a:xfrm>
            <a:off x="5380330" y="4741109"/>
            <a:ext cx="152400" cy="18821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E76EE036-A33F-2C43-99D2-802C476D0089}"/>
              </a:ext>
            </a:extLst>
          </p:cNvPr>
          <p:cNvSpPr/>
          <p:nvPr/>
        </p:nvSpPr>
        <p:spPr>
          <a:xfrm>
            <a:off x="4445608" y="4556767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8E4C86E3-F4D8-154D-A31B-908CD8C9AB0E}"/>
              </a:ext>
            </a:extLst>
          </p:cNvPr>
          <p:cNvSpPr/>
          <p:nvPr/>
        </p:nvSpPr>
        <p:spPr>
          <a:xfrm>
            <a:off x="4386338" y="4744977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B9FD8910-97A1-9941-9720-0B765082AD21}"/>
              </a:ext>
            </a:extLst>
          </p:cNvPr>
          <p:cNvSpPr/>
          <p:nvPr/>
        </p:nvSpPr>
        <p:spPr>
          <a:xfrm>
            <a:off x="4724400" y="4576580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89B913F7-4BB6-C84C-B357-F2D2EC3C3466}"/>
              </a:ext>
            </a:extLst>
          </p:cNvPr>
          <p:cNvSpPr/>
          <p:nvPr/>
        </p:nvSpPr>
        <p:spPr>
          <a:xfrm>
            <a:off x="4743439" y="4732533"/>
            <a:ext cx="152400" cy="1882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5F73B57A-8EDF-0544-A5BA-EDB512BFDA7E}"/>
              </a:ext>
            </a:extLst>
          </p:cNvPr>
          <p:cNvSpPr/>
          <p:nvPr/>
        </p:nvSpPr>
        <p:spPr>
          <a:xfrm rot="19770290">
            <a:off x="2933206" y="2337949"/>
            <a:ext cx="1920104" cy="3051648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4420170-2350-974B-9FFD-402F85D4C9EF}"/>
              </a:ext>
            </a:extLst>
          </p:cNvPr>
          <p:cNvSpPr/>
          <p:nvPr/>
        </p:nvSpPr>
        <p:spPr>
          <a:xfrm>
            <a:off x="6640546" y="2667000"/>
            <a:ext cx="1040666" cy="1371600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495FDFF-6C75-5540-9D9B-ADED0A68A859}"/>
              </a:ext>
            </a:extLst>
          </p:cNvPr>
          <p:cNvSpPr/>
          <p:nvPr/>
        </p:nvSpPr>
        <p:spPr>
          <a:xfrm rot="1076299">
            <a:off x="4765970" y="2821897"/>
            <a:ext cx="1862296" cy="2291253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5-Point Star 34">
            <a:extLst>
              <a:ext uri="{FF2B5EF4-FFF2-40B4-BE49-F238E27FC236}">
                <a16:creationId xmlns:a16="http://schemas.microsoft.com/office/drawing/2014/main" id="{3507ED65-A671-3042-8544-29019A5B9B0D}"/>
              </a:ext>
            </a:extLst>
          </p:cNvPr>
          <p:cNvSpPr/>
          <p:nvPr/>
        </p:nvSpPr>
        <p:spPr>
          <a:xfrm>
            <a:off x="6629400" y="3236210"/>
            <a:ext cx="424211" cy="345190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5-Point Star 35">
            <a:extLst>
              <a:ext uri="{FF2B5EF4-FFF2-40B4-BE49-F238E27FC236}">
                <a16:creationId xmlns:a16="http://schemas.microsoft.com/office/drawing/2014/main" id="{7DCD703F-1EF5-9643-A43C-41FA44821698}"/>
              </a:ext>
            </a:extLst>
          </p:cNvPr>
          <p:cNvSpPr/>
          <p:nvPr/>
        </p:nvSpPr>
        <p:spPr>
          <a:xfrm>
            <a:off x="3680965" y="3613566"/>
            <a:ext cx="424211" cy="345190"/>
          </a:xfrm>
          <a:prstGeom prst="star5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5-Point Star 48">
            <a:extLst>
              <a:ext uri="{FF2B5EF4-FFF2-40B4-BE49-F238E27FC236}">
                <a16:creationId xmlns:a16="http://schemas.microsoft.com/office/drawing/2014/main" id="{50E26E79-9EFF-6049-83A4-664095A8416B}"/>
              </a:ext>
            </a:extLst>
          </p:cNvPr>
          <p:cNvSpPr/>
          <p:nvPr/>
        </p:nvSpPr>
        <p:spPr>
          <a:xfrm>
            <a:off x="5486400" y="3845810"/>
            <a:ext cx="424211" cy="345190"/>
          </a:xfrm>
          <a:prstGeom prst="star5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524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10748</TotalTime>
  <Words>1283</Words>
  <Application>Microsoft Macintosh PowerPoint</Application>
  <PresentationFormat>On-screen Show (4:3)</PresentationFormat>
  <Paragraphs>817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Wingdings</vt:lpstr>
      <vt:lpstr>Wingdings 2</vt:lpstr>
      <vt:lpstr>Civic</vt:lpstr>
      <vt:lpstr>Marketing Analytics</vt:lpstr>
      <vt:lpstr>K-means clustering method</vt:lpstr>
      <vt:lpstr>K-means clustering method</vt:lpstr>
      <vt:lpstr>K-means clustering method</vt:lpstr>
      <vt:lpstr>K-means clustering method</vt:lpstr>
      <vt:lpstr>K-means clustering method</vt:lpstr>
      <vt:lpstr>K-means clustering method</vt:lpstr>
      <vt:lpstr>K-means clustering method</vt:lpstr>
      <vt:lpstr>K-means clustering method</vt:lpstr>
      <vt:lpstr>K-means clustering method</vt:lpstr>
      <vt:lpstr>K-means clustering method</vt:lpstr>
      <vt:lpstr>K-means clustering method</vt:lpstr>
      <vt:lpstr>K-means clustering method</vt:lpstr>
      <vt:lpstr>K-means clustering method</vt:lpstr>
      <vt:lpstr>K-means clustering method</vt:lpstr>
      <vt:lpstr>K-means clustering method</vt:lpstr>
    </vt:vector>
  </TitlesOfParts>
  <Company>NTU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AB112 Marketing - Tutorial</dc:title>
  <dc:creator>nbsitsg</dc:creator>
  <cp:lastModifiedBy>Microsoft Office User</cp:lastModifiedBy>
  <cp:revision>567</cp:revision>
  <cp:lastPrinted>2020-04-21T06:38:24Z</cp:lastPrinted>
  <dcterms:created xsi:type="dcterms:W3CDTF">2013-08-12T13:38:18Z</dcterms:created>
  <dcterms:modified xsi:type="dcterms:W3CDTF">2021-04-26T08:46:52Z</dcterms:modified>
</cp:coreProperties>
</file>