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4" r:id="rId2"/>
    <p:sldId id="710" r:id="rId3"/>
    <p:sldId id="875" r:id="rId4"/>
    <p:sldId id="876" r:id="rId5"/>
    <p:sldId id="1534" r:id="rId6"/>
    <p:sldId id="1080" r:id="rId7"/>
    <p:sldId id="1533" r:id="rId8"/>
    <p:sldId id="895" r:id="rId9"/>
    <p:sldId id="1263" r:id="rId10"/>
    <p:sldId id="685" r:id="rId11"/>
    <p:sldId id="153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925" autoAdjust="0"/>
  </p:normalViewPr>
  <p:slideViewPr>
    <p:cSldViewPr>
      <p:cViewPr varScale="1">
        <p:scale>
          <a:sx n="118" d="100"/>
          <a:sy n="118" d="100"/>
        </p:scale>
        <p:origin x="200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C064-6102-DA4E-BEE8-20CC4BCB1F94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FAC5-4C5B-9145-A2E8-48A792E8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D1F3-20EE-4B61-93FC-A117391BDD90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6926-4FBE-48A9-97C2-26D45D84A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FE072-4335-4E02-BC7E-DBF688418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127125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874" indent="-280721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883" indent="-224577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036" indent="-224577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1190" indent="-224577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0343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9496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8650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7803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EBB8B0-A48B-5542-BC09-78FC3A8EA541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6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874" indent="-280721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883" indent="-224577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036" indent="-224577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1190" indent="-224577" defTabSz="9139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0343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9496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8650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7803" indent="-224577" defTabSz="913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23FD26-2D4F-6048-B625-24B58A216626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3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6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223-BEC9-4EFC-8EA8-DFFD0365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2AEBF-051A-4FFC-AD63-4874892751CD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dirty="0"/>
              <a:t>Prof. Robert Kreuzbauer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Assoc. professor in marketing</a:t>
            </a:r>
          </a:p>
          <a:p>
            <a:pPr eaLnBrk="1" hangingPunct="1"/>
            <a:r>
              <a:rPr lang="en-US" sz="1800" b="0" dirty="0"/>
              <a:t>Surrey business school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3_may_2021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>
            <a:noAutofit/>
          </a:bodyPr>
          <a:lstStyle/>
          <a:p>
            <a:r>
              <a:rPr lang="en-US" sz="4000" dirty="0"/>
              <a:t>Marketing Analytics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V="1">
            <a:off x="2860418" y="2057400"/>
            <a:ext cx="0" cy="304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60418" y="51054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31818" y="1600200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27618" y="4953000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352800" y="2667000"/>
            <a:ext cx="3165218" cy="2133600"/>
          </a:xfrm>
          <a:prstGeom prst="line">
            <a:avLst/>
          </a:prstGeom>
          <a:ln w="33655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18018" y="4659868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0096" y="510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178817" y="3974068"/>
            <a:ext cx="3459983" cy="1131332"/>
            <a:chOff x="2178817" y="3974068"/>
            <a:chExt cx="3459983" cy="113133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860418" y="4191000"/>
              <a:ext cx="2778382" cy="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78817" y="397406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603618" y="4191000"/>
              <a:ext cx="0" cy="914400"/>
            </a:xfrm>
            <a:prstGeom prst="line">
              <a:avLst/>
            </a:prstGeom>
            <a:ln w="9525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465420" y="5105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065C5-9F2B-4041-9BC9-CD0A869CDC61}"/>
              </a:ext>
            </a:extLst>
          </p:cNvPr>
          <p:cNvGrpSpPr/>
          <p:nvPr/>
        </p:nvGrpSpPr>
        <p:grpSpPr>
          <a:xfrm>
            <a:off x="2188820" y="3505200"/>
            <a:ext cx="2962232" cy="1969532"/>
            <a:chOff x="2188820" y="3505200"/>
            <a:chExt cx="2962232" cy="196953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917818" y="3733800"/>
              <a:ext cx="0" cy="1371600"/>
            </a:xfrm>
            <a:prstGeom prst="line">
              <a:avLst/>
            </a:prstGeom>
            <a:ln w="9525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854582" y="3733800"/>
              <a:ext cx="2098418" cy="0"/>
            </a:xfrm>
            <a:prstGeom prst="line">
              <a:avLst/>
            </a:prstGeom>
            <a:ln w="9525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188820" y="350520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7538" y="510540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895600" y="3733800"/>
            <a:ext cx="2001276" cy="137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Price discrimination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5987D-C280-0245-9CC6-E8EB8C393DBB}"/>
              </a:ext>
            </a:extLst>
          </p:cNvPr>
          <p:cNvSpPr/>
          <p:nvPr/>
        </p:nvSpPr>
        <p:spPr>
          <a:xfrm>
            <a:off x="2875095" y="4191000"/>
            <a:ext cx="2726784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7C8AB-212A-C246-94B0-AD68BA8A6043}"/>
              </a:ext>
            </a:extLst>
          </p:cNvPr>
          <p:cNvSpPr txBox="1"/>
          <p:nvPr/>
        </p:nvSpPr>
        <p:spPr>
          <a:xfrm>
            <a:off x="2591445" y="5736770"/>
            <a:ext cx="38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revenue = p1*q1 + p2*q2 </a:t>
            </a:r>
            <a:r>
              <a:rPr lang="en-US" dirty="0">
                <a:solidFill>
                  <a:srgbClr val="FF0000"/>
                </a:solidFill>
              </a:rPr>
              <a:t>– p1*q2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4E468-F54F-D342-B35E-56C0E3D0327C}"/>
              </a:ext>
            </a:extLst>
          </p:cNvPr>
          <p:cNvSpPr/>
          <p:nvPr/>
        </p:nvSpPr>
        <p:spPr>
          <a:xfrm>
            <a:off x="2875095" y="4191000"/>
            <a:ext cx="2042723" cy="9143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28099C-3CD1-514B-9BF0-FDA33CEB55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242" y="1909699"/>
            <a:ext cx="2336800" cy="1299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4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Price Bundling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0E10A-2340-7B46-9863-F9CEBE1CA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59" y="2438400"/>
            <a:ext cx="7105786" cy="2782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6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Today’s class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2133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How to estimate demand functions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How to design pricing strategies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3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05113" y="2757488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2790825" y="2293938"/>
            <a:ext cx="0" cy="295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790825" y="5246688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505200" y="2743200"/>
            <a:ext cx="6350" cy="25034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3488" y="1981200"/>
            <a:ext cx="1017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 b="1">
                <a:latin typeface="Verdana" charset="0"/>
              </a:rPr>
              <a:t>Price, Costs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5000" y="2590800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 price 100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83213" y="5318125"/>
            <a:ext cx="560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 b="1">
                <a:latin typeface="Verdana" charset="0"/>
              </a:rPr>
              <a:t>Sales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95650" y="5257800"/>
            <a:ext cx="34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q1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503488" y="5246688"/>
            <a:ext cx="274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 b="1">
                <a:latin typeface="Verdana" charset="0"/>
              </a:rPr>
              <a:t>0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47863" y="3108325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costs 80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809875" y="2971800"/>
            <a:ext cx="685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95600" y="2971800"/>
            <a:ext cx="522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Profit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de-AT" sz="1600">
                <a:latin typeface="Arial" charset="0"/>
              </a:rPr>
              <a:t>Question: Assume you grant a </a:t>
            </a:r>
            <a:r>
              <a:rPr lang="de-AT" sz="1600" b="1">
                <a:latin typeface="Arial" charset="0"/>
              </a:rPr>
              <a:t>10% discount.</a:t>
            </a:r>
            <a:r>
              <a:rPr lang="de-AT" sz="1600">
                <a:latin typeface="Arial" charset="0"/>
              </a:rPr>
              <a:t>  How much more products do you have to sell (in our example) to achieve the same profit?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905000" y="281940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 price 90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3D62E6FB-B886-7449-A396-B643B103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eaLnBrk="1" hangingPunct="1"/>
            <a:r>
              <a:rPr lang="de-AT" sz="3200" dirty="0" err="1">
                <a:solidFill>
                  <a:schemeClr val="accent3">
                    <a:lumMod val="75000"/>
                  </a:schemeClr>
                </a:solidFill>
              </a:rPr>
              <a:t>Importance</a:t>
            </a:r>
            <a:r>
              <a:rPr lang="de-AT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AT" sz="3200" dirty="0" err="1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AT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AT" sz="3200" dirty="0" err="1">
                <a:solidFill>
                  <a:schemeClr val="accent3">
                    <a:lumMod val="75000"/>
                  </a:schemeClr>
                </a:solidFill>
              </a:rPr>
              <a:t>pricing</a:t>
            </a:r>
            <a:endParaRPr lang="de-AT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557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2782888" y="2971800"/>
            <a:ext cx="1408112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 flipV="1">
            <a:off x="2790825" y="2293938"/>
            <a:ext cx="0" cy="295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2790825" y="5246688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3505200" y="3048000"/>
            <a:ext cx="6350" cy="21986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503488" y="1981200"/>
            <a:ext cx="1017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 b="1">
                <a:latin typeface="Verdana" charset="0"/>
              </a:rPr>
              <a:t>Price, Costs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905000" y="2590800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 price 100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5383213" y="5318125"/>
            <a:ext cx="560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 b="1">
                <a:latin typeface="Verdana" charset="0"/>
              </a:rPr>
              <a:t>Sales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3295650" y="5257800"/>
            <a:ext cx="34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q1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2503488" y="5246688"/>
            <a:ext cx="274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 b="1">
                <a:latin typeface="Verdana" charset="0"/>
              </a:rPr>
              <a:t>0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947863" y="3108325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costs 80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211513" y="2971800"/>
            <a:ext cx="522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Profit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de-AT" sz="1600">
                <a:latin typeface="Arial" charset="0"/>
              </a:rPr>
              <a:t>Question: Assume you grant a </a:t>
            </a:r>
            <a:r>
              <a:rPr lang="de-AT" sz="1600" b="1">
                <a:latin typeface="Arial" charset="0"/>
              </a:rPr>
              <a:t>10% discount.</a:t>
            </a:r>
            <a:r>
              <a:rPr lang="de-AT" sz="1600">
                <a:latin typeface="Arial" charset="0"/>
              </a:rPr>
              <a:t>  How much more products do you have to sell (in our example) to achieve the same profit?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905000" y="281940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 price 90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191000" y="2971800"/>
            <a:ext cx="0" cy="2274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962400" y="5257800"/>
            <a:ext cx="588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000">
                <a:latin typeface="Verdana" charset="0"/>
              </a:rPr>
              <a:t>2 x q1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27725" y="24749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100%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2D5F39CD-D1FA-EE49-9B23-3C3F16CB2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eaLnBrk="1" hangingPunct="1"/>
            <a:r>
              <a:rPr lang="de-AT" sz="3200" dirty="0" err="1">
                <a:solidFill>
                  <a:schemeClr val="accent3">
                    <a:lumMod val="75000"/>
                  </a:schemeClr>
                </a:solidFill>
              </a:rPr>
              <a:t>Importance</a:t>
            </a:r>
            <a:r>
              <a:rPr lang="de-AT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AT" sz="3200" dirty="0" err="1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AT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AT" sz="3200" dirty="0" err="1">
                <a:solidFill>
                  <a:schemeClr val="accent3">
                    <a:lumMod val="75000"/>
                  </a:schemeClr>
                </a:solidFill>
              </a:rPr>
              <a:t>pricing</a:t>
            </a:r>
            <a:endParaRPr lang="de-AT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960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Let’s begin with a simple example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382000" cy="2133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Price			75 EUR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Demand 		5000 per year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Cost per unit 		59 EUR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Price elasticity	 	2%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91D05-9369-984A-99E3-6FE995857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733800"/>
            <a:ext cx="4267200" cy="1915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57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79CD4B-63EE-1246-97B8-309BF36A4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Price elasticity</a:t>
            </a:r>
          </a:p>
        </p:txBody>
      </p:sp>
      <p:pic>
        <p:nvPicPr>
          <p:cNvPr id="5" name="Picture 2" descr="Y:\Graphics\Powerpoint\PE_UK\PE505-GOWOREK\Final Files\GIf\ch06\M06NF006.gif">
            <a:extLst>
              <a:ext uri="{FF2B5EF4-FFF2-40B4-BE49-F238E27FC236}">
                <a16:creationId xmlns:a16="http://schemas.microsoft.com/office/drawing/2014/main" id="{FE495F78-9350-064D-9EA4-D396B142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196" y="1752600"/>
            <a:ext cx="4353512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35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79CD4B-63EE-1246-97B8-309BF36A4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Price elasticity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CC06D-F0FA-0C4D-89CD-EFD8BBB0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7388843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01B7C-5B7C-CA42-9966-1E6735DD2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595257"/>
            <a:ext cx="6350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D566D7-3286-254A-A461-1696B64FAE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2362200"/>
            <a:ext cx="3947160" cy="28194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E841D26-7733-A749-8F20-F354CFC3F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76200"/>
            <a:ext cx="8534400" cy="7588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Price discrimination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7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3E6942-9C1C-DB4E-90E6-D3225C634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600200"/>
            <a:ext cx="4585002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FF946-C8AD-5048-B80C-DA6874E1E88C}"/>
              </a:ext>
            </a:extLst>
          </p:cNvPr>
          <p:cNvSpPr txBox="1"/>
          <p:nvPr/>
        </p:nvSpPr>
        <p:spPr>
          <a:xfrm>
            <a:off x="609600" y="3200400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levels of price sensitivity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57D0DF-21C4-BE44-B3F5-1D1CFC0A6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76200"/>
            <a:ext cx="8534400" cy="7588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Price discrimination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668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11310</TotalTime>
  <Words>212</Words>
  <Application>Microsoft Macintosh PowerPoint</Application>
  <PresentationFormat>On-screen Show (4:3)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宋体</vt:lpstr>
      <vt:lpstr>Arial</vt:lpstr>
      <vt:lpstr>Calibri</vt:lpstr>
      <vt:lpstr>Verdana</vt:lpstr>
      <vt:lpstr>Wingdings</vt:lpstr>
      <vt:lpstr>Wingdings 2</vt:lpstr>
      <vt:lpstr>Civic</vt:lpstr>
      <vt:lpstr>Marketing Analytics</vt:lpstr>
      <vt:lpstr>Today’s class</vt:lpstr>
      <vt:lpstr>Importance of pricing</vt:lpstr>
      <vt:lpstr>Importance of pricing</vt:lpstr>
      <vt:lpstr>Let’s begin with a simple example</vt:lpstr>
      <vt:lpstr>Price elasticity</vt:lpstr>
      <vt:lpstr>Price elasticity</vt:lpstr>
      <vt:lpstr>Price discrimination</vt:lpstr>
      <vt:lpstr>Price discrimination</vt:lpstr>
      <vt:lpstr>Price discrimination</vt:lpstr>
      <vt:lpstr>Price Bundling</vt:lpstr>
    </vt:vector>
  </TitlesOfParts>
  <Company>NTU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AB112 Marketing - Tutorial</dc:title>
  <dc:creator>nbsitsg</dc:creator>
  <cp:lastModifiedBy>Kreuzbauer, Robert Dr (Surrey Business Schl)</cp:lastModifiedBy>
  <cp:revision>564</cp:revision>
  <cp:lastPrinted>2020-04-21T06:38:24Z</cp:lastPrinted>
  <dcterms:created xsi:type="dcterms:W3CDTF">2013-08-12T13:38:18Z</dcterms:created>
  <dcterms:modified xsi:type="dcterms:W3CDTF">2021-05-04T11:41:37Z</dcterms:modified>
</cp:coreProperties>
</file>