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1475" r:id="rId2"/>
    <p:sldId id="710" r:id="rId3"/>
    <p:sldId id="1476" r:id="rId4"/>
    <p:sldId id="1477" r:id="rId5"/>
    <p:sldId id="1478" r:id="rId6"/>
    <p:sldId id="1479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514" r:id="rId15"/>
    <p:sldId id="515" r:id="rId16"/>
    <p:sldId id="516" r:id="rId17"/>
    <p:sldId id="517" r:id="rId18"/>
    <p:sldId id="518" r:id="rId19"/>
    <p:sldId id="532" r:id="rId20"/>
    <p:sldId id="533" r:id="rId21"/>
    <p:sldId id="581" r:id="rId22"/>
    <p:sldId id="696" r:id="rId23"/>
    <p:sldId id="520" r:id="rId24"/>
    <p:sldId id="522" r:id="rId25"/>
    <p:sldId id="523" r:id="rId26"/>
    <p:sldId id="52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6925" autoAdjust="0"/>
  </p:normalViewPr>
  <p:slideViewPr>
    <p:cSldViewPr>
      <p:cViewPr varScale="1">
        <p:scale>
          <a:sx n="127" d="100"/>
          <a:sy n="127" d="100"/>
        </p:scale>
        <p:origin x="1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C064-6102-DA4E-BEE8-20CC4BCB1F94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FAC5-4C5B-9145-A2E8-48A792E8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D1F3-20EE-4B61-93FC-A117391BDD90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926-4FBE-48A9-97C2-26D45D84A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FE072-4335-4E02-BC7E-DBF688418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7418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it is important to insist on the fact that any factor that is not “coded” into an attribute is irrelevant.</a:t>
            </a:r>
          </a:p>
          <a:p>
            <a:endParaRPr lang="en-US" dirty="0"/>
          </a:p>
          <a:p>
            <a:r>
              <a:rPr lang="en-US" dirty="0"/>
              <a:t>For instance, whether the vacation is sold by </a:t>
            </a:r>
            <a:r>
              <a:rPr lang="en-US" dirty="0" err="1"/>
              <a:t>JetAir</a:t>
            </a:r>
            <a:r>
              <a:rPr lang="en-US" dirty="0"/>
              <a:t> or Air France doesn’t matter, because “Brand” is not an attribute. People are indifferent between the two.</a:t>
            </a:r>
          </a:p>
          <a:p>
            <a:endParaRPr lang="en-US" dirty="0"/>
          </a:p>
          <a:p>
            <a:r>
              <a:rPr lang="en-US" dirty="0"/>
              <a:t>It’s hence very important to well define the correct attributes and attribute levels when you design a conjoint study, if you want to correctly capture preferences.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insist on the fact that to get reliable estimates of these numbers is the real trick… And we will get there later.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few questions to ask here: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Do this customer prefer the Beach or the Mountain?</a:t>
            </a:r>
          </a:p>
          <a:p>
            <a:pPr>
              <a:buFontTx/>
              <a:buChar char="•"/>
            </a:pPr>
            <a:r>
              <a:rPr lang="en-US" dirty="0"/>
              <a:t> Do this customer prefer Plane or Bus?</a:t>
            </a:r>
          </a:p>
          <a:p>
            <a:pPr>
              <a:buFontTx/>
              <a:buChar char="•"/>
            </a:pPr>
            <a:r>
              <a:rPr lang="en-US" dirty="0"/>
              <a:t> What’s most important for this customer? Transportation or Destination? (transportation)</a:t>
            </a:r>
          </a:p>
          <a:p>
            <a:pPr>
              <a:buFontTx/>
              <a:buChar char="•"/>
            </a:pPr>
            <a:r>
              <a:rPr lang="en-US" dirty="0"/>
              <a:t> If the trip in bus costs 600 €, is this customer willing to pay 200 € more to go by plane? (yes, gains 5 preference points in the process)</a:t>
            </a:r>
          </a:p>
          <a:p>
            <a:pPr>
              <a:buFontTx/>
              <a:buChar char="•"/>
            </a:pPr>
            <a:r>
              <a:rPr lang="en-US" dirty="0"/>
              <a:t> If vacations to Mountain costs 600 €, is this customer willing to pay 200 € more to go to the Beach? (he’s indifferent)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 insist that most preferred items are not always bought, for various reasons (randomness, variety seeking) – we’ll talk about that in details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12A635B-09AE-044E-9D0C-2958D453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74ECB3-DC2A-FC4F-90DE-FFDC5B2C497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3F557DD-FA28-FF45-A0ED-E82AEA977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CF66E21-3408-CE45-9699-EA11DEF37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0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FE294FB-1778-EC43-A9B6-BF914AAFB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6203C-BD21-2741-84A0-1AE38344818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10FA320-FAB2-2A45-8B23-81E498374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30846-FCE3-8E49-A30F-BCAD85540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0DE7CE12-8F24-9B47-AF6A-8542090AA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5991D-36CE-4146-8A09-F457078CD07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D147BE6-0946-584E-B105-3EFA80F47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E52D4E0-7EC2-554D-A0E9-7EB6E266F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1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FFDCBA9-64B8-7743-9984-4B6222F7D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0C5360-95EF-9F4F-BDB2-2F55C67F33A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3808CDC-5B18-8549-8DD3-02BC73EC6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B011B8A-F559-E447-8F1E-B385383D7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7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EBC8F91F-7807-8C4A-A757-433E55B12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D5EF6-07F6-F240-A0F0-1A9B52F9C72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FE3D66A-0126-4447-9D9D-667D51111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510D21B-335D-604E-B0DA-C8C7B419A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0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5A58DBC7-6363-014D-B5D0-726E3750A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9CC67E-DE93-7F4C-B52D-A604550FBB3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4CA1843-903F-DC46-ADF6-65A7C458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454FF7A-524F-5D45-8515-69375D3CB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86E8D0F5-F879-C541-A90D-351014EC5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33003-55DD-AC47-8B35-018B1721D32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874F1214-6F50-3847-B9CE-BE45D4D43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92FF601-ACD4-294C-AEB8-D86597E78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52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9B8D046-FD89-1243-B77D-309838573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CDBEA2-C0AC-6542-920A-A27B91702F8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3FCAB3E-BB00-AA47-B573-28EEDAE49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3C27C5B-FF5C-0E4D-A2E6-8A0D7F6A2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74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5DFDBCC-0699-5641-AA06-CA0D8762F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41C3A9-8A85-CC4C-924F-1C2820CCC8C5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3753F5E-C996-7C4E-B914-DEE45E835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6ED7F7C-73B2-B944-A933-701DDE2E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02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555DD339-19F4-EC49-9E2B-E09738FF0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BF9D72-9491-CA43-A49F-EF58581A920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415AC18-53B4-2048-9236-E558AAAC9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17D3370-F4BB-3944-BBD0-8E5499960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4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A76A8173-2388-3244-A38D-9834074A0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3BD64F-B5CE-8F44-8FAC-5A436037640D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21BBB3D-4309-6445-A221-54DF335FD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7A85479-2036-2640-8D86-D600606D5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13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5E944D2B-7FCC-794E-A4B7-A3CFCC7C9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464E8C-9032-554E-9D2F-828D8765317F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71738967-639C-394D-B013-B02778B2A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F6B1600-94E4-8B40-AA1E-04BF3379F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92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4405299B-3D94-FC47-BB28-239DDC03F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A6BF2-A5E0-954E-A5CB-160A7A20583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2F4A0294-BF9A-6A4C-8F98-2ECE505F5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F67BAF2-8158-5746-8DB1-C9BFE7C44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102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2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1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1B37C-F433-4F73-84FC-16DD1EFE3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6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223-BEC9-4EFC-8EA8-DFFD036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5FACC137-8E27-5B44-8B32-9801F84A3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B1434393-09EE-4640-878F-57C9D8B51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8F77FCF6-DD1E-C94F-9F97-0368588C6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F768-673D-B740-95B1-F8E82C81D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0367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2AEBF-051A-4FFC-AD63-4874892751CD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awtoothsoftware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www.youtube.com/watch?v=nk2CQITm_e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dirty="0"/>
              <a:t>Prof. Robert Kreuzbauer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Assoc. professor in marketing</a:t>
            </a:r>
          </a:p>
          <a:p>
            <a:pPr eaLnBrk="1" hangingPunct="1"/>
            <a:r>
              <a:rPr lang="en-US" sz="1800" b="0" dirty="0"/>
              <a:t>Surrey business school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10_may_2021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dirty="0"/>
              <a:t>Marketing Analytics</a:t>
            </a:r>
          </a:p>
        </p:txBody>
      </p:sp>
    </p:spTree>
    <p:extLst>
      <p:ext uri="{BB962C8B-B14F-4D97-AF65-F5344CB8AC3E}">
        <p14:creationId xmlns:p14="http://schemas.microsoft.com/office/powerpoint/2010/main" val="223473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attributes, levels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1500188"/>
            <a:ext cx="7802081" cy="4676775"/>
          </a:xfrm>
        </p:spPr>
      </p:pic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048000" y="1873829"/>
            <a:ext cx="3124200" cy="2643188"/>
            <a:chOff x="1920" y="1056"/>
            <a:chExt cx="1968" cy="1665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968" y="1056"/>
              <a:ext cx="1920" cy="12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920" y="2256"/>
              <a:ext cx="1643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ATTRIBUTE LEVELS FOR THE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“PROCESSOR”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ATTRIBUTE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are bundles of attribute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b="1" dirty="0"/>
              <a:t>A product is simply a bundle of attribute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153A5"/>
                </a:solidFill>
              </a:rPr>
              <a:t>Product 1</a:t>
            </a:r>
            <a:r>
              <a:rPr lang="en-US" dirty="0"/>
              <a:t>	Beach, by Plane, for 450 €</a:t>
            </a:r>
          </a:p>
          <a:p>
            <a:r>
              <a:rPr lang="en-US" b="1" dirty="0">
                <a:solidFill>
                  <a:srgbClr val="0153A5"/>
                </a:solidFill>
              </a:rPr>
              <a:t>Product 2</a:t>
            </a:r>
            <a:r>
              <a:rPr lang="en-US" dirty="0"/>
              <a:t>	Mountain, by Plane, for 600 €</a:t>
            </a:r>
          </a:p>
          <a:p>
            <a:r>
              <a:rPr lang="en-US" b="1" dirty="0">
                <a:solidFill>
                  <a:srgbClr val="0153A5"/>
                </a:solidFill>
              </a:rPr>
              <a:t>Product 3</a:t>
            </a:r>
            <a:r>
              <a:rPr lang="en-US" dirty="0"/>
              <a:t>	Beach, by Bus, for 800 €</a:t>
            </a:r>
          </a:p>
          <a:p>
            <a:r>
              <a:rPr lang="en-US" dirty="0"/>
              <a:t>Etc.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2 </a:t>
            </a:r>
            <a:r>
              <a:rPr lang="en-US" b="1" dirty="0">
                <a:sym typeface="Symbol" pitchFamily="18" charset="2"/>
              </a:rPr>
              <a:t> 2  3 = 12 different products</a:t>
            </a:r>
            <a:r>
              <a:rPr lang="en-US" dirty="0">
                <a:sym typeface="Symbol" pitchFamily="18" charset="2"/>
              </a:rPr>
              <a:t> (and nothing more!)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87087" y="1974273"/>
            <a:ext cx="7969826" cy="2182090"/>
            <a:chOff x="477983" y="1974273"/>
            <a:chExt cx="7969826" cy="2182090"/>
          </a:xfrm>
        </p:grpSpPr>
        <p:sp>
          <p:nvSpPr>
            <p:cNvPr id="25" name="Rounded Rectangle 24"/>
            <p:cNvSpPr/>
            <p:nvPr/>
          </p:nvSpPr>
          <p:spPr>
            <a:xfrm>
              <a:off x="5879837" y="2138506"/>
              <a:ext cx="1481428" cy="32846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Budget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87135" y="2116208"/>
              <a:ext cx="1684243" cy="32846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Transportation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250006" y="2116208"/>
              <a:ext cx="1599239" cy="3284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Destination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154321" y="2493818"/>
              <a:ext cx="1014476" cy="739534"/>
              <a:chOff x="1154321" y="2283388"/>
              <a:chExt cx="1014476" cy="1033092"/>
            </a:xfrm>
          </p:grpSpPr>
          <p:cxnSp>
            <p:nvCxnSpPr>
              <p:cNvPr id="28" name="AutoShape 31"/>
              <p:cNvCxnSpPr>
                <a:cxnSpLocks noChangeShapeType="1"/>
              </p:cNvCxnSpPr>
              <p:nvPr/>
            </p:nvCxnSpPr>
            <p:spPr bwMode="auto">
              <a:xfrm flipH="1">
                <a:off x="1154321" y="2283389"/>
                <a:ext cx="644262" cy="103309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32"/>
              <p:cNvCxnSpPr>
                <a:cxnSpLocks noChangeShapeType="1"/>
              </p:cNvCxnSpPr>
              <p:nvPr/>
            </p:nvCxnSpPr>
            <p:spPr bwMode="auto">
              <a:xfrm>
                <a:off x="1798582" y="2283388"/>
                <a:ext cx="370215" cy="83764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57" name="Group 56"/>
            <p:cNvGrpSpPr/>
            <p:nvPr/>
          </p:nvGrpSpPr>
          <p:grpSpPr>
            <a:xfrm>
              <a:off x="5677581" y="2514599"/>
              <a:ext cx="2028951" cy="783904"/>
              <a:chOff x="5677581" y="2283388"/>
              <a:chExt cx="2028951" cy="1098243"/>
            </a:xfrm>
          </p:grpSpPr>
          <p:cxnSp>
            <p:nvCxnSpPr>
              <p:cNvPr id="30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5677581" y="2283389"/>
                <a:ext cx="853284" cy="109824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1" name="AutoShape 36"/>
              <p:cNvCxnSpPr>
                <a:cxnSpLocks noChangeShapeType="1"/>
              </p:cNvCxnSpPr>
              <p:nvPr/>
            </p:nvCxnSpPr>
            <p:spPr bwMode="auto">
              <a:xfrm>
                <a:off x="6530865" y="2283389"/>
                <a:ext cx="49506" cy="101447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2" name="AutoShape 37"/>
              <p:cNvCxnSpPr>
                <a:cxnSpLocks noChangeShapeType="1"/>
              </p:cNvCxnSpPr>
              <p:nvPr/>
            </p:nvCxnSpPr>
            <p:spPr bwMode="auto">
              <a:xfrm>
                <a:off x="6530863" y="2283388"/>
                <a:ext cx="1175669" cy="846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56" name="Group 55"/>
            <p:cNvGrpSpPr/>
            <p:nvPr/>
          </p:nvGrpSpPr>
          <p:grpSpPr>
            <a:xfrm>
              <a:off x="3381438" y="2493817"/>
              <a:ext cx="1046533" cy="441706"/>
              <a:chOff x="3381438" y="2283388"/>
              <a:chExt cx="1046533" cy="735263"/>
            </a:xfrm>
          </p:grpSpPr>
          <p:cxnSp>
            <p:nvCxnSpPr>
              <p:cNvPr id="33" name="AutoShape 31"/>
              <p:cNvCxnSpPr>
                <a:cxnSpLocks noChangeShapeType="1"/>
              </p:cNvCxnSpPr>
              <p:nvPr/>
            </p:nvCxnSpPr>
            <p:spPr bwMode="auto">
              <a:xfrm rot="5400000">
                <a:off x="3275441" y="2389386"/>
                <a:ext cx="735262" cy="523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4" name="AutoShape 32"/>
              <p:cNvCxnSpPr>
                <a:cxnSpLocks noChangeShapeType="1"/>
              </p:cNvCxnSpPr>
              <p:nvPr/>
            </p:nvCxnSpPr>
            <p:spPr bwMode="auto">
              <a:xfrm rot="16200000" flipH="1">
                <a:off x="3798707" y="2389386"/>
                <a:ext cx="735262" cy="52326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626918" y="3006236"/>
              <a:ext cx="7644246" cy="1074437"/>
              <a:chOff x="304800" y="4837982"/>
              <a:chExt cx="8534400" cy="1199552"/>
            </a:xfrm>
          </p:grpSpPr>
          <p:pic>
            <p:nvPicPr>
              <p:cNvPr id="36" name="Picture 4" descr="j0433887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3538" y="5018957"/>
                <a:ext cx="695325" cy="695325"/>
              </a:xfrm>
              <a:prstGeom prst="rect">
                <a:avLst/>
              </a:prstGeom>
              <a:noFill/>
            </p:spPr>
          </p:pic>
          <p:pic>
            <p:nvPicPr>
              <p:cNvPr id="37" name="Picture 5" descr="j0388676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" y="5252319"/>
                <a:ext cx="1077913" cy="228600"/>
              </a:xfrm>
              <a:prstGeom prst="rect">
                <a:avLst/>
              </a:prstGeom>
              <a:noFill/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1275" y="4860207"/>
                <a:ext cx="1143000" cy="8540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3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75100" y="4837982"/>
                <a:ext cx="1169988" cy="8763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40" name="Picture 8" descr="j0412762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97500" y="5390432"/>
                <a:ext cx="928688" cy="323850"/>
              </a:xfrm>
              <a:prstGeom prst="rect">
                <a:avLst/>
              </a:prstGeom>
              <a:noFill/>
            </p:spPr>
          </p:pic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6577013" y="5215807"/>
                <a:ext cx="990600" cy="498475"/>
                <a:chOff x="4272" y="2688"/>
                <a:chExt cx="624" cy="314"/>
              </a:xfrm>
            </p:grpSpPr>
            <p:pic>
              <p:nvPicPr>
                <p:cNvPr id="53" name="Picture 10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272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11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11" y="2688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2" name="Group 12"/>
              <p:cNvGrpSpPr>
                <a:grpSpLocks/>
              </p:cNvGrpSpPr>
              <p:nvPr/>
            </p:nvGrpSpPr>
            <p:grpSpPr bwMode="auto">
              <a:xfrm>
                <a:off x="7820025" y="5044357"/>
                <a:ext cx="1019175" cy="669925"/>
                <a:chOff x="4926" y="2580"/>
                <a:chExt cx="642" cy="422"/>
              </a:xfrm>
            </p:grpSpPr>
            <p:pic>
              <p:nvPicPr>
                <p:cNvPr id="50" name="Picture 13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26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4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83" y="268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15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44" y="2580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3" name="Text Box 19"/>
              <p:cNvSpPr txBox="1">
                <a:spLocks noChangeArrowheads="1"/>
              </p:cNvSpPr>
              <p:nvPr/>
            </p:nvSpPr>
            <p:spPr bwMode="auto">
              <a:xfrm>
                <a:off x="476250" y="5728278"/>
                <a:ext cx="650008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Plane</a:t>
                </a:r>
              </a:p>
            </p:txBody>
          </p:sp>
          <p:sp>
            <p:nvSpPr>
              <p:cNvPr id="44" name="Text Box 20"/>
              <p:cNvSpPr txBox="1">
                <a:spLocks noChangeArrowheads="1"/>
              </p:cNvSpPr>
              <p:nvPr/>
            </p:nvSpPr>
            <p:spPr bwMode="auto">
              <a:xfrm>
                <a:off x="1660525" y="5728279"/>
                <a:ext cx="505045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Bus</a:t>
                </a: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3983038" y="5728279"/>
                <a:ext cx="981097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Mountain</a:t>
                </a: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2751138" y="5728279"/>
                <a:ext cx="696539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Beach</a:t>
                </a: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5499100" y="5728279"/>
                <a:ext cx="648218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450 €</a:t>
                </a: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6721475" y="5728279"/>
                <a:ext cx="648218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600 €</a:t>
                </a:r>
              </a:p>
            </p:txBody>
          </p:sp>
          <p:sp>
            <p:nvSpPr>
              <p:cNvPr id="49" name="Text Box 25"/>
              <p:cNvSpPr txBox="1">
                <a:spLocks noChangeArrowheads="1"/>
              </p:cNvSpPr>
              <p:nvPr/>
            </p:nvSpPr>
            <p:spPr bwMode="auto">
              <a:xfrm>
                <a:off x="7943850" y="5728279"/>
                <a:ext cx="648218" cy="309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800 €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477983" y="1974273"/>
              <a:ext cx="7969826" cy="2182090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72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</a:t>
            </a:r>
            <a:r>
              <a:rPr lang="en-US" dirty="0" err="1"/>
              <a:t>partworths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0982"/>
            <a:ext cx="7886700" cy="4555981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b="1" dirty="0"/>
              <a:t>A value is associated with each level to indicate preference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636249"/>
            <a:ext cx="8534400" cy="2687825"/>
            <a:chOff x="304800" y="3519484"/>
            <a:chExt cx="8534400" cy="2687825"/>
          </a:xfrm>
        </p:grpSpPr>
        <p:sp>
          <p:nvSpPr>
            <p:cNvPr id="5" name="Rounded Rectangle 4"/>
            <p:cNvSpPr/>
            <p:nvPr/>
          </p:nvSpPr>
          <p:spPr>
            <a:xfrm>
              <a:off x="5959619" y="3544378"/>
              <a:ext cx="1863726" cy="3667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Budget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8455" y="3519484"/>
              <a:ext cx="2118879" cy="36671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Transportation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06869" y="3519484"/>
              <a:ext cx="2011939" cy="36671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Destination</a:t>
              </a:r>
            </a:p>
          </p:txBody>
        </p:sp>
        <p:cxnSp>
          <p:nvCxnSpPr>
            <p:cNvPr id="8" name="AutoShape 31"/>
            <p:cNvCxnSpPr>
              <a:cxnSpLocks noChangeShapeType="1"/>
            </p:cNvCxnSpPr>
            <p:nvPr/>
          </p:nvCxnSpPr>
          <p:spPr bwMode="auto">
            <a:xfrm flipH="1">
              <a:off x="893618" y="3938153"/>
              <a:ext cx="719285" cy="11533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32"/>
            <p:cNvCxnSpPr>
              <a:cxnSpLocks noChangeShapeType="1"/>
            </p:cNvCxnSpPr>
            <p:nvPr/>
          </p:nvCxnSpPr>
          <p:spPr bwMode="auto">
            <a:xfrm>
              <a:off x="1612901" y="3938152"/>
              <a:ext cx="413326" cy="9351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5"/>
            <p:cNvCxnSpPr>
              <a:cxnSpLocks noChangeShapeType="1"/>
            </p:cNvCxnSpPr>
            <p:nvPr/>
          </p:nvCxnSpPr>
          <p:spPr bwMode="auto">
            <a:xfrm flipH="1">
              <a:off x="5943600" y="3938153"/>
              <a:ext cx="952647" cy="12261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36"/>
            <p:cNvCxnSpPr>
              <a:cxnSpLocks noChangeShapeType="1"/>
            </p:cNvCxnSpPr>
            <p:nvPr/>
          </p:nvCxnSpPr>
          <p:spPr bwMode="auto">
            <a:xfrm>
              <a:off x="6896247" y="3938153"/>
              <a:ext cx="55271" cy="11326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37"/>
            <p:cNvCxnSpPr>
              <a:cxnSpLocks noChangeShapeType="1"/>
            </p:cNvCxnSpPr>
            <p:nvPr/>
          </p:nvCxnSpPr>
          <p:spPr bwMode="auto">
            <a:xfrm>
              <a:off x="6896245" y="3938152"/>
              <a:ext cx="1312573" cy="945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31"/>
            <p:cNvCxnSpPr>
              <a:cxnSpLocks noChangeShapeType="1"/>
            </p:cNvCxnSpPr>
            <p:nvPr/>
          </p:nvCxnSpPr>
          <p:spPr bwMode="auto">
            <a:xfrm rot="5400000">
              <a:off x="3261737" y="4056493"/>
              <a:ext cx="820881" cy="584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3845936" y="4056493"/>
              <a:ext cx="820881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304800" y="4837982"/>
              <a:ext cx="8534400" cy="1369327"/>
              <a:chOff x="304800" y="4837982"/>
              <a:chExt cx="8534400" cy="1369327"/>
            </a:xfrm>
          </p:grpSpPr>
          <p:pic>
            <p:nvPicPr>
              <p:cNvPr id="16" name="Picture 4" descr="j0433887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3538" y="5018957"/>
                <a:ext cx="695325" cy="695325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j0388676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" y="5252319"/>
                <a:ext cx="1077913" cy="228600"/>
              </a:xfrm>
              <a:prstGeom prst="rect">
                <a:avLst/>
              </a:prstGeom>
              <a:noFill/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1275" y="4860207"/>
                <a:ext cx="1143000" cy="8540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75100" y="4837982"/>
                <a:ext cx="1169988" cy="8763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20" name="Picture 8" descr="j0412762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97500" y="5390432"/>
                <a:ext cx="928688" cy="323850"/>
              </a:xfrm>
              <a:prstGeom prst="rect">
                <a:avLst/>
              </a:prstGeom>
              <a:noFill/>
            </p:spPr>
          </p:pic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6577013" y="5215807"/>
                <a:ext cx="990600" cy="498475"/>
                <a:chOff x="4272" y="2688"/>
                <a:chExt cx="624" cy="314"/>
              </a:xfrm>
            </p:grpSpPr>
            <p:pic>
              <p:nvPicPr>
                <p:cNvPr id="33" name="Picture 10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272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11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11" y="2688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7820025" y="5044357"/>
                <a:ext cx="1019175" cy="669925"/>
                <a:chOff x="4926" y="2580"/>
                <a:chExt cx="642" cy="422"/>
              </a:xfrm>
            </p:grpSpPr>
            <p:pic>
              <p:nvPicPr>
                <p:cNvPr id="30" name="Picture 13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26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4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83" y="268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15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44" y="2580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76250" y="5884144"/>
                <a:ext cx="681597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Plane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1660525" y="5884144"/>
                <a:ext cx="537327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Bus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983038" y="5884144"/>
                <a:ext cx="1051891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Mountain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2751138" y="5884144"/>
                <a:ext cx="734496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Beach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5499100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450 €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6721475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600 €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7943850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800 €</a:t>
                </a:r>
              </a:p>
            </p:txBody>
          </p:sp>
        </p:grpSp>
      </p:grpSp>
      <p:sp>
        <p:nvSpPr>
          <p:cNvPr id="35" name="AutoShape 44"/>
          <p:cNvSpPr>
            <a:spLocks noChangeArrowheads="1"/>
          </p:cNvSpPr>
          <p:nvPr/>
        </p:nvSpPr>
        <p:spPr bwMode="auto">
          <a:xfrm>
            <a:off x="381000" y="5500255"/>
            <a:ext cx="83058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53A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34988" y="5576455"/>
            <a:ext cx="537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1752600" y="5576455"/>
            <a:ext cx="3609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2863850" y="5576455"/>
            <a:ext cx="537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4343400" y="5576455"/>
            <a:ext cx="3609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476875" y="5576455"/>
            <a:ext cx="537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6705600" y="5576455"/>
            <a:ext cx="537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8132763" y="5576455"/>
            <a:ext cx="3609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259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1000" y="3027220"/>
            <a:ext cx="8305800" cy="1447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preference </a:t>
            </a:r>
            <a:r>
              <a:rPr lang="en-US" dirty="0" err="1"/>
              <a:t>partworths</a:t>
            </a:r>
            <a:r>
              <a:rPr lang="en-US" dirty="0"/>
              <a:t> to product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616"/>
            <a:ext cx="7964632" cy="467734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r>
              <a:rPr lang="en-US" dirty="0"/>
              <a:t>The preference score for a product becomes the </a:t>
            </a:r>
            <a:r>
              <a:rPr lang="en-US" b="1" dirty="0"/>
              <a:t>sum</a:t>
            </a:r>
            <a:r>
              <a:rPr lang="en-US" dirty="0"/>
              <a:t> of the preference scores of the levels of that product</a:t>
            </a:r>
          </a:p>
          <a:p>
            <a:pPr marL="0" indent="0">
              <a:lnSpc>
                <a:spcPct val="100000"/>
              </a:lnSpc>
              <a:buNone/>
              <a:tabLst>
                <a:tab pos="1768475" algn="l"/>
                <a:tab pos="7650163" algn="r"/>
              </a:tabLst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768475" algn="l"/>
                <a:tab pos="7650163" algn="r"/>
              </a:tabLst>
            </a:pPr>
            <a:endParaRPr lang="en-US" dirty="0"/>
          </a:p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r>
              <a:rPr lang="en-US" b="1" dirty="0">
                <a:solidFill>
                  <a:srgbClr val="009900"/>
                </a:solidFill>
              </a:rPr>
              <a:t>Product 1</a:t>
            </a:r>
            <a:r>
              <a:rPr lang="en-US" dirty="0"/>
              <a:t>	Beach (</a:t>
            </a:r>
            <a:r>
              <a:rPr lang="en-US" b="1" dirty="0">
                <a:solidFill>
                  <a:srgbClr val="0153A5"/>
                </a:solidFill>
              </a:rPr>
              <a:t>20</a:t>
            </a:r>
            <a:r>
              <a:rPr lang="en-US" dirty="0"/>
              <a:t>), by Plane (</a:t>
            </a:r>
            <a:r>
              <a:rPr lang="en-US" b="1" dirty="0">
                <a:solidFill>
                  <a:srgbClr val="0153A5"/>
                </a:solidFill>
              </a:rPr>
              <a:t>25</a:t>
            </a:r>
            <a:r>
              <a:rPr lang="en-US" dirty="0"/>
              <a:t>), for 450 € (</a:t>
            </a:r>
            <a:r>
              <a:rPr lang="en-US" b="1" dirty="0">
                <a:solidFill>
                  <a:srgbClr val="0153A5"/>
                </a:solidFill>
              </a:rPr>
              <a:t>55</a:t>
            </a:r>
            <a:r>
              <a:rPr lang="en-US" dirty="0"/>
              <a:t>) =	    </a:t>
            </a:r>
            <a:r>
              <a:rPr lang="en-US" b="1" dirty="0">
                <a:solidFill>
                  <a:srgbClr val="0153A5"/>
                </a:solidFill>
              </a:rPr>
              <a:t>100</a:t>
            </a:r>
          </a:p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r>
              <a:rPr lang="en-US" b="1" dirty="0">
                <a:solidFill>
                  <a:srgbClr val="009900"/>
                </a:solidFill>
              </a:rPr>
              <a:t>Product 2</a:t>
            </a:r>
            <a:r>
              <a:rPr lang="en-US" dirty="0"/>
              <a:t>	Mountain (</a:t>
            </a:r>
            <a:r>
              <a:rPr lang="en-US" b="1" dirty="0">
                <a:solidFill>
                  <a:srgbClr val="0153A5"/>
                </a:solidFill>
              </a:rPr>
              <a:t>0</a:t>
            </a:r>
            <a:r>
              <a:rPr lang="en-US" dirty="0"/>
              <a:t>), by Plane (</a:t>
            </a:r>
            <a:r>
              <a:rPr lang="en-US" b="1" dirty="0">
                <a:solidFill>
                  <a:srgbClr val="0153A5"/>
                </a:solidFill>
              </a:rPr>
              <a:t>25</a:t>
            </a:r>
            <a:r>
              <a:rPr lang="en-US" dirty="0"/>
              <a:t>), for 600 € (</a:t>
            </a:r>
            <a:r>
              <a:rPr lang="en-US" b="1" dirty="0">
                <a:solidFill>
                  <a:srgbClr val="0153A5"/>
                </a:solidFill>
              </a:rPr>
              <a:t>20</a:t>
            </a:r>
            <a:r>
              <a:rPr lang="en-US" dirty="0"/>
              <a:t>) =  	</a:t>
            </a:r>
            <a:r>
              <a:rPr lang="en-US" b="1" dirty="0">
                <a:solidFill>
                  <a:srgbClr val="0153A5"/>
                </a:solidFill>
              </a:rPr>
              <a:t>45</a:t>
            </a:r>
          </a:p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r>
              <a:rPr lang="en-US" b="1" dirty="0">
                <a:solidFill>
                  <a:srgbClr val="009900"/>
                </a:solidFill>
              </a:rPr>
              <a:t>Product 3</a:t>
            </a:r>
            <a:r>
              <a:rPr lang="en-US" dirty="0"/>
              <a:t>	Mountain (</a:t>
            </a:r>
            <a:r>
              <a:rPr lang="en-US" b="1" dirty="0">
                <a:solidFill>
                  <a:srgbClr val="0153A5"/>
                </a:solidFill>
              </a:rPr>
              <a:t>0</a:t>
            </a:r>
            <a:r>
              <a:rPr lang="en-US" dirty="0"/>
              <a:t>), by Bus (</a:t>
            </a:r>
            <a:r>
              <a:rPr lang="en-US" b="1" dirty="0">
                <a:solidFill>
                  <a:srgbClr val="0153A5"/>
                </a:solidFill>
              </a:rPr>
              <a:t>0</a:t>
            </a:r>
            <a:r>
              <a:rPr lang="en-US" dirty="0"/>
              <a:t>), for 800 € (</a:t>
            </a:r>
            <a:r>
              <a:rPr lang="en-US" b="1" dirty="0">
                <a:solidFill>
                  <a:srgbClr val="0153A5"/>
                </a:solidFill>
              </a:rPr>
              <a:t>0</a:t>
            </a:r>
            <a:r>
              <a:rPr lang="en-US" dirty="0"/>
              <a:t>) =	            </a:t>
            </a:r>
            <a:r>
              <a:rPr lang="en-US" b="1" dirty="0">
                <a:solidFill>
                  <a:srgbClr val="0153A5"/>
                </a:solidFill>
              </a:rPr>
              <a:t>0</a:t>
            </a:r>
          </a:p>
          <a:p>
            <a:pPr marL="0" indent="0">
              <a:lnSpc>
                <a:spcPct val="100000"/>
              </a:lnSpc>
              <a:buNone/>
              <a:tabLst>
                <a:tab pos="1768475" algn="l"/>
                <a:tab pos="7650163" algn="r"/>
              </a:tabLst>
            </a:pPr>
            <a:endParaRPr lang="en-US" b="1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endParaRPr lang="en-US" b="1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tabLst>
                <a:tab pos="1768475" algn="l"/>
                <a:tab pos="7650163" algn="r"/>
              </a:tabLst>
            </a:pPr>
            <a:r>
              <a:rPr lang="en-US" dirty="0"/>
              <a:t>Since Product 1 is preferred to Product 2, it is “</a:t>
            </a:r>
            <a:r>
              <a:rPr lang="en-US" b="1" dirty="0"/>
              <a:t>more likely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to be purchased.</a:t>
            </a:r>
            <a:br>
              <a:rPr lang="en-US" dirty="0"/>
            </a:br>
            <a:r>
              <a:rPr lang="en-US" sz="1400" dirty="0"/>
              <a:t>(later, we will see exactly how preferences are translated into choices)</a:t>
            </a:r>
          </a:p>
        </p:txBody>
      </p:sp>
    </p:spTree>
    <p:extLst>
      <p:ext uri="{BB962C8B-B14F-4D97-AF65-F5344CB8AC3E}">
        <p14:creationId xmlns:p14="http://schemas.microsoft.com/office/powerpoint/2010/main" val="58294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1F4857C-A45B-AD45-B747-156F76B58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D430B162-05F3-A148-9F4B-CBC77F0A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Technique to study trade-off decisions between certain levels of product attributes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Example: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/>
            <a:endParaRPr lang="en-US" altLang="en-US" sz="1800"/>
          </a:p>
          <a:p>
            <a:pPr marL="0" indent="0" eaLnBrk="1" hangingPunct="1"/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/>
            <a:endParaRPr lang="en-US" altLang="en-US" sz="1800"/>
          </a:p>
        </p:txBody>
      </p:sp>
      <p:pic>
        <p:nvPicPr>
          <p:cNvPr id="49155" name="Picture 4" descr="35pineapple_pizza">
            <a:extLst>
              <a:ext uri="{FF2B5EF4-FFF2-40B4-BE49-F238E27FC236}">
                <a16:creationId xmlns:a16="http://schemas.microsoft.com/office/drawing/2014/main" id="{2495BD7F-8D93-CB47-8555-DF823B52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14589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pepperonipizza">
            <a:extLst>
              <a:ext uri="{FF2B5EF4-FFF2-40B4-BE49-F238E27FC236}">
                <a16:creationId xmlns:a16="http://schemas.microsoft.com/office/drawing/2014/main" id="{649C7A09-9500-6B40-BC8D-BA338FEE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15541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>
            <a:extLst>
              <a:ext uri="{FF2B5EF4-FFF2-40B4-BE49-F238E27FC236}">
                <a16:creationId xmlns:a16="http://schemas.microsoft.com/office/drawing/2014/main" id="{ED69E58F-9583-1949-B4EF-CF90A83A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221163"/>
            <a:ext cx="12890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Pan Pizza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Pineapple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Romano cheese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 oz. cheese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$ 9.99</a:t>
            </a:r>
          </a:p>
        </p:txBody>
      </p:sp>
      <p:sp>
        <p:nvSpPr>
          <p:cNvPr id="49158" name="Text Box 7">
            <a:extLst>
              <a:ext uri="{FF2B5EF4-FFF2-40B4-BE49-F238E27FC236}">
                <a16:creationId xmlns:a16="http://schemas.microsoft.com/office/drawing/2014/main" id="{C267DE89-B579-6F44-B845-A935A006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224338"/>
            <a:ext cx="1120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Thin crust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Pepperoni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Mixed cheese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 oz. cheese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$ 8.99</a:t>
            </a:r>
          </a:p>
        </p:txBody>
      </p:sp>
      <p:sp>
        <p:nvSpPr>
          <p:cNvPr id="49159" name="Text Box 8">
            <a:extLst>
              <a:ext uri="{FF2B5EF4-FFF2-40B4-BE49-F238E27FC236}">
                <a16:creationId xmlns:a16="http://schemas.microsoft.com/office/drawing/2014/main" id="{94A8BDFE-3B69-7C41-BC79-0768D903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2649538"/>
            <a:ext cx="2365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Which product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143687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85D5C4F4-9D7E-F54D-B60D-D5EC795A3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40A08B16-E276-7743-A217-E278BE96A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1800"/>
              <a:t>Steps to develop a conjoint study: </a:t>
            </a:r>
            <a:r>
              <a:rPr lang="en-US" altLang="en-US" sz="1800" u="sng"/>
              <a:t>Car example</a:t>
            </a:r>
            <a:r>
              <a:rPr lang="en-US" altLang="en-US" sz="180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1800"/>
              <a:t>Step: Choose Attributes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altLang="en-US" sz="1800"/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 b="1"/>
              <a:t>Brand name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 b="1"/>
              <a:t>Engine power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 b="1"/>
              <a:t>Fuel consumption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 b="1"/>
              <a:t>Environmental performance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 b="1"/>
              <a:t>Price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8323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DC0B6E3-6A0F-E640-8546-867370D30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2AA7EAB3-6B74-A14D-A38B-3B2FC659B1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1676400"/>
          </a:xfrm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1800"/>
              <a:t>Steps to develop a conjoint study: </a:t>
            </a:r>
            <a:r>
              <a:rPr lang="en-US" altLang="en-US" sz="1800" u="sng"/>
              <a:t>Car example</a:t>
            </a:r>
            <a:r>
              <a:rPr lang="en-US" altLang="en-US" sz="180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2"/>
            </a:pPr>
            <a:r>
              <a:rPr lang="en-US" altLang="en-US" sz="1800"/>
              <a:t>Step: Choose Relevant Levels of Attributes</a:t>
            </a:r>
          </a:p>
          <a:p>
            <a:pPr marL="457200" indent="-457200" eaLnBrk="1" hangingPunct="1">
              <a:buFont typeface="Wingdings" pitchFamily="2" charset="2"/>
              <a:buAutoNum type="arabicPeriod" startAt="2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D96EFE04-778B-004B-813F-CDDF9899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1219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Brand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“Lion”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“German”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“Japanese”</a:t>
            </a: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7268839D-15F2-294C-819D-1BF4512F5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911475"/>
            <a:ext cx="11160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Engine 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150 HP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200 HP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250 HP</a:t>
            </a:r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919D864B-B812-2D4D-ADE2-6827F334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911475"/>
            <a:ext cx="140493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Fuel consumption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12 l/100km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14 l/100km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16 l/100km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895EB14-A4D5-CB4F-93C2-34C91801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911475"/>
            <a:ext cx="25463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Environmental performance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Fulfills min. requirements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Exceeds min. requirements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Sets new standards</a:t>
            </a:r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973708FC-B60C-E641-B2F9-8C40469D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2916238"/>
            <a:ext cx="20891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50.000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60.000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70.000</a:t>
            </a:r>
          </a:p>
        </p:txBody>
      </p:sp>
      <p:sp>
        <p:nvSpPr>
          <p:cNvPr id="53256" name="Line 9">
            <a:extLst>
              <a:ext uri="{FF2B5EF4-FFF2-40B4-BE49-F238E27FC236}">
                <a16:creationId xmlns:a16="http://schemas.microsoft.com/office/drawing/2014/main" id="{552ACB9F-96F7-D641-B095-88085A046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0">
            <a:extLst>
              <a:ext uri="{FF2B5EF4-FFF2-40B4-BE49-F238E27FC236}">
                <a16:creationId xmlns:a16="http://schemas.microsoft.com/office/drawing/2014/main" id="{C8D4BAA8-BC18-0A4C-9CE9-9A2566858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1679AF27-B624-144D-A04E-3B860CC63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2">
            <a:extLst>
              <a:ext uri="{FF2B5EF4-FFF2-40B4-BE49-F238E27FC236}">
                <a16:creationId xmlns:a16="http://schemas.microsoft.com/office/drawing/2014/main" id="{465CADDF-5279-D448-B899-1F49B18B1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>
            <a:extLst>
              <a:ext uri="{FF2B5EF4-FFF2-40B4-BE49-F238E27FC236}">
                <a16:creationId xmlns:a16="http://schemas.microsoft.com/office/drawing/2014/main" id="{2AA32729-1CD3-1C4A-8929-F9F74E2F5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22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80020845-A32F-3D43-BA81-9A95CDFF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3D361994-4CAC-1747-9705-F68DC99A50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1917700"/>
          </a:xfrm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1800"/>
              <a:t>Steps to develop a conjoint study: </a:t>
            </a:r>
            <a:r>
              <a:rPr lang="en-US" altLang="en-US" sz="1800" u="sng"/>
              <a:t>Car example</a:t>
            </a:r>
            <a:r>
              <a:rPr lang="en-US" altLang="en-US" sz="180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US" altLang="en-US" sz="1800"/>
              <a:t>Step: Choose a Sample Size and Respondent Type</a:t>
            </a: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US" altLang="en-US" sz="1800"/>
              <a:t>Choose Response Task</a:t>
            </a: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endParaRPr lang="en-US" altLang="en-US" sz="1800"/>
          </a:p>
        </p:txBody>
      </p:sp>
      <p:sp>
        <p:nvSpPr>
          <p:cNvPr id="964612" name="Text Box 4">
            <a:extLst>
              <a:ext uri="{FF2B5EF4-FFF2-40B4-BE49-F238E27FC236}">
                <a16:creationId xmlns:a16="http://schemas.microsoft.com/office/drawing/2014/main" id="{CDDA2838-7E51-E643-BD4B-AD779AB7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644900"/>
            <a:ext cx="2736850" cy="119062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Lion Brand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Fulfills minimum environmental requirements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16 l/km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250 HP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Price: 60.000</a:t>
            </a:r>
          </a:p>
        </p:txBody>
      </p:sp>
      <p:sp>
        <p:nvSpPr>
          <p:cNvPr id="964613" name="Text Box 5">
            <a:extLst>
              <a:ext uri="{FF2B5EF4-FFF2-40B4-BE49-F238E27FC236}">
                <a16:creationId xmlns:a16="http://schemas.microsoft.com/office/drawing/2014/main" id="{1C125D15-0ACD-294E-90D3-37D2AD8D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644900"/>
            <a:ext cx="2736850" cy="119062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Japanese Brand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Exceeds minimum environmental requirements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12 l/km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150 HP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/>
              <a:t>Price: 50.000</a:t>
            </a:r>
          </a:p>
        </p:txBody>
      </p:sp>
      <p:sp>
        <p:nvSpPr>
          <p:cNvPr id="964614" name="Text Box 6">
            <a:extLst>
              <a:ext uri="{FF2B5EF4-FFF2-40B4-BE49-F238E27FC236}">
                <a16:creationId xmlns:a16="http://schemas.microsoft.com/office/drawing/2014/main" id="{BF555477-0F75-784E-904F-B1C6FAEC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3298825"/>
            <a:ext cx="2365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Which product do you prefer?</a:t>
            </a:r>
          </a:p>
        </p:txBody>
      </p:sp>
      <p:sp>
        <p:nvSpPr>
          <p:cNvPr id="55302" name="Text Box 7">
            <a:extLst>
              <a:ext uri="{FF2B5EF4-FFF2-40B4-BE49-F238E27FC236}">
                <a16:creationId xmlns:a16="http://schemas.microsoft.com/office/drawing/2014/main" id="{5DB2EAF1-FD17-E346-B84E-4B21ABED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22922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64616" name="Text Box 8">
            <a:extLst>
              <a:ext uri="{FF2B5EF4-FFF2-40B4-BE49-F238E27FC236}">
                <a16:creationId xmlns:a16="http://schemas.microsoft.com/office/drawing/2014/main" id="{A94A7D77-DE01-BA40-B804-6FDD4EB0F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4941888"/>
            <a:ext cx="1881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1798702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build="p"/>
      <p:bldP spid="964612" grpId="0" animBg="1"/>
      <p:bldP spid="964613" grpId="0" animBg="1"/>
      <p:bldP spid="964614" grpId="0"/>
      <p:bldP spid="9646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39F2E52-97A3-0B48-A284-83062B58E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66659" name="Rectangle 3">
            <a:extLst>
              <a:ext uri="{FF2B5EF4-FFF2-40B4-BE49-F238E27FC236}">
                <a16:creationId xmlns:a16="http://schemas.microsoft.com/office/drawing/2014/main" id="{F814F96A-A556-394E-8F27-8588E95586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1800"/>
              <a:t>Steps to develop a conjoint study: </a:t>
            </a:r>
            <a:r>
              <a:rPr lang="en-US" altLang="en-US" sz="1800" u="sng"/>
              <a:t>Car example</a:t>
            </a:r>
            <a:r>
              <a:rPr lang="en-US" altLang="en-US" sz="180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US" altLang="en-US" sz="1800"/>
              <a:t>Step: Choose a Sample Size and Respondent Type</a:t>
            </a: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US" altLang="en-US" sz="1800"/>
              <a:t>Choose Response Task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/>
              <a:t>There are 5 attributes with each 3 levels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/>
              <a:t>Theoretically there would be 3x3x3x3x3 (243) possible product versions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/>
              <a:t>Several mathematical algorithms have been developed to reduce them to a reasonable size.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/>
              <a:t>Depending on the conjoint technique, there should not be more than 25 product versions to be evaluated (compared)</a:t>
            </a:r>
          </a:p>
          <a:p>
            <a:pPr marL="901700" lvl="1" indent="-381000" eaLnBrk="1" hangingPunct="1">
              <a:buFont typeface="Wingdings" pitchFamily="2" charset="2"/>
              <a:buAutoNum type="arabicPeriod"/>
            </a:pPr>
            <a:r>
              <a:rPr lang="en-US" altLang="en-US" sz="1600"/>
              <a:t>Powerful &amp; inexpensive software solves this problem for you:</a:t>
            </a: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endParaRPr lang="en-US" altLang="en-US" sz="1800"/>
          </a:p>
        </p:txBody>
      </p:sp>
      <p:sp>
        <p:nvSpPr>
          <p:cNvPr id="966660" name="Rectangle 4">
            <a:extLst>
              <a:ext uri="{FF2B5EF4-FFF2-40B4-BE49-F238E27FC236}">
                <a16:creationId xmlns:a16="http://schemas.microsoft.com/office/drawing/2014/main" id="{500D3EE3-7D87-3749-86D6-4733E046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868863"/>
            <a:ext cx="39608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de-DE" altLang="en-US" sz="1200">
                <a:hlinkClick r:id="rId3"/>
              </a:rPr>
              <a:t>www.spss.com</a:t>
            </a:r>
            <a:r>
              <a:rPr lang="de-DE" altLang="en-US" sz="1200"/>
              <a:t> SPSS Conjoint™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de-DE" altLang="en-US" sz="1200">
                <a:hlinkClick r:id="rId4"/>
              </a:rPr>
              <a:t>www.sawtoothsoftware.com</a:t>
            </a:r>
            <a:r>
              <a:rPr lang="de-DE" altLang="en-US" sz="1200"/>
              <a:t> (market leader)  </a:t>
            </a:r>
          </a:p>
        </p:txBody>
      </p:sp>
    </p:spTree>
    <p:extLst>
      <p:ext uri="{BB962C8B-B14F-4D97-AF65-F5344CB8AC3E}">
        <p14:creationId xmlns:p14="http://schemas.microsoft.com/office/powerpoint/2010/main" val="2081302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5A90775-5B53-3B45-9DF5-1C92CCA1D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2C8107-CC5B-9C43-9186-0A64B70834F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133600"/>
          <a:ext cx="7086602" cy="2895597"/>
        </p:xfrm>
        <a:graphic>
          <a:graphicData uri="http://schemas.openxmlformats.org/drawingml/2006/table">
            <a:tbl>
              <a:tblPr/>
              <a:tblGrid>
                <a:gridCol w="56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536" name="TextBox 6">
            <a:extLst>
              <a:ext uri="{FF2B5EF4-FFF2-40B4-BE49-F238E27FC236}">
                <a16:creationId xmlns:a16="http://schemas.microsoft.com/office/drawing/2014/main" id="{DDC1780D-055F-8F4B-904B-410737526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 attributes with 3 levels = 3x3x3 = 27 possible bundles</a:t>
            </a:r>
          </a:p>
        </p:txBody>
      </p:sp>
    </p:spTree>
    <p:extLst>
      <p:ext uri="{BB962C8B-B14F-4D97-AF65-F5344CB8AC3E}">
        <p14:creationId xmlns:p14="http://schemas.microsoft.com/office/powerpoint/2010/main" val="256455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Today’s class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Linear regression refresher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Conjoint Analysis: A Tool for Estimating Consumer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22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14A7F26-36EF-8841-B617-FFA672CAC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4E1FF-A738-584E-B7B7-D6315845E153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133600"/>
          <a:ext cx="7086602" cy="2895597"/>
        </p:xfrm>
        <a:graphic>
          <a:graphicData uri="http://schemas.openxmlformats.org/drawingml/2006/table">
            <a:tbl>
              <a:tblPr/>
              <a:tblGrid>
                <a:gridCol w="56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584" name="TextBox 3">
            <a:extLst>
              <a:ext uri="{FF2B5EF4-FFF2-40B4-BE49-F238E27FC236}">
                <a16:creationId xmlns:a16="http://schemas.microsoft.com/office/drawing/2014/main" id="{DA502A96-C856-484A-80DC-B9E7F453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Latin scare reduction: 3+3+3 = 9 bundles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Every level of one attribute is only once mixed with each level of the other attributes </a:t>
            </a:r>
          </a:p>
        </p:txBody>
      </p:sp>
    </p:spTree>
    <p:extLst>
      <p:ext uri="{BB962C8B-B14F-4D97-AF65-F5344CB8AC3E}">
        <p14:creationId xmlns:p14="http://schemas.microsoft.com/office/powerpoint/2010/main" val="6986822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3AC654FD-E71B-8142-9269-84F1112F5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68707" name="Rectangle 3">
            <a:extLst>
              <a:ext uri="{FF2B5EF4-FFF2-40B4-BE49-F238E27FC236}">
                <a16:creationId xmlns:a16="http://schemas.microsoft.com/office/drawing/2014/main" id="{58D8BF04-DC8A-994B-9ADC-0007E33867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1800"/>
              <a:t>Steps to develop a conjoint study: </a:t>
            </a:r>
            <a:r>
              <a:rPr lang="en-US" altLang="en-US" sz="1800" u="sng"/>
              <a:t>Car example</a:t>
            </a:r>
            <a:r>
              <a:rPr lang="en-US" altLang="en-US" sz="180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5"/>
            </a:pPr>
            <a:r>
              <a:rPr lang="en-US" altLang="en-US" sz="1800"/>
              <a:t>Step: Compute Individual Customer Value Systems (Data collection)</a:t>
            </a:r>
          </a:p>
          <a:p>
            <a:pPr marL="457200" indent="-457200" eaLnBrk="1" hangingPunct="1">
              <a:buFont typeface="Wingdings" pitchFamily="2" charset="2"/>
              <a:buAutoNum type="arabicPeriod" startAt="5"/>
            </a:pPr>
            <a:endParaRPr lang="en-US" altLang="en-US" sz="1800"/>
          </a:p>
          <a:p>
            <a:pPr marL="457200" indent="-457200" eaLnBrk="1" hangingPunct="1">
              <a:buFont typeface="Wingdings" pitchFamily="2" charset="2"/>
              <a:buAutoNum type="arabicPeriod" startAt="5"/>
            </a:pPr>
            <a:r>
              <a:rPr lang="en-US" altLang="en-US" sz="1800"/>
              <a:t>Analyze Data</a:t>
            </a:r>
          </a:p>
          <a:p>
            <a:pPr marL="457200" indent="-457200" eaLnBrk="1" hangingPunct="1">
              <a:buFont typeface="Wingdings" pitchFamily="2" charset="2"/>
              <a:buAutoNum type="arabicPeriod" startAt="5"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437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517A2856-0812-F44D-A81D-2258F065C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72803" name="Rectangle 3">
            <a:extLst>
              <a:ext uri="{FF2B5EF4-FFF2-40B4-BE49-F238E27FC236}">
                <a16:creationId xmlns:a16="http://schemas.microsoft.com/office/drawing/2014/main" id="{841DA2BC-F69F-8940-99D2-96C822999A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Conjoint analysis is based on a part-worth utility model (the more you get the better it is)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Do you think that this applies to every consumption decision?</a:t>
            </a:r>
          </a:p>
        </p:txBody>
      </p:sp>
      <p:grpSp>
        <p:nvGrpSpPr>
          <p:cNvPr id="65539" name="Group 4">
            <a:extLst>
              <a:ext uri="{FF2B5EF4-FFF2-40B4-BE49-F238E27FC236}">
                <a16:creationId xmlns:a16="http://schemas.microsoft.com/office/drawing/2014/main" id="{375F7A8C-E0FB-A74C-B82B-B5D8474374E9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060575"/>
            <a:ext cx="5316538" cy="1798638"/>
            <a:chOff x="1020" y="1480"/>
            <a:chExt cx="3349" cy="1133"/>
          </a:xfrm>
        </p:grpSpPr>
        <p:pic>
          <p:nvPicPr>
            <p:cNvPr id="65540" name="Picture 5">
              <a:extLst>
                <a:ext uri="{FF2B5EF4-FFF2-40B4-BE49-F238E27FC236}">
                  <a16:creationId xmlns:a16="http://schemas.microsoft.com/office/drawing/2014/main" id="{6034718A-8005-B849-BD85-D30709A3C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4" t="56688" r="30885" b="24417"/>
            <a:stretch>
              <a:fillRect/>
            </a:stretch>
          </p:blipFill>
          <p:spPr bwMode="auto">
            <a:xfrm>
              <a:off x="1247" y="1706"/>
              <a:ext cx="312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</p:pic>
        <p:sp>
          <p:nvSpPr>
            <p:cNvPr id="65541" name="Rectangle 6">
              <a:extLst>
                <a:ext uri="{FF2B5EF4-FFF2-40B4-BE49-F238E27FC236}">
                  <a16:creationId xmlns:a16="http://schemas.microsoft.com/office/drawing/2014/main" id="{7DE8CD74-1A86-BA44-84D5-BA81D8C40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570"/>
              <a:ext cx="726" cy="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ð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o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42" name="Rectangle 7">
              <a:extLst>
                <a:ext uri="{FF2B5EF4-FFF2-40B4-BE49-F238E27FC236}">
                  <a16:creationId xmlns:a16="http://schemas.microsoft.com/office/drawing/2014/main" id="{BDE25FB0-D08E-724D-AF60-0773E759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0"/>
              <a:ext cx="104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ð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o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48776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DEFC550-3BFF-E84C-8122-5C54ABB5A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pic>
        <p:nvPicPr>
          <p:cNvPr id="67586" name="Picture 3">
            <a:extLst>
              <a:ext uri="{FF2B5EF4-FFF2-40B4-BE49-F238E27FC236}">
                <a16:creationId xmlns:a16="http://schemas.microsoft.com/office/drawing/2014/main" id="{BB2660F7-EA2F-A241-849B-63CFE71A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24583" r="19675" b="10208"/>
          <a:stretch>
            <a:fillRect/>
          </a:stretch>
        </p:blipFill>
        <p:spPr bwMode="auto">
          <a:xfrm>
            <a:off x="2484438" y="981075"/>
            <a:ext cx="42481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>
            <a:extLst>
              <a:ext uri="{FF2B5EF4-FFF2-40B4-BE49-F238E27FC236}">
                <a16:creationId xmlns:a16="http://schemas.microsoft.com/office/drawing/2014/main" id="{D674A58F-A808-9042-AEED-ED991050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34000" r="16719" b="28207"/>
          <a:stretch>
            <a:fillRect/>
          </a:stretch>
        </p:blipFill>
        <p:spPr bwMode="auto">
          <a:xfrm>
            <a:off x="2700338" y="4221163"/>
            <a:ext cx="3816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9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684D25F3-44FD-C74E-A3B8-60038FC03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588D5C52-534F-C947-9011-E5F38432C9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One can calculate the relative importance of each individual attribute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</p:txBody>
      </p:sp>
      <p:pic>
        <p:nvPicPr>
          <p:cNvPr id="92163" name="Picture 4">
            <a:extLst>
              <a:ext uri="{FF2B5EF4-FFF2-40B4-BE49-F238E27FC236}">
                <a16:creationId xmlns:a16="http://schemas.microsoft.com/office/drawing/2014/main" id="{B3BC75FE-A423-6841-BAA7-266A2F69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32146" r="43907" b="34021"/>
          <a:stretch>
            <a:fillRect/>
          </a:stretch>
        </p:blipFill>
        <p:spPr bwMode="auto">
          <a:xfrm>
            <a:off x="4038600" y="2590800"/>
            <a:ext cx="47513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</p:pic>
      <p:grpSp>
        <p:nvGrpSpPr>
          <p:cNvPr id="92164" name="Group 7">
            <a:extLst>
              <a:ext uri="{FF2B5EF4-FFF2-40B4-BE49-F238E27FC236}">
                <a16:creationId xmlns:a16="http://schemas.microsoft.com/office/drawing/2014/main" id="{9B285435-1873-F94E-B730-659EF50CDB9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3376613" cy="3871913"/>
            <a:chOff x="1565" y="618"/>
            <a:chExt cx="2676" cy="3069"/>
          </a:xfrm>
        </p:grpSpPr>
        <p:pic>
          <p:nvPicPr>
            <p:cNvPr id="92165" name="Picture 5">
              <a:extLst>
                <a:ext uri="{FF2B5EF4-FFF2-40B4-BE49-F238E27FC236}">
                  <a16:creationId xmlns:a16="http://schemas.microsoft.com/office/drawing/2014/main" id="{C7CD698A-947E-BC4E-A450-109AF2470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 t="24583" r="19675" b="10208"/>
            <a:stretch>
              <a:fillRect/>
            </a:stretch>
          </p:blipFill>
          <p:spPr bwMode="auto">
            <a:xfrm>
              <a:off x="1565" y="618"/>
              <a:ext cx="2676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6" name="Picture 6">
              <a:extLst>
                <a:ext uri="{FF2B5EF4-FFF2-40B4-BE49-F238E27FC236}">
                  <a16:creationId xmlns:a16="http://schemas.microsoft.com/office/drawing/2014/main" id="{A1E98D78-6E6B-9E4D-9A49-2B1800A62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9" t="34000" r="16719" b="28207"/>
            <a:stretch>
              <a:fillRect/>
            </a:stretch>
          </p:blipFill>
          <p:spPr bwMode="auto">
            <a:xfrm>
              <a:off x="1701" y="2659"/>
              <a:ext cx="2404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11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F2150790-F806-C341-8B27-B7EEFF970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ED09C6C7-77F0-CE41-A09B-80CA36638F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/>
              <a:t>Since every part-worth </a:t>
            </a:r>
            <a:r>
              <a:rPr lang="en-US" altLang="en-US" sz="1800" i="1"/>
              <a:t>(i.e. how much values each individual brand name, engine power, etc.) </a:t>
            </a:r>
            <a:r>
              <a:rPr lang="en-US" altLang="en-US" sz="1800"/>
              <a:t>is determined it is possible to </a:t>
            </a:r>
            <a:r>
              <a:rPr lang="en-US" altLang="en-US" sz="1800" u="sng"/>
              <a:t>simulate</a:t>
            </a:r>
            <a:r>
              <a:rPr lang="en-US" altLang="en-US" sz="1800"/>
              <a:t> different product versions</a:t>
            </a:r>
            <a:endParaRPr lang="en-US" altLang="en-US" sz="1800" i="1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/>
          </a:p>
        </p:txBody>
      </p:sp>
      <p:pic>
        <p:nvPicPr>
          <p:cNvPr id="94211" name="Picture 4">
            <a:extLst>
              <a:ext uri="{FF2B5EF4-FFF2-40B4-BE49-F238E27FC236}">
                <a16:creationId xmlns:a16="http://schemas.microsoft.com/office/drawing/2014/main" id="{8E8D3ED0-7D2F-7D4C-B55C-F17B92AE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28354" r="28542" b="45354"/>
          <a:stretch>
            <a:fillRect/>
          </a:stretch>
        </p:blipFill>
        <p:spPr bwMode="auto">
          <a:xfrm>
            <a:off x="1403350" y="2420938"/>
            <a:ext cx="62642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</p:pic>
      <p:sp>
        <p:nvSpPr>
          <p:cNvPr id="976901" name="Text Box 5">
            <a:extLst>
              <a:ext uri="{FF2B5EF4-FFF2-40B4-BE49-F238E27FC236}">
                <a16:creationId xmlns:a16="http://schemas.microsoft.com/office/drawing/2014/main" id="{FD7FAD1D-3D45-1140-9FCE-B483BBA6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508500"/>
            <a:ext cx="969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Total value:</a:t>
            </a:r>
          </a:p>
        </p:txBody>
      </p:sp>
      <p:sp>
        <p:nvSpPr>
          <p:cNvPr id="94213" name="Line 6">
            <a:extLst>
              <a:ext uri="{FF2B5EF4-FFF2-40B4-BE49-F238E27FC236}">
                <a16:creationId xmlns:a16="http://schemas.microsoft.com/office/drawing/2014/main" id="{4AC56686-2E0B-B54A-A369-7705A4541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508500"/>
            <a:ext cx="12239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14" name="Line 7">
            <a:extLst>
              <a:ext uri="{FF2B5EF4-FFF2-40B4-BE49-F238E27FC236}">
                <a16:creationId xmlns:a16="http://schemas.microsoft.com/office/drawing/2014/main" id="{FF5BB043-E679-2B4D-AE60-6A37F7A9A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508500"/>
            <a:ext cx="12239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6904" name="Text Box 8">
            <a:extLst>
              <a:ext uri="{FF2B5EF4-FFF2-40B4-BE49-F238E27FC236}">
                <a16:creationId xmlns:a16="http://schemas.microsoft.com/office/drawing/2014/main" id="{D635BA80-E042-DF42-B4AE-E89BE766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4508500"/>
            <a:ext cx="436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230</a:t>
            </a:r>
          </a:p>
        </p:txBody>
      </p:sp>
      <p:sp>
        <p:nvSpPr>
          <p:cNvPr id="976905" name="Text Box 9">
            <a:extLst>
              <a:ext uri="{FF2B5EF4-FFF2-40B4-BE49-F238E27FC236}">
                <a16:creationId xmlns:a16="http://schemas.microsoft.com/office/drawing/2014/main" id="{801498BD-FBA1-7C40-B19A-4D9BDFBB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4508500"/>
            <a:ext cx="436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2882284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1" grpId="0"/>
      <p:bldP spid="976904" grpId="0"/>
      <p:bldP spid="9769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329A17B5-1E87-D442-BE93-753C5DD11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Conjoint Analysis</a:t>
            </a:r>
          </a:p>
        </p:txBody>
      </p:sp>
      <p:sp>
        <p:nvSpPr>
          <p:cNvPr id="978947" name="Rectangle 3">
            <a:extLst>
              <a:ext uri="{FF2B5EF4-FFF2-40B4-BE49-F238E27FC236}">
                <a16:creationId xmlns:a16="http://schemas.microsoft.com/office/drawing/2014/main" id="{0112D1C3-823D-7948-9FF8-3EF8258445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18488" cy="43656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800"/>
              <a:t>Some guidelines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There exist several forms of conjoint analysis (e.g. ACA adaptive conj. a.)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Be careful with inter-correlations (e.g. horse power and fuel consumption)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The range of attribute-levels must be realistic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Use as few attribute-levels as possible &amp; try to use the same amount of attribute-levels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Test person must be able to </a:t>
            </a:r>
            <a:r>
              <a:rPr lang="en-US" altLang="en-US" sz="1800" u="sng"/>
              <a:t>‘understand’</a:t>
            </a:r>
            <a:r>
              <a:rPr lang="en-US" altLang="en-US" sz="1800"/>
              <a:t> each attribute-level (e.g. what really means “exceeds environmental requirements”???)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/>
          </a:p>
          <a:p>
            <a:pPr eaLnBrk="1" hangingPunct="1">
              <a:buFont typeface="Wingdings" pitchFamily="2" charset="2"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5194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Regression refresher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E3BE2-4C96-F745-B793-1A23FE8D3C39}"/>
              </a:ext>
            </a:extLst>
          </p:cNvPr>
          <p:cNvSpPr/>
          <p:nvPr/>
        </p:nvSpPr>
        <p:spPr>
          <a:xfrm>
            <a:off x="533400" y="1828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https://www.youtube.com/watch?v=nk2CQITm_eo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6B25C9-0712-784A-94A6-C11F9F40FCEF}"/>
              </a:ext>
            </a:extLst>
          </p:cNvPr>
          <p:cNvCxnSpPr/>
          <p:nvPr/>
        </p:nvCxnSpPr>
        <p:spPr>
          <a:xfrm flipV="1">
            <a:off x="762000" y="3048000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A16152-F746-7448-9BB3-5CBA16F022C4}"/>
              </a:ext>
            </a:extLst>
          </p:cNvPr>
          <p:cNvCxnSpPr>
            <a:cxnSpLocks/>
          </p:cNvCxnSpPr>
          <p:nvPr/>
        </p:nvCxnSpPr>
        <p:spPr>
          <a:xfrm>
            <a:off x="762000" y="55626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FFD252-9382-FA40-AB74-DFF9432B1E34}"/>
              </a:ext>
            </a:extLst>
          </p:cNvPr>
          <p:cNvSpPr txBox="1"/>
          <p:nvPr/>
        </p:nvSpPr>
        <p:spPr>
          <a:xfrm>
            <a:off x="2236890" y="5610144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53FFD-2C09-604C-9110-90583097F598}"/>
              </a:ext>
            </a:extLst>
          </p:cNvPr>
          <p:cNvSpPr txBox="1"/>
          <p:nvPr/>
        </p:nvSpPr>
        <p:spPr>
          <a:xfrm>
            <a:off x="533400" y="2633262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510766-319C-AB41-A157-D2EB617D09AE}"/>
              </a:ext>
            </a:extLst>
          </p:cNvPr>
          <p:cNvSpPr/>
          <p:nvPr/>
        </p:nvSpPr>
        <p:spPr>
          <a:xfrm>
            <a:off x="1143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D70798-2811-9343-90FD-3577A80A2A68}"/>
              </a:ext>
            </a:extLst>
          </p:cNvPr>
          <p:cNvSpPr/>
          <p:nvPr/>
        </p:nvSpPr>
        <p:spPr>
          <a:xfrm>
            <a:off x="1524000" y="43210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0ABC02-38A3-804F-8BC7-A8F50D85661E}"/>
              </a:ext>
            </a:extLst>
          </p:cNvPr>
          <p:cNvSpPr/>
          <p:nvPr/>
        </p:nvSpPr>
        <p:spPr>
          <a:xfrm>
            <a:off x="2152441" y="441404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67BC1-234D-A043-A80F-7811E9116A93}"/>
              </a:ext>
            </a:extLst>
          </p:cNvPr>
          <p:cNvSpPr/>
          <p:nvPr/>
        </p:nvSpPr>
        <p:spPr>
          <a:xfrm>
            <a:off x="2324100" y="370971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F0E134-0486-2847-8E2C-22D791F1F5B4}"/>
              </a:ext>
            </a:extLst>
          </p:cNvPr>
          <p:cNvSpPr/>
          <p:nvPr/>
        </p:nvSpPr>
        <p:spPr>
          <a:xfrm>
            <a:off x="2743200" y="405696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1E1607-9F3F-BB4C-90CC-E46974C0F016}"/>
              </a:ext>
            </a:extLst>
          </p:cNvPr>
          <p:cNvSpPr/>
          <p:nvPr/>
        </p:nvSpPr>
        <p:spPr>
          <a:xfrm>
            <a:off x="1557913" y="50047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2E7C3A-B0EC-AE4F-9BD4-F1BF7DD454BF}"/>
              </a:ext>
            </a:extLst>
          </p:cNvPr>
          <p:cNvSpPr/>
          <p:nvPr/>
        </p:nvSpPr>
        <p:spPr>
          <a:xfrm>
            <a:off x="2149091" y="40544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5449F9-8AFA-CF48-9409-4BBBC511FE37}"/>
              </a:ext>
            </a:extLst>
          </p:cNvPr>
          <p:cNvSpPr/>
          <p:nvPr/>
        </p:nvSpPr>
        <p:spPr>
          <a:xfrm>
            <a:off x="2824424" y="33956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F578B2-6CFA-E74E-9FE9-BA4DABDBC37B}"/>
              </a:ext>
            </a:extLst>
          </p:cNvPr>
          <p:cNvSpPr/>
          <p:nvPr/>
        </p:nvSpPr>
        <p:spPr>
          <a:xfrm>
            <a:off x="2900624" y="368818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FA2BAD-F02C-1F41-B627-40A28081B9D9}"/>
              </a:ext>
            </a:extLst>
          </p:cNvPr>
          <p:cNvCxnSpPr/>
          <p:nvPr/>
        </p:nvCxnSpPr>
        <p:spPr>
          <a:xfrm flipV="1">
            <a:off x="1104900" y="3433701"/>
            <a:ext cx="2019300" cy="1814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E8CEB-CB90-3A4E-92A3-B851271F5447}"/>
              </a:ext>
            </a:extLst>
          </p:cNvPr>
          <p:cNvCxnSpPr/>
          <p:nvPr/>
        </p:nvCxnSpPr>
        <p:spPr>
          <a:xfrm flipV="1">
            <a:off x="4881823" y="3063797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56A64D-A573-674F-ADC7-AF38BEB7374A}"/>
              </a:ext>
            </a:extLst>
          </p:cNvPr>
          <p:cNvCxnSpPr>
            <a:cxnSpLocks/>
          </p:cNvCxnSpPr>
          <p:nvPr/>
        </p:nvCxnSpPr>
        <p:spPr>
          <a:xfrm>
            <a:off x="4881823" y="5578397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9D3DD3D-9B39-454A-B8FD-F238968FA0EC}"/>
              </a:ext>
            </a:extLst>
          </p:cNvPr>
          <p:cNvSpPr txBox="1"/>
          <p:nvPr/>
        </p:nvSpPr>
        <p:spPr>
          <a:xfrm>
            <a:off x="6356713" y="5625941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5ADAEF-E1EF-6945-A6AC-43FDE3107A35}"/>
              </a:ext>
            </a:extLst>
          </p:cNvPr>
          <p:cNvSpPr txBox="1"/>
          <p:nvPr/>
        </p:nvSpPr>
        <p:spPr>
          <a:xfrm>
            <a:off x="4653223" y="2649059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F87313-7073-CC44-97FD-9287A5327C9F}"/>
              </a:ext>
            </a:extLst>
          </p:cNvPr>
          <p:cNvSpPr/>
          <p:nvPr/>
        </p:nvSpPr>
        <p:spPr>
          <a:xfrm>
            <a:off x="5262823" y="481639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C573E6-9D10-5D42-A621-0B6AD0DA0775}"/>
              </a:ext>
            </a:extLst>
          </p:cNvPr>
          <p:cNvSpPr/>
          <p:nvPr/>
        </p:nvSpPr>
        <p:spPr>
          <a:xfrm>
            <a:off x="5411664" y="404956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5FBA11-DA81-8C49-8E53-3788F25AF400}"/>
              </a:ext>
            </a:extLst>
          </p:cNvPr>
          <p:cNvSpPr/>
          <p:nvPr/>
        </p:nvSpPr>
        <p:spPr>
          <a:xfrm>
            <a:off x="6601347" y="478583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9DC114-F3A7-4440-9A62-20EE9C6C33DC}"/>
              </a:ext>
            </a:extLst>
          </p:cNvPr>
          <p:cNvSpPr/>
          <p:nvPr/>
        </p:nvSpPr>
        <p:spPr>
          <a:xfrm>
            <a:off x="6356713" y="350425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1562B8-25EA-8A45-BEBA-A006968CD7FF}"/>
              </a:ext>
            </a:extLst>
          </p:cNvPr>
          <p:cNvSpPr/>
          <p:nvPr/>
        </p:nvSpPr>
        <p:spPr>
          <a:xfrm>
            <a:off x="6947176" y="413316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605E35-229A-9A40-A228-6C2A7EE4E3AE}"/>
              </a:ext>
            </a:extLst>
          </p:cNvPr>
          <p:cNvSpPr/>
          <p:nvPr/>
        </p:nvSpPr>
        <p:spPr>
          <a:xfrm>
            <a:off x="5777173" y="51665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BC5893-34F9-2145-ACA0-6643F1985265}"/>
              </a:ext>
            </a:extLst>
          </p:cNvPr>
          <p:cNvSpPr/>
          <p:nvPr/>
        </p:nvSpPr>
        <p:spPr>
          <a:xfrm>
            <a:off x="6268914" y="40702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D7F480-A671-AC4C-8B09-CF3384DB0141}"/>
              </a:ext>
            </a:extLst>
          </p:cNvPr>
          <p:cNvSpPr/>
          <p:nvPr/>
        </p:nvSpPr>
        <p:spPr>
          <a:xfrm>
            <a:off x="6901123" y="32665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C16D25-BBCC-C64C-9CFC-A2B139559856}"/>
              </a:ext>
            </a:extLst>
          </p:cNvPr>
          <p:cNvSpPr/>
          <p:nvPr/>
        </p:nvSpPr>
        <p:spPr>
          <a:xfrm>
            <a:off x="7304729" y="376438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CF46DCD-1904-164B-85DF-0EE2E6F7AD9A}"/>
              </a:ext>
            </a:extLst>
          </p:cNvPr>
          <p:cNvCxnSpPr/>
          <p:nvPr/>
        </p:nvCxnSpPr>
        <p:spPr>
          <a:xfrm flipV="1">
            <a:off x="5224723" y="3449498"/>
            <a:ext cx="2019300" cy="1814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BF5C51-028A-D948-89CE-67B11C65E9CC}"/>
              </a:ext>
            </a:extLst>
          </p:cNvPr>
          <p:cNvSpPr txBox="1"/>
          <p:nvPr/>
        </p:nvSpPr>
        <p:spPr>
          <a:xfrm>
            <a:off x="7590310" y="297337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0.62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24CE95-D88C-744E-9525-FD7BE26D2193}"/>
              </a:ext>
            </a:extLst>
          </p:cNvPr>
          <p:cNvSpPr txBox="1"/>
          <p:nvPr/>
        </p:nvSpPr>
        <p:spPr>
          <a:xfrm>
            <a:off x="3200399" y="30458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0.82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01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Regression refresher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6B25C9-0712-784A-94A6-C11F9F40FCEF}"/>
              </a:ext>
            </a:extLst>
          </p:cNvPr>
          <p:cNvCxnSpPr/>
          <p:nvPr/>
        </p:nvCxnSpPr>
        <p:spPr>
          <a:xfrm flipV="1">
            <a:off x="762319" y="2519756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A16152-F746-7448-9BB3-5CBA16F022C4}"/>
              </a:ext>
            </a:extLst>
          </p:cNvPr>
          <p:cNvCxnSpPr>
            <a:cxnSpLocks/>
          </p:cNvCxnSpPr>
          <p:nvPr/>
        </p:nvCxnSpPr>
        <p:spPr>
          <a:xfrm>
            <a:off x="762319" y="5034356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FFD252-9382-FA40-AB74-DFF9432B1E34}"/>
              </a:ext>
            </a:extLst>
          </p:cNvPr>
          <p:cNvSpPr txBox="1"/>
          <p:nvPr/>
        </p:nvSpPr>
        <p:spPr>
          <a:xfrm>
            <a:off x="2237209" y="5081900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53FFD-2C09-604C-9110-90583097F598}"/>
              </a:ext>
            </a:extLst>
          </p:cNvPr>
          <p:cNvSpPr txBox="1"/>
          <p:nvPr/>
        </p:nvSpPr>
        <p:spPr>
          <a:xfrm>
            <a:off x="533719" y="2105018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510766-319C-AB41-A157-D2EB617D09AE}"/>
              </a:ext>
            </a:extLst>
          </p:cNvPr>
          <p:cNvSpPr/>
          <p:nvPr/>
        </p:nvSpPr>
        <p:spPr>
          <a:xfrm>
            <a:off x="1143319" y="42723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D70798-2811-9343-90FD-3577A80A2A68}"/>
              </a:ext>
            </a:extLst>
          </p:cNvPr>
          <p:cNvSpPr/>
          <p:nvPr/>
        </p:nvSpPr>
        <p:spPr>
          <a:xfrm>
            <a:off x="1524319" y="37928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0ABC02-38A3-804F-8BC7-A8F50D85661E}"/>
              </a:ext>
            </a:extLst>
          </p:cNvPr>
          <p:cNvSpPr/>
          <p:nvPr/>
        </p:nvSpPr>
        <p:spPr>
          <a:xfrm>
            <a:off x="2152760" y="388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67BC1-234D-A043-A80F-7811E9116A93}"/>
              </a:ext>
            </a:extLst>
          </p:cNvPr>
          <p:cNvSpPr/>
          <p:nvPr/>
        </p:nvSpPr>
        <p:spPr>
          <a:xfrm>
            <a:off x="2324419" y="318146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F0E134-0486-2847-8E2C-22D791F1F5B4}"/>
              </a:ext>
            </a:extLst>
          </p:cNvPr>
          <p:cNvSpPr/>
          <p:nvPr/>
        </p:nvSpPr>
        <p:spPr>
          <a:xfrm>
            <a:off x="2743519" y="352872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1E1607-9F3F-BB4C-90CC-E46974C0F016}"/>
              </a:ext>
            </a:extLst>
          </p:cNvPr>
          <p:cNvSpPr/>
          <p:nvPr/>
        </p:nvSpPr>
        <p:spPr>
          <a:xfrm>
            <a:off x="1558232" y="447652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2E7C3A-B0EC-AE4F-9BD4-F1BF7DD454BF}"/>
              </a:ext>
            </a:extLst>
          </p:cNvPr>
          <p:cNvSpPr/>
          <p:nvPr/>
        </p:nvSpPr>
        <p:spPr>
          <a:xfrm>
            <a:off x="2149410" y="35262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5449F9-8AFA-CF48-9409-4BBBC511FE37}"/>
              </a:ext>
            </a:extLst>
          </p:cNvPr>
          <p:cNvSpPr/>
          <p:nvPr/>
        </p:nvSpPr>
        <p:spPr>
          <a:xfrm>
            <a:off x="2824743" y="286735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F578B2-6CFA-E74E-9FE9-BA4DABDBC37B}"/>
              </a:ext>
            </a:extLst>
          </p:cNvPr>
          <p:cNvSpPr/>
          <p:nvPr/>
        </p:nvSpPr>
        <p:spPr>
          <a:xfrm>
            <a:off x="2900943" y="315993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FA2BAD-F02C-1F41-B627-40A28081B9D9}"/>
              </a:ext>
            </a:extLst>
          </p:cNvPr>
          <p:cNvCxnSpPr/>
          <p:nvPr/>
        </p:nvCxnSpPr>
        <p:spPr>
          <a:xfrm flipV="1">
            <a:off x="1105219" y="2905457"/>
            <a:ext cx="2019300" cy="1814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841FBC-C4FA-CD44-BAA2-4D32A49FC597}"/>
              </a:ext>
            </a:extLst>
          </p:cNvPr>
          <p:cNvCxnSpPr/>
          <p:nvPr/>
        </p:nvCxnSpPr>
        <p:spPr>
          <a:xfrm flipV="1">
            <a:off x="5173645" y="2551576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4ED586-5CE9-E747-A9A8-16838858736A}"/>
              </a:ext>
            </a:extLst>
          </p:cNvPr>
          <p:cNvCxnSpPr>
            <a:cxnSpLocks/>
          </p:cNvCxnSpPr>
          <p:nvPr/>
        </p:nvCxnSpPr>
        <p:spPr>
          <a:xfrm>
            <a:off x="5173645" y="5066176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C4C748-71EE-D840-BB31-0A4D9D1C7F59}"/>
              </a:ext>
            </a:extLst>
          </p:cNvPr>
          <p:cNvSpPr txBox="1"/>
          <p:nvPr/>
        </p:nvSpPr>
        <p:spPr>
          <a:xfrm>
            <a:off x="6648535" y="5113720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1FD2B7-7D8A-1E40-8E93-ED3E8EF95538}"/>
              </a:ext>
            </a:extLst>
          </p:cNvPr>
          <p:cNvSpPr txBox="1"/>
          <p:nvPr/>
        </p:nvSpPr>
        <p:spPr>
          <a:xfrm>
            <a:off x="4945045" y="2136838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6EEEBC-44F0-2A4A-B5B8-5858641F7561}"/>
              </a:ext>
            </a:extLst>
          </p:cNvPr>
          <p:cNvSpPr/>
          <p:nvPr/>
        </p:nvSpPr>
        <p:spPr>
          <a:xfrm>
            <a:off x="5554645" y="430417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068205F-04ED-7547-A7B3-65AF823915D2}"/>
              </a:ext>
            </a:extLst>
          </p:cNvPr>
          <p:cNvSpPr/>
          <p:nvPr/>
        </p:nvSpPr>
        <p:spPr>
          <a:xfrm>
            <a:off x="6564086" y="39176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E40787C-0F69-4249-81EF-5083C94F13E8}"/>
              </a:ext>
            </a:extLst>
          </p:cNvPr>
          <p:cNvSpPr/>
          <p:nvPr/>
        </p:nvSpPr>
        <p:spPr>
          <a:xfrm>
            <a:off x="5969558" y="450834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86D4C6C-2469-EE4D-A634-C4BA1BB70B7E}"/>
              </a:ext>
            </a:extLst>
          </p:cNvPr>
          <p:cNvSpPr/>
          <p:nvPr/>
        </p:nvSpPr>
        <p:spPr>
          <a:xfrm>
            <a:off x="6560736" y="355802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2EFCEE1-6D5D-3F4E-8A73-C8734E1B2DE9}"/>
              </a:ext>
            </a:extLst>
          </p:cNvPr>
          <p:cNvSpPr/>
          <p:nvPr/>
        </p:nvSpPr>
        <p:spPr>
          <a:xfrm>
            <a:off x="7236069" y="289917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F36DCB-E630-444E-AB9E-728B59D78151}"/>
              </a:ext>
            </a:extLst>
          </p:cNvPr>
          <p:cNvSpPr/>
          <p:nvPr/>
        </p:nvSpPr>
        <p:spPr>
          <a:xfrm>
            <a:off x="7312269" y="31917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84CE15-6430-E046-A161-A139355D5CF9}"/>
              </a:ext>
            </a:extLst>
          </p:cNvPr>
          <p:cNvCxnSpPr/>
          <p:nvPr/>
        </p:nvCxnSpPr>
        <p:spPr>
          <a:xfrm flipV="1">
            <a:off x="5516545" y="2937277"/>
            <a:ext cx="2019300" cy="1814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0703DB-1CDA-7842-960E-C07D36189038}"/>
              </a:ext>
            </a:extLst>
          </p:cNvPr>
          <p:cNvSpPr txBox="1"/>
          <p:nvPr/>
        </p:nvSpPr>
        <p:spPr>
          <a:xfrm>
            <a:off x="3637503" y="258242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&lt; 0.05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D9D992-BCD6-674C-9D4C-9449C4C0DB87}"/>
              </a:ext>
            </a:extLst>
          </p:cNvPr>
          <p:cNvSpPr txBox="1"/>
          <p:nvPr/>
        </p:nvSpPr>
        <p:spPr>
          <a:xfrm>
            <a:off x="7731362" y="255157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&lt; 0.25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47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Regression refresher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6B25C9-0712-784A-94A6-C11F9F40FCEF}"/>
              </a:ext>
            </a:extLst>
          </p:cNvPr>
          <p:cNvCxnSpPr/>
          <p:nvPr/>
        </p:nvCxnSpPr>
        <p:spPr>
          <a:xfrm flipV="1">
            <a:off x="762319" y="2519756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A16152-F746-7448-9BB3-5CBA16F022C4}"/>
              </a:ext>
            </a:extLst>
          </p:cNvPr>
          <p:cNvCxnSpPr>
            <a:cxnSpLocks/>
          </p:cNvCxnSpPr>
          <p:nvPr/>
        </p:nvCxnSpPr>
        <p:spPr>
          <a:xfrm>
            <a:off x="762319" y="5034356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FFD252-9382-FA40-AB74-DFF9432B1E34}"/>
              </a:ext>
            </a:extLst>
          </p:cNvPr>
          <p:cNvSpPr txBox="1"/>
          <p:nvPr/>
        </p:nvSpPr>
        <p:spPr>
          <a:xfrm>
            <a:off x="2237209" y="5081900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53FFD-2C09-604C-9110-90583097F598}"/>
              </a:ext>
            </a:extLst>
          </p:cNvPr>
          <p:cNvSpPr txBox="1"/>
          <p:nvPr/>
        </p:nvSpPr>
        <p:spPr>
          <a:xfrm>
            <a:off x="533719" y="2105018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510766-319C-AB41-A157-D2EB617D09AE}"/>
              </a:ext>
            </a:extLst>
          </p:cNvPr>
          <p:cNvSpPr/>
          <p:nvPr/>
        </p:nvSpPr>
        <p:spPr>
          <a:xfrm>
            <a:off x="1143319" y="42723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D70798-2811-9343-90FD-3577A80A2A68}"/>
              </a:ext>
            </a:extLst>
          </p:cNvPr>
          <p:cNvSpPr/>
          <p:nvPr/>
        </p:nvSpPr>
        <p:spPr>
          <a:xfrm>
            <a:off x="1524319" y="37928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0ABC02-38A3-804F-8BC7-A8F50D85661E}"/>
              </a:ext>
            </a:extLst>
          </p:cNvPr>
          <p:cNvSpPr/>
          <p:nvPr/>
        </p:nvSpPr>
        <p:spPr>
          <a:xfrm>
            <a:off x="2152760" y="388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67BC1-234D-A043-A80F-7811E9116A93}"/>
              </a:ext>
            </a:extLst>
          </p:cNvPr>
          <p:cNvSpPr/>
          <p:nvPr/>
        </p:nvSpPr>
        <p:spPr>
          <a:xfrm>
            <a:off x="2324419" y="318146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F0E134-0486-2847-8E2C-22D791F1F5B4}"/>
              </a:ext>
            </a:extLst>
          </p:cNvPr>
          <p:cNvSpPr/>
          <p:nvPr/>
        </p:nvSpPr>
        <p:spPr>
          <a:xfrm>
            <a:off x="2743519" y="352872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1E1607-9F3F-BB4C-90CC-E46974C0F016}"/>
              </a:ext>
            </a:extLst>
          </p:cNvPr>
          <p:cNvSpPr/>
          <p:nvPr/>
        </p:nvSpPr>
        <p:spPr>
          <a:xfrm>
            <a:off x="1558232" y="447652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2E7C3A-B0EC-AE4F-9BD4-F1BF7DD454BF}"/>
              </a:ext>
            </a:extLst>
          </p:cNvPr>
          <p:cNvSpPr/>
          <p:nvPr/>
        </p:nvSpPr>
        <p:spPr>
          <a:xfrm>
            <a:off x="2149410" y="35262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5449F9-8AFA-CF48-9409-4BBBC511FE37}"/>
              </a:ext>
            </a:extLst>
          </p:cNvPr>
          <p:cNvSpPr/>
          <p:nvPr/>
        </p:nvSpPr>
        <p:spPr>
          <a:xfrm>
            <a:off x="2824743" y="286735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F578B2-6CFA-E74E-9FE9-BA4DABDBC37B}"/>
              </a:ext>
            </a:extLst>
          </p:cNvPr>
          <p:cNvSpPr/>
          <p:nvPr/>
        </p:nvSpPr>
        <p:spPr>
          <a:xfrm>
            <a:off x="2900943" y="315993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FA2BAD-F02C-1F41-B627-40A28081B9D9}"/>
              </a:ext>
            </a:extLst>
          </p:cNvPr>
          <p:cNvCxnSpPr>
            <a:cxnSpLocks/>
          </p:cNvCxnSpPr>
          <p:nvPr/>
        </p:nvCxnSpPr>
        <p:spPr>
          <a:xfrm flipV="1">
            <a:off x="609600" y="2905458"/>
            <a:ext cx="2514919" cy="2109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0703DB-1CDA-7842-960E-C07D36189038}"/>
              </a:ext>
            </a:extLst>
          </p:cNvPr>
          <p:cNvSpPr txBox="1"/>
          <p:nvPr/>
        </p:nvSpPr>
        <p:spPr>
          <a:xfrm>
            <a:off x="4343719" y="290545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0.1 + 0.24x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F0CBB-C1BC-DA44-AA40-6EAC75BAF485}"/>
              </a:ext>
            </a:extLst>
          </p:cNvPr>
          <p:cNvSpPr txBox="1"/>
          <p:nvPr/>
        </p:nvSpPr>
        <p:spPr>
          <a:xfrm>
            <a:off x="4953000" y="2151615"/>
            <a:ext cx="1798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slope of the trend 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330DBC-269D-EF49-BDC0-CE94E50F7786}"/>
              </a:ext>
            </a:extLst>
          </p:cNvPr>
          <p:cNvCxnSpPr/>
          <p:nvPr/>
        </p:nvCxnSpPr>
        <p:spPr>
          <a:xfrm flipH="1">
            <a:off x="5486400" y="2412795"/>
            <a:ext cx="152400" cy="63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CD9389-CB28-164F-82BA-DDB2134B64F1}"/>
              </a:ext>
            </a:extLst>
          </p:cNvPr>
          <p:cNvCxnSpPr>
            <a:cxnSpLocks/>
          </p:cNvCxnSpPr>
          <p:nvPr/>
        </p:nvCxnSpPr>
        <p:spPr>
          <a:xfrm flipH="1">
            <a:off x="800419" y="3151176"/>
            <a:ext cx="4038601" cy="172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B9529B-C715-3945-BF30-BF2A2AC81535}"/>
              </a:ext>
            </a:extLst>
          </p:cNvPr>
          <p:cNvSpPr txBox="1"/>
          <p:nvPr/>
        </p:nvSpPr>
        <p:spPr>
          <a:xfrm>
            <a:off x="2770831" y="4013170"/>
            <a:ext cx="2846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y-intercept when trend line has x =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10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Regression refresher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6B25C9-0712-784A-94A6-C11F9F40FCEF}"/>
              </a:ext>
            </a:extLst>
          </p:cNvPr>
          <p:cNvCxnSpPr/>
          <p:nvPr/>
        </p:nvCxnSpPr>
        <p:spPr>
          <a:xfrm flipV="1">
            <a:off x="762319" y="2519756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A16152-F746-7448-9BB3-5CBA16F022C4}"/>
              </a:ext>
            </a:extLst>
          </p:cNvPr>
          <p:cNvCxnSpPr>
            <a:cxnSpLocks/>
          </p:cNvCxnSpPr>
          <p:nvPr/>
        </p:nvCxnSpPr>
        <p:spPr>
          <a:xfrm>
            <a:off x="762319" y="5034356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FFD252-9382-FA40-AB74-DFF9432B1E34}"/>
              </a:ext>
            </a:extLst>
          </p:cNvPr>
          <p:cNvSpPr txBox="1"/>
          <p:nvPr/>
        </p:nvSpPr>
        <p:spPr>
          <a:xfrm>
            <a:off x="2237209" y="5081900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independent variable (mouse size)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53FFD-2C09-604C-9110-90583097F598}"/>
              </a:ext>
            </a:extLst>
          </p:cNvPr>
          <p:cNvSpPr txBox="1"/>
          <p:nvPr/>
        </p:nvSpPr>
        <p:spPr>
          <a:xfrm>
            <a:off x="533719" y="2105018"/>
            <a:ext cx="290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dependent variable (mouse weight)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703DB-1CDA-7842-960E-C07D36189038}"/>
              </a:ext>
            </a:extLst>
          </p:cNvPr>
          <p:cNvSpPr txBox="1"/>
          <p:nvPr/>
        </p:nvSpPr>
        <p:spPr>
          <a:xfrm>
            <a:off x="5562600" y="412579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0.1 + 0.24x + 1.03z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CD9389-CB28-164F-82BA-DDB2134B64F1}"/>
              </a:ext>
            </a:extLst>
          </p:cNvPr>
          <p:cNvCxnSpPr>
            <a:cxnSpLocks/>
          </p:cNvCxnSpPr>
          <p:nvPr/>
        </p:nvCxnSpPr>
        <p:spPr>
          <a:xfrm flipV="1">
            <a:off x="762319" y="3550248"/>
            <a:ext cx="2438400" cy="146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3EF3A9B-5131-8048-A4B3-0DACC0AD4D29}"/>
              </a:ext>
            </a:extLst>
          </p:cNvPr>
          <p:cNvSpPr/>
          <p:nvPr/>
        </p:nvSpPr>
        <p:spPr>
          <a:xfrm>
            <a:off x="1143319" y="42723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F6A8AC-EE82-F345-9BAE-937D609E108E}"/>
              </a:ext>
            </a:extLst>
          </p:cNvPr>
          <p:cNvSpPr/>
          <p:nvPr/>
        </p:nvSpPr>
        <p:spPr>
          <a:xfrm>
            <a:off x="1524319" y="37928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ADF2BD-D74A-2444-89D7-4FB6CC984FCB}"/>
              </a:ext>
            </a:extLst>
          </p:cNvPr>
          <p:cNvSpPr/>
          <p:nvPr/>
        </p:nvSpPr>
        <p:spPr>
          <a:xfrm>
            <a:off x="2152760" y="4169841"/>
            <a:ext cx="171659" cy="163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D0A8457-EF60-1141-B3B1-5A10F84318D1}"/>
              </a:ext>
            </a:extLst>
          </p:cNvPr>
          <p:cNvSpPr/>
          <p:nvPr/>
        </p:nvSpPr>
        <p:spPr>
          <a:xfrm>
            <a:off x="2324419" y="318146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AB3BC3-A7B9-1845-B465-EB7FEF8A6ED9}"/>
              </a:ext>
            </a:extLst>
          </p:cNvPr>
          <p:cNvSpPr/>
          <p:nvPr/>
        </p:nvSpPr>
        <p:spPr>
          <a:xfrm>
            <a:off x="2743519" y="3528720"/>
            <a:ext cx="157424" cy="10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75A31F-14C3-B947-9FD6-C48ECA132541}"/>
              </a:ext>
            </a:extLst>
          </p:cNvPr>
          <p:cNvSpPr/>
          <p:nvPr/>
        </p:nvSpPr>
        <p:spPr>
          <a:xfrm>
            <a:off x="1558232" y="4476525"/>
            <a:ext cx="118168" cy="131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635CE5-A85A-8946-A2C7-3AB889C31E30}"/>
              </a:ext>
            </a:extLst>
          </p:cNvPr>
          <p:cNvSpPr/>
          <p:nvPr/>
        </p:nvSpPr>
        <p:spPr>
          <a:xfrm>
            <a:off x="2149410" y="35262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C49D5D-8296-2E42-91A9-50A511E22DA9}"/>
              </a:ext>
            </a:extLst>
          </p:cNvPr>
          <p:cNvSpPr/>
          <p:nvPr/>
        </p:nvSpPr>
        <p:spPr>
          <a:xfrm>
            <a:off x="2824743" y="2867357"/>
            <a:ext cx="76200" cy="76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AADF9-8B1E-424C-88E3-3E002A02DE2F}"/>
              </a:ext>
            </a:extLst>
          </p:cNvPr>
          <p:cNvSpPr txBox="1"/>
          <p:nvPr/>
        </p:nvSpPr>
        <p:spPr>
          <a:xfrm>
            <a:off x="3200718" y="3345833"/>
            <a:ext cx="192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 independent variable (mouse tail length)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9F6A56-82DE-764D-8E64-C0E34C8273A9}"/>
              </a:ext>
            </a:extLst>
          </p:cNvPr>
          <p:cNvSpPr txBox="1"/>
          <p:nvPr/>
        </p:nvSpPr>
        <p:spPr>
          <a:xfrm>
            <a:off x="6096000" y="501530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0.85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8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227782" y="5053876"/>
            <a:ext cx="990600" cy="3667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1524" y="5053876"/>
            <a:ext cx="990600" cy="3667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65739" y="5053876"/>
            <a:ext cx="990600" cy="3667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59619" y="3772980"/>
            <a:ext cx="1863726" cy="3667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2823" y="5043485"/>
            <a:ext cx="990600" cy="3667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01223" y="5043485"/>
            <a:ext cx="990600" cy="3667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6276" y="3748086"/>
            <a:ext cx="1863726" cy="3667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24200" y="1822305"/>
            <a:ext cx="2895600" cy="609599"/>
          </a:xfrm>
          <a:prstGeom prst="roundRect">
            <a:avLst>
              <a:gd name="adj" fmla="val 50000"/>
            </a:avLst>
          </a:prstGeom>
          <a:solidFill>
            <a:srgbClr val="0153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Products, product attributes, and attribute levels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12901" y="2463078"/>
            <a:ext cx="5262561" cy="1225695"/>
            <a:chOff x="1612901" y="2452687"/>
            <a:chExt cx="5262561" cy="1295401"/>
          </a:xfrm>
        </p:grpSpPr>
        <p:cxnSp>
          <p:nvCxnSpPr>
            <p:cNvPr id="15" name="AutoShape 39"/>
            <p:cNvCxnSpPr>
              <a:cxnSpLocks noChangeShapeType="1"/>
            </p:cNvCxnSpPr>
            <p:nvPr/>
          </p:nvCxnSpPr>
          <p:spPr bwMode="auto">
            <a:xfrm rot="5400000">
              <a:off x="2425701" y="1639888"/>
              <a:ext cx="1295400" cy="29209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40"/>
            <p:cNvCxnSpPr>
              <a:cxnSpLocks noChangeShapeType="1"/>
            </p:cNvCxnSpPr>
            <p:nvPr/>
          </p:nvCxnSpPr>
          <p:spPr bwMode="auto">
            <a:xfrm rot="5400000">
              <a:off x="3594101" y="2808288"/>
              <a:ext cx="1295400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5056981" y="1929605"/>
              <a:ext cx="1295400" cy="23415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sp>
        <p:nvSpPr>
          <p:cNvPr id="29" name="Rounded Rectangle 28"/>
          <p:cNvSpPr/>
          <p:nvPr/>
        </p:nvSpPr>
        <p:spPr>
          <a:xfrm>
            <a:off x="2884199" y="5043485"/>
            <a:ext cx="990600" cy="3667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052599" y="5043485"/>
            <a:ext cx="990600" cy="3667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27652" y="3748086"/>
            <a:ext cx="1863726" cy="3667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28701" y="4166754"/>
            <a:ext cx="7031181" cy="820882"/>
            <a:chOff x="1028701" y="4166754"/>
            <a:chExt cx="7031181" cy="928688"/>
          </a:xfrm>
        </p:grpSpPr>
        <p:cxnSp>
          <p:nvCxnSpPr>
            <p:cNvPr id="7" name="AutoShape 31"/>
            <p:cNvCxnSpPr>
              <a:cxnSpLocks noChangeShapeType="1"/>
            </p:cNvCxnSpPr>
            <p:nvPr/>
          </p:nvCxnSpPr>
          <p:spPr bwMode="auto">
            <a:xfrm rot="5400000">
              <a:off x="856458" y="4338998"/>
              <a:ext cx="928687" cy="584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8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1440657" y="4338998"/>
              <a:ext cx="928687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rot="5400000">
              <a:off x="5845321" y="4044517"/>
              <a:ext cx="928687" cy="11731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36"/>
            <p:cNvCxnSpPr>
              <a:cxnSpLocks noChangeShapeType="1"/>
            </p:cNvCxnSpPr>
            <p:nvPr/>
          </p:nvCxnSpPr>
          <p:spPr bwMode="auto">
            <a:xfrm rot="5400000">
              <a:off x="6429521" y="4628717"/>
              <a:ext cx="928687" cy="47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7013720" y="4049279"/>
              <a:ext cx="928687" cy="11636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1"/>
            <p:cNvCxnSpPr>
              <a:cxnSpLocks noChangeShapeType="1"/>
            </p:cNvCxnSpPr>
            <p:nvPr/>
          </p:nvCxnSpPr>
          <p:spPr bwMode="auto">
            <a:xfrm rot="5400000">
              <a:off x="3207834" y="4338998"/>
              <a:ext cx="928687" cy="584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3792033" y="4338998"/>
              <a:ext cx="928687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5680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53146" y="1593703"/>
            <a:ext cx="3837709" cy="609599"/>
          </a:xfrm>
          <a:prstGeom prst="roundRect">
            <a:avLst>
              <a:gd name="adj" fmla="val 50000"/>
            </a:avLst>
          </a:prstGeom>
          <a:solidFill>
            <a:srgbClr val="0153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next vacations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Products, product attributes, and attribute levels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12901" y="2234476"/>
            <a:ext cx="5262561" cy="1225695"/>
            <a:chOff x="1612901" y="2452687"/>
            <a:chExt cx="5262561" cy="1295401"/>
          </a:xfrm>
        </p:grpSpPr>
        <p:cxnSp>
          <p:nvCxnSpPr>
            <p:cNvPr id="15" name="AutoShape 39"/>
            <p:cNvCxnSpPr>
              <a:cxnSpLocks noChangeShapeType="1"/>
            </p:cNvCxnSpPr>
            <p:nvPr/>
          </p:nvCxnSpPr>
          <p:spPr bwMode="auto">
            <a:xfrm rot="5400000">
              <a:off x="2425701" y="1639888"/>
              <a:ext cx="1295400" cy="29209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40"/>
            <p:cNvCxnSpPr>
              <a:cxnSpLocks noChangeShapeType="1"/>
            </p:cNvCxnSpPr>
            <p:nvPr/>
          </p:nvCxnSpPr>
          <p:spPr bwMode="auto">
            <a:xfrm rot="5400000">
              <a:off x="3594101" y="2808288"/>
              <a:ext cx="1295400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5056981" y="1929605"/>
              <a:ext cx="1295400" cy="23415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04800" y="3519484"/>
            <a:ext cx="8534400" cy="2687825"/>
            <a:chOff x="304800" y="3519484"/>
            <a:chExt cx="8534400" cy="2687825"/>
          </a:xfrm>
        </p:grpSpPr>
        <p:sp>
          <p:nvSpPr>
            <p:cNvPr id="34" name="Rounded Rectangle 33"/>
            <p:cNvSpPr/>
            <p:nvPr/>
          </p:nvSpPr>
          <p:spPr>
            <a:xfrm>
              <a:off x="5959619" y="3544378"/>
              <a:ext cx="1863726" cy="3667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Budget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68455" y="3519484"/>
              <a:ext cx="2118879" cy="36671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Transportation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006869" y="3519484"/>
              <a:ext cx="2011939" cy="36671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Destination</a:t>
              </a:r>
            </a:p>
          </p:txBody>
        </p:sp>
        <p:cxnSp>
          <p:nvCxnSpPr>
            <p:cNvPr id="7" name="AutoShape 31"/>
            <p:cNvCxnSpPr>
              <a:cxnSpLocks noChangeShapeType="1"/>
            </p:cNvCxnSpPr>
            <p:nvPr/>
          </p:nvCxnSpPr>
          <p:spPr bwMode="auto">
            <a:xfrm flipH="1">
              <a:off x="893618" y="3938153"/>
              <a:ext cx="719285" cy="11533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8" name="AutoShape 32"/>
            <p:cNvCxnSpPr>
              <a:cxnSpLocks noChangeShapeType="1"/>
            </p:cNvCxnSpPr>
            <p:nvPr/>
          </p:nvCxnSpPr>
          <p:spPr bwMode="auto">
            <a:xfrm>
              <a:off x="1612901" y="3938152"/>
              <a:ext cx="413326" cy="9351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flipH="1">
              <a:off x="5943600" y="3938153"/>
              <a:ext cx="952647" cy="12261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36"/>
            <p:cNvCxnSpPr>
              <a:cxnSpLocks noChangeShapeType="1"/>
            </p:cNvCxnSpPr>
            <p:nvPr/>
          </p:nvCxnSpPr>
          <p:spPr bwMode="auto">
            <a:xfrm>
              <a:off x="6896247" y="3938153"/>
              <a:ext cx="55271" cy="11326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37"/>
            <p:cNvCxnSpPr>
              <a:cxnSpLocks noChangeShapeType="1"/>
            </p:cNvCxnSpPr>
            <p:nvPr/>
          </p:nvCxnSpPr>
          <p:spPr bwMode="auto">
            <a:xfrm>
              <a:off x="6896245" y="3938152"/>
              <a:ext cx="1312573" cy="945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1"/>
            <p:cNvCxnSpPr>
              <a:cxnSpLocks noChangeShapeType="1"/>
            </p:cNvCxnSpPr>
            <p:nvPr/>
          </p:nvCxnSpPr>
          <p:spPr bwMode="auto">
            <a:xfrm rot="5400000">
              <a:off x="3261737" y="4056493"/>
              <a:ext cx="820881" cy="584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3845936" y="4056493"/>
              <a:ext cx="820881" cy="5841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304800" y="4837982"/>
              <a:ext cx="8534400" cy="1369327"/>
              <a:chOff x="304800" y="4837982"/>
              <a:chExt cx="8534400" cy="1369327"/>
            </a:xfrm>
          </p:grpSpPr>
          <p:pic>
            <p:nvPicPr>
              <p:cNvPr id="40" name="Picture 4" descr="j0433887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3538" y="5018957"/>
                <a:ext cx="695325" cy="695325"/>
              </a:xfrm>
              <a:prstGeom prst="rect">
                <a:avLst/>
              </a:prstGeom>
              <a:noFill/>
            </p:spPr>
          </p:pic>
          <p:pic>
            <p:nvPicPr>
              <p:cNvPr id="41" name="Picture 5" descr="j0388676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" y="5252319"/>
                <a:ext cx="1077913" cy="228600"/>
              </a:xfrm>
              <a:prstGeom prst="rect">
                <a:avLst/>
              </a:prstGeom>
              <a:noFill/>
            </p:spPr>
          </p:pic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1275" y="4860207"/>
                <a:ext cx="1143000" cy="8540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75100" y="4837982"/>
                <a:ext cx="1169988" cy="8763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44" name="Picture 8" descr="j0412762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97500" y="5390432"/>
                <a:ext cx="928688" cy="323850"/>
              </a:xfrm>
              <a:prstGeom prst="rect">
                <a:avLst/>
              </a:prstGeom>
              <a:noFill/>
            </p:spPr>
          </p:pic>
          <p:grpSp>
            <p:nvGrpSpPr>
              <p:cNvPr id="45" name="Group 9"/>
              <p:cNvGrpSpPr>
                <a:grpSpLocks/>
              </p:cNvGrpSpPr>
              <p:nvPr/>
            </p:nvGrpSpPr>
            <p:grpSpPr bwMode="auto">
              <a:xfrm>
                <a:off x="6577013" y="5215807"/>
                <a:ext cx="990600" cy="498475"/>
                <a:chOff x="4272" y="2688"/>
                <a:chExt cx="624" cy="314"/>
              </a:xfrm>
            </p:grpSpPr>
            <p:pic>
              <p:nvPicPr>
                <p:cNvPr id="46" name="Picture 10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272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11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11" y="2688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8" name="Group 12"/>
              <p:cNvGrpSpPr>
                <a:grpSpLocks/>
              </p:cNvGrpSpPr>
              <p:nvPr/>
            </p:nvGrpSpPr>
            <p:grpSpPr bwMode="auto">
              <a:xfrm>
                <a:off x="7820025" y="5044357"/>
                <a:ext cx="1019175" cy="669925"/>
                <a:chOff x="4926" y="2580"/>
                <a:chExt cx="642" cy="422"/>
              </a:xfrm>
            </p:grpSpPr>
            <p:pic>
              <p:nvPicPr>
                <p:cNvPr id="49" name="Picture 13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26" y="279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14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83" y="2688"/>
                  <a:ext cx="585" cy="2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5" descr="j0412762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44" y="2580"/>
                  <a:ext cx="585" cy="20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2" name="Text Box 19"/>
              <p:cNvSpPr txBox="1">
                <a:spLocks noChangeArrowheads="1"/>
              </p:cNvSpPr>
              <p:nvPr/>
            </p:nvSpPr>
            <p:spPr bwMode="auto">
              <a:xfrm>
                <a:off x="476250" y="5884144"/>
                <a:ext cx="720069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Plane</a:t>
                </a: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1660525" y="5884144"/>
                <a:ext cx="537327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Bus</a:t>
                </a: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3983038" y="5884144"/>
                <a:ext cx="1122423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Mountain</a:t>
                </a:r>
              </a:p>
            </p:txBody>
          </p:sp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2751138" y="5884144"/>
                <a:ext cx="769763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Beach</a:t>
                </a:r>
              </a:p>
            </p:txBody>
          </p:sp>
          <p:sp>
            <p:nvSpPr>
              <p:cNvPr id="56" name="Text Box 23"/>
              <p:cNvSpPr txBox="1">
                <a:spLocks noChangeArrowheads="1"/>
              </p:cNvSpPr>
              <p:nvPr/>
            </p:nvSpPr>
            <p:spPr bwMode="auto">
              <a:xfrm>
                <a:off x="5499100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450 €</a:t>
                </a:r>
              </a:p>
            </p:txBody>
          </p:sp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6721475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600 €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943850" y="5884144"/>
                <a:ext cx="679994" cy="323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800 €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8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attributes, levels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589809"/>
            <a:ext cx="3886200" cy="4587154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Color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Red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Blue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Green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Black</a:t>
            </a:r>
          </a:p>
          <a:p>
            <a:endParaRPr lang="en-US" sz="1800" dirty="0"/>
          </a:p>
          <a:p>
            <a:r>
              <a:rPr lang="en-US" sz="1800" b="1" dirty="0"/>
              <a:t>Warranty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No warranty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1-year warranty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3-year warranty</a:t>
            </a:r>
          </a:p>
          <a:p>
            <a:endParaRPr lang="en-US" sz="1800" dirty="0"/>
          </a:p>
          <a:p>
            <a:r>
              <a:rPr lang="en-US" sz="1800" b="1" dirty="0"/>
              <a:t>Brand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Samsung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Acer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HP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589809"/>
            <a:ext cx="3886200" cy="4587154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Number of stops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Non-stop flight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1 stop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2 stops or more</a:t>
            </a:r>
          </a:p>
          <a:p>
            <a:endParaRPr lang="en-US" sz="1800" dirty="0"/>
          </a:p>
          <a:p>
            <a:r>
              <a:rPr lang="en-US" sz="1800" b="1" dirty="0"/>
              <a:t>Meat cooking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Rare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Medium-rare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Medium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Well done</a:t>
            </a:r>
          </a:p>
          <a:p>
            <a:endParaRPr lang="en-US" sz="1800" dirty="0"/>
          </a:p>
          <a:p>
            <a:r>
              <a:rPr lang="en-US" sz="1800" b="1" dirty="0"/>
              <a:t>Customer ratings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5 stars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4 stars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sz="16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13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10076</TotalTime>
  <Words>1500</Words>
  <Application>Microsoft Macintosh PowerPoint</Application>
  <PresentationFormat>On-screen Show (4:3)</PresentationFormat>
  <Paragraphs>516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Open Sans</vt:lpstr>
      <vt:lpstr>Arial</vt:lpstr>
      <vt:lpstr>Calibri</vt:lpstr>
      <vt:lpstr>Symbol</vt:lpstr>
      <vt:lpstr>Times New Roman</vt:lpstr>
      <vt:lpstr>Wingdings</vt:lpstr>
      <vt:lpstr>Wingdings 2</vt:lpstr>
      <vt:lpstr>Civic</vt:lpstr>
      <vt:lpstr>Marketing Analytics</vt:lpstr>
      <vt:lpstr>Today’s class</vt:lpstr>
      <vt:lpstr>Regression refresher</vt:lpstr>
      <vt:lpstr>Regression refresher</vt:lpstr>
      <vt:lpstr>Regression refresher</vt:lpstr>
      <vt:lpstr>Regression refresher</vt:lpstr>
      <vt:lpstr>Products, product attributes, and attribute levels</vt:lpstr>
      <vt:lpstr>Products, product attributes, and attribute levels</vt:lpstr>
      <vt:lpstr>Example of attributes, levels</vt:lpstr>
      <vt:lpstr>Example of attributes, levels</vt:lpstr>
      <vt:lpstr>Products are bundles of attribute levels</vt:lpstr>
      <vt:lpstr>Preference partworths</vt:lpstr>
      <vt:lpstr>From preference partworths to product preferences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  <vt:lpstr>Conjoint Analysis</vt:lpstr>
    </vt:vector>
  </TitlesOfParts>
  <Company>NTU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AB112 Marketing - Tutorial</dc:title>
  <dc:creator>nbsitsg</dc:creator>
  <cp:lastModifiedBy>Kreuzbauer, Robert Dr (Surrey Business Schl)</cp:lastModifiedBy>
  <cp:revision>556</cp:revision>
  <cp:lastPrinted>2020-04-21T06:38:24Z</cp:lastPrinted>
  <dcterms:created xsi:type="dcterms:W3CDTF">2013-08-12T13:38:18Z</dcterms:created>
  <dcterms:modified xsi:type="dcterms:W3CDTF">2021-05-10T09:41:52Z</dcterms:modified>
</cp:coreProperties>
</file>