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7.xml" ContentType="application/vnd.openxmlformats-officedocument.presentationml.tags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tags/tag9.xml" ContentType="application/vnd.openxmlformats-officedocument.presentationml.tags+xml"/>
  <Override PartName="/ppt/notesSlides/notesSlide27.xml" ContentType="application/vnd.openxmlformats-officedocument.presentationml.notesSlide+xml"/>
  <Override PartName="/ppt/tags/tag10.xml" ContentType="application/vnd.openxmlformats-officedocument.presentationml.tags+xml"/>
  <Override PartName="/ppt/notesSlides/notesSlide28.xml" ContentType="application/vnd.openxmlformats-officedocument.presentationml.notesSlide+xml"/>
  <Override PartName="/ppt/tags/tag11.xml" ContentType="application/vnd.openxmlformats-officedocument.presentationml.tags+xml"/>
  <Override PartName="/ppt/notesSlides/notesSlide29.xml" ContentType="application/vnd.openxmlformats-officedocument.presentationml.notesSlide+xml"/>
  <Override PartName="/ppt/tags/tag12.xml" ContentType="application/vnd.openxmlformats-officedocument.presentationml.tags+xml"/>
  <Override PartName="/ppt/notesSlides/notesSlide30.xml" ContentType="application/vnd.openxmlformats-officedocument.presentationml.notesSlide+xml"/>
  <Override PartName="/ppt/tags/tag13.xml" ContentType="application/vnd.openxmlformats-officedocument.presentationml.tags+xml"/>
  <Override PartName="/ppt/notesSlides/notesSlide31.xml" ContentType="application/vnd.openxmlformats-officedocument.presentationml.notesSlide+xml"/>
  <Override PartName="/ppt/tags/tag14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1475" r:id="rId2"/>
    <p:sldId id="710" r:id="rId3"/>
    <p:sldId id="1476" r:id="rId4"/>
    <p:sldId id="1477" r:id="rId5"/>
    <p:sldId id="1478" r:id="rId6"/>
    <p:sldId id="1490" r:id="rId7"/>
    <p:sldId id="608" r:id="rId8"/>
    <p:sldId id="610" r:id="rId9"/>
    <p:sldId id="611" r:id="rId10"/>
    <p:sldId id="612" r:id="rId11"/>
    <p:sldId id="613" r:id="rId12"/>
    <p:sldId id="614" r:id="rId13"/>
    <p:sldId id="615" r:id="rId14"/>
    <p:sldId id="624" r:id="rId15"/>
    <p:sldId id="625" r:id="rId16"/>
    <p:sldId id="640" r:id="rId17"/>
    <p:sldId id="641" r:id="rId18"/>
    <p:sldId id="642" r:id="rId19"/>
    <p:sldId id="645" r:id="rId20"/>
    <p:sldId id="646" r:id="rId21"/>
    <p:sldId id="647" r:id="rId22"/>
    <p:sldId id="648" r:id="rId23"/>
    <p:sldId id="649" r:id="rId24"/>
    <p:sldId id="650" r:id="rId25"/>
    <p:sldId id="976" r:id="rId26"/>
    <p:sldId id="1479" r:id="rId27"/>
    <p:sldId id="1481" r:id="rId28"/>
    <p:sldId id="990" r:id="rId29"/>
    <p:sldId id="1482" r:id="rId30"/>
    <p:sldId id="1483" r:id="rId31"/>
    <p:sldId id="1488" r:id="rId32"/>
    <p:sldId id="1485" r:id="rId33"/>
    <p:sldId id="14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 autoAdjust="0"/>
    <p:restoredTop sz="96925" autoAdjust="0"/>
  </p:normalViewPr>
  <p:slideViewPr>
    <p:cSldViewPr>
      <p:cViewPr varScale="1">
        <p:scale>
          <a:sx n="122" d="100"/>
          <a:sy n="122" d="100"/>
        </p:scale>
        <p:origin x="208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7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7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'Bass Forecasting'!$C$4</c:f>
              <c:strCache>
                <c:ptCount val="1"/>
                <c:pt idx="0">
                  <c:v>Electric knife</c:v>
                </c:pt>
              </c:strCache>
            </c:strRef>
          </c:tx>
          <c:spPr>
            <a:ln w="38100">
              <a:solidFill>
                <a:srgbClr val="4A7EBB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Forecasting'!$C$8:$C$28</c:f>
              <c:numCache>
                <c:formatCode>0.00</c:formatCode>
                <c:ptCount val="21"/>
                <c:pt idx="0">
                  <c:v>0</c:v>
                </c:pt>
                <c:pt idx="1">
                  <c:v>11.49500000000001</c:v>
                </c:pt>
                <c:pt idx="2">
                  <c:v>24.467929478712499</c:v>
                </c:pt>
                <c:pt idx="3">
                  <c:v>38.23542493616101</c:v>
                </c:pt>
                <c:pt idx="4">
                  <c:v>51.833190859219393</c:v>
                </c:pt>
                <c:pt idx="5">
                  <c:v>64.239468910071778</c:v>
                </c:pt>
                <c:pt idx="6">
                  <c:v>74.670991009334045</c:v>
                </c:pt>
                <c:pt idx="7">
                  <c:v>82.786588663313026</c:v>
                </c:pt>
                <c:pt idx="8">
                  <c:v>88.686266766383298</c:v>
                </c:pt>
                <c:pt idx="9">
                  <c:v>92.747560560853813</c:v>
                </c:pt>
                <c:pt idx="10">
                  <c:v>95.432014125247605</c:v>
                </c:pt>
                <c:pt idx="11">
                  <c:v>97.156571254126831</c:v>
                </c:pt>
                <c:pt idx="12">
                  <c:v>98.243546690921704</c:v>
                </c:pt>
                <c:pt idx="13">
                  <c:v>98.920250396476575</c:v>
                </c:pt>
                <c:pt idx="14">
                  <c:v>99.338252855204345</c:v>
                </c:pt>
                <c:pt idx="15">
                  <c:v>99.595195508995602</c:v>
                </c:pt>
                <c:pt idx="16">
                  <c:v>99.752658861777505</c:v>
                </c:pt>
                <c:pt idx="17">
                  <c:v>99.848978309523432</c:v>
                </c:pt>
                <c:pt idx="18">
                  <c:v>99.907829116003001</c:v>
                </c:pt>
                <c:pt idx="19">
                  <c:v>99.943761602559348</c:v>
                </c:pt>
                <c:pt idx="20">
                  <c:v>99.965691499074126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3AA-D745-BA95-DDFA9F34675F}"/>
            </c:ext>
          </c:extLst>
        </c:ser>
        <c:ser>
          <c:idx val="3"/>
          <c:order val="1"/>
          <c:tx>
            <c:v>Market Potential</c:v>
          </c:tx>
          <c:spPr>
            <a:ln w="12700">
              <a:solidFill>
                <a:srgbClr val="FF99CC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Forecasting'!$F$8:$F$28</c:f>
              <c:numCache>
                <c:formatCode>0.00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3AA-D745-BA95-DDFA9F346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1557624"/>
        <c:axId val="-2101564840"/>
      </c:scatterChart>
      <c:valAx>
        <c:axId val="-2101557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Periods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1564840"/>
        <c:crosses val="autoZero"/>
        <c:crossBetween val="midCat"/>
      </c:valAx>
      <c:valAx>
        <c:axId val="-2101564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Cumulated Adoptions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2101557624"/>
        <c:crosses val="autoZero"/>
        <c:crossBetween val="midCat"/>
      </c:valAx>
      <c:spPr>
        <a:gradFill flip="none" rotWithShape="1">
          <a:gsLst>
            <a:gs pos="0">
              <a:srgbClr val="C0C0C0"/>
            </a:gs>
            <a:gs pos="100000">
              <a:srgbClr val="FFFFFF"/>
            </a:gs>
          </a:gsLst>
          <a:lin ang="16200000" scaled="1"/>
          <a:tileRect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'Bass Forecasting'!$D$4</c:f>
              <c:strCache>
                <c:ptCount val="1"/>
                <c:pt idx="0">
                  <c:v>Cell telephone</c:v>
                </c:pt>
              </c:strCache>
            </c:strRef>
          </c:tx>
          <c:spPr>
            <a:ln w="38100">
              <a:solidFill>
                <a:srgbClr val="BE4B48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Forecasting'!$D$8:$D$28</c:f>
              <c:numCache>
                <c:formatCode>0.00</c:formatCode>
                <c:ptCount val="21"/>
                <c:pt idx="0">
                  <c:v>0</c:v>
                </c:pt>
                <c:pt idx="1">
                  <c:v>0.47099999999999997</c:v>
                </c:pt>
                <c:pt idx="2">
                  <c:v>1.1769850745400079</c:v>
                </c:pt>
                <c:pt idx="3">
                  <c:v>2.23098633559577</c:v>
                </c:pt>
                <c:pt idx="4">
                  <c:v>3.7951723376167101</c:v>
                </c:pt>
                <c:pt idx="5">
                  <c:v>6.0957734133952099</c:v>
                </c:pt>
                <c:pt idx="6">
                  <c:v>9.4345018930483704</c:v>
                </c:pt>
                <c:pt idx="7">
                  <c:v>14.184533627606699</c:v>
                </c:pt>
                <c:pt idx="8">
                  <c:v>20.74802145897219</c:v>
                </c:pt>
                <c:pt idx="9">
                  <c:v>29.441566340162669</c:v>
                </c:pt>
                <c:pt idx="10">
                  <c:v>40.285291638298197</c:v>
                </c:pt>
                <c:pt idx="11">
                  <c:v>52.7390075884041</c:v>
                </c:pt>
                <c:pt idx="12">
                  <c:v>65.573645920061878</c:v>
                </c:pt>
                <c:pt idx="13">
                  <c:v>77.158549504725329</c:v>
                </c:pt>
                <c:pt idx="14">
                  <c:v>86.183943471883779</c:v>
                </c:pt>
                <c:pt idx="15">
                  <c:v>92.274071606338183</c:v>
                </c:pt>
                <c:pt idx="16">
                  <c:v>95.917749250373106</c:v>
                </c:pt>
                <c:pt idx="17">
                  <c:v>97.91827178852968</c:v>
                </c:pt>
                <c:pt idx="18">
                  <c:v>98.959503226136704</c:v>
                </c:pt>
                <c:pt idx="19">
                  <c:v>99.485417207822181</c:v>
                </c:pt>
                <c:pt idx="20">
                  <c:v>99.746879920638307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18E-9047-9D3C-548F0D0CF10B}"/>
            </c:ext>
          </c:extLst>
        </c:ser>
        <c:ser>
          <c:idx val="3"/>
          <c:order val="1"/>
          <c:tx>
            <c:v>Market Potential</c:v>
          </c:tx>
          <c:spPr>
            <a:ln w="12700">
              <a:solidFill>
                <a:srgbClr val="FF99CC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Forecasting'!$F$8:$F$28</c:f>
              <c:numCache>
                <c:formatCode>0.00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18E-9047-9D3C-548F0D0CF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1682920"/>
        <c:axId val="-2101814520"/>
      </c:scatterChart>
      <c:valAx>
        <c:axId val="-2101682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Periods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1814520"/>
        <c:crosses val="autoZero"/>
        <c:crossBetween val="midCat"/>
      </c:valAx>
      <c:valAx>
        <c:axId val="-2101814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Cumulated Adoptions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2101682920"/>
        <c:crosses val="autoZero"/>
        <c:crossBetween val="midCat"/>
      </c:valAx>
      <c:spPr>
        <a:gradFill flip="none" rotWithShape="1">
          <a:gsLst>
            <a:gs pos="0">
              <a:srgbClr val="C0C0C0"/>
            </a:gs>
            <a:gs pos="100000">
              <a:srgbClr val="FFFFFF"/>
            </a:gs>
          </a:gsLst>
          <a:lin ang="16200000" scaled="1"/>
          <a:tileRect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strRef>
              <c:f>'Bass Forecasting'!$E$4</c:f>
              <c:strCache>
                <c:ptCount val="1"/>
                <c:pt idx="0">
                  <c:v>CT scanner for head only</c:v>
                </c:pt>
              </c:strCache>
            </c:strRef>
          </c:tx>
          <c:spPr>
            <a:ln w="38100">
              <a:solidFill>
                <a:srgbClr val="98B954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Forecasting'!$E$8:$E$28</c:f>
              <c:numCache>
                <c:formatCode>0.00</c:formatCode>
                <c:ptCount val="21"/>
                <c:pt idx="0">
                  <c:v>0</c:v>
                </c:pt>
                <c:pt idx="1">
                  <c:v>4.1099999999999994</c:v>
                </c:pt>
                <c:pt idx="2">
                  <c:v>12.3452786784</c:v>
                </c:pt>
                <c:pt idx="3">
                  <c:v>27.738688624768791</c:v>
                </c:pt>
                <c:pt idx="4">
                  <c:v>52.548941559045993</c:v>
                </c:pt>
                <c:pt idx="5">
                  <c:v>81.668387625903648</c:v>
                </c:pt>
                <c:pt idx="6">
                  <c:v>98.734362595991399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01E-DF48-8EBD-2FA35F766A27}"/>
            </c:ext>
          </c:extLst>
        </c:ser>
        <c:ser>
          <c:idx val="3"/>
          <c:order val="1"/>
          <c:tx>
            <c:v>Market Potential</c:v>
          </c:tx>
          <c:spPr>
            <a:ln w="12700">
              <a:solidFill>
                <a:srgbClr val="FF99CC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Forecasting'!$F$8:$F$28</c:f>
              <c:numCache>
                <c:formatCode>0.00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01E-DF48-8EBD-2FA35F766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2293848"/>
        <c:axId val="-2101459416"/>
      </c:scatterChart>
      <c:valAx>
        <c:axId val="-2102293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Periods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1459416"/>
        <c:crosses val="autoZero"/>
        <c:crossBetween val="midCat"/>
      </c:valAx>
      <c:valAx>
        <c:axId val="-2101459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Cumulated Adoptions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2102293848"/>
        <c:crosses val="autoZero"/>
        <c:crossBetween val="midCat"/>
      </c:valAx>
      <c:spPr>
        <a:gradFill flip="none" rotWithShape="1">
          <a:gsLst>
            <a:gs pos="0">
              <a:srgbClr val="C0C0C0"/>
            </a:gs>
            <a:gs pos="100000">
              <a:srgbClr val="FFFFFF"/>
            </a:gs>
          </a:gsLst>
          <a:lin ang="16200000" scaled="1"/>
          <a:tileRect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strRef>
              <c:f>'Bass Forecasting'!$F$4</c:f>
              <c:strCache>
                <c:ptCount val="1"/>
                <c:pt idx="0">
                  <c:v>TV (Projection)</c:v>
                </c:pt>
              </c:strCache>
            </c:strRef>
          </c:tx>
          <c:spPr>
            <a:ln w="76200">
              <a:solidFill>
                <a:srgbClr val="7D60A0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Forecasting'!$F$8:$F$28</c:f>
              <c:numCache>
                <c:formatCode>0.00</c:formatCode>
                <c:ptCount val="21"/>
                <c:pt idx="0">
                  <c:v>0</c:v>
                </c:pt>
                <c:pt idx="1">
                  <c:v>1.613</c:v>
                </c:pt>
                <c:pt idx="2">
                  <c:v>3.4986682505651001</c:v>
                </c:pt>
                <c:pt idx="3">
                  <c:v>5.6906809001836098</c:v>
                </c:pt>
                <c:pt idx="4">
                  <c:v>8.2219836270814977</c:v>
                </c:pt>
                <c:pt idx="5">
                  <c:v>11.12259069974251</c:v>
                </c:pt>
                <c:pt idx="6">
                  <c:v>14.4167277072209</c:v>
                </c:pt>
                <c:pt idx="7">
                  <c:v>18.119378711765901</c:v>
                </c:pt>
                <c:pt idx="8">
                  <c:v>22.23244560191559</c:v>
                </c:pt>
                <c:pt idx="9">
                  <c:v>26.740917371263169</c:v>
                </c:pt>
                <c:pt idx="10">
                  <c:v>31.60964864722979</c:v>
                </c:pt>
                <c:pt idx="11">
                  <c:v>36.781499340990599</c:v>
                </c:pt>
                <c:pt idx="12">
                  <c:v>42.177606758041193</c:v>
                </c:pt>
                <c:pt idx="13">
                  <c:v>47.700366570638472</c:v>
                </c:pt>
                <c:pt idx="14">
                  <c:v>53.239256522245299</c:v>
                </c:pt>
                <c:pt idx="15">
                  <c:v>58.679008848002013</c:v>
                </c:pt>
                <c:pt idx="16">
                  <c:v>63.908996886557503</c:v>
                </c:pt>
                <c:pt idx="17">
                  <c:v>68.832283334915402</c:v>
                </c:pt>
                <c:pt idx="18">
                  <c:v>73.372772625700463</c:v>
                </c:pt>
                <c:pt idx="19">
                  <c:v>77.479353981199125</c:v>
                </c:pt>
                <c:pt idx="20">
                  <c:v>81.126660257180745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896-5142-ABEC-9320431E9FA8}"/>
            </c:ext>
          </c:extLst>
        </c:ser>
        <c:ser>
          <c:idx val="4"/>
          <c:order val="1"/>
          <c:tx>
            <c:v>Market Potential</c:v>
          </c:tx>
          <c:spPr>
            <a:ln w="12700">
              <a:solidFill>
                <a:srgbClr val="FF99CC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Forecasting'!$G$8:$G$28</c:f>
              <c:numCache>
                <c:formatCode>0.00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896-5142-ABEC-9320431E9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9194904"/>
        <c:axId val="-2079203944"/>
      </c:scatterChart>
      <c:valAx>
        <c:axId val="-2079194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Periods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9203944"/>
        <c:crosses val="autoZero"/>
        <c:crossBetween val="midCat"/>
      </c:valAx>
      <c:valAx>
        <c:axId val="-2079203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Cumulated Adoptions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2079194904"/>
        <c:crosses val="autoZero"/>
        <c:crossBetween val="midCat"/>
      </c:valAx>
      <c:spPr>
        <a:gradFill flip="none" rotWithShape="1">
          <a:gsLst>
            <a:gs pos="0">
              <a:srgbClr val="C0C0C0"/>
            </a:gs>
            <a:gs pos="100000">
              <a:srgbClr val="FFFFFF"/>
            </a:gs>
          </a:gsLst>
          <a:lin ang="16200000" scaled="1"/>
          <a:tileRect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625979862806201"/>
          <c:y val="0.56867635690154605"/>
          <c:w val="0.25196383210738998"/>
          <c:h val="0.2622518444508660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'Bass Forecasting'!$C$4</c:f>
              <c:strCache>
                <c:ptCount val="1"/>
                <c:pt idx="0">
                  <c:v>Electric knife</c:v>
                </c:pt>
              </c:strCache>
            </c:strRef>
          </c:tx>
          <c:spPr>
            <a:ln w="38100">
              <a:solidFill>
                <a:srgbClr val="4A7EBB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Forecasting'!$C$8:$C$28</c:f>
              <c:numCache>
                <c:formatCode>0.00</c:formatCode>
                <c:ptCount val="21"/>
                <c:pt idx="0">
                  <c:v>0</c:v>
                </c:pt>
                <c:pt idx="1">
                  <c:v>11.49500000000001</c:v>
                </c:pt>
                <c:pt idx="2">
                  <c:v>24.467929478712499</c:v>
                </c:pt>
                <c:pt idx="3">
                  <c:v>38.23542493616101</c:v>
                </c:pt>
                <c:pt idx="4">
                  <c:v>51.833190859219393</c:v>
                </c:pt>
                <c:pt idx="5">
                  <c:v>64.239468910071778</c:v>
                </c:pt>
                <c:pt idx="6">
                  <c:v>74.670991009334045</c:v>
                </c:pt>
                <c:pt idx="7">
                  <c:v>82.786588663313026</c:v>
                </c:pt>
                <c:pt idx="8">
                  <c:v>88.686266766383298</c:v>
                </c:pt>
                <c:pt idx="9">
                  <c:v>92.747560560853813</c:v>
                </c:pt>
                <c:pt idx="10">
                  <c:v>95.432014125247605</c:v>
                </c:pt>
                <c:pt idx="11">
                  <c:v>97.156571254126831</c:v>
                </c:pt>
                <c:pt idx="12">
                  <c:v>98.243546690921704</c:v>
                </c:pt>
                <c:pt idx="13">
                  <c:v>98.920250396476575</c:v>
                </c:pt>
                <c:pt idx="14">
                  <c:v>99.338252855204345</c:v>
                </c:pt>
                <c:pt idx="15">
                  <c:v>99.595195508995602</c:v>
                </c:pt>
                <c:pt idx="16">
                  <c:v>99.752658861777505</c:v>
                </c:pt>
                <c:pt idx="17">
                  <c:v>99.848978309523432</c:v>
                </c:pt>
                <c:pt idx="18">
                  <c:v>99.907829116003001</c:v>
                </c:pt>
                <c:pt idx="19">
                  <c:v>99.943761602559348</c:v>
                </c:pt>
                <c:pt idx="20">
                  <c:v>99.965691499074126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45-DA4D-A3A1-DA514B6D66CF}"/>
            </c:ext>
          </c:extLst>
        </c:ser>
        <c:ser>
          <c:idx val="1"/>
          <c:order val="1"/>
          <c:tx>
            <c:strRef>
              <c:f>'Bass Forecasting'!$D$4</c:f>
              <c:strCache>
                <c:ptCount val="1"/>
                <c:pt idx="0">
                  <c:v>Cell telephone</c:v>
                </c:pt>
              </c:strCache>
            </c:strRef>
          </c:tx>
          <c:spPr>
            <a:ln w="38100">
              <a:solidFill>
                <a:srgbClr val="BE4B48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Forecasting'!$D$8:$D$28</c:f>
              <c:numCache>
                <c:formatCode>0.00</c:formatCode>
                <c:ptCount val="21"/>
                <c:pt idx="0">
                  <c:v>0</c:v>
                </c:pt>
                <c:pt idx="1">
                  <c:v>0.47099999999999997</c:v>
                </c:pt>
                <c:pt idx="2">
                  <c:v>1.1769850745400079</c:v>
                </c:pt>
                <c:pt idx="3">
                  <c:v>2.23098633559577</c:v>
                </c:pt>
                <c:pt idx="4">
                  <c:v>3.7951723376167101</c:v>
                </c:pt>
                <c:pt idx="5">
                  <c:v>6.0957734133952099</c:v>
                </c:pt>
                <c:pt idx="6">
                  <c:v>9.4345018930483704</c:v>
                </c:pt>
                <c:pt idx="7">
                  <c:v>14.184533627606699</c:v>
                </c:pt>
                <c:pt idx="8">
                  <c:v>20.74802145897219</c:v>
                </c:pt>
                <c:pt idx="9">
                  <c:v>29.441566340162669</c:v>
                </c:pt>
                <c:pt idx="10">
                  <c:v>40.285291638298197</c:v>
                </c:pt>
                <c:pt idx="11">
                  <c:v>52.7390075884041</c:v>
                </c:pt>
                <c:pt idx="12">
                  <c:v>65.573645920061878</c:v>
                </c:pt>
                <c:pt idx="13">
                  <c:v>77.1585495047253</c:v>
                </c:pt>
                <c:pt idx="14">
                  <c:v>86.183943471883779</c:v>
                </c:pt>
                <c:pt idx="15">
                  <c:v>92.274071606338183</c:v>
                </c:pt>
                <c:pt idx="16">
                  <c:v>95.917749250373205</c:v>
                </c:pt>
                <c:pt idx="17">
                  <c:v>97.91827178852968</c:v>
                </c:pt>
                <c:pt idx="18">
                  <c:v>98.959503226136704</c:v>
                </c:pt>
                <c:pt idx="19">
                  <c:v>99.485417207822181</c:v>
                </c:pt>
                <c:pt idx="20">
                  <c:v>99.746879920638307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D45-DA4D-A3A1-DA514B6D66CF}"/>
            </c:ext>
          </c:extLst>
        </c:ser>
        <c:ser>
          <c:idx val="2"/>
          <c:order val="2"/>
          <c:tx>
            <c:strRef>
              <c:f>'Bass Forecasting'!$E$4</c:f>
              <c:strCache>
                <c:ptCount val="1"/>
                <c:pt idx="0">
                  <c:v>CT scanner for head only</c:v>
                </c:pt>
              </c:strCache>
            </c:strRef>
          </c:tx>
          <c:spPr>
            <a:ln w="38100">
              <a:solidFill>
                <a:srgbClr val="98B954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Forecasting'!$E$8:$E$28</c:f>
              <c:numCache>
                <c:formatCode>0.00</c:formatCode>
                <c:ptCount val="21"/>
                <c:pt idx="0">
                  <c:v>0</c:v>
                </c:pt>
                <c:pt idx="1">
                  <c:v>4.1099999999999994</c:v>
                </c:pt>
                <c:pt idx="2">
                  <c:v>12.3452786784</c:v>
                </c:pt>
                <c:pt idx="3">
                  <c:v>27.738688624768791</c:v>
                </c:pt>
                <c:pt idx="4">
                  <c:v>52.548941559045993</c:v>
                </c:pt>
                <c:pt idx="5">
                  <c:v>81.668387625903648</c:v>
                </c:pt>
                <c:pt idx="6">
                  <c:v>98.734362595991399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D45-DA4D-A3A1-DA514B6D66CF}"/>
            </c:ext>
          </c:extLst>
        </c:ser>
        <c:ser>
          <c:idx val="3"/>
          <c:order val="3"/>
          <c:tx>
            <c:strRef>
              <c:f>'Bass Forecasting'!$F$4</c:f>
              <c:strCache>
                <c:ptCount val="1"/>
                <c:pt idx="0">
                  <c:v>TV (Projection)</c:v>
                </c:pt>
              </c:strCache>
            </c:strRef>
          </c:tx>
          <c:spPr>
            <a:ln w="76200">
              <a:solidFill>
                <a:srgbClr val="7D60A0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Forecasting'!$F$8:$F$28</c:f>
              <c:numCache>
                <c:formatCode>0.00</c:formatCode>
                <c:ptCount val="21"/>
                <c:pt idx="0">
                  <c:v>0</c:v>
                </c:pt>
                <c:pt idx="1">
                  <c:v>1.613</c:v>
                </c:pt>
                <c:pt idx="2">
                  <c:v>3.4986682505651001</c:v>
                </c:pt>
                <c:pt idx="3">
                  <c:v>5.6906809001836098</c:v>
                </c:pt>
                <c:pt idx="4">
                  <c:v>8.2219836270814977</c:v>
                </c:pt>
                <c:pt idx="5">
                  <c:v>11.12259069974251</c:v>
                </c:pt>
                <c:pt idx="6">
                  <c:v>14.4167277072209</c:v>
                </c:pt>
                <c:pt idx="7">
                  <c:v>18.119378711765901</c:v>
                </c:pt>
                <c:pt idx="8">
                  <c:v>22.23244560191559</c:v>
                </c:pt>
                <c:pt idx="9">
                  <c:v>26.740917371263169</c:v>
                </c:pt>
                <c:pt idx="10">
                  <c:v>31.60964864722979</c:v>
                </c:pt>
                <c:pt idx="11">
                  <c:v>36.781499340990599</c:v>
                </c:pt>
                <c:pt idx="12">
                  <c:v>42.177606758041193</c:v>
                </c:pt>
                <c:pt idx="13">
                  <c:v>47.700366570638472</c:v>
                </c:pt>
                <c:pt idx="14">
                  <c:v>53.239256522245299</c:v>
                </c:pt>
                <c:pt idx="15">
                  <c:v>58.679008848002013</c:v>
                </c:pt>
                <c:pt idx="16">
                  <c:v>63.908996886557503</c:v>
                </c:pt>
                <c:pt idx="17">
                  <c:v>68.832283334915402</c:v>
                </c:pt>
                <c:pt idx="18">
                  <c:v>73.372772625700406</c:v>
                </c:pt>
                <c:pt idx="19">
                  <c:v>77.479353981199125</c:v>
                </c:pt>
                <c:pt idx="20">
                  <c:v>81.126660257180745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D45-DA4D-A3A1-DA514B6D66CF}"/>
            </c:ext>
          </c:extLst>
        </c:ser>
        <c:ser>
          <c:idx val="4"/>
          <c:order val="4"/>
          <c:tx>
            <c:v>Market Potential</c:v>
          </c:tx>
          <c:spPr>
            <a:ln w="12700">
              <a:solidFill>
                <a:srgbClr val="FF99CC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'Bass Forecasting'!$B$8:$B$28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'Bass Forecasting'!$G$8:$G$28</c:f>
              <c:numCache>
                <c:formatCode>0.00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D45-DA4D-A3A1-DA514B6D6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1403576"/>
        <c:axId val="-2101458936"/>
      </c:scatterChart>
      <c:valAx>
        <c:axId val="-2101403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Periods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1458936"/>
        <c:crosses val="autoZero"/>
        <c:crossBetween val="midCat"/>
      </c:valAx>
      <c:valAx>
        <c:axId val="-21014589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Cumulated Adoptions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2101403576"/>
        <c:crosses val="autoZero"/>
        <c:crossBetween val="midCat"/>
      </c:valAx>
      <c:spPr>
        <a:gradFill flip="none" rotWithShape="1">
          <a:gsLst>
            <a:gs pos="0">
              <a:srgbClr val="C0C0C0"/>
            </a:gs>
            <a:gs pos="100000">
              <a:srgbClr val="FFFFFF"/>
            </a:gs>
          </a:gsLst>
          <a:lin ang="16200000" scaled="1"/>
          <a:tileRect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625979862806201"/>
          <c:y val="0.56867635690154605"/>
          <c:w val="0.25196383210738998"/>
          <c:h val="0.2622518444508660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C064-6102-DA4E-BEE8-20CC4BCB1F94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FAC5-4C5B-9145-A2E8-48A792E8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7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D1F3-20EE-4B61-93FC-A117391BDD90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6926-4FBE-48A9-97C2-26D45D84A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FE072-4335-4E02-BC7E-DBF6884185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Robert</a:t>
            </a:r>
          </a:p>
        </p:txBody>
      </p:sp>
    </p:spTree>
    <p:extLst>
      <p:ext uri="{BB962C8B-B14F-4D97-AF65-F5344CB8AC3E}">
        <p14:creationId xmlns:p14="http://schemas.microsoft.com/office/powerpoint/2010/main" val="174187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343"/>
            <a:fld id="{70713DFD-7820-2840-8206-50ED2F0988F8}" type="slidenum">
              <a:rPr lang="en-US"/>
              <a:pPr defTabSz="912343"/>
              <a:t>10</a:t>
            </a:fld>
            <a:endParaRPr lang="en-US" dirty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439" y="8685862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>
            <a:prstTxWarp prst="textNoShape">
              <a:avLst/>
            </a:prstTxWarp>
          </a:bodyPr>
          <a:lstStyle/>
          <a:p>
            <a:pPr algn="r"/>
            <a:fld id="{67088945-E223-B441-B5DF-FB99200839F8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13" tIns="45706" rIns="91413" bIns="4570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4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343"/>
            <a:fld id="{ADA813EF-7152-3C49-AA11-5C87B4B561DD}" type="slidenum">
              <a:rPr lang="en-US"/>
              <a:pPr defTabSz="912343"/>
              <a:t>11</a:t>
            </a:fld>
            <a:endParaRPr lang="en-US" dirty="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439" y="8685862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>
            <a:prstTxWarp prst="textNoShape">
              <a:avLst/>
            </a:prstTxWarp>
          </a:bodyPr>
          <a:lstStyle/>
          <a:p>
            <a:pPr algn="r"/>
            <a:fld id="{A18DFC5A-39AC-D149-8721-0DE111C0D9AA}" type="slidenum">
              <a:rPr lang="en-US" sz="1200"/>
              <a:pPr algn="r"/>
              <a:t>11</a:t>
            </a:fld>
            <a:endParaRPr lang="en-US" sz="12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13" tIns="45706" rIns="91413" bIns="4570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5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343"/>
            <a:fld id="{27BCCB83-DA9C-C94A-AE66-F23908A487F6}" type="slidenum">
              <a:rPr lang="en-US"/>
              <a:pPr defTabSz="912343"/>
              <a:t>12</a:t>
            </a:fld>
            <a:endParaRPr lang="en-US" dirty="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439" y="8685862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>
            <a:prstTxWarp prst="textNoShape">
              <a:avLst/>
            </a:prstTxWarp>
          </a:bodyPr>
          <a:lstStyle/>
          <a:p>
            <a:pPr algn="r"/>
            <a:fld id="{DECD9C9F-947A-FF4F-9D33-0083DDBA1820}" type="slidenum">
              <a:rPr lang="en-US" sz="1200"/>
              <a:pPr algn="r"/>
              <a:t>12</a:t>
            </a:fld>
            <a:endParaRPr lang="en-US" sz="1200" dirty="0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13" tIns="45706" rIns="91413" bIns="4570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7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7AA50-00CF-BF42-BCB4-2C6915FF6743}" type="slidenum">
              <a:rPr lang="en-US"/>
              <a:pPr/>
              <a:t>13</a:t>
            </a:fld>
            <a:endParaRPr lang="en-US"/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3885993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3885993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>
            <a:prstTxWarp prst="textNoShape">
              <a:avLst/>
            </a:prstTxWarp>
          </a:bodyPr>
          <a:lstStyle/>
          <a:p>
            <a:pPr algn="r" defTabSz="913902"/>
            <a:r>
              <a:rPr lang="en-US" sz="1100" i="1" dirty="0">
                <a:latin typeface="Times New Roman" charset="0"/>
              </a:rPr>
              <a:t>33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0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0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5" name="Rectangle 6"/>
          <p:cNvSpPr>
            <a:spLocks noChangeArrowheads="1"/>
          </p:cNvSpPr>
          <p:nvPr/>
        </p:nvSpPr>
        <p:spPr bwMode="auto">
          <a:xfrm>
            <a:off x="3885993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Rectangle 7"/>
          <p:cNvSpPr>
            <a:spLocks noChangeArrowheads="1"/>
          </p:cNvSpPr>
          <p:nvPr/>
        </p:nvSpPr>
        <p:spPr bwMode="auto">
          <a:xfrm>
            <a:off x="3885993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>
            <a:prstTxWarp prst="textNoShape">
              <a:avLst/>
            </a:prstTxWarp>
          </a:bodyPr>
          <a:lstStyle/>
          <a:p>
            <a:pPr algn="r" defTabSz="913902"/>
            <a:r>
              <a:rPr lang="en-US" sz="1100" i="1" dirty="0">
                <a:latin typeface="Times New Roman" charset="0"/>
              </a:rPr>
              <a:t>33</a:t>
            </a:r>
          </a:p>
        </p:txBody>
      </p:sp>
      <p:sp>
        <p:nvSpPr>
          <p:cNvPr id="89097" name="Rectangle 8"/>
          <p:cNvSpPr>
            <a:spLocks noChangeArrowheads="1"/>
          </p:cNvSpPr>
          <p:nvPr/>
        </p:nvSpPr>
        <p:spPr bwMode="auto">
          <a:xfrm>
            <a:off x="0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8" name="Rectangle 9"/>
          <p:cNvSpPr>
            <a:spLocks noChangeArrowheads="1"/>
          </p:cNvSpPr>
          <p:nvPr/>
        </p:nvSpPr>
        <p:spPr bwMode="auto">
          <a:xfrm>
            <a:off x="0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9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100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54" tIns="46028" rIns="92054" bIns="4602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87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8315F-AB9A-D84A-B0A0-85D94FFE7995}" type="slidenum">
              <a:rPr lang="en-US"/>
              <a:pPr/>
              <a:t>14</a:t>
            </a:fld>
            <a:endParaRPr lang="en-US"/>
          </a:p>
        </p:txBody>
      </p:sp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3885993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885993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>
            <a:prstTxWarp prst="textNoShape">
              <a:avLst/>
            </a:prstTxWarp>
          </a:bodyPr>
          <a:lstStyle/>
          <a:p>
            <a:pPr algn="r" defTabSz="913902"/>
            <a:r>
              <a:rPr lang="en-US" sz="1100" i="1" dirty="0">
                <a:latin typeface="Times New Roman" charset="0"/>
              </a:rPr>
              <a:t>33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0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2" name="Rectangle 5"/>
          <p:cNvSpPr>
            <a:spLocks noChangeArrowheads="1"/>
          </p:cNvSpPr>
          <p:nvPr/>
        </p:nvSpPr>
        <p:spPr bwMode="auto">
          <a:xfrm>
            <a:off x="0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3" name="Rectangle 6"/>
          <p:cNvSpPr>
            <a:spLocks noChangeArrowheads="1"/>
          </p:cNvSpPr>
          <p:nvPr/>
        </p:nvSpPr>
        <p:spPr bwMode="auto">
          <a:xfrm>
            <a:off x="3885993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4" name="Rectangle 7"/>
          <p:cNvSpPr>
            <a:spLocks noChangeArrowheads="1"/>
          </p:cNvSpPr>
          <p:nvPr/>
        </p:nvSpPr>
        <p:spPr bwMode="auto">
          <a:xfrm>
            <a:off x="3885993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>
            <a:prstTxWarp prst="textNoShape">
              <a:avLst/>
            </a:prstTxWarp>
          </a:bodyPr>
          <a:lstStyle/>
          <a:p>
            <a:pPr algn="r" defTabSz="913902"/>
            <a:r>
              <a:rPr lang="en-US" sz="1100" i="1" dirty="0">
                <a:latin typeface="Times New Roman" charset="0"/>
              </a:rPr>
              <a:t>33</a:t>
            </a:r>
          </a:p>
        </p:txBody>
      </p:sp>
      <p:sp>
        <p:nvSpPr>
          <p:cNvPr id="96265" name="Rectangle 8"/>
          <p:cNvSpPr>
            <a:spLocks noChangeArrowheads="1"/>
          </p:cNvSpPr>
          <p:nvPr/>
        </p:nvSpPr>
        <p:spPr bwMode="auto">
          <a:xfrm>
            <a:off x="0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6" name="Rectangle 9"/>
          <p:cNvSpPr>
            <a:spLocks noChangeArrowheads="1"/>
          </p:cNvSpPr>
          <p:nvPr/>
        </p:nvSpPr>
        <p:spPr bwMode="auto">
          <a:xfrm>
            <a:off x="0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7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268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54" tIns="46028" rIns="92054" bIns="4602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5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343"/>
            <a:fld id="{ADD18E1A-41E9-114A-91F7-9F5B1D98058B}" type="slidenum">
              <a:rPr lang="en-US"/>
              <a:pPr defTabSz="912343"/>
              <a:t>15</a:t>
            </a:fld>
            <a:endParaRPr lang="en-US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439" y="8685862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>
            <a:prstTxWarp prst="textNoShape">
              <a:avLst/>
            </a:prstTxWarp>
          </a:bodyPr>
          <a:lstStyle/>
          <a:p>
            <a:pPr algn="r"/>
            <a:fld id="{6322D0A7-8D9E-304F-92EA-0B851EBC942E}" type="slidenum">
              <a:rPr lang="en-US" sz="1200"/>
              <a:pPr algn="r"/>
              <a:t>15</a:t>
            </a:fld>
            <a:endParaRPr lang="en-US" sz="12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13" tIns="45706" rIns="91413" bIns="4570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94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D94FF-F5F9-6844-A215-106534BDC688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3885993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6" name="Rectangle 3"/>
          <p:cNvSpPr>
            <a:spLocks noChangeArrowheads="1"/>
          </p:cNvSpPr>
          <p:nvPr/>
        </p:nvSpPr>
        <p:spPr bwMode="auto">
          <a:xfrm>
            <a:off x="3885993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>
            <a:prstTxWarp prst="textNoShape">
              <a:avLst/>
            </a:prstTxWarp>
          </a:bodyPr>
          <a:lstStyle/>
          <a:p>
            <a:pPr algn="r" defTabSz="913902"/>
            <a:r>
              <a:rPr lang="en-US" sz="1100" i="1" dirty="0">
                <a:latin typeface="Times New Roman" charset="0"/>
              </a:rPr>
              <a:t>33</a:t>
            </a:r>
          </a:p>
        </p:txBody>
      </p:sp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0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8" name="Rectangle 5"/>
          <p:cNvSpPr>
            <a:spLocks noChangeArrowheads="1"/>
          </p:cNvSpPr>
          <p:nvPr/>
        </p:nvSpPr>
        <p:spPr bwMode="auto">
          <a:xfrm>
            <a:off x="0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9" name="Rectangle 6"/>
          <p:cNvSpPr>
            <a:spLocks noChangeArrowheads="1"/>
          </p:cNvSpPr>
          <p:nvPr/>
        </p:nvSpPr>
        <p:spPr bwMode="auto">
          <a:xfrm>
            <a:off x="3885993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0" name="Rectangle 7"/>
          <p:cNvSpPr>
            <a:spLocks noChangeArrowheads="1"/>
          </p:cNvSpPr>
          <p:nvPr/>
        </p:nvSpPr>
        <p:spPr bwMode="auto">
          <a:xfrm>
            <a:off x="3885993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>
            <a:prstTxWarp prst="textNoShape">
              <a:avLst/>
            </a:prstTxWarp>
          </a:bodyPr>
          <a:lstStyle/>
          <a:p>
            <a:pPr algn="r" defTabSz="913902"/>
            <a:r>
              <a:rPr lang="en-US" sz="1100" i="1" dirty="0">
                <a:latin typeface="Times New Roman" charset="0"/>
              </a:rPr>
              <a:t>33</a:t>
            </a:r>
          </a:p>
        </p:txBody>
      </p:sp>
      <p:sp>
        <p:nvSpPr>
          <p:cNvPr id="110601" name="Rectangle 8"/>
          <p:cNvSpPr>
            <a:spLocks noChangeArrowheads="1"/>
          </p:cNvSpPr>
          <p:nvPr/>
        </p:nvSpPr>
        <p:spPr bwMode="auto">
          <a:xfrm>
            <a:off x="0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Rectangle 9"/>
          <p:cNvSpPr>
            <a:spLocks noChangeArrowheads="1"/>
          </p:cNvSpPr>
          <p:nvPr/>
        </p:nvSpPr>
        <p:spPr bwMode="auto">
          <a:xfrm>
            <a:off x="0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3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604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54" tIns="46028" rIns="92054" bIns="4602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25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D94FF-F5F9-6844-A215-106534BDC688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3885993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6" name="Rectangle 3"/>
          <p:cNvSpPr>
            <a:spLocks noChangeArrowheads="1"/>
          </p:cNvSpPr>
          <p:nvPr/>
        </p:nvSpPr>
        <p:spPr bwMode="auto">
          <a:xfrm>
            <a:off x="3885993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>
            <a:prstTxWarp prst="textNoShape">
              <a:avLst/>
            </a:prstTxWarp>
          </a:bodyPr>
          <a:lstStyle/>
          <a:p>
            <a:pPr algn="r" defTabSz="913902"/>
            <a:r>
              <a:rPr lang="en-US" sz="1100" i="1" dirty="0">
                <a:latin typeface="Times New Roman" charset="0"/>
              </a:rPr>
              <a:t>33</a:t>
            </a:r>
          </a:p>
        </p:txBody>
      </p:sp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0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8" name="Rectangle 5"/>
          <p:cNvSpPr>
            <a:spLocks noChangeArrowheads="1"/>
          </p:cNvSpPr>
          <p:nvPr/>
        </p:nvSpPr>
        <p:spPr bwMode="auto">
          <a:xfrm>
            <a:off x="0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9" name="Rectangle 6"/>
          <p:cNvSpPr>
            <a:spLocks noChangeArrowheads="1"/>
          </p:cNvSpPr>
          <p:nvPr/>
        </p:nvSpPr>
        <p:spPr bwMode="auto">
          <a:xfrm>
            <a:off x="3885993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0" name="Rectangle 7"/>
          <p:cNvSpPr>
            <a:spLocks noChangeArrowheads="1"/>
          </p:cNvSpPr>
          <p:nvPr/>
        </p:nvSpPr>
        <p:spPr bwMode="auto">
          <a:xfrm>
            <a:off x="3885993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>
            <a:prstTxWarp prst="textNoShape">
              <a:avLst/>
            </a:prstTxWarp>
          </a:bodyPr>
          <a:lstStyle/>
          <a:p>
            <a:pPr algn="r" defTabSz="913902"/>
            <a:r>
              <a:rPr lang="en-US" sz="1100" i="1" dirty="0">
                <a:latin typeface="Times New Roman" charset="0"/>
              </a:rPr>
              <a:t>33</a:t>
            </a:r>
          </a:p>
        </p:txBody>
      </p:sp>
      <p:sp>
        <p:nvSpPr>
          <p:cNvPr id="110601" name="Rectangle 8"/>
          <p:cNvSpPr>
            <a:spLocks noChangeArrowheads="1"/>
          </p:cNvSpPr>
          <p:nvPr/>
        </p:nvSpPr>
        <p:spPr bwMode="auto">
          <a:xfrm>
            <a:off x="0" y="8687425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Rectangle 9"/>
          <p:cNvSpPr>
            <a:spLocks noChangeArrowheads="1"/>
          </p:cNvSpPr>
          <p:nvPr/>
        </p:nvSpPr>
        <p:spPr bwMode="auto">
          <a:xfrm>
            <a:off x="0" y="0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3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604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54" tIns="46028" rIns="92054" bIns="4602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21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80DF9-FEE5-BB49-A765-623BDB59FB0E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97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2BA68-CCA9-9C45-BECD-735F6C18DFFE}" type="slidenum">
              <a:rPr lang="en-US"/>
              <a:pPr/>
              <a:t>19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3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78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C34E1-A6A8-7943-B2AE-7EDC7E514EEE}" type="slidenum">
              <a:rPr lang="en-US"/>
              <a:pPr/>
              <a:t>20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52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A320E-AA18-D842-AAAF-8F820CAF770B}" type="slidenum">
              <a:rPr lang="en-US"/>
              <a:pPr/>
              <a:t>21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7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0384F-5E22-BD4A-A552-F08D9D01931C}" type="slidenum">
              <a:rPr lang="en-US"/>
              <a:pPr/>
              <a:t>22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8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B9CB0-76F8-7B4A-88C8-A2A3010D97C3}" type="slidenum">
              <a:rPr lang="en-US"/>
              <a:pPr/>
              <a:t>23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51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0F562-0CB2-6F45-8AB7-84D6A181BE15}" type="slidenum">
              <a:rPr lang="en-US"/>
              <a:pPr/>
              <a:t>24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11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8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0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80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23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09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54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38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4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343"/>
            <a:fld id="{B04A3D76-F427-FF4F-B512-76A4CAA95E9A}" type="slidenum">
              <a:rPr lang="en-US"/>
              <a:pPr defTabSz="912343"/>
              <a:t>7</a:t>
            </a:fld>
            <a:endParaRPr lang="en-US" dirty="0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439" y="8685862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>
            <a:prstTxWarp prst="textNoShape">
              <a:avLst/>
            </a:prstTxWarp>
          </a:bodyPr>
          <a:lstStyle/>
          <a:p>
            <a:pPr algn="r"/>
            <a:fld id="{152F48EC-6A42-5C42-AA9E-6786929AA43E}" type="slidenum">
              <a:rPr lang="en-US" sz="1200"/>
              <a:pPr algn="r"/>
              <a:t>7</a:t>
            </a:fld>
            <a:endParaRPr lang="en-US" sz="1200" dirty="0"/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13" tIns="45706" rIns="91413" bIns="4570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3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343"/>
            <a:fld id="{A3B7D02D-AD04-E54C-8789-04631E1F8EC3}" type="slidenum">
              <a:rPr lang="en-US"/>
              <a:pPr defTabSz="912343"/>
              <a:t>8</a:t>
            </a:fld>
            <a:endParaRPr lang="en-US" dirty="0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439" y="8685862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>
            <a:prstTxWarp prst="textNoShape">
              <a:avLst/>
            </a:prstTxWarp>
          </a:bodyPr>
          <a:lstStyle/>
          <a:p>
            <a:pPr algn="r"/>
            <a:fld id="{27A29F50-C6BD-D648-A3A9-42277D0E06AD}" type="slidenum">
              <a:rPr lang="en-US" sz="1200"/>
              <a:pPr algn="r"/>
              <a:t>8</a:t>
            </a:fld>
            <a:endParaRPr lang="en-US" sz="1200" dirty="0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13" tIns="45706" rIns="91413" bIns="4570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2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343"/>
            <a:fld id="{E33CEDF1-E976-6F48-8FB9-B8FC5E966AEF}" type="slidenum">
              <a:rPr lang="en-US"/>
              <a:pPr defTabSz="912343"/>
              <a:t>9</a:t>
            </a:fld>
            <a:endParaRPr lang="en-US" dirty="0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439" y="8685862"/>
            <a:ext cx="2972007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>
            <a:prstTxWarp prst="textNoShape">
              <a:avLst/>
            </a:prstTxWarp>
          </a:bodyPr>
          <a:lstStyle/>
          <a:p>
            <a:pPr algn="r"/>
            <a:fld id="{9DA539B9-A41C-3241-B539-C204B3E5073B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13" tIns="45706" rIns="91413" bIns="4570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B6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1223-BEC9-4EFC-8EA8-DFFD03655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A2AEBF-051A-4FFC-AD63-4874892751CD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0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3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tiff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mailto:Robert.kreuzbauer@gmail.com" TargetMode="Externa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dirty="0"/>
              <a:t>Prof. Robert Kreuzbauer</a:t>
            </a:r>
          </a:p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b="0" dirty="0"/>
              <a:t>Assoc. professor in marketing</a:t>
            </a:r>
          </a:p>
          <a:p>
            <a:pPr eaLnBrk="1" hangingPunct="1"/>
            <a:r>
              <a:rPr lang="en-US" sz="1800" b="0" dirty="0"/>
              <a:t>Surrey business school</a:t>
            </a:r>
          </a:p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b="0" dirty="0"/>
              <a:t>17_may_2021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752600"/>
          </a:xfrm>
        </p:spPr>
        <p:txBody>
          <a:bodyPr>
            <a:noAutofit/>
          </a:bodyPr>
          <a:lstStyle/>
          <a:p>
            <a:r>
              <a:rPr lang="en-US" sz="4000" dirty="0"/>
              <a:t>Marketing Analytics</a:t>
            </a:r>
          </a:p>
        </p:txBody>
      </p:sp>
    </p:spTree>
    <p:extLst>
      <p:ext uri="{BB962C8B-B14F-4D97-AF65-F5344CB8AC3E}">
        <p14:creationId xmlns:p14="http://schemas.microsoft.com/office/powerpoint/2010/main" val="223473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1041083" y="1143000"/>
            <a:ext cx="34547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Black Death </a:t>
            </a:r>
            <a:r>
              <a:rPr lang="en-US" sz="2800" dirty="0"/>
              <a:t>of Europe</a:t>
            </a:r>
          </a:p>
          <a:p>
            <a:pPr algn="ctr"/>
            <a:r>
              <a:rPr lang="en-US" sz="2800" dirty="0"/>
              <a:t>1348 - 1350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27908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5633557" y="4953000"/>
            <a:ext cx="32818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self-flogging </a:t>
            </a:r>
          </a:p>
          <a:p>
            <a:pPr algn="ctr"/>
            <a:r>
              <a:rPr lang="en-US" sz="2800" dirty="0"/>
              <a:t>(whipping of oneself) </a:t>
            </a:r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9720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Bass Story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361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200" dirty="0">
                <a:solidFill>
                  <a:srgbClr val="000000"/>
                </a:solidFill>
              </a:rPr>
              <a:t>Bass </a:t>
            </a:r>
            <a:r>
              <a:rPr lang="en-US" sz="32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Story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646113" y="1295400"/>
            <a:ext cx="3595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Smallpox</a:t>
            </a:r>
            <a:endParaRPr lang="en-US" sz="2400" dirty="0"/>
          </a:p>
          <a:p>
            <a:r>
              <a:rPr lang="en-US" sz="2400" dirty="0"/>
              <a:t>Europe: 18th century</a:t>
            </a: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533400" y="2305050"/>
            <a:ext cx="464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6538" indent="-236538">
              <a:buFont typeface="Arial" charset="0"/>
              <a:buChar char="•"/>
            </a:pPr>
            <a:r>
              <a:rPr lang="en-US" sz="2400" dirty="0"/>
              <a:t>Up to 60 million died</a:t>
            </a:r>
          </a:p>
          <a:p>
            <a:pPr marL="236538" indent="-236538">
              <a:buFont typeface="Arial" charset="0"/>
              <a:buChar char="•"/>
            </a:pPr>
            <a:endParaRPr lang="en-US" sz="2400" dirty="0"/>
          </a:p>
          <a:p>
            <a:pPr marL="236538" indent="-236538">
              <a:buFont typeface="Arial" charset="0"/>
              <a:buChar char="•"/>
            </a:pPr>
            <a:r>
              <a:rPr lang="en-US" sz="2400" dirty="0"/>
              <a:t>Up to 30% of those infected, including 80% of the children under 5 years of age, died from the disease, and one third of the survivors went blind</a:t>
            </a:r>
          </a:p>
          <a:p>
            <a:pPr marL="236538" indent="-236538">
              <a:buFont typeface="Arial" charset="0"/>
              <a:buChar char="•"/>
            </a:pPr>
            <a:endParaRPr lang="en-US" sz="2400" dirty="0"/>
          </a:p>
          <a:p>
            <a:pPr marL="236538" indent="-236538">
              <a:buFont typeface="Arial" charset="0"/>
              <a:buChar char="•"/>
            </a:pPr>
            <a:r>
              <a:rPr lang="en-US" sz="2400" dirty="0"/>
              <a:t>WHO certified the eradication of smallpox in December 1979</a:t>
            </a:r>
          </a:p>
          <a:p>
            <a:pPr marL="236538" indent="-236538">
              <a:buFont typeface="Arial" charset="0"/>
              <a:buChar char="•"/>
            </a:pPr>
            <a:endParaRPr lang="en-US" sz="2400" dirty="0"/>
          </a:p>
          <a:p>
            <a:pPr marL="236538" indent="-236538"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4301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137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1240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74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200" dirty="0">
                <a:solidFill>
                  <a:srgbClr val="000000"/>
                </a:solidFill>
              </a:rPr>
              <a:t>Bass </a:t>
            </a:r>
            <a:r>
              <a:rPr lang="en-US" sz="32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Story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88391" y="1295400"/>
            <a:ext cx="18679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Spanish Flu</a:t>
            </a:r>
            <a:endParaRPr lang="en-US" sz="2800" dirty="0"/>
          </a:p>
          <a:p>
            <a:pPr algn="ctr"/>
            <a:r>
              <a:rPr lang="en-US" sz="2800" dirty="0"/>
              <a:t>1918-1920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29718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533400" y="2451318"/>
            <a:ext cx="3657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6538" indent="-236538">
              <a:buFont typeface="Arial" charset="0"/>
              <a:buChar char="•"/>
            </a:pPr>
            <a:r>
              <a:rPr lang="en-US" sz="2800" dirty="0"/>
              <a:t>Up to 70 million died</a:t>
            </a:r>
          </a:p>
          <a:p>
            <a:pPr marL="236538" indent="-236538">
              <a:buFont typeface="Arial" charset="0"/>
              <a:buChar char="•"/>
            </a:pPr>
            <a:endParaRPr lang="en-US" sz="2800" dirty="0"/>
          </a:p>
          <a:p>
            <a:pPr marL="236538" indent="-236538">
              <a:buFont typeface="Arial" charset="0"/>
              <a:buChar char="•"/>
            </a:pPr>
            <a:endParaRPr lang="en-US" sz="2800" dirty="0"/>
          </a:p>
          <a:p>
            <a:pPr marL="236538" indent="-236538"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746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38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How does an epidemic spread?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1752600"/>
            <a:ext cx="4897438" cy="3733800"/>
            <a:chOff x="2133600" y="1752600"/>
            <a:chExt cx="4897438" cy="3733800"/>
          </a:xfrm>
        </p:grpSpPr>
        <p:pic>
          <p:nvPicPr>
            <p:cNvPr id="4506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752600"/>
              <a:ext cx="4897438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981200"/>
              <a:ext cx="1295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849255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8"/>
          <p:cNvSpPr>
            <a:spLocks/>
          </p:cNvSpPr>
          <p:nvPr/>
        </p:nvSpPr>
        <p:spPr bwMode="auto">
          <a:xfrm>
            <a:off x="1598613" y="2405063"/>
            <a:ext cx="1525587" cy="152400"/>
          </a:xfrm>
          <a:custGeom>
            <a:avLst/>
            <a:gdLst>
              <a:gd name="T0" fmla="*/ 0 w 1287"/>
              <a:gd name="T1" fmla="*/ 0 h 104"/>
              <a:gd name="T2" fmla="*/ 0 w 1287"/>
              <a:gd name="T3" fmla="*/ 2147483647 h 104"/>
              <a:gd name="T4" fmla="*/ 2147483647 w 1287"/>
              <a:gd name="T5" fmla="*/ 2147483647 h 104"/>
              <a:gd name="T6" fmla="*/ 2147483647 w 1287"/>
              <a:gd name="T7" fmla="*/ 21474836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287"/>
              <a:gd name="T13" fmla="*/ 0 h 104"/>
              <a:gd name="T14" fmla="*/ 1287 w 1287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7" h="104">
                <a:moveTo>
                  <a:pt x="0" y="0"/>
                </a:moveTo>
                <a:lnTo>
                  <a:pt x="0" y="103"/>
                </a:lnTo>
                <a:lnTo>
                  <a:pt x="1283" y="103"/>
                </a:lnTo>
                <a:lnTo>
                  <a:pt x="1286" y="2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7" name="Freeform 9"/>
          <p:cNvSpPr>
            <a:spLocks/>
          </p:cNvSpPr>
          <p:nvPr/>
        </p:nvSpPr>
        <p:spPr bwMode="auto">
          <a:xfrm>
            <a:off x="4343400" y="2443163"/>
            <a:ext cx="4114800" cy="114300"/>
          </a:xfrm>
          <a:custGeom>
            <a:avLst/>
            <a:gdLst>
              <a:gd name="T0" fmla="*/ 0 w 1568"/>
              <a:gd name="T1" fmla="*/ 2147483647 h 108"/>
              <a:gd name="T2" fmla="*/ 0 w 1568"/>
              <a:gd name="T3" fmla="*/ 2147483647 h 108"/>
              <a:gd name="T4" fmla="*/ 2147483647 w 1568"/>
              <a:gd name="T5" fmla="*/ 2147483647 h 108"/>
              <a:gd name="T6" fmla="*/ 2147483647 w 156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1568"/>
              <a:gd name="T13" fmla="*/ 0 h 108"/>
              <a:gd name="T14" fmla="*/ 1568 w 1568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8" h="108">
                <a:moveTo>
                  <a:pt x="0" y="1"/>
                </a:moveTo>
                <a:lnTo>
                  <a:pt x="0" y="107"/>
                </a:lnTo>
                <a:lnTo>
                  <a:pt x="1567" y="107"/>
                </a:lnTo>
                <a:lnTo>
                  <a:pt x="1567" y="0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How does an epidemic spread?</a:t>
            </a:r>
          </a:p>
        </p:txBody>
      </p:sp>
      <p:sp>
        <p:nvSpPr>
          <p:cNvPr id="52229" name="TextBox 13"/>
          <p:cNvSpPr txBox="1">
            <a:spLocks noChangeArrowheads="1"/>
          </p:cNvSpPr>
          <p:nvPr/>
        </p:nvSpPr>
        <p:spPr bwMode="auto">
          <a:xfrm>
            <a:off x="457200" y="1795463"/>
            <a:ext cx="1503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/>
              <a:t>n</a:t>
            </a:r>
            <a:r>
              <a:rPr lang="en-US" b="1" i="1" baseline="-25000"/>
              <a:t>t       </a:t>
            </a:r>
            <a:r>
              <a:rPr lang="en-US" b="1"/>
              <a:t>=	</a:t>
            </a:r>
            <a:r>
              <a:rPr lang="en-US" b="1" i="1"/>
              <a:t>p </a:t>
            </a:r>
            <a:r>
              <a:rPr lang="en-US" b="1"/>
              <a:t> </a:t>
            </a:r>
            <a:r>
              <a:rPr lang="en-US" b="1">
                <a:latin typeface="Symbol" charset="2"/>
              </a:rPr>
              <a:t>´</a:t>
            </a:r>
            <a:endParaRPr lang="en-US"/>
          </a:p>
        </p:txBody>
      </p:sp>
      <p:sp>
        <p:nvSpPr>
          <p:cNvPr id="52230" name="Rectangle 15"/>
          <p:cNvSpPr>
            <a:spLocks noChangeArrowheads="1"/>
          </p:cNvSpPr>
          <p:nvPr/>
        </p:nvSpPr>
        <p:spPr bwMode="auto">
          <a:xfrm>
            <a:off x="3657600" y="1808163"/>
            <a:ext cx="327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+      </a:t>
            </a:r>
            <a:r>
              <a:rPr lang="en-US" b="1" i="1"/>
              <a:t>q </a:t>
            </a:r>
            <a:r>
              <a:rPr lang="en-US" b="1"/>
              <a:t> </a:t>
            </a:r>
            <a:r>
              <a:rPr lang="en-US" b="1">
                <a:latin typeface="Symbol" charset="2"/>
              </a:rPr>
              <a:t>´ </a:t>
            </a:r>
            <a:r>
              <a:rPr lang="en-US" b="1"/>
              <a:t>                            </a:t>
            </a:r>
            <a:r>
              <a:rPr lang="en-US" b="1">
                <a:latin typeface="Symbol" charset="2"/>
              </a:rPr>
              <a:t>´</a:t>
            </a:r>
            <a:endParaRPr lang="en-US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1890713" y="1658938"/>
            <a:ext cx="188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not yet infected</a:t>
            </a:r>
          </a:p>
          <a:p>
            <a:r>
              <a:rPr lang="en-US" b="1"/>
              <a:t>people</a:t>
            </a:r>
          </a:p>
        </p:txBody>
      </p:sp>
      <p:sp>
        <p:nvSpPr>
          <p:cNvPr id="52232" name="Rectangle 17"/>
          <p:cNvSpPr>
            <a:spLocks noChangeArrowheads="1"/>
          </p:cNvSpPr>
          <p:nvPr/>
        </p:nvSpPr>
        <p:spPr bwMode="auto">
          <a:xfrm>
            <a:off x="6781800" y="1654175"/>
            <a:ext cx="1890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not yet infected</a:t>
            </a:r>
          </a:p>
          <a:p>
            <a:r>
              <a:rPr lang="en-US" b="1"/>
              <a:t>people</a:t>
            </a:r>
          </a:p>
        </p:txBody>
      </p:sp>
      <p:sp>
        <p:nvSpPr>
          <p:cNvPr id="52233" name="Rectangle 19"/>
          <p:cNvSpPr>
            <a:spLocks noChangeArrowheads="1"/>
          </p:cNvSpPr>
          <p:nvPr/>
        </p:nvSpPr>
        <p:spPr bwMode="auto">
          <a:xfrm>
            <a:off x="1143000" y="2673350"/>
            <a:ext cx="280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External infection effect</a:t>
            </a:r>
          </a:p>
        </p:txBody>
      </p:sp>
      <p:sp>
        <p:nvSpPr>
          <p:cNvPr id="52234" name="Rectangle 20"/>
          <p:cNvSpPr>
            <a:spLocks noChangeArrowheads="1"/>
          </p:cNvSpPr>
          <p:nvPr/>
        </p:nvSpPr>
        <p:spPr bwMode="auto">
          <a:xfrm>
            <a:off x="5105400" y="2678113"/>
            <a:ext cx="272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Internal infection effect</a:t>
            </a:r>
          </a:p>
        </p:txBody>
      </p:sp>
      <p:sp>
        <p:nvSpPr>
          <p:cNvPr id="52235" name="Rectangle 21"/>
          <p:cNvSpPr>
            <a:spLocks noChangeArrowheads="1"/>
          </p:cNvSpPr>
          <p:nvPr/>
        </p:nvSpPr>
        <p:spPr bwMode="auto">
          <a:xfrm>
            <a:off x="4616450" y="1643063"/>
            <a:ext cx="19415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already infected</a:t>
            </a:r>
          </a:p>
          <a:p>
            <a:r>
              <a:rPr lang="en-US" b="1"/>
              <a:t>people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400" y="36576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r>
              <a:rPr lang="en-US" sz="1600" i="1" dirty="0" err="1">
                <a:solidFill>
                  <a:srgbClr val="000000"/>
                </a:solidFill>
              </a:rPr>
              <a:t>n</a:t>
            </a:r>
            <a:r>
              <a:rPr lang="en-US" sz="1600" i="1" baseline="-25000" dirty="0" err="1">
                <a:solidFill>
                  <a:srgbClr val="000000"/>
                </a:solidFill>
              </a:rPr>
              <a:t>t</a:t>
            </a:r>
            <a:r>
              <a:rPr lang="en-US" sz="1600" dirty="0">
                <a:solidFill>
                  <a:srgbClr val="000000"/>
                </a:solidFill>
              </a:rPr>
              <a:t>  =	   number of people who will get infected at time </a:t>
            </a:r>
            <a:r>
              <a:rPr lang="en-US" sz="1600" i="1" dirty="0" err="1">
                <a:solidFill>
                  <a:srgbClr val="000000"/>
                </a:solidFill>
              </a:rPr>
              <a:t>t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r>
              <a:rPr lang="en-US" sz="1600" i="1" dirty="0" err="1">
                <a:solidFill>
                  <a:srgbClr val="000000"/>
                </a:solidFill>
              </a:rPr>
              <a:t>p</a:t>
            </a:r>
            <a:r>
              <a:rPr lang="en-US" sz="1600" dirty="0">
                <a:solidFill>
                  <a:srgbClr val="000000"/>
                </a:solidFill>
              </a:rPr>
              <a:t>   =	   strength of external infection (e.g. through fowl, flee, birds, etc.)</a:t>
            </a:r>
          </a:p>
          <a:p>
            <a:pPr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r>
              <a:rPr lang="en-US" sz="1600" i="1" dirty="0" err="1">
                <a:solidFill>
                  <a:srgbClr val="000000"/>
                </a:solidFill>
              </a:rPr>
              <a:t>q</a:t>
            </a:r>
            <a:r>
              <a:rPr lang="en-US" sz="1600" i="1" dirty="0">
                <a:solidFill>
                  <a:srgbClr val="000000"/>
                </a:solidFill>
              </a:rPr>
              <a:t>   </a:t>
            </a:r>
            <a:r>
              <a:rPr lang="en-US" sz="1600" dirty="0">
                <a:solidFill>
                  <a:srgbClr val="000000"/>
                </a:solidFill>
              </a:rPr>
              <a:t>=   virulence of the disease - how likely one person is to infect another 		          (internal effect)</a:t>
            </a:r>
            <a:endParaRPr lang="en-US" sz="1600" i="1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endParaRPr lang="en-US" sz="1600" i="1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r>
              <a:rPr lang="en-US" sz="16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003977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Similar shapes between the spread of a disease and diffusion of innovations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105275"/>
            <a:ext cx="53959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19400" y="1143000"/>
            <a:ext cx="3581400" cy="2819400"/>
            <a:chOff x="2133600" y="1752600"/>
            <a:chExt cx="4897438" cy="3733800"/>
          </a:xfrm>
        </p:grpSpPr>
        <p:pic>
          <p:nvPicPr>
            <p:cNvPr id="5325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752600"/>
              <a:ext cx="4897438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981200"/>
              <a:ext cx="1295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6393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Bass Diffusion Model for Durables</a:t>
            </a: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76200" y="3429000"/>
            <a:ext cx="8686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spcAft>
                <a:spcPct val="75000"/>
              </a:spcAft>
              <a:tabLst>
                <a:tab pos="1052513" algn="r"/>
                <a:tab pos="1331913" algn="ctr"/>
                <a:tab pos="1625600" algn="l"/>
                <a:tab pos="2120900" algn="ctr"/>
                <a:tab pos="2957513" algn="ctr"/>
                <a:tab pos="3903663" algn="ctr"/>
                <a:tab pos="5327650" algn="ctr"/>
              </a:tabLst>
            </a:pPr>
            <a:r>
              <a:rPr lang="en-US" dirty="0"/>
              <a:t>	</a:t>
            </a:r>
            <a:r>
              <a:rPr lang="en-US" b="1" i="1" dirty="0" err="1"/>
              <a:t>n</a:t>
            </a:r>
            <a:r>
              <a:rPr lang="en-US" b="1" i="1" baseline="-25000" dirty="0" err="1"/>
              <a:t>t</a:t>
            </a:r>
            <a:r>
              <a:rPr lang="en-US" b="1" dirty="0"/>
              <a:t>	=	</a:t>
            </a:r>
            <a:r>
              <a:rPr lang="en-US" b="1" i="1" dirty="0" err="1"/>
              <a:t>p</a:t>
            </a:r>
            <a:r>
              <a:rPr lang="en-US" b="1" i="1" dirty="0"/>
              <a:t> </a:t>
            </a:r>
            <a:r>
              <a:rPr lang="en-US" b="1" dirty="0"/>
              <a:t> </a:t>
            </a:r>
            <a:r>
              <a:rPr lang="en-US" b="1" dirty="0">
                <a:latin typeface="Symbol" charset="2"/>
              </a:rPr>
              <a:t>´	   </a:t>
            </a:r>
            <a:r>
              <a:rPr lang="en-US" b="1" dirty="0"/>
              <a:t>(N - </a:t>
            </a:r>
            <a:r>
              <a:rPr lang="en-US" b="1" dirty="0" err="1"/>
              <a:t>N(t</a:t>
            </a:r>
            <a:r>
              <a:rPr lang="en-US" b="1" dirty="0"/>
              <a:t>)) </a:t>
            </a:r>
            <a:br>
              <a:rPr lang="en-US" b="1" dirty="0"/>
            </a:br>
            <a:r>
              <a:rPr lang="en-US" b="1" dirty="0"/>
              <a:t>				         		      	</a:t>
            </a:r>
          </a:p>
          <a:p>
            <a:pPr eaLnBrk="0" hangingPunct="0">
              <a:spcBef>
                <a:spcPct val="20000"/>
              </a:spcBef>
              <a:spcAft>
                <a:spcPct val="125000"/>
              </a:spcAft>
              <a:buFont typeface="Wingdings" charset="2"/>
              <a:buNone/>
              <a:tabLst>
                <a:tab pos="1052513" algn="r"/>
                <a:tab pos="1331913" algn="ctr"/>
                <a:tab pos="1625600" algn="l"/>
                <a:tab pos="2120900" algn="ctr"/>
                <a:tab pos="2957513" algn="ctr"/>
                <a:tab pos="3903663" algn="ctr"/>
                <a:tab pos="5327650" algn="ctr"/>
              </a:tabLst>
            </a:pPr>
            <a:r>
              <a:rPr lang="en-US" b="1" dirty="0"/>
              <a:t>				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76200" y="1784350"/>
            <a:ext cx="9372600" cy="1644650"/>
          </a:xfrm>
          <a:prstGeom prst="rect">
            <a:avLst/>
          </a:prstGeom>
        </p:spPr>
        <p:txBody>
          <a:bodyPr vert="horz" lIns="92066" tIns="46034" rIns="92066" bIns="46034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75000"/>
              </a:spcAft>
              <a:buClr>
                <a:schemeClr val="accent1"/>
              </a:buClr>
              <a:buSzPct val="85000"/>
              <a:buFont typeface="Wingdings" charset="2"/>
              <a:buNone/>
              <a:tabLst>
                <a:tab pos="1052513" algn="r"/>
                <a:tab pos="1331913" algn="ctr"/>
                <a:tab pos="1625600" algn="l"/>
                <a:tab pos="2120900" algn="ctr"/>
                <a:tab pos="2957513" algn="ctr"/>
                <a:tab pos="3903663" algn="ctr"/>
                <a:tab pos="532765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	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´	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Remaining       +       	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´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Adopter Proportion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´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Remaining Potential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25000"/>
              </a:spcAft>
              <a:buClr>
                <a:schemeClr val="accent1"/>
              </a:buClr>
              <a:buSzPct val="85000"/>
              <a:buFont typeface="Wingdings" charset="2"/>
              <a:buNone/>
              <a:tabLst>
                <a:tab pos="1052513" algn="r"/>
                <a:tab pos="1331913" algn="ctr"/>
                <a:tab pos="1625600" algn="l"/>
                <a:tab pos="2120900" algn="ctr"/>
                <a:tab pos="2957513" algn="ctr"/>
                <a:tab pos="3903663" algn="ctr"/>
                <a:tab pos="532765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 Innovation		 	Imitation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    Effect		 		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827213" y="2286000"/>
            <a:ext cx="1525587" cy="152400"/>
          </a:xfrm>
          <a:custGeom>
            <a:avLst/>
            <a:gdLst>
              <a:gd name="T0" fmla="*/ 0 w 1287"/>
              <a:gd name="T1" fmla="*/ 0 h 104"/>
              <a:gd name="T2" fmla="*/ 0 w 1287"/>
              <a:gd name="T3" fmla="*/ 2147483647 h 104"/>
              <a:gd name="T4" fmla="*/ 2147483647 w 1287"/>
              <a:gd name="T5" fmla="*/ 2147483647 h 104"/>
              <a:gd name="T6" fmla="*/ 2147483647 w 1287"/>
              <a:gd name="T7" fmla="*/ 21474836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287"/>
              <a:gd name="T13" fmla="*/ 0 h 104"/>
              <a:gd name="T14" fmla="*/ 1287 w 1287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7" h="104">
                <a:moveTo>
                  <a:pt x="0" y="0"/>
                </a:moveTo>
                <a:lnTo>
                  <a:pt x="0" y="103"/>
                </a:lnTo>
                <a:lnTo>
                  <a:pt x="1283" y="103"/>
                </a:lnTo>
                <a:lnTo>
                  <a:pt x="1286" y="2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038600" y="2324100"/>
            <a:ext cx="4724400" cy="114300"/>
          </a:xfrm>
          <a:custGeom>
            <a:avLst/>
            <a:gdLst>
              <a:gd name="T0" fmla="*/ 0 w 1568"/>
              <a:gd name="T1" fmla="*/ 2147483647 h 108"/>
              <a:gd name="T2" fmla="*/ 0 w 1568"/>
              <a:gd name="T3" fmla="*/ 2147483647 h 108"/>
              <a:gd name="T4" fmla="*/ 2147483647 w 1568"/>
              <a:gd name="T5" fmla="*/ 2147483647 h 108"/>
              <a:gd name="T6" fmla="*/ 2147483647 w 156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1568"/>
              <a:gd name="T13" fmla="*/ 0 h 108"/>
              <a:gd name="T14" fmla="*/ 1568 w 1568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8" h="108">
                <a:moveTo>
                  <a:pt x="0" y="1"/>
                </a:moveTo>
                <a:lnTo>
                  <a:pt x="0" y="107"/>
                </a:lnTo>
                <a:lnTo>
                  <a:pt x="1567" y="107"/>
                </a:lnTo>
                <a:lnTo>
                  <a:pt x="1567" y="0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5800" y="4114800"/>
            <a:ext cx="7696200" cy="2780169"/>
            <a:chOff x="685800" y="3925431"/>
            <a:chExt cx="7696200" cy="278016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615" t="848" r="1923" b="6615"/>
            <a:stretch>
              <a:fillRect/>
            </a:stretch>
          </p:blipFill>
          <p:spPr bwMode="auto">
            <a:xfrm>
              <a:off x="5410200" y="4343400"/>
              <a:ext cx="2971800" cy="142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685800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124200" y="6248400"/>
              <a:ext cx="2895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685800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876300" y="3925431"/>
              <a:ext cx="4991100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sz="2000" dirty="0"/>
            </a:p>
            <a:p>
              <a:r>
                <a:rPr lang="en-US" sz="2000" dirty="0"/>
                <a:t>N = total market</a:t>
              </a:r>
            </a:p>
            <a:p>
              <a:endParaRPr lang="en-US" sz="2000" dirty="0"/>
            </a:p>
            <a:p>
              <a:r>
                <a:rPr lang="en-US" sz="2000" dirty="0" err="1"/>
                <a:t>N(t</a:t>
              </a:r>
              <a:r>
                <a:rPr lang="en-US" sz="2000" dirty="0"/>
                <a:t>) = cumulative number of people who have adopted at time </a:t>
              </a:r>
              <a:r>
                <a:rPr lang="en-US" sz="2000" dirty="0" err="1"/>
                <a:t>t</a:t>
              </a:r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N-</a:t>
              </a:r>
              <a:r>
                <a:rPr lang="en-US" sz="2000" dirty="0" err="1"/>
                <a:t>N(t</a:t>
              </a:r>
              <a:r>
                <a:rPr lang="en-US" sz="2000" dirty="0"/>
                <a:t>) = remaining potential for adoption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6257132" y="5018881"/>
              <a:ext cx="165735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752600" y="4572000"/>
              <a:ext cx="4876800" cy="8382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6959600" y="5802313"/>
              <a:ext cx="247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5334000" y="5562600"/>
              <a:ext cx="2057400" cy="4572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90600" y="4287838"/>
              <a:ext cx="152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90600" y="4902200"/>
              <a:ext cx="152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905500" y="5600700"/>
              <a:ext cx="152400" cy="762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096000" y="5486400"/>
              <a:ext cx="304800" cy="152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6172200" y="5181600"/>
              <a:ext cx="685800" cy="381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6362700" y="4914900"/>
              <a:ext cx="838200" cy="4572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6705600" y="4572000"/>
              <a:ext cx="381000" cy="2286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7040563" y="4846638"/>
              <a:ext cx="228600" cy="762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934200" y="5257800"/>
              <a:ext cx="685800" cy="2286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7543800" y="5562600"/>
              <a:ext cx="228600" cy="762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13782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Bass Diffusion Model for Durables</a:t>
            </a: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76200" y="3429000"/>
            <a:ext cx="8686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spcAft>
                <a:spcPct val="75000"/>
              </a:spcAft>
              <a:tabLst>
                <a:tab pos="1052513" algn="r"/>
                <a:tab pos="1331913" algn="ctr"/>
                <a:tab pos="1625600" algn="l"/>
                <a:tab pos="2120900" algn="ctr"/>
                <a:tab pos="2957513" algn="ctr"/>
                <a:tab pos="3903663" algn="ctr"/>
                <a:tab pos="5327650" algn="ctr"/>
              </a:tabLst>
            </a:pPr>
            <a:r>
              <a:rPr lang="en-US" dirty="0"/>
              <a:t>	</a:t>
            </a:r>
            <a:r>
              <a:rPr lang="en-US" b="1" i="1" dirty="0" err="1"/>
              <a:t>n</a:t>
            </a:r>
            <a:r>
              <a:rPr lang="en-US" b="1" i="1" baseline="-25000" dirty="0" err="1"/>
              <a:t>t</a:t>
            </a:r>
            <a:r>
              <a:rPr lang="en-US" b="1" dirty="0"/>
              <a:t>	=	</a:t>
            </a:r>
            <a:r>
              <a:rPr lang="en-US" b="1" i="1" dirty="0" err="1"/>
              <a:t>p</a:t>
            </a:r>
            <a:r>
              <a:rPr lang="en-US" b="1" i="1" dirty="0"/>
              <a:t> </a:t>
            </a:r>
            <a:r>
              <a:rPr lang="en-US" b="1" dirty="0"/>
              <a:t> </a:t>
            </a:r>
            <a:r>
              <a:rPr lang="en-US" b="1" dirty="0">
                <a:latin typeface="Symbol" charset="2"/>
              </a:rPr>
              <a:t>´	   </a:t>
            </a:r>
            <a:r>
              <a:rPr lang="en-US" b="1" dirty="0"/>
              <a:t>(N - </a:t>
            </a:r>
            <a:r>
              <a:rPr lang="en-US" b="1" dirty="0" err="1"/>
              <a:t>N(t</a:t>
            </a:r>
            <a:r>
              <a:rPr lang="en-US" b="1" dirty="0"/>
              <a:t>))       +       	</a:t>
            </a:r>
            <a:r>
              <a:rPr lang="en-US" b="1" i="1" dirty="0" err="1"/>
              <a:t>q</a:t>
            </a:r>
            <a:r>
              <a:rPr lang="en-US" b="1" i="1" dirty="0"/>
              <a:t> </a:t>
            </a:r>
            <a:r>
              <a:rPr lang="en-US" b="1" dirty="0"/>
              <a:t> </a:t>
            </a:r>
            <a:r>
              <a:rPr lang="en-US" b="1" dirty="0">
                <a:latin typeface="Symbol" charset="2"/>
              </a:rPr>
              <a:t>´ </a:t>
            </a:r>
            <a:r>
              <a:rPr lang="en-US" b="1" dirty="0"/>
              <a:t> (</a:t>
            </a:r>
            <a:r>
              <a:rPr lang="en-US" b="1" dirty="0" err="1"/>
              <a:t>N(t</a:t>
            </a:r>
            <a:r>
              <a:rPr lang="en-US" b="1" dirty="0"/>
              <a:t>) / N) </a:t>
            </a:r>
            <a:r>
              <a:rPr lang="en-US" b="1" dirty="0">
                <a:latin typeface="Symbol" charset="2"/>
              </a:rPr>
              <a:t>´ </a:t>
            </a:r>
            <a:r>
              <a:rPr lang="en-US" b="1" dirty="0"/>
              <a:t>(N - </a:t>
            </a:r>
            <a:r>
              <a:rPr lang="en-US" b="1" dirty="0" err="1"/>
              <a:t>N(t</a:t>
            </a:r>
            <a:r>
              <a:rPr lang="en-US" b="1" dirty="0"/>
              <a:t>)) </a:t>
            </a:r>
            <a:br>
              <a:rPr lang="en-US" b="1" dirty="0"/>
            </a:br>
            <a:r>
              <a:rPr lang="en-US" b="1" dirty="0"/>
              <a:t>				         		      	</a:t>
            </a:r>
          </a:p>
          <a:p>
            <a:pPr eaLnBrk="0" hangingPunct="0">
              <a:spcBef>
                <a:spcPct val="20000"/>
              </a:spcBef>
              <a:spcAft>
                <a:spcPct val="125000"/>
              </a:spcAft>
              <a:buFont typeface="Wingdings" charset="2"/>
              <a:buNone/>
              <a:tabLst>
                <a:tab pos="1052513" algn="r"/>
                <a:tab pos="1331913" algn="ctr"/>
                <a:tab pos="1625600" algn="l"/>
                <a:tab pos="2120900" algn="ctr"/>
                <a:tab pos="2957513" algn="ctr"/>
                <a:tab pos="3903663" algn="ctr"/>
                <a:tab pos="5327650" algn="ctr"/>
              </a:tabLst>
            </a:pPr>
            <a:r>
              <a:rPr lang="en-US" b="1" dirty="0"/>
              <a:t>				</a:t>
            </a: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914400" y="4584700"/>
            <a:ext cx="7112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+mj-lt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	=	number of adopters at time 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t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(Sales)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	=	“coefficient of innovation” (External influence)</a:t>
            </a:r>
          </a:p>
          <a:p>
            <a:pPr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q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	=	“coefficient of imitation” (“internal” to the society  				  in which the diffusion spreads)</a:t>
            </a:r>
          </a:p>
          <a:p>
            <a:pPr>
              <a:lnSpc>
                <a:spcPct val="85000"/>
              </a:lnSpc>
              <a:spcAft>
                <a:spcPct val="10000"/>
              </a:spcAft>
              <a:tabLst>
                <a:tab pos="1052513" algn="r"/>
                <a:tab pos="1331913" algn="ctr"/>
                <a:tab pos="1624013" algn="l"/>
                <a:tab pos="2290763" algn="ctr"/>
                <a:tab pos="2955925" algn="ctr"/>
                <a:tab pos="3902075" algn="ctr"/>
                <a:tab pos="5327650" algn="ctr"/>
              </a:tabLst>
            </a:pPr>
            <a:br>
              <a:rPr lang="en-US" sz="2000" dirty="0">
                <a:solidFill>
                  <a:srgbClr val="000000"/>
                </a:solidFill>
                <a:latin typeface="+mj-lt"/>
              </a:rPr>
            </a:b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76200" y="1784350"/>
            <a:ext cx="9067800" cy="1644650"/>
          </a:xfrm>
          <a:prstGeom prst="rect">
            <a:avLst/>
          </a:prstGeom>
        </p:spPr>
        <p:txBody>
          <a:bodyPr vert="horz" lIns="92066" tIns="46034" rIns="92066" bIns="46034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75000"/>
              </a:spcAft>
              <a:buClr>
                <a:schemeClr val="accent1"/>
              </a:buClr>
              <a:buSzPct val="85000"/>
              <a:buFont typeface="Wingdings" charset="2"/>
              <a:buNone/>
              <a:tabLst>
                <a:tab pos="1052513" algn="r"/>
                <a:tab pos="1331913" algn="ctr"/>
                <a:tab pos="1625600" algn="l"/>
                <a:tab pos="2120900" algn="ctr"/>
                <a:tab pos="2957513" algn="ctr"/>
                <a:tab pos="3903663" algn="ctr"/>
                <a:tab pos="532765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	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´	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Remaining       +       	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´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Adopter Proportion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´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Remaining Potential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25000"/>
              </a:spcAft>
              <a:buClr>
                <a:schemeClr val="accent1"/>
              </a:buClr>
              <a:buSzPct val="85000"/>
              <a:buFont typeface="Wingdings" charset="2"/>
              <a:buNone/>
              <a:tabLst>
                <a:tab pos="1052513" algn="r"/>
                <a:tab pos="1331913" algn="ctr"/>
                <a:tab pos="1625600" algn="l"/>
                <a:tab pos="2120900" algn="ctr"/>
                <a:tab pos="2957513" algn="ctr"/>
                <a:tab pos="3903663" algn="ctr"/>
                <a:tab pos="532765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 Innovation		 	Imitation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    Effect		 		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827213" y="2286000"/>
            <a:ext cx="1525587" cy="152400"/>
          </a:xfrm>
          <a:custGeom>
            <a:avLst/>
            <a:gdLst>
              <a:gd name="T0" fmla="*/ 0 w 1287"/>
              <a:gd name="T1" fmla="*/ 0 h 104"/>
              <a:gd name="T2" fmla="*/ 0 w 1287"/>
              <a:gd name="T3" fmla="*/ 2147483647 h 104"/>
              <a:gd name="T4" fmla="*/ 2147483647 w 1287"/>
              <a:gd name="T5" fmla="*/ 2147483647 h 104"/>
              <a:gd name="T6" fmla="*/ 2147483647 w 1287"/>
              <a:gd name="T7" fmla="*/ 21474836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1287"/>
              <a:gd name="T13" fmla="*/ 0 h 104"/>
              <a:gd name="T14" fmla="*/ 1287 w 1287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7" h="104">
                <a:moveTo>
                  <a:pt x="0" y="0"/>
                </a:moveTo>
                <a:lnTo>
                  <a:pt x="0" y="103"/>
                </a:lnTo>
                <a:lnTo>
                  <a:pt x="1283" y="103"/>
                </a:lnTo>
                <a:lnTo>
                  <a:pt x="1286" y="2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038600" y="2324100"/>
            <a:ext cx="4724400" cy="114300"/>
          </a:xfrm>
          <a:custGeom>
            <a:avLst/>
            <a:gdLst>
              <a:gd name="T0" fmla="*/ 0 w 1568"/>
              <a:gd name="T1" fmla="*/ 2147483647 h 108"/>
              <a:gd name="T2" fmla="*/ 0 w 1568"/>
              <a:gd name="T3" fmla="*/ 2147483647 h 108"/>
              <a:gd name="T4" fmla="*/ 2147483647 w 1568"/>
              <a:gd name="T5" fmla="*/ 2147483647 h 108"/>
              <a:gd name="T6" fmla="*/ 2147483647 w 1568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1568"/>
              <a:gd name="T13" fmla="*/ 0 h 108"/>
              <a:gd name="T14" fmla="*/ 1568 w 1568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8" h="108">
                <a:moveTo>
                  <a:pt x="0" y="1"/>
                </a:moveTo>
                <a:lnTo>
                  <a:pt x="0" y="107"/>
                </a:lnTo>
                <a:lnTo>
                  <a:pt x="1567" y="107"/>
                </a:lnTo>
                <a:lnTo>
                  <a:pt x="1567" y="0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482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Bass Diffusion Model for Durables</a:t>
            </a:r>
          </a:p>
        </p:txBody>
      </p:sp>
      <p:graphicFrame>
        <p:nvGraphicFramePr>
          <p:cNvPr id="216068" name="Object 2"/>
          <p:cNvGraphicFramePr>
            <a:graphicFrameLocks noChangeAspect="1"/>
          </p:cNvGraphicFramePr>
          <p:nvPr/>
        </p:nvGraphicFramePr>
        <p:xfrm>
          <a:off x="1544638" y="2590800"/>
          <a:ext cx="584676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4" imgW="2527200" imgH="444240" progId="Equation.3">
                  <p:embed/>
                </p:oleObj>
              </mc:Choice>
              <mc:Fallback>
                <p:oleObj name="Equation" r:id="rId4" imgW="2527200" imgH="444240" progId="Equation.3">
                  <p:embed/>
                  <p:pic>
                    <p:nvPicPr>
                      <p:cNvPr id="2160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590800"/>
                        <a:ext cx="5846762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73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382000" cy="762000"/>
          </a:xfrm>
        </p:spPr>
        <p:txBody>
          <a:bodyPr>
            <a:normAutofit/>
          </a:bodyPr>
          <a:lstStyle/>
          <a:p>
            <a:pPr algn="l"/>
            <a:r>
              <a:rPr lang="en-US" sz="2000" b="0" i="1" cap="none" spc="0" dirty="0" err="1">
                <a:solidFill>
                  <a:srgbClr val="000000"/>
                </a:solidFill>
              </a:rPr>
              <a:t>p</a:t>
            </a:r>
            <a:r>
              <a:rPr lang="en-US" sz="2000" b="0" cap="none" spc="0" dirty="0">
                <a:solidFill>
                  <a:srgbClr val="000000"/>
                </a:solidFill>
              </a:rPr>
              <a:t> = Strength of the innovation (regardless of word of mouth)</a:t>
            </a:r>
          </a:p>
          <a:p>
            <a:pPr algn="l"/>
            <a:endParaRPr lang="en-US" sz="1800" b="0" cap="none" spc="0" dirty="0">
              <a:solidFill>
                <a:srgbClr val="000000"/>
              </a:solidFill>
            </a:endParaRPr>
          </a:p>
          <a:p>
            <a:pPr algn="l"/>
            <a:endParaRPr lang="en-US" sz="1800" b="0" cap="none" spc="0" dirty="0">
              <a:solidFill>
                <a:srgbClr val="000000"/>
              </a:solidFill>
            </a:endParaRPr>
          </a:p>
          <a:p>
            <a:pPr algn="l"/>
            <a:endParaRPr lang="en-US" sz="1800" b="0" cap="none" spc="0" dirty="0">
              <a:solidFill>
                <a:srgbClr val="000000"/>
              </a:solidFill>
            </a:endParaRPr>
          </a:p>
          <a:p>
            <a:pPr algn="l"/>
            <a:endParaRPr lang="en-US" sz="1800" b="0" cap="none" spc="0" dirty="0">
              <a:solidFill>
                <a:srgbClr val="000000"/>
              </a:solidFill>
            </a:endParaRPr>
          </a:p>
          <a:p>
            <a:pPr algn="l"/>
            <a:endParaRPr lang="en-US" sz="1800" b="0" cap="none" spc="0" dirty="0">
              <a:solidFill>
                <a:srgbClr val="000000"/>
              </a:solidFill>
            </a:endParaRPr>
          </a:p>
          <a:p>
            <a:pPr algn="l"/>
            <a:endParaRPr lang="en-US" sz="1800" b="0" cap="none" spc="0" dirty="0">
              <a:solidFill>
                <a:srgbClr val="000000"/>
              </a:solidFill>
            </a:endParaRPr>
          </a:p>
          <a:p>
            <a:pPr algn="l"/>
            <a:endParaRPr lang="en-US" sz="1800" b="0" cap="none" spc="0" dirty="0">
              <a:solidFill>
                <a:srgbClr val="000000"/>
              </a:solidFill>
            </a:endParaRPr>
          </a:p>
          <a:p>
            <a:pPr algn="l">
              <a:spcAft>
                <a:spcPts val="600"/>
              </a:spcAft>
            </a:pPr>
            <a:endParaRPr lang="en-US" sz="1800" b="0" cap="none" spc="0" dirty="0">
              <a:solidFill>
                <a:srgbClr val="000000"/>
              </a:solidFill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079625"/>
            <a:ext cx="22860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240823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581400" y="4668838"/>
            <a:ext cx="3322638" cy="2417762"/>
            <a:chOff x="3886200" y="4668094"/>
            <a:chExt cx="3322092" cy="2418506"/>
          </a:xfrm>
        </p:grpSpPr>
        <p:pic>
          <p:nvPicPr>
            <p:cNvPr id="6247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668094"/>
              <a:ext cx="2407692" cy="150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5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820494"/>
              <a:ext cx="2407692" cy="150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6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972894"/>
              <a:ext cx="2407692" cy="150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7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5125294"/>
              <a:ext cx="2407692" cy="150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8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5277694"/>
              <a:ext cx="2407692" cy="150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430094"/>
              <a:ext cx="2407692" cy="150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0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582494"/>
              <a:ext cx="2407692" cy="150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0" y="2057400"/>
            <a:ext cx="3282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/>
              <a:t>Typical range for </a:t>
            </a:r>
            <a:r>
              <a:rPr lang="en-US" sz="2000" i="1" dirty="0" err="1"/>
              <a:t>p</a:t>
            </a:r>
            <a:r>
              <a:rPr lang="en-US" sz="2000" i="1" dirty="0"/>
              <a:t>: 0.01-0.05</a:t>
            </a:r>
          </a:p>
          <a:p>
            <a:r>
              <a:rPr lang="en-US" sz="2000" i="1" dirty="0"/>
              <a:t>Average: 0.035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24600" y="457200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i="1" dirty="0"/>
              <a:t>Typical range for </a:t>
            </a:r>
            <a:r>
              <a:rPr lang="en-US" sz="2000" i="1" dirty="0" err="1"/>
              <a:t>q</a:t>
            </a:r>
            <a:r>
              <a:rPr lang="en-US" sz="2000" i="1" dirty="0"/>
              <a:t>: 0.01-1</a:t>
            </a:r>
          </a:p>
          <a:p>
            <a:r>
              <a:rPr lang="en-US" sz="2000" i="1" dirty="0"/>
              <a:t>Average: 0.4</a:t>
            </a:r>
          </a:p>
        </p:txBody>
      </p:sp>
      <p:sp>
        <p:nvSpPr>
          <p:cNvPr id="20" name="Subtitle 6"/>
          <p:cNvSpPr txBox="1">
            <a:spLocks/>
          </p:cNvSpPr>
          <p:nvPr/>
        </p:nvSpPr>
        <p:spPr bwMode="auto">
          <a:xfrm>
            <a:off x="304800" y="32004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Font typeface="Wingdings" charset="2"/>
              <a:buNone/>
            </a:pPr>
            <a:endParaRPr lang="en-US" sz="2000" dirty="0"/>
          </a:p>
          <a:p>
            <a:pPr eaLnBrk="0" hangingPunct="0">
              <a:spcBef>
                <a:spcPct val="20000"/>
              </a:spcBef>
              <a:buFont typeface="Wingdings" charset="2"/>
              <a:buNone/>
            </a:pPr>
            <a:endParaRPr lang="en-US" sz="2000" dirty="0"/>
          </a:p>
          <a:p>
            <a:pPr eaLnBrk="0" hangingPunct="0">
              <a:spcBef>
                <a:spcPct val="20000"/>
              </a:spcBef>
              <a:buFont typeface="Wingdings" charset="2"/>
              <a:buNone/>
            </a:pPr>
            <a:r>
              <a:rPr lang="en-US" sz="2000" b="1" i="1" dirty="0" err="1"/>
              <a:t>q</a:t>
            </a:r>
            <a:r>
              <a:rPr lang="en-US" sz="2000" dirty="0"/>
              <a:t> = Word of mouth effect (1 means that new adopter purchases product, when one person tells him/her about it)</a:t>
            </a:r>
          </a:p>
          <a:p>
            <a:pPr eaLnBrk="0" hangingPunct="0">
              <a:spcBef>
                <a:spcPct val="20000"/>
              </a:spcBef>
              <a:buFont typeface="Wingdings" charset="2"/>
              <a:buNone/>
            </a:pPr>
            <a:endParaRPr lang="en-US" sz="2000" dirty="0"/>
          </a:p>
          <a:p>
            <a:pPr eaLnBrk="0" hangingPunct="0">
              <a:spcBef>
                <a:spcPct val="20000"/>
              </a:spcBef>
              <a:spcAft>
                <a:spcPts val="600"/>
              </a:spcAft>
              <a:buFont typeface="Wingdings" charset="2"/>
              <a:buNone/>
            </a:pPr>
            <a:endParaRPr lang="en-US" sz="2000" dirty="0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228600"/>
            <a:ext cx="88392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How do </a:t>
            </a:r>
            <a:r>
              <a:rPr lang="en-US" sz="3200" i="1" dirty="0" err="1">
                <a:solidFill>
                  <a:srgbClr val="000000"/>
                </a:solidFill>
              </a:rPr>
              <a:t>p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and </a:t>
            </a:r>
            <a:r>
              <a:rPr lang="en-US" sz="3200" i="1" dirty="0" err="1">
                <a:solidFill>
                  <a:srgbClr val="000000"/>
                </a:solidFill>
              </a:rPr>
              <a:t>q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shape the adoption curve?</a:t>
            </a:r>
          </a:p>
        </p:txBody>
      </p:sp>
    </p:spTree>
    <p:extLst>
      <p:ext uri="{BB962C8B-B14F-4D97-AF65-F5344CB8AC3E}">
        <p14:creationId xmlns:p14="http://schemas.microsoft.com/office/powerpoint/2010/main" val="28926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Today’s class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2133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Forecasting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Bass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22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ubtitle 6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1143000" cy="685800"/>
          </a:xfrm>
        </p:spPr>
        <p:txBody>
          <a:bodyPr>
            <a:normAutofit/>
          </a:bodyPr>
          <a:lstStyle/>
          <a:p>
            <a:pPr algn="l"/>
            <a:r>
              <a:rPr lang="en-US" sz="2000" b="0" i="1" cap="none" dirty="0" err="1">
                <a:solidFill>
                  <a:srgbClr val="000000"/>
                </a:solidFill>
              </a:rPr>
              <a:t>p</a:t>
            </a:r>
            <a:r>
              <a:rPr lang="en-US" sz="2000" b="0" i="1" cap="none" dirty="0">
                <a:solidFill>
                  <a:srgbClr val="000000"/>
                </a:solidFill>
              </a:rPr>
              <a:t> &gt; </a:t>
            </a:r>
            <a:r>
              <a:rPr lang="en-US" sz="2000" b="0" i="1" cap="none" dirty="0" err="1">
                <a:solidFill>
                  <a:srgbClr val="000000"/>
                </a:solidFill>
              </a:rPr>
              <a:t>q</a:t>
            </a:r>
            <a:endParaRPr lang="en-US" sz="2000" b="0" i="1" cap="none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352800" y="2133600"/>
          <a:ext cx="5408715" cy="389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14300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u="sng" dirty="0"/>
              <a:t>Inverted U-shape</a:t>
            </a:r>
            <a:r>
              <a:rPr lang="en-US" sz="2000" dirty="0"/>
              <a:t>: Innovation is good by itself – person buys it when hears about it, no word-of-mouth needed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2209800"/>
            <a:ext cx="2971800" cy="3143250"/>
            <a:chOff x="228600" y="2209800"/>
            <a:chExt cx="2971800" cy="3143250"/>
          </a:xfrm>
        </p:grpSpPr>
        <p:pic>
          <p:nvPicPr>
            <p:cNvPr id="64519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438400"/>
              <a:ext cx="12192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0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038600"/>
              <a:ext cx="17526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1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209800"/>
              <a:ext cx="1334821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228600"/>
            <a:ext cx="88392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How do </a:t>
            </a:r>
            <a:r>
              <a:rPr lang="en-US" sz="3200" i="1" dirty="0" err="1">
                <a:solidFill>
                  <a:srgbClr val="000000"/>
                </a:solidFill>
              </a:rPr>
              <a:t>p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and </a:t>
            </a:r>
            <a:r>
              <a:rPr lang="en-US" sz="3200" i="1" dirty="0" err="1">
                <a:solidFill>
                  <a:srgbClr val="000000"/>
                </a:solidFill>
              </a:rPr>
              <a:t>q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shape the adoption curve?</a:t>
            </a:r>
          </a:p>
        </p:txBody>
      </p:sp>
    </p:spTree>
    <p:extLst>
      <p:ext uri="{BB962C8B-B14F-4D97-AF65-F5344CB8AC3E}">
        <p14:creationId xmlns:p14="http://schemas.microsoft.com/office/powerpoint/2010/main" val="32394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ubtitle 6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1143000" cy="685800"/>
          </a:xfrm>
        </p:spPr>
        <p:txBody>
          <a:bodyPr>
            <a:normAutofit/>
          </a:bodyPr>
          <a:lstStyle/>
          <a:p>
            <a:pPr algn="l"/>
            <a:r>
              <a:rPr lang="en-US" sz="2000" b="0" i="1" cap="none" dirty="0" err="1">
                <a:solidFill>
                  <a:srgbClr val="000000"/>
                </a:solidFill>
              </a:rPr>
              <a:t>p</a:t>
            </a:r>
            <a:r>
              <a:rPr lang="en-US" sz="2000" b="0" i="1" cap="none" dirty="0">
                <a:solidFill>
                  <a:srgbClr val="000000"/>
                </a:solidFill>
              </a:rPr>
              <a:t> &lt; </a:t>
            </a:r>
            <a:r>
              <a:rPr lang="en-US" sz="2000" b="0" i="1" cap="none" dirty="0" err="1">
                <a:solidFill>
                  <a:srgbClr val="000000"/>
                </a:solidFill>
              </a:rPr>
              <a:t>q</a:t>
            </a:r>
            <a:endParaRPr lang="en-US" sz="2000" b="0" i="1" cap="none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352800" y="2133600"/>
          <a:ext cx="5408715" cy="389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143000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u="sng" dirty="0"/>
              <a:t>S-curve</a:t>
            </a:r>
            <a:r>
              <a:rPr lang="en-US" sz="2000" dirty="0"/>
              <a:t>: People convinced through word-of-mouth or need other people to use it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2133600"/>
            <a:ext cx="2900363" cy="3752850"/>
            <a:chOff x="381001" y="2133600"/>
            <a:chExt cx="2900650" cy="3752850"/>
          </a:xfrm>
        </p:grpSpPr>
        <p:pic>
          <p:nvPicPr>
            <p:cNvPr id="6554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133600"/>
              <a:ext cx="923501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3581400"/>
              <a:ext cx="2900650" cy="230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228600"/>
            <a:ext cx="88392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How do </a:t>
            </a:r>
            <a:r>
              <a:rPr lang="en-US" sz="3200" i="1" dirty="0" err="1">
                <a:solidFill>
                  <a:srgbClr val="000000"/>
                </a:solidFill>
              </a:rPr>
              <a:t>p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and </a:t>
            </a:r>
            <a:r>
              <a:rPr lang="en-US" sz="3200" i="1" dirty="0" err="1">
                <a:solidFill>
                  <a:srgbClr val="000000"/>
                </a:solidFill>
              </a:rPr>
              <a:t>q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shape the adoption curve?</a:t>
            </a:r>
          </a:p>
        </p:txBody>
      </p:sp>
    </p:spTree>
    <p:extLst>
      <p:ext uri="{BB962C8B-B14F-4D97-AF65-F5344CB8AC3E}">
        <p14:creationId xmlns:p14="http://schemas.microsoft.com/office/powerpoint/2010/main" val="19027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ubtitle 6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1752600" cy="838200"/>
          </a:xfrm>
        </p:spPr>
        <p:txBody>
          <a:bodyPr>
            <a:noAutofit/>
          </a:bodyPr>
          <a:lstStyle/>
          <a:p>
            <a:pPr algn="l"/>
            <a:r>
              <a:rPr lang="en-US" sz="2000" b="0" i="1" cap="none" spc="0" dirty="0" err="1">
                <a:solidFill>
                  <a:srgbClr val="000000"/>
                </a:solidFill>
              </a:rPr>
              <a:t>p</a:t>
            </a:r>
            <a:r>
              <a:rPr lang="en-US" sz="2000" b="0" i="1" cap="none" spc="0" dirty="0">
                <a:solidFill>
                  <a:srgbClr val="000000"/>
                </a:solidFill>
              </a:rPr>
              <a:t> </a:t>
            </a:r>
            <a:r>
              <a:rPr lang="en-US" sz="2000" b="0" cap="none" spc="0" dirty="0">
                <a:solidFill>
                  <a:srgbClr val="000000"/>
                </a:solidFill>
              </a:rPr>
              <a:t>and </a:t>
            </a:r>
            <a:r>
              <a:rPr lang="en-US" sz="2000" b="0" i="1" cap="none" spc="0" dirty="0" err="1">
                <a:solidFill>
                  <a:srgbClr val="000000"/>
                </a:solidFill>
              </a:rPr>
              <a:t>q</a:t>
            </a:r>
            <a:r>
              <a:rPr lang="en-US" sz="2000" b="0" i="1" cap="none" spc="0" dirty="0">
                <a:solidFill>
                  <a:srgbClr val="000000"/>
                </a:solidFill>
              </a:rPr>
              <a:t> </a:t>
            </a:r>
            <a:r>
              <a:rPr lang="en-US" sz="2000" b="0" cap="none" spc="0" dirty="0">
                <a:solidFill>
                  <a:srgbClr val="000000"/>
                </a:solidFill>
              </a:rPr>
              <a:t>are both high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352800" y="2133600"/>
          <a:ext cx="5408715" cy="389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0" y="12192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Very </a:t>
            </a:r>
            <a:r>
              <a:rPr lang="en-US" sz="2000" u="sng" dirty="0"/>
              <a:t>steep S-curve</a:t>
            </a:r>
            <a:r>
              <a:rPr lang="en-US" sz="2000" dirty="0"/>
              <a:t>: Quick hype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2057400"/>
            <a:ext cx="3810000" cy="4343400"/>
            <a:chOff x="0" y="2057400"/>
            <a:chExt cx="3810000" cy="4343400"/>
          </a:xfrm>
        </p:grpSpPr>
        <p:pic>
          <p:nvPicPr>
            <p:cNvPr id="6656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18267"/>
              <a:ext cx="1101969" cy="159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6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057400"/>
              <a:ext cx="631371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6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19600"/>
              <a:ext cx="38100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0" name="Picture 5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343400"/>
              <a:ext cx="1009650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228600"/>
            <a:ext cx="88392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How do </a:t>
            </a:r>
            <a:r>
              <a:rPr lang="en-US" sz="3200" i="1" dirty="0" err="1">
                <a:solidFill>
                  <a:srgbClr val="000000"/>
                </a:solidFill>
              </a:rPr>
              <a:t>p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and </a:t>
            </a:r>
            <a:r>
              <a:rPr lang="en-US" sz="3200" i="1" dirty="0" err="1">
                <a:solidFill>
                  <a:srgbClr val="000000"/>
                </a:solidFill>
              </a:rPr>
              <a:t>q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shape the adoption curve?</a:t>
            </a:r>
          </a:p>
        </p:txBody>
      </p:sp>
    </p:spTree>
    <p:extLst>
      <p:ext uri="{BB962C8B-B14F-4D97-AF65-F5344CB8AC3E}">
        <p14:creationId xmlns:p14="http://schemas.microsoft.com/office/powerpoint/2010/main" val="6193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0" y="2133600"/>
          <a:ext cx="7086600" cy="413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88" name="Subtitle 6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1752600" cy="838200"/>
          </a:xfrm>
        </p:spPr>
        <p:txBody>
          <a:bodyPr>
            <a:normAutofit/>
          </a:bodyPr>
          <a:lstStyle/>
          <a:p>
            <a:pPr algn="l"/>
            <a:r>
              <a:rPr lang="en-US" sz="2000" b="0" i="1" cap="none" spc="0" dirty="0" err="1">
                <a:solidFill>
                  <a:srgbClr val="000000"/>
                </a:solidFill>
              </a:rPr>
              <a:t>p</a:t>
            </a:r>
            <a:r>
              <a:rPr lang="en-US" sz="2000" b="0" i="1" cap="none" spc="0" dirty="0">
                <a:solidFill>
                  <a:srgbClr val="000000"/>
                </a:solidFill>
              </a:rPr>
              <a:t> </a:t>
            </a:r>
            <a:r>
              <a:rPr lang="en-US" sz="2000" b="0" cap="none" spc="0" dirty="0">
                <a:solidFill>
                  <a:srgbClr val="000000"/>
                </a:solidFill>
              </a:rPr>
              <a:t>and </a:t>
            </a:r>
            <a:r>
              <a:rPr lang="en-US" sz="2000" b="0" i="1" cap="none" spc="0" dirty="0" err="1">
                <a:solidFill>
                  <a:srgbClr val="000000"/>
                </a:solidFill>
              </a:rPr>
              <a:t>q</a:t>
            </a:r>
            <a:r>
              <a:rPr lang="en-US" sz="2000" b="0" i="1" cap="none" spc="0" dirty="0">
                <a:solidFill>
                  <a:srgbClr val="000000"/>
                </a:solidFill>
              </a:rPr>
              <a:t> </a:t>
            </a:r>
            <a:r>
              <a:rPr lang="en-US" sz="2000" b="0" cap="none" spc="0" dirty="0">
                <a:solidFill>
                  <a:srgbClr val="000000"/>
                </a:solidFill>
              </a:rPr>
              <a:t>are both low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05000" y="1143000"/>
            <a:ext cx="670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u="sng" dirty="0"/>
              <a:t>Curve is more flat </a:t>
            </a:r>
            <a:r>
              <a:rPr lang="en-US" sz="2000" dirty="0"/>
              <a:t>(see bold line), because consumers are generally not excited about product. Neither the innovation itself nor word-of-mouth makes people purchase the product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715000" y="2209800"/>
            <a:ext cx="3236913" cy="4098925"/>
            <a:chOff x="5715000" y="2209800"/>
            <a:chExt cx="3236119" cy="4099676"/>
          </a:xfrm>
        </p:grpSpPr>
        <p:pic>
          <p:nvPicPr>
            <p:cNvPr id="675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2209800"/>
              <a:ext cx="2057400" cy="22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5110635"/>
              <a:ext cx="1635919" cy="119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3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667000"/>
              <a:ext cx="765266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228600"/>
            <a:ext cx="88392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How do </a:t>
            </a:r>
            <a:r>
              <a:rPr lang="en-US" sz="3200" i="1" dirty="0" err="1">
                <a:solidFill>
                  <a:srgbClr val="000000"/>
                </a:solidFill>
              </a:rPr>
              <a:t>p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and </a:t>
            </a:r>
            <a:r>
              <a:rPr lang="en-US" sz="3200" i="1" dirty="0" err="1">
                <a:solidFill>
                  <a:srgbClr val="000000"/>
                </a:solidFill>
              </a:rPr>
              <a:t>q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shape the adoption curve?</a:t>
            </a:r>
          </a:p>
        </p:txBody>
      </p:sp>
    </p:spTree>
    <p:extLst>
      <p:ext uri="{BB962C8B-B14F-4D97-AF65-F5344CB8AC3E}">
        <p14:creationId xmlns:p14="http://schemas.microsoft.com/office/powerpoint/2010/main" val="15648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0" y="1371600"/>
          <a:ext cx="9144000" cy="489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6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228600"/>
            <a:ext cx="88392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How do </a:t>
            </a:r>
            <a:r>
              <a:rPr lang="en-US" sz="3200" i="1" dirty="0" err="1">
                <a:solidFill>
                  <a:srgbClr val="000000"/>
                </a:solidFill>
              </a:rPr>
              <a:t>p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and </a:t>
            </a:r>
            <a:r>
              <a:rPr lang="en-US" sz="3200" i="1" dirty="0" err="1">
                <a:solidFill>
                  <a:srgbClr val="000000"/>
                </a:solidFill>
              </a:rPr>
              <a:t>q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shape the adoption curve?</a:t>
            </a:r>
          </a:p>
        </p:txBody>
      </p:sp>
    </p:spTree>
    <p:extLst>
      <p:ext uri="{BB962C8B-B14F-4D97-AF65-F5344CB8AC3E}">
        <p14:creationId xmlns:p14="http://schemas.microsoft.com/office/powerpoint/2010/main" val="1505237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Main take home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A21FD79-38E1-BB42-8DA5-1E1FD7B8F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52" y="16764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6538" indent="-236538">
              <a:buFont typeface="Arial" charset="0"/>
              <a:buChar char="•"/>
            </a:pPr>
            <a:r>
              <a:rPr lang="en-US" sz="2400" dirty="0"/>
              <a:t>How innovations spread is largely determined by two simple parameters (importance of the innovation &amp; word-of-mouth)</a:t>
            </a:r>
          </a:p>
          <a:p>
            <a:pPr marL="236538" indent="-236538">
              <a:buFont typeface="Arial" charset="0"/>
              <a:buChar char="•"/>
            </a:pPr>
            <a:endParaRPr lang="en-US" sz="2400" dirty="0"/>
          </a:p>
          <a:p>
            <a:pPr marL="236538" indent="-236538">
              <a:buFont typeface="Arial" charset="0"/>
              <a:buChar char="•"/>
            </a:pPr>
            <a:r>
              <a:rPr lang="en-US" sz="2400" dirty="0"/>
              <a:t>Analogies (e.g. CD-player) can be very useful estimates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014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Tools we will still cover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2AA100-6C0C-D74B-92BC-06997A664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Customer-Lifetime-Value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Recommender System (e.g. Netflix)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Resource Allocation Models (promotions, displays, distributions, sales reps, ads, media) 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5FE42-BB95-3F48-8E5F-2385067CFB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657600"/>
            <a:ext cx="3429000" cy="2688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8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Tools you can teach yourself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2AA100-6C0C-D74B-92BC-06997A664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1295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Text-mining and Sentiment Analysis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3BC3EB-98E3-DA45-BA58-93110589EA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2901950"/>
            <a:ext cx="4597400" cy="233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797CF4-6F8E-BC4D-B66D-D74BDFAB78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800" y="2743200"/>
            <a:ext cx="3327400" cy="2495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120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Digital versus Good-Old-Fashioned </a:t>
            </a:r>
            <a:r>
              <a:rPr lang="en-US" sz="2800" dirty="0" err="1">
                <a:solidFill>
                  <a:srgbClr val="000000"/>
                </a:solidFill>
              </a:rPr>
              <a:t>Massmedia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B1AD4-FF94-F84B-B4D8-8495056A51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2057400"/>
            <a:ext cx="6993153" cy="2762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7FFA45-606F-4D4F-B405-004AD8D59826}"/>
              </a:ext>
            </a:extLst>
          </p:cNvPr>
          <p:cNvSpPr txBox="1"/>
          <p:nvPr/>
        </p:nvSpPr>
        <p:spPr>
          <a:xfrm>
            <a:off x="3200400" y="4953000"/>
            <a:ext cx="4539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Karen Nelson-Field “Viral Marketing – The Science of Sharing”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69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Tools you can teach yourself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2AA100-6C0C-D74B-92BC-06997A664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12954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Perceptual Mapping (Winston, chapter 38)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Discriminant Analysis (Cluster Analysis &amp; Regression)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193" name="Picture 1" descr="page603image13422656">
            <a:extLst>
              <a:ext uri="{FF2B5EF4-FFF2-40B4-BE49-F238E27FC236}">
                <a16:creationId xmlns:a16="http://schemas.microsoft.com/office/drawing/2014/main" id="{CC6C29D8-5E3F-1144-81BA-806A4CD1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2981848"/>
            <a:ext cx="5143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0EAE1D-C825-4A49-A536-21DF533583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3657600"/>
            <a:ext cx="2743200" cy="1895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79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Forecasting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70CE4-7330-FD46-BDEC-172CE1EB43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657600"/>
            <a:ext cx="2057400" cy="258733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F6636C3-6780-8243-A45B-569E6E76C1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3048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Testing Validity of Multiple Regression (chapter 10, pp. 195)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Normally distributed error term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Heteroscedasticity (</a:t>
            </a:r>
            <a:r>
              <a:rPr lang="en-US" sz="1900" dirty="0" err="1">
                <a:solidFill>
                  <a:srgbClr val="000000"/>
                </a:solidFill>
              </a:rPr>
              <a:t>nonconstant</a:t>
            </a:r>
            <a:r>
              <a:rPr lang="en-US" sz="1900" dirty="0">
                <a:solidFill>
                  <a:srgbClr val="000000"/>
                </a:solidFill>
              </a:rPr>
              <a:t> variance error term)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Autocorrelation (nonindependence of </a:t>
            </a:r>
            <a:r>
              <a:rPr lang="en-US" sz="1900" dirty="0" err="1">
                <a:solidFill>
                  <a:srgbClr val="000000"/>
                </a:solidFill>
              </a:rPr>
              <a:t>erros</a:t>
            </a:r>
            <a:r>
              <a:rPr lang="en-US" sz="1900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1900" dirty="0" err="1">
                <a:solidFill>
                  <a:srgbClr val="000000"/>
                </a:solidFill>
              </a:rPr>
              <a:t>Multicollineality</a:t>
            </a:r>
            <a:r>
              <a:rPr lang="en-US" sz="1900" dirty="0">
                <a:solidFill>
                  <a:srgbClr val="000000"/>
                </a:solidFill>
              </a:rPr>
              <a:t> (noncorrelation of independent variables)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Overfitting</a:t>
            </a:r>
          </a:p>
          <a:p>
            <a:pPr marL="274320" lvl="1" indent="0">
              <a:buNone/>
            </a:pPr>
            <a:endParaRPr lang="en-US" sz="19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677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Tools you can teach yourself (more advanced)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2AA100-6C0C-D74B-92BC-06997A664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12954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Logistic Regression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Neural Networks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B9544-28DF-1C45-BE6B-0F7C690E92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2895600"/>
            <a:ext cx="5181600" cy="3115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193B81-BA15-FB4C-ADEE-1F03BDB77C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77" y="3121536"/>
            <a:ext cx="2057400" cy="2587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2589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Tools you can teach yourself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9DE81-5F24-0543-A6F5-A679711B90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828800"/>
            <a:ext cx="7467600" cy="4533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799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461E-2B30-F640-9336-4D446B2F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Big vs. Small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78E06-3987-D240-BB60-F1BEECE9FA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  <a:p>
            <a:pPr lvl="1"/>
            <a:r>
              <a:rPr lang="en-US" dirty="0"/>
              <a:t>Cluster analysis</a:t>
            </a:r>
          </a:p>
          <a:p>
            <a:pPr lvl="1"/>
            <a:r>
              <a:rPr lang="en-US" dirty="0"/>
              <a:t>Forecasting</a:t>
            </a:r>
          </a:p>
          <a:p>
            <a:pPr lvl="1"/>
            <a:r>
              <a:rPr lang="en-US" dirty="0"/>
              <a:t>Text-mining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3E06D-6533-4D43-A91A-F1EE5A9953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Small data</a:t>
            </a:r>
          </a:p>
          <a:p>
            <a:pPr lvl="1"/>
            <a:r>
              <a:rPr lang="en-US" dirty="0"/>
              <a:t>Pricing optimization</a:t>
            </a:r>
          </a:p>
          <a:p>
            <a:pPr lvl="1"/>
            <a:r>
              <a:rPr lang="en-US" dirty="0"/>
              <a:t>Conjoint analysis</a:t>
            </a:r>
          </a:p>
          <a:p>
            <a:pPr lvl="1"/>
            <a:r>
              <a:rPr lang="en-US" dirty="0"/>
              <a:t>Bass model</a:t>
            </a:r>
          </a:p>
          <a:p>
            <a:pPr lvl="1"/>
            <a:r>
              <a:rPr lang="en-US" dirty="0"/>
              <a:t>Resource allocation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63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Let’s keep in touch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6533168-383F-254B-8EE4-062DA8EEF9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12954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Share your future marketing analytics experience with me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Best of Luck!!!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3B966-32C6-B640-87D4-98E55B314C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600"/>
            <a:ext cx="4230624" cy="3172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94D39C-2718-194E-8C5C-60FA78F3111B}"/>
              </a:ext>
            </a:extLst>
          </p:cNvPr>
          <p:cNvSpPr txBox="1"/>
          <p:nvPr/>
        </p:nvSpPr>
        <p:spPr>
          <a:xfrm>
            <a:off x="4114800" y="5791200"/>
            <a:ext cx="307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robert.kreuzbauer@gmail.com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45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Forecasting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70CE4-7330-FD46-BDEC-172CE1EB43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657600"/>
            <a:ext cx="2057400" cy="258733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F6636C3-6780-8243-A45B-569E6E76C1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3048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Trend and Seasonality (chapter 12)</a:t>
            </a:r>
          </a:p>
          <a:p>
            <a:pPr marL="274320" lvl="1" indent="0">
              <a:buNone/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7" name="Picture 2" descr="page259image13161760">
            <a:extLst>
              <a:ext uri="{FF2B5EF4-FFF2-40B4-BE49-F238E27FC236}">
                <a16:creationId xmlns:a16="http://schemas.microsoft.com/office/drawing/2014/main" id="{4BCEB43D-513C-704E-B898-C1F17B5DE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583746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33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Forecasting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70CE4-7330-FD46-BDEC-172CE1EB43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657600"/>
            <a:ext cx="2057400" cy="258733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F6636C3-6780-8243-A45B-569E6E76C1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3048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S-curve forecasting (chapter 26)</a:t>
            </a:r>
          </a:p>
          <a:p>
            <a:pPr marL="274320" lvl="1" indent="0">
              <a:buNone/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497B6-6D7B-4D45-8EE3-7C2B142072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667000"/>
            <a:ext cx="5232962" cy="3004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EEAC3A-4C02-9840-B3B8-53FF512D12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985" y="1907662"/>
            <a:ext cx="2680015" cy="1518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25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In-class exercise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8048"/>
            <a:ext cx="8686800" cy="1139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How many Tesla cars will be driving in Norway in 5 years?</a:t>
            </a:r>
            <a:endParaRPr lang="en-US" sz="1800" b="1" dirty="0">
              <a:solidFill>
                <a:srgbClr val="000000"/>
              </a:solidFill>
            </a:endParaRPr>
          </a:p>
          <a:p>
            <a:pPr lvl="1" algn="ctr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lvl="1" algn="ctr"/>
            <a:endParaRPr lang="en-US" sz="2000" dirty="0">
              <a:solidFill>
                <a:srgbClr val="000000"/>
              </a:solidFill>
            </a:endParaRPr>
          </a:p>
          <a:p>
            <a:pPr lvl="1" algn="ctr"/>
            <a:endParaRPr lang="en-US" sz="1600" dirty="0">
              <a:solidFill>
                <a:srgbClr val="000000"/>
              </a:solidFill>
            </a:endParaRPr>
          </a:p>
          <a:p>
            <a:pPr lvl="1" algn="ctr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lvl="1" algn="ctr"/>
            <a:endParaRPr lang="en-US" sz="1600" dirty="0">
              <a:solidFill>
                <a:srgbClr val="000000"/>
              </a:solidFill>
            </a:endParaRPr>
          </a:p>
          <a:p>
            <a:pPr lvl="1" algn="ctr"/>
            <a:endParaRPr lang="en-US" sz="1600" dirty="0">
              <a:solidFill>
                <a:srgbClr val="000000"/>
              </a:solidFill>
            </a:endParaRPr>
          </a:p>
          <a:p>
            <a:pPr lvl="1" algn="ctr"/>
            <a:endParaRPr lang="en-US" sz="1600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71800" y="2362200"/>
            <a:ext cx="5410200" cy="32041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4290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Population: 5.4 million</a:t>
            </a:r>
          </a:p>
          <a:p>
            <a:r>
              <a:rPr lang="en-US" dirty="0"/>
              <a:t>Passenger cars: 2.8 million</a:t>
            </a:r>
          </a:p>
          <a:p>
            <a:r>
              <a:rPr lang="en-US" dirty="0"/>
              <a:t>Electric cars: 350k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3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658938"/>
            <a:ext cx="25812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209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743200" y="5040313"/>
            <a:ext cx="1350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Frank Bass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Bass Story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202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The Bass Story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23447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4419600" y="1905000"/>
            <a:ext cx="441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6538" indent="-236538">
              <a:buFont typeface="Arial" charset="0"/>
              <a:buChar char="•"/>
            </a:pPr>
            <a:r>
              <a:rPr lang="en-US" sz="2800" dirty="0"/>
              <a:t>Killed 30% to 60% of Europe's population</a:t>
            </a:r>
          </a:p>
          <a:p>
            <a:pPr marL="236538" indent="-236538">
              <a:buFont typeface="Arial" charset="0"/>
              <a:buChar char="•"/>
            </a:pPr>
            <a:endParaRPr lang="en-US" sz="2800" dirty="0"/>
          </a:p>
          <a:p>
            <a:pPr marL="236538" indent="-236538">
              <a:buFont typeface="Arial" charset="0"/>
              <a:buChar char="•"/>
            </a:pPr>
            <a:r>
              <a:rPr lang="en-US" sz="2800" dirty="0"/>
              <a:t>Population growth, harsher winters, disadvantaged soil conditions, great famine, monarchs increased fines and rents</a:t>
            </a:r>
          </a:p>
          <a:p>
            <a:pPr marL="236538" indent="-236538">
              <a:buFont typeface="Arial" charset="0"/>
              <a:buChar char="•"/>
            </a:pPr>
            <a:endParaRPr lang="en-US" sz="2800" dirty="0"/>
          </a:p>
          <a:p>
            <a:pPr marL="236538" indent="-236538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41083" y="1143000"/>
            <a:ext cx="34547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Black Death </a:t>
            </a:r>
            <a:r>
              <a:rPr lang="en-US" sz="2800" dirty="0"/>
              <a:t>of Europe</a:t>
            </a:r>
          </a:p>
          <a:p>
            <a:pPr algn="ctr"/>
            <a:r>
              <a:rPr lang="en-US" sz="2800" dirty="0"/>
              <a:t>1348 - 1350</a:t>
            </a:r>
          </a:p>
        </p:txBody>
      </p:sp>
    </p:spTree>
    <p:extLst>
      <p:ext uri="{BB962C8B-B14F-4D97-AF65-F5344CB8AC3E}">
        <p14:creationId xmlns:p14="http://schemas.microsoft.com/office/powerpoint/2010/main" val="168628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304800" y="2438400"/>
            <a:ext cx="4343400" cy="48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6538" indent="-236538">
              <a:buFont typeface="Arial" charset="0"/>
              <a:buChar char="•"/>
            </a:pPr>
            <a:r>
              <a:rPr lang="en-US" sz="2800" dirty="0"/>
              <a:t>Central Asia it was carried east and west along the Silk Road, by Mongol armies and traders</a:t>
            </a:r>
          </a:p>
          <a:p>
            <a:pPr marL="236538" indent="-236538">
              <a:buFont typeface="Arial" charset="0"/>
              <a:buChar char="•"/>
            </a:pPr>
            <a:endParaRPr lang="en-US" sz="2800" dirty="0"/>
          </a:p>
          <a:p>
            <a:pPr marL="236538" indent="-236538">
              <a:buFont typeface="Arial" charset="0"/>
              <a:buChar char="•"/>
            </a:pPr>
            <a:r>
              <a:rPr lang="en-US" sz="2800" dirty="0"/>
              <a:t>Trading city of </a:t>
            </a:r>
            <a:r>
              <a:rPr lang="en-US" sz="2800" dirty="0" err="1"/>
              <a:t>Caffa</a:t>
            </a:r>
            <a:r>
              <a:rPr lang="en-US" sz="2800" dirty="0"/>
              <a:t> in the Crimea in 1347; protracted siege by Genoese; </a:t>
            </a:r>
          </a:p>
          <a:p>
            <a:pPr marL="236538" indent="-236538">
              <a:buFont typeface="Arial" charset="0"/>
              <a:buChar char="•"/>
            </a:pPr>
            <a:endParaRPr lang="en-US" sz="2800" dirty="0"/>
          </a:p>
          <a:p>
            <a:pPr marL="236538" indent="-236538">
              <a:buFont typeface="Arial" charset="0"/>
              <a:buChar char="•"/>
            </a:pPr>
            <a:endParaRPr lang="en-US" sz="2800" dirty="0"/>
          </a:p>
          <a:p>
            <a:pPr marL="236538" indent="-236538">
              <a:buFont typeface="Arial" charset="0"/>
              <a:buChar char="•"/>
            </a:pPr>
            <a:endParaRPr lang="en-US" sz="280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0" y="1295400"/>
            <a:ext cx="4165600" cy="4638675"/>
            <a:chOff x="4572000" y="1676400"/>
            <a:chExt cx="4165049" cy="4638675"/>
          </a:xfrm>
        </p:grpSpPr>
        <p:pic>
          <p:nvPicPr>
            <p:cNvPr id="40966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76400"/>
              <a:ext cx="4088849" cy="463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752600"/>
              <a:ext cx="1447800" cy="87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Bass Story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41083" y="1143000"/>
            <a:ext cx="34547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Black Death </a:t>
            </a:r>
            <a:r>
              <a:rPr lang="en-US" sz="2800" dirty="0"/>
              <a:t>of Europe</a:t>
            </a:r>
          </a:p>
          <a:p>
            <a:pPr algn="ctr"/>
            <a:r>
              <a:rPr lang="en-US" sz="2800" dirty="0"/>
              <a:t>1348 - 1350</a:t>
            </a:r>
          </a:p>
        </p:txBody>
      </p:sp>
    </p:spTree>
    <p:extLst>
      <p:ext uri="{BB962C8B-B14F-4D97-AF65-F5344CB8AC3E}">
        <p14:creationId xmlns:p14="http://schemas.microsoft.com/office/powerpoint/2010/main" val="69158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10189</TotalTime>
  <Words>1115</Words>
  <Application>Microsoft Macintosh PowerPoint</Application>
  <PresentationFormat>On-screen Show (4:3)</PresentationFormat>
  <Paragraphs>234</Paragraphs>
  <Slides>33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Wingdings 2</vt:lpstr>
      <vt:lpstr>Civic</vt:lpstr>
      <vt:lpstr>Equation</vt:lpstr>
      <vt:lpstr>Marketing Analytics</vt:lpstr>
      <vt:lpstr>Today’s class</vt:lpstr>
      <vt:lpstr>Forecasting</vt:lpstr>
      <vt:lpstr>Forecasting</vt:lpstr>
      <vt:lpstr>Forecasting</vt:lpstr>
      <vt:lpstr>In-class exercise</vt:lpstr>
      <vt:lpstr>PowerPoint Presentation</vt:lpstr>
      <vt:lpstr>The Bass Story</vt:lpstr>
      <vt:lpstr>PowerPoint Presentation</vt:lpstr>
      <vt:lpstr>PowerPoint Presentation</vt:lpstr>
      <vt:lpstr>PowerPoint Presentation</vt:lpstr>
      <vt:lpstr>PowerPoint Presentation</vt:lpstr>
      <vt:lpstr>How does an epidemic spread?</vt:lpstr>
      <vt:lpstr>How does an epidemic spread?</vt:lpstr>
      <vt:lpstr>Similar shapes between the spread of a disease and diffusion of innovations</vt:lpstr>
      <vt:lpstr>The Bass Diffusion Model for Durables</vt:lpstr>
      <vt:lpstr>The Bass Diffusion Model for Durables</vt:lpstr>
      <vt:lpstr>The Bass Diffusion Model for Durables</vt:lpstr>
      <vt:lpstr>How do p and q shape the adoption curve?</vt:lpstr>
      <vt:lpstr>How do p and q shape the adoption curve?</vt:lpstr>
      <vt:lpstr>How do p and q shape the adoption curve?</vt:lpstr>
      <vt:lpstr>How do p and q shape the adoption curve?</vt:lpstr>
      <vt:lpstr>How do p and q shape the adoption curve?</vt:lpstr>
      <vt:lpstr>How do p and q shape the adoption curve?</vt:lpstr>
      <vt:lpstr>Main take home</vt:lpstr>
      <vt:lpstr>Tools we will still cover</vt:lpstr>
      <vt:lpstr>Tools you can teach yourself</vt:lpstr>
      <vt:lpstr>Digital versus Good-Old-Fashioned Massmedia</vt:lpstr>
      <vt:lpstr>Tools you can teach yourself</vt:lpstr>
      <vt:lpstr>Tools you can teach yourself (more advanced)</vt:lpstr>
      <vt:lpstr>Tools you can teach yourself</vt:lpstr>
      <vt:lpstr>Big vs. Small Data</vt:lpstr>
      <vt:lpstr>Let’s keep in touch</vt:lpstr>
    </vt:vector>
  </TitlesOfParts>
  <Company>NTU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AB112 Marketing - Tutorial</dc:title>
  <dc:creator>nbsitsg</dc:creator>
  <cp:lastModifiedBy>Kreuzbauer, Robert Dr (Surrey Business Schl)</cp:lastModifiedBy>
  <cp:revision>584</cp:revision>
  <cp:lastPrinted>2020-04-21T06:38:24Z</cp:lastPrinted>
  <dcterms:created xsi:type="dcterms:W3CDTF">2013-08-12T13:38:18Z</dcterms:created>
  <dcterms:modified xsi:type="dcterms:W3CDTF">2021-05-17T15:09:33Z</dcterms:modified>
</cp:coreProperties>
</file>