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85" r:id="rId6"/>
    <p:sldId id="290" r:id="rId7"/>
    <p:sldId id="284" r:id="rId8"/>
    <p:sldId id="303" r:id="rId9"/>
    <p:sldId id="304" r:id="rId10"/>
    <p:sldId id="281" r:id="rId11"/>
    <p:sldId id="279" r:id="rId12"/>
    <p:sldId id="275" r:id="rId13"/>
    <p:sldId id="313" r:id="rId14"/>
    <p:sldId id="271" r:id="rId15"/>
    <p:sldId id="301" r:id="rId16"/>
    <p:sldId id="305" r:id="rId17"/>
    <p:sldId id="307" r:id="rId18"/>
    <p:sldId id="308" r:id="rId19"/>
    <p:sldId id="309" r:id="rId20"/>
    <p:sldId id="311" r:id="rId21"/>
    <p:sldId id="356" r:id="rId22"/>
    <p:sldId id="357" r:id="rId23"/>
    <p:sldId id="312" r:id="rId24"/>
    <p:sldId id="318" r:id="rId25"/>
    <p:sldId id="260" r:id="rId26"/>
    <p:sldId id="393" r:id="rId27"/>
    <p:sldId id="394" r:id="rId28"/>
    <p:sldId id="395" r:id="rId29"/>
    <p:sldId id="396" r:id="rId30"/>
    <p:sldId id="398" r:id="rId31"/>
    <p:sldId id="399" r:id="rId32"/>
    <p:sldId id="397" r:id="rId33"/>
    <p:sldId id="400" r:id="rId34"/>
    <p:sldId id="401" r:id="rId35"/>
    <p:sldId id="314" r:id="rId36"/>
    <p:sldId id="315" r:id="rId3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23"/>
    <p:restoredTop sz="93205"/>
  </p:normalViewPr>
  <p:slideViewPr>
    <p:cSldViewPr snapToGrid="0" snapToObjects="1">
      <p:cViewPr varScale="1">
        <p:scale>
          <a:sx n="61" d="100"/>
          <a:sy n="61" d="100"/>
        </p:scale>
        <p:origin x="9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B264E-7270-C24F-9FC1-01F72B3099B1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F74642-71F4-CE46-AEBF-699D250F824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8924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2A289-C686-3D46-97E5-62FF87203C6D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436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7644F-B636-DD41-A3FD-E24241519550}" type="slidenum">
              <a:rPr lang="fi-FI" smtClean="0"/>
              <a:pPr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7052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B93A2FA-F20A-4F42-BA0F-6F5C2702C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94296D3-7C23-284C-8F16-5AA294DD3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DB2EC67-178A-2A4C-9475-D1BEF2FD6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AC2E-EC90-7640-951C-A561AF53C750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9E64E86-2BA3-1848-BBE6-B60231F0E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71404E8-B9C8-3B42-9A9A-222C08431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B19C-9DEA-5E49-AE9C-5AE5A97CA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9766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4D2A2C-2681-E840-9523-8856606DE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B00C639-1024-4244-AC5C-B118F6C4D7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137E069-69EE-E54C-B374-1844B4D42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AC2E-EC90-7640-951C-A561AF53C750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897DC82-E0A1-114A-971E-3D15FF56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4E43DB6-4D22-0343-BA7D-8158B34BD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B19C-9DEA-5E49-AE9C-5AE5A97CA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5127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B490A836-C33C-8248-970E-0EC4F13364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3E18CFF-2F2A-1B47-8B2E-2D0AAB0A5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2C97F21-EDD6-6F41-9FAE-1BDFAB5C9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AC2E-EC90-7640-951C-A561AF53C750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28AE8BC-91F8-4F4A-AD2D-29CFAECBD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5AB6802-1DAC-AA44-B965-3C856DCA1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B19C-9DEA-5E49-AE9C-5AE5A97CA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0143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22B1A8-EA38-A440-B169-19C6A3669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09CE010-91E0-0A42-A31C-7B91EBC5C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C40839B-AB1B-8C49-89A9-F2706E806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AC2E-EC90-7640-951C-A561AF53C750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8FA975E-7E56-484D-8431-4442E930D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FA132DE-5EBF-8F4E-8D4F-440994E8A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B19C-9DEA-5E49-AE9C-5AE5A97CA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8496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F4A623-2E13-2B4E-8455-CED9A1293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E4EAA00-F6C9-E44F-8F44-B69961820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B3D3AD1-0B68-6B44-B92A-D3BFFADFF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AC2E-EC90-7640-951C-A561AF53C750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8F17246-FE51-6247-A9E4-0C25E1DC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F965AF5-034B-CA4D-81C0-7519BFF84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B19C-9DEA-5E49-AE9C-5AE5A97CA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9401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469EDC-67A9-6F4E-974D-D18DEC55F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682FFAF-1DB5-7E46-9091-7AE8F30C9E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87E5AFE-DE0A-744B-B7A1-3AC3F9926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473489F-166C-E64E-9B15-915DA8F9E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AC2E-EC90-7640-951C-A561AF53C750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7F76E00-807A-7647-8621-09663ACF5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2A17980-AE73-E941-A65F-B8E2EA557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B19C-9DEA-5E49-AE9C-5AE5A97CA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5981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FD425F-D328-0C4F-A138-1F2585F48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19B121B-3DCA-B94E-BF61-E21BA0838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998D183-2307-F349-BE8A-54B4EF4D7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0F5F82A-523B-1741-9E57-13A63E6450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EFC9A27-8C95-EC40-9472-9E2879C60B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FD632F61-A3C8-F44D-9AB7-351D13B71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AC2E-EC90-7640-951C-A561AF53C750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1C59784D-DE5B-9249-A6FB-9EF08C452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0EE4DCE-FD9A-5942-ACC9-224D90417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B19C-9DEA-5E49-AE9C-5AE5A97CA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1726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6CA9C6-ADDB-3342-9549-C6B65A56F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455256E-B0E6-6A48-BB7A-79F9CDE4B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AC2E-EC90-7640-951C-A561AF53C750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681B771-5413-7E4E-A115-9AF450FE8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E2ACB10-8096-C34E-B1D7-B01983E95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B19C-9DEA-5E49-AE9C-5AE5A97CA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4967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AA5274E-1870-4E4A-BD3E-05BA13150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AC2E-EC90-7640-951C-A561AF53C750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35AC0A3-FD23-2242-8D6E-40393C2F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27FA09A-3AAD-0A4E-8364-7B52342FD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B19C-9DEA-5E49-AE9C-5AE5A97CA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8753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4E58E9-4940-E84C-9C93-00E83D562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8CC846-1E16-9941-8416-DE1656CB3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BE6A248-995B-494A-81FE-8B23B6AA5D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B7A76CD-B06B-8849-A478-5319BE8EE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AC2E-EC90-7640-951C-A561AF53C750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FA73732-20F1-B74D-A63A-44E9DFC0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483C0B0-3EA4-0F48-9D64-76B898F98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B19C-9DEA-5E49-AE9C-5AE5A97CA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5050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583AB6-2E74-BD44-AD62-6DC8DC091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B1D9F152-14F1-564C-AEE4-422BA64FB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CA3254A-9DF0-1343-B3CB-826685EE2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EEDBA59-9ADD-0344-937C-14E3834F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AC2E-EC90-7640-951C-A561AF53C750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AC9EABA-E3F5-E141-9A04-E775CA22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E9D47D0-521E-F64C-9668-7513D9E3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B19C-9DEA-5E49-AE9C-5AE5A97CA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415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097515C-009A-3B42-B31A-8D26EE421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B4A886-0DD9-EF47-97ED-BF1F063D4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741F7FC-A0A0-AD4A-A786-1CB1FA2340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EAC2E-EC90-7640-951C-A561AF53C750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FDF1E99-F00E-3C49-B733-FE0F6BD490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8E0D3BC-B303-734D-9A9A-ECC0891FA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6B19C-9DEA-5E49-AE9C-5AE5A97CA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6523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cs.aalto.fi/category/test-site/" TargetMode="External"/><Relationship Id="rId2" Type="http://schemas.openxmlformats.org/officeDocument/2006/relationships/hyperlink" Target="https://www.sitra.fi/en/projects/study-package-circular-economy-environmental-art-cultural-change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tsedu.com/2018-december-issue" TargetMode="External"/><Relationship Id="rId2" Type="http://schemas.openxmlformats.org/officeDocument/2006/relationships/hyperlink" Target="https://www.mdpi.com/2071-1050/8/2/167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hop.aalto.fi/media/filer_public/53/dc/53dc45bd-9e9e-4d83-916d-1d1ff6bf88d2/sustainable_fashion_in_a_circular_economyfinal.pdf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tsedu.com/2018-december-issu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utkittutieto.fi/en/" TargetMode="External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hyperlink" Target="mailto:makikoskela@gmail.com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AA2FBFDB-249A-4B57-83C6-E656D39BB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180" y="246888"/>
            <a:ext cx="6263640" cy="62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08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45" r="-8945"/>
          <a:stretch>
            <a:fillRect/>
          </a:stretch>
        </p:blipFill>
        <p:spPr>
          <a:xfrm>
            <a:off x="1918975" y="481776"/>
            <a:ext cx="8115825" cy="5163192"/>
          </a:xfrm>
        </p:spPr>
      </p:pic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095-50D9-554C-A06F-F640FD9ACEDF}" type="slidenum">
              <a:rPr lang="fi-FI" smtClean="0"/>
              <a:pPr/>
              <a:t>10</a:t>
            </a:fld>
            <a:endParaRPr lang="fi-FI"/>
          </a:p>
        </p:txBody>
      </p:sp>
      <p:sp>
        <p:nvSpPr>
          <p:cNvPr id="2" name="Tekstiruutu 1"/>
          <p:cNvSpPr txBox="1"/>
          <p:nvPr/>
        </p:nvSpPr>
        <p:spPr>
          <a:xfrm>
            <a:off x="2545881" y="5893749"/>
            <a:ext cx="305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latin typeface="Arial"/>
                <a:cs typeface="Arial"/>
              </a:rPr>
              <a:t>At Home, </a:t>
            </a:r>
            <a:r>
              <a:rPr lang="fi-FI" dirty="0">
                <a:solidFill>
                  <a:srgbClr val="525252"/>
                </a:solidFill>
                <a:latin typeface="Arial"/>
                <a:cs typeface="Arial"/>
              </a:rPr>
              <a:t>2013, </a:t>
            </a:r>
            <a:r>
              <a:rPr lang="fi-FI" dirty="0" err="1">
                <a:solidFill>
                  <a:srgbClr val="525252"/>
                </a:solidFill>
                <a:latin typeface="Arial"/>
                <a:cs typeface="Arial"/>
              </a:rPr>
              <a:t>knitted</a:t>
            </a:r>
            <a:r>
              <a:rPr lang="fi-FI" dirty="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lang="fi-FI" dirty="0" err="1">
                <a:solidFill>
                  <a:srgbClr val="525252"/>
                </a:solidFill>
                <a:latin typeface="Arial"/>
                <a:cs typeface="Arial"/>
              </a:rPr>
              <a:t>yarn</a:t>
            </a:r>
            <a:endParaRPr lang="fi-FI" dirty="0">
              <a:solidFill>
                <a:srgbClr val="52525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48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27" r="-6327"/>
          <a:stretch>
            <a:fillRect/>
          </a:stretch>
        </p:blipFill>
        <p:spPr>
          <a:xfrm>
            <a:off x="1801368" y="437978"/>
            <a:ext cx="8570732" cy="5706008"/>
          </a:xfrm>
        </p:spPr>
      </p:pic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095-50D9-554C-A06F-F640FD9ACEDF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6476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7985" y="569371"/>
            <a:ext cx="7902994" cy="5556792"/>
          </a:xfrm>
        </p:spPr>
      </p:pic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095-50D9-554C-A06F-F640FD9ACEDF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0908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B3A6202E-3795-894D-A77A-5CEDEFEBE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7108" y="1620"/>
            <a:ext cx="9030743" cy="687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16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358090" y="5323809"/>
            <a:ext cx="8129429" cy="1321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i="1" dirty="0"/>
              <a:t>From Hand to Mouth</a:t>
            </a:r>
            <a:r>
              <a:rPr lang="en-US" sz="2200" dirty="0"/>
              <a:t>,</a:t>
            </a:r>
            <a:r>
              <a:rPr lang="en-US" sz="2200" i="1" dirty="0"/>
              <a:t> </a:t>
            </a:r>
            <a:r>
              <a:rPr lang="en-US" sz="2200" dirty="0"/>
              <a:t>2011, strawberry flavored candy laces, tape, glue, glycerol, acrylic varnish and glass cake stand, 18 x 29 x 29 cm</a:t>
            </a:r>
            <a:r>
              <a:rPr lang="fi-FI" sz="2200" dirty="0"/>
              <a:t>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81671B8-52DA-8B41-9F2A-D6BC4B4EB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7589" y="449779"/>
            <a:ext cx="6207624" cy="450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71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220330"/>
          </a:xfrm>
        </p:spPr>
        <p:txBody>
          <a:bodyPr>
            <a:normAutofit/>
          </a:bodyPr>
          <a:lstStyle/>
          <a:p>
            <a:pPr algn="l"/>
            <a:r>
              <a:rPr lang="fi-FI" sz="2600" b="1" dirty="0" err="1">
                <a:latin typeface="Arial"/>
                <a:cs typeface="Arial"/>
              </a:rPr>
              <a:t>Breaking</a:t>
            </a:r>
            <a:r>
              <a:rPr lang="fi-FI" sz="2600" b="1" dirty="0">
                <a:latin typeface="Arial"/>
                <a:cs typeface="Arial"/>
              </a:rPr>
              <a:t> out the </a:t>
            </a:r>
            <a:r>
              <a:rPr lang="fi-FI" sz="2600" b="1" dirty="0" err="1">
                <a:latin typeface="Arial"/>
                <a:cs typeface="Arial"/>
              </a:rPr>
              <a:t>Silos</a:t>
            </a:r>
            <a:r>
              <a:rPr lang="fi-FI" sz="2600" b="1" dirty="0">
                <a:latin typeface="Arial"/>
                <a:cs typeface="Arial"/>
              </a:rPr>
              <a:t>! </a:t>
            </a:r>
            <a:r>
              <a:rPr lang="fi-FI" sz="2600" b="1" dirty="0" err="1">
                <a:latin typeface="Arial"/>
                <a:cs typeface="Arial"/>
              </a:rPr>
              <a:t>Art</a:t>
            </a:r>
            <a:r>
              <a:rPr lang="fi-FI" sz="2600" b="1" dirty="0">
                <a:latin typeface="Arial"/>
                <a:cs typeface="Arial"/>
              </a:rPr>
              <a:t> and Engineering </a:t>
            </a:r>
            <a:r>
              <a:rPr lang="fi-FI" sz="2600" b="1" dirty="0" err="1">
                <a:latin typeface="Arial"/>
                <a:cs typeface="Arial"/>
              </a:rPr>
              <a:t>Perspectives</a:t>
            </a:r>
            <a:r>
              <a:rPr lang="fi-FI" sz="2600" b="1" dirty="0">
                <a:latin typeface="Arial"/>
                <a:cs typeface="Arial"/>
              </a:rPr>
              <a:t> in </a:t>
            </a:r>
            <a:r>
              <a:rPr lang="fi-FI" sz="2600" b="1" dirty="0" err="1">
                <a:latin typeface="Arial"/>
                <a:cs typeface="Arial"/>
              </a:rPr>
              <a:t>Circular</a:t>
            </a:r>
            <a:r>
              <a:rPr lang="fi-FI" sz="2600" b="1" dirty="0">
                <a:latin typeface="Arial"/>
                <a:cs typeface="Arial"/>
              </a:rPr>
              <a:t> </a:t>
            </a:r>
            <a:r>
              <a:rPr lang="fi-FI" sz="2600" b="1" dirty="0" err="1">
                <a:latin typeface="Arial"/>
                <a:cs typeface="Arial"/>
              </a:rPr>
              <a:t>Economy</a:t>
            </a:r>
            <a:endParaRPr lang="fi-FI" sz="2600" b="1" dirty="0">
              <a:latin typeface="Arial"/>
              <a:cs typeface="Arial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981200" y="1614554"/>
            <a:ext cx="8229600" cy="4723804"/>
          </a:xfrm>
        </p:spPr>
        <p:txBody>
          <a:bodyPr>
            <a:noAutofit/>
          </a:bodyPr>
          <a:lstStyle/>
          <a:p>
            <a:r>
              <a:rPr lang="fi-FI" sz="2600" dirty="0">
                <a:latin typeface="Arial"/>
                <a:cs typeface="Arial"/>
              </a:rPr>
              <a:t>With </a:t>
            </a:r>
            <a:r>
              <a:rPr lang="fi-FI" sz="2600" dirty="0" err="1">
                <a:latin typeface="Arial"/>
                <a:cs typeface="Arial"/>
              </a:rPr>
              <a:t>D.Sc</a:t>
            </a:r>
            <a:r>
              <a:rPr lang="fi-FI" sz="2600" dirty="0">
                <a:latin typeface="Arial"/>
                <a:cs typeface="Arial"/>
              </a:rPr>
              <a:t>. (Tech.) </a:t>
            </a:r>
            <a:r>
              <a:rPr lang="fi-FI" sz="2600" dirty="0" err="1">
                <a:latin typeface="Arial"/>
                <a:cs typeface="Arial"/>
              </a:rPr>
              <a:t>Nani</a:t>
            </a:r>
            <a:r>
              <a:rPr lang="fi-FI" sz="2600" dirty="0">
                <a:latin typeface="Arial"/>
                <a:cs typeface="Arial"/>
              </a:rPr>
              <a:t> Pajunen (Aalto CHEM)</a:t>
            </a:r>
            <a:r>
              <a:rPr lang="fi-FI" sz="2600" b="1" dirty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endParaRPr lang="fi-FI" sz="2600" b="1" dirty="0">
              <a:latin typeface="Arial"/>
              <a:cs typeface="Arial"/>
            </a:endParaRPr>
          </a:p>
          <a:p>
            <a:r>
              <a:rPr lang="fi-FI" sz="2600" dirty="0" err="1">
                <a:latin typeface="Arial"/>
                <a:cs typeface="Arial"/>
              </a:rPr>
              <a:t>Combining</a:t>
            </a:r>
            <a:r>
              <a:rPr lang="fi-FI" sz="2600" dirty="0">
                <a:latin typeface="Arial"/>
                <a:cs typeface="Arial"/>
              </a:rPr>
              <a:t> </a:t>
            </a:r>
            <a:r>
              <a:rPr lang="fi-FI" sz="2600" dirty="0" err="1">
                <a:latin typeface="Arial"/>
                <a:cs typeface="Arial"/>
              </a:rPr>
              <a:t>art</a:t>
            </a:r>
            <a:r>
              <a:rPr lang="fi-FI" sz="2600" dirty="0">
                <a:latin typeface="Arial"/>
                <a:cs typeface="Arial"/>
              </a:rPr>
              <a:t>, engineering and </a:t>
            </a:r>
            <a:r>
              <a:rPr lang="fi-FI" sz="2600" dirty="0" err="1">
                <a:latin typeface="Arial"/>
                <a:cs typeface="Arial"/>
              </a:rPr>
              <a:t>environmental</a:t>
            </a:r>
            <a:r>
              <a:rPr lang="fi-FI" sz="2600" dirty="0">
                <a:latin typeface="Arial"/>
                <a:cs typeface="Arial"/>
              </a:rPr>
              <a:t> </a:t>
            </a:r>
            <a:r>
              <a:rPr lang="fi-FI" sz="2600" dirty="0" err="1">
                <a:latin typeface="Arial"/>
                <a:cs typeface="Arial"/>
              </a:rPr>
              <a:t>research</a:t>
            </a:r>
            <a:r>
              <a:rPr lang="fi-FI" sz="2600" dirty="0">
                <a:latin typeface="Arial"/>
                <a:cs typeface="Arial"/>
              </a:rPr>
              <a:t> </a:t>
            </a:r>
            <a:r>
              <a:rPr lang="fi-FI" sz="2600" dirty="0" err="1">
                <a:latin typeface="Arial"/>
                <a:cs typeface="Arial"/>
              </a:rPr>
              <a:t>perspectives</a:t>
            </a:r>
            <a:endParaRPr lang="fi-FI" sz="2600" dirty="0">
              <a:latin typeface="Arial"/>
              <a:cs typeface="Arial"/>
            </a:endParaRPr>
          </a:p>
          <a:p>
            <a:endParaRPr lang="fi-FI" sz="2600" dirty="0">
              <a:latin typeface="Arial"/>
              <a:cs typeface="Arial"/>
            </a:endParaRPr>
          </a:p>
          <a:p>
            <a:r>
              <a:rPr lang="fi-FI" sz="2600" dirty="0" err="1">
                <a:latin typeface="Arial"/>
                <a:cs typeface="Arial"/>
              </a:rPr>
              <a:t>Cyclical</a:t>
            </a:r>
            <a:r>
              <a:rPr lang="fi-FI" sz="2600" dirty="0">
                <a:latin typeface="Arial"/>
                <a:cs typeface="Arial"/>
              </a:rPr>
              <a:t> </a:t>
            </a:r>
            <a:r>
              <a:rPr lang="fi-FI" sz="2600" dirty="0" err="1">
                <a:latin typeface="Arial"/>
                <a:cs typeface="Arial"/>
              </a:rPr>
              <a:t>artistic</a:t>
            </a:r>
            <a:r>
              <a:rPr lang="fi-FI" sz="2600" dirty="0">
                <a:latin typeface="Arial"/>
                <a:cs typeface="Arial"/>
              </a:rPr>
              <a:t> </a:t>
            </a:r>
            <a:r>
              <a:rPr lang="fi-FI" sz="2600" dirty="0" err="1">
                <a:latin typeface="Arial"/>
                <a:cs typeface="Arial"/>
              </a:rPr>
              <a:t>thinking</a:t>
            </a:r>
            <a:r>
              <a:rPr lang="fi-FI" sz="2600" dirty="0">
                <a:latin typeface="Arial"/>
                <a:cs typeface="Arial"/>
              </a:rPr>
              <a:t> (Mäkikoskela 2015) &lt; &gt; </a:t>
            </a:r>
            <a:r>
              <a:rPr lang="fi-FI" sz="2600" dirty="0" err="1">
                <a:latin typeface="Arial"/>
                <a:cs typeface="Arial"/>
              </a:rPr>
              <a:t>linear</a:t>
            </a:r>
            <a:r>
              <a:rPr lang="fi-FI" sz="2600" dirty="0">
                <a:latin typeface="Arial"/>
                <a:cs typeface="Arial"/>
              </a:rPr>
              <a:t> and </a:t>
            </a:r>
            <a:r>
              <a:rPr lang="fi-FI" sz="2600" dirty="0" err="1">
                <a:latin typeface="Arial"/>
                <a:cs typeface="Arial"/>
              </a:rPr>
              <a:t>systemic</a:t>
            </a:r>
            <a:r>
              <a:rPr lang="fi-FI" sz="2600" dirty="0">
                <a:latin typeface="Arial"/>
                <a:cs typeface="Arial"/>
              </a:rPr>
              <a:t> </a:t>
            </a:r>
            <a:r>
              <a:rPr lang="fi-FI" sz="2600" dirty="0" err="1">
                <a:latin typeface="Arial"/>
                <a:cs typeface="Arial"/>
              </a:rPr>
              <a:t>thinking</a:t>
            </a:r>
            <a:endParaRPr lang="fi-FI" sz="2600" dirty="0">
              <a:latin typeface="Arial"/>
              <a:cs typeface="Arial"/>
            </a:endParaRPr>
          </a:p>
          <a:p>
            <a:endParaRPr lang="fi-FI" sz="2600" dirty="0">
              <a:latin typeface="Arial"/>
              <a:cs typeface="Arial"/>
            </a:endParaRPr>
          </a:p>
          <a:p>
            <a:r>
              <a:rPr lang="fi-FI" sz="2600" dirty="0" err="1">
                <a:latin typeface="Arial"/>
                <a:cs typeface="Arial"/>
              </a:rPr>
              <a:t>Exploring</a:t>
            </a:r>
            <a:r>
              <a:rPr lang="fi-FI" sz="2600" dirty="0">
                <a:latin typeface="Arial"/>
                <a:cs typeface="Arial"/>
              </a:rPr>
              <a:t> </a:t>
            </a:r>
            <a:r>
              <a:rPr lang="fi-FI" sz="2600" dirty="0" err="1">
                <a:latin typeface="Arial"/>
                <a:cs typeface="Arial"/>
              </a:rPr>
              <a:t>innovative</a:t>
            </a:r>
            <a:r>
              <a:rPr lang="fi-FI" sz="2600" dirty="0">
                <a:latin typeface="Arial"/>
                <a:cs typeface="Arial"/>
              </a:rPr>
              <a:t> </a:t>
            </a:r>
            <a:r>
              <a:rPr lang="fi-FI" sz="2600" dirty="0" err="1">
                <a:latin typeface="Arial"/>
                <a:cs typeface="Arial"/>
              </a:rPr>
              <a:t>ways</a:t>
            </a:r>
            <a:r>
              <a:rPr lang="fi-FI" sz="2600" dirty="0">
                <a:latin typeface="Arial"/>
                <a:cs typeface="Arial"/>
              </a:rPr>
              <a:t> to </a:t>
            </a:r>
            <a:r>
              <a:rPr lang="fi-FI" sz="2600" dirty="0" err="1">
                <a:latin typeface="Arial"/>
                <a:cs typeface="Arial"/>
              </a:rPr>
              <a:t>promote</a:t>
            </a:r>
            <a:r>
              <a:rPr lang="fi-FI" sz="2600" dirty="0">
                <a:latin typeface="Arial"/>
                <a:cs typeface="Arial"/>
              </a:rPr>
              <a:t> </a:t>
            </a:r>
            <a:r>
              <a:rPr lang="fi-FI" sz="2600" dirty="0" err="1">
                <a:latin typeface="Arial"/>
                <a:cs typeface="Arial"/>
              </a:rPr>
              <a:t>sustainability</a:t>
            </a:r>
            <a:r>
              <a:rPr lang="fi-FI" sz="2600" dirty="0">
                <a:latin typeface="Arial"/>
                <a:cs typeface="Arial"/>
              </a:rPr>
              <a:t> and </a:t>
            </a:r>
            <a:r>
              <a:rPr lang="fi-FI" sz="2600" dirty="0" err="1">
                <a:latin typeface="Arial"/>
                <a:cs typeface="Arial"/>
              </a:rPr>
              <a:t>circular</a:t>
            </a:r>
            <a:r>
              <a:rPr lang="fi-FI" sz="2600" dirty="0">
                <a:latin typeface="Arial"/>
                <a:cs typeface="Arial"/>
              </a:rPr>
              <a:t> </a:t>
            </a:r>
            <a:r>
              <a:rPr lang="fi-FI" sz="2600" dirty="0" err="1">
                <a:latin typeface="Arial"/>
                <a:cs typeface="Arial"/>
              </a:rPr>
              <a:t>economy</a:t>
            </a:r>
            <a:endParaRPr lang="fi-FI" sz="2600" dirty="0">
              <a:latin typeface="Arial"/>
              <a:cs typeface="Arial"/>
            </a:endParaRPr>
          </a:p>
          <a:p>
            <a:endParaRPr lang="fi-FI" dirty="0">
              <a:latin typeface="Arial"/>
              <a:cs typeface="Arial"/>
            </a:endParaRPr>
          </a:p>
          <a:p>
            <a:endParaRPr lang="fi-FI" dirty="0">
              <a:latin typeface="Arial"/>
              <a:cs typeface="Arial"/>
            </a:endParaRPr>
          </a:p>
          <a:p>
            <a:endParaRPr lang="fi-FI" dirty="0">
              <a:latin typeface="Arial"/>
              <a:cs typeface="Arial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095-50D9-554C-A06F-F640FD9ACEDF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9179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981200" y="621460"/>
            <a:ext cx="8229600" cy="5504704"/>
          </a:xfrm>
        </p:spPr>
        <p:txBody>
          <a:bodyPr>
            <a:normAutofit/>
          </a:bodyPr>
          <a:lstStyle/>
          <a:p>
            <a:r>
              <a:rPr lang="fi-FI" dirty="0">
                <a:latin typeface="Arial"/>
                <a:cs typeface="Arial"/>
              </a:rPr>
              <a:t>In </a:t>
            </a:r>
            <a:r>
              <a:rPr lang="fi-FI" dirty="0" err="1">
                <a:latin typeface="Arial"/>
                <a:cs typeface="Arial"/>
              </a:rPr>
              <a:t>addition</a:t>
            </a:r>
            <a:r>
              <a:rPr lang="fi-FI" dirty="0">
                <a:latin typeface="Arial"/>
                <a:cs typeface="Arial"/>
              </a:rPr>
              <a:t> to </a:t>
            </a:r>
            <a:r>
              <a:rPr lang="fi-FI" dirty="0" err="1">
                <a:latin typeface="Arial"/>
                <a:cs typeface="Arial"/>
              </a:rPr>
              <a:t>theoretical</a:t>
            </a:r>
            <a:r>
              <a:rPr lang="fi-FI" dirty="0">
                <a:latin typeface="Arial"/>
                <a:cs typeface="Arial"/>
              </a:rPr>
              <a:t> </a:t>
            </a:r>
            <a:r>
              <a:rPr lang="fi-FI" dirty="0" err="1">
                <a:latin typeface="Arial"/>
                <a:cs typeface="Arial"/>
              </a:rPr>
              <a:t>knowledge</a:t>
            </a:r>
            <a:r>
              <a:rPr lang="fi-FI" dirty="0">
                <a:latin typeface="Arial"/>
                <a:cs typeface="Arial"/>
              </a:rPr>
              <a:t>, </a:t>
            </a:r>
            <a:r>
              <a:rPr lang="fi-FI" dirty="0" err="1">
                <a:latin typeface="Arial"/>
                <a:cs typeface="Arial"/>
              </a:rPr>
              <a:t>we</a:t>
            </a:r>
            <a:r>
              <a:rPr lang="fi-FI" dirty="0">
                <a:latin typeface="Arial"/>
                <a:cs typeface="Arial"/>
              </a:rPr>
              <a:t> </a:t>
            </a:r>
            <a:r>
              <a:rPr lang="fi-FI" dirty="0" err="1">
                <a:latin typeface="Arial"/>
                <a:cs typeface="Arial"/>
              </a:rPr>
              <a:t>strive</a:t>
            </a:r>
            <a:r>
              <a:rPr lang="fi-FI" dirty="0">
                <a:latin typeface="Arial"/>
                <a:cs typeface="Arial"/>
              </a:rPr>
              <a:t> to </a:t>
            </a:r>
            <a:r>
              <a:rPr lang="fi-FI" dirty="0" err="1">
                <a:latin typeface="Arial"/>
                <a:cs typeface="Arial"/>
              </a:rPr>
              <a:t>find</a:t>
            </a:r>
            <a:r>
              <a:rPr lang="fi-FI" dirty="0">
                <a:latin typeface="Arial"/>
                <a:cs typeface="Arial"/>
              </a:rPr>
              <a:t> </a:t>
            </a:r>
            <a:r>
              <a:rPr lang="fi-FI" dirty="0">
                <a:solidFill>
                  <a:srgbClr val="FF0000"/>
                </a:solidFill>
                <a:latin typeface="Arial"/>
                <a:cs typeface="Arial"/>
              </a:rPr>
              <a:t>new </a:t>
            </a:r>
            <a:r>
              <a:rPr lang="fi-FI" dirty="0" err="1">
                <a:solidFill>
                  <a:srgbClr val="FF0000"/>
                </a:solidFill>
                <a:latin typeface="Arial"/>
                <a:cs typeface="Arial"/>
              </a:rPr>
              <a:t>ways</a:t>
            </a:r>
            <a:r>
              <a:rPr lang="fi-FI" dirty="0">
                <a:solidFill>
                  <a:srgbClr val="FF0000"/>
                </a:solidFill>
                <a:latin typeface="Arial"/>
                <a:cs typeface="Arial"/>
              </a:rPr>
              <a:t> to act</a:t>
            </a:r>
            <a:r>
              <a:rPr lang="fi-FI" dirty="0">
                <a:latin typeface="Arial"/>
                <a:cs typeface="Arial"/>
              </a:rPr>
              <a:t>. </a:t>
            </a:r>
            <a:r>
              <a:rPr lang="fi-FI" dirty="0" err="1">
                <a:latin typeface="Arial"/>
                <a:cs typeface="Arial"/>
              </a:rPr>
              <a:t>So</a:t>
            </a:r>
            <a:r>
              <a:rPr lang="fi-FI" dirty="0">
                <a:latin typeface="Arial"/>
                <a:cs typeface="Arial"/>
              </a:rPr>
              <a:t>, </a:t>
            </a:r>
            <a:r>
              <a:rPr lang="fi-FI" dirty="0" err="1">
                <a:latin typeface="Arial"/>
                <a:cs typeface="Arial"/>
              </a:rPr>
              <a:t>we</a:t>
            </a:r>
            <a:r>
              <a:rPr lang="fi-FI" dirty="0">
                <a:latin typeface="Arial"/>
                <a:cs typeface="Arial"/>
              </a:rPr>
              <a:t> </a:t>
            </a:r>
            <a:r>
              <a:rPr lang="fi-FI" dirty="0" err="1">
                <a:latin typeface="Arial"/>
                <a:cs typeface="Arial"/>
              </a:rPr>
              <a:t>work</a:t>
            </a:r>
            <a:r>
              <a:rPr lang="fi-FI" dirty="0">
                <a:latin typeface="Arial"/>
                <a:cs typeface="Arial"/>
              </a:rPr>
              <a:t> on case </a:t>
            </a:r>
            <a:r>
              <a:rPr lang="fi-FI" dirty="0" err="1">
                <a:latin typeface="Arial"/>
                <a:cs typeface="Arial"/>
              </a:rPr>
              <a:t>studies</a:t>
            </a:r>
            <a:r>
              <a:rPr lang="fi-FI" dirty="0">
                <a:latin typeface="Arial"/>
                <a:cs typeface="Arial"/>
              </a:rPr>
              <a:t>, </a:t>
            </a:r>
            <a:r>
              <a:rPr lang="fi-FI" dirty="0" err="1">
                <a:latin typeface="Arial"/>
                <a:cs typeface="Arial"/>
              </a:rPr>
              <a:t>which</a:t>
            </a:r>
            <a:r>
              <a:rPr lang="fi-FI" dirty="0">
                <a:latin typeface="Arial"/>
                <a:cs typeface="Arial"/>
              </a:rPr>
              <a:t> </a:t>
            </a:r>
            <a:r>
              <a:rPr lang="fi-FI" dirty="0" err="1">
                <a:latin typeface="Arial"/>
                <a:cs typeface="Arial"/>
              </a:rPr>
              <a:t>are</a:t>
            </a:r>
            <a:r>
              <a:rPr lang="fi-FI" dirty="0">
                <a:latin typeface="Arial"/>
                <a:cs typeface="Arial"/>
              </a:rPr>
              <a:t> </a:t>
            </a:r>
            <a:r>
              <a:rPr lang="fi-FI" dirty="0" err="1">
                <a:latin typeface="Arial"/>
                <a:cs typeface="Arial"/>
              </a:rPr>
              <a:t>implemented</a:t>
            </a:r>
            <a:r>
              <a:rPr lang="fi-FI" dirty="0">
                <a:latin typeface="Arial"/>
                <a:cs typeface="Arial"/>
              </a:rPr>
              <a:t> as </a:t>
            </a:r>
            <a:r>
              <a:rPr lang="fi-FI" dirty="0" err="1">
                <a:latin typeface="Arial"/>
                <a:cs typeface="Arial"/>
              </a:rPr>
              <a:t>workshops</a:t>
            </a:r>
            <a:r>
              <a:rPr lang="fi-FI" dirty="0">
                <a:latin typeface="Arial"/>
                <a:cs typeface="Arial"/>
              </a:rPr>
              <a:t> and </a:t>
            </a:r>
            <a:r>
              <a:rPr lang="fi-FI" dirty="0" err="1">
                <a:latin typeface="Arial"/>
                <a:cs typeface="Arial"/>
              </a:rPr>
              <a:t>exhibitions</a:t>
            </a:r>
            <a:endParaRPr lang="fi-FI" dirty="0">
              <a:latin typeface="Arial"/>
              <a:cs typeface="Arial"/>
            </a:endParaRPr>
          </a:p>
          <a:p>
            <a:endParaRPr lang="fi-FI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We aim at increasing material efficiency, extending product lifecycles and saving natural resources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in process industry </a:t>
            </a:r>
            <a:r>
              <a:rPr lang="en-US" dirty="0">
                <a:latin typeface="Arial"/>
                <a:cs typeface="Arial"/>
              </a:rPr>
              <a:t>via product design and material development. </a:t>
            </a:r>
            <a:endParaRPr lang="fi-FI" dirty="0">
              <a:latin typeface="Arial"/>
              <a:cs typeface="Arial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095-50D9-554C-A06F-F640FD9ACEDF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0722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4511824" y="5301208"/>
            <a:ext cx="5976664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72" y="2021248"/>
            <a:ext cx="3744416" cy="1767792"/>
          </a:xfrm>
          <a:prstGeom prst="rect">
            <a:avLst/>
          </a:prstGeom>
        </p:spPr>
      </p:pic>
      <p:pic>
        <p:nvPicPr>
          <p:cNvPr id="6" name="Content Placeholder 7" descr="Ruukki10p IMG_41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1580" r="-91580"/>
          <a:stretch>
            <a:fillRect/>
          </a:stretch>
        </p:blipFill>
        <p:spPr>
          <a:xfrm>
            <a:off x="2021522" y="188640"/>
            <a:ext cx="7640136" cy="359983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291" y="188640"/>
            <a:ext cx="270156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7" descr="Ruukki6p IMG_408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538" r="-29538"/>
          <a:stretch>
            <a:fillRect/>
          </a:stretch>
        </p:blipFill>
        <p:spPr>
          <a:xfrm>
            <a:off x="1343472" y="188640"/>
            <a:ext cx="3744416" cy="176427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8810" y="3860888"/>
            <a:ext cx="3240360" cy="21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Content Placeholder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2" r="-902"/>
          <a:stretch>
            <a:fillRect/>
          </a:stretch>
        </p:blipFill>
        <p:spPr>
          <a:xfrm>
            <a:off x="5449774" y="3850746"/>
            <a:ext cx="4606667" cy="2170543"/>
          </a:xfrm>
          <a:prstGeom prst="rect">
            <a:avLst/>
          </a:prstGeom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2207568" y="485800"/>
            <a:ext cx="6120680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0" dirty="0">
                <a:latin typeface="Arial"/>
                <a:cs typeface="Arial"/>
              </a:rPr>
              <a:t>SANDWICH PANEL</a:t>
            </a:r>
          </a:p>
        </p:txBody>
      </p:sp>
    </p:spTree>
    <p:extLst>
      <p:ext uri="{BB962C8B-B14F-4D97-AF65-F5344CB8AC3E}">
        <p14:creationId xmlns:p14="http://schemas.microsoft.com/office/powerpoint/2010/main" val="1293932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13p_Pois-siiloista_Kiertotalous_tyopaja_Aalto-yliopisto_27-10-2015_photo_Mikko_Raskine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552" y="391819"/>
            <a:ext cx="7992888" cy="53312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7568" y="4653136"/>
            <a:ext cx="5112568" cy="1296144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OBJECTIVE: to look for solutions what to do with sandwich panels already once used in construction and to make new products, works of art and design </a:t>
            </a: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063553" y="1628241"/>
            <a:ext cx="835317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0" dirty="0">
                <a:latin typeface="Arial"/>
                <a:cs typeface="Arial"/>
              </a:rPr>
              <a:t>WORKSHOPS / </a:t>
            </a:r>
            <a:br>
              <a:rPr lang="en-US" b="0" dirty="0">
                <a:latin typeface="Arial"/>
                <a:cs typeface="Arial"/>
              </a:rPr>
            </a:br>
            <a:r>
              <a:rPr lang="en-US" b="0" dirty="0">
                <a:latin typeface="Arial"/>
                <a:cs typeface="Arial"/>
              </a:rPr>
              <a:t>UPCYCLING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7248128" y="404664"/>
            <a:ext cx="2736304" cy="4893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600" dirty="0">
                <a:solidFill>
                  <a:srgbClr val="FF0000"/>
                </a:solidFill>
                <a:latin typeface="Times New Roman"/>
                <a:cs typeface="Times New Roman"/>
              </a:rPr>
              <a:t>architect</a:t>
            </a:r>
          </a:p>
          <a:p>
            <a:pPr algn="r"/>
            <a:r>
              <a:rPr lang="en-US" sz="2600" dirty="0">
                <a:solidFill>
                  <a:srgbClr val="FF0000"/>
                </a:solidFill>
                <a:latin typeface="Times New Roman"/>
                <a:cs typeface="Times New Roman"/>
              </a:rPr>
              <a:t>visual artists</a:t>
            </a:r>
          </a:p>
          <a:p>
            <a:pPr algn="r"/>
            <a:r>
              <a:rPr lang="en-US" sz="2600" dirty="0">
                <a:solidFill>
                  <a:srgbClr val="FF0000"/>
                </a:solidFill>
                <a:latin typeface="Times New Roman"/>
                <a:cs typeface="Times New Roman"/>
              </a:rPr>
              <a:t>textile artist</a:t>
            </a:r>
          </a:p>
          <a:p>
            <a:pPr algn="r"/>
            <a:r>
              <a:rPr lang="en-US" sz="2600" dirty="0">
                <a:solidFill>
                  <a:srgbClr val="FF0000"/>
                </a:solidFill>
                <a:latin typeface="Times New Roman"/>
                <a:cs typeface="Times New Roman"/>
              </a:rPr>
              <a:t>designers</a:t>
            </a:r>
          </a:p>
          <a:p>
            <a:pPr algn="r"/>
            <a:r>
              <a:rPr lang="en-US" sz="2600" dirty="0">
                <a:solidFill>
                  <a:srgbClr val="FF0000"/>
                </a:solidFill>
                <a:latin typeface="Times New Roman"/>
                <a:cs typeface="Times New Roman"/>
              </a:rPr>
              <a:t>engineers</a:t>
            </a:r>
          </a:p>
          <a:p>
            <a:pPr algn="r"/>
            <a:r>
              <a:rPr lang="en-US" sz="2600" dirty="0">
                <a:solidFill>
                  <a:srgbClr val="FF0000"/>
                </a:solidFill>
                <a:latin typeface="Times New Roman"/>
                <a:cs typeface="Times New Roman"/>
              </a:rPr>
              <a:t>aircraft mechanic</a:t>
            </a:r>
          </a:p>
          <a:p>
            <a:pPr algn="r"/>
            <a:r>
              <a:rPr lang="en-US" sz="2600" dirty="0">
                <a:solidFill>
                  <a:srgbClr val="FF0000"/>
                </a:solidFill>
                <a:latin typeface="Times New Roman"/>
                <a:cs typeface="Times New Roman"/>
              </a:rPr>
              <a:t>research scholars</a:t>
            </a:r>
          </a:p>
          <a:p>
            <a:pPr algn="r"/>
            <a:r>
              <a:rPr lang="en-US" sz="2600" dirty="0">
                <a:solidFill>
                  <a:srgbClr val="FF0000"/>
                </a:solidFill>
                <a:latin typeface="Times New Roman"/>
                <a:cs typeface="Times New Roman"/>
              </a:rPr>
              <a:t>IT expert</a:t>
            </a:r>
          </a:p>
          <a:p>
            <a:pPr algn="r"/>
            <a:r>
              <a:rPr lang="en-US" sz="2600" dirty="0">
                <a:solidFill>
                  <a:srgbClr val="FF0000"/>
                </a:solidFill>
                <a:latin typeface="Times New Roman"/>
                <a:cs typeface="Times New Roman"/>
              </a:rPr>
              <a:t>transport expert</a:t>
            </a:r>
          </a:p>
          <a:p>
            <a:pPr algn="r"/>
            <a:r>
              <a:rPr lang="en-US" sz="2600" dirty="0">
                <a:solidFill>
                  <a:srgbClr val="FF0000"/>
                </a:solidFill>
                <a:latin typeface="Times New Roman"/>
                <a:cs typeface="Times New Roman"/>
              </a:rPr>
              <a:t>sales professional</a:t>
            </a:r>
          </a:p>
          <a:p>
            <a:pPr algn="r"/>
            <a:r>
              <a:rPr lang="en-US" sz="2600" dirty="0">
                <a:solidFill>
                  <a:srgbClr val="FF0000"/>
                </a:solidFill>
                <a:latin typeface="Times New Roman"/>
                <a:cs typeface="Times New Roman"/>
              </a:rPr>
              <a:t>nurse</a:t>
            </a:r>
          </a:p>
          <a:p>
            <a:pPr algn="r"/>
            <a:r>
              <a:rPr lang="en-US" sz="2600" dirty="0">
                <a:solidFill>
                  <a:srgbClr val="FF0000"/>
                </a:solidFill>
                <a:latin typeface="Times New Roman"/>
                <a:cs typeface="Times New Roman"/>
              </a:rPr>
              <a:t>teacher</a:t>
            </a:r>
          </a:p>
        </p:txBody>
      </p:sp>
    </p:spTree>
    <p:extLst>
      <p:ext uri="{BB962C8B-B14F-4D97-AF65-F5344CB8AC3E}">
        <p14:creationId xmlns:p14="http://schemas.microsoft.com/office/powerpoint/2010/main" val="1263634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07p_Pois-siiloista_Kiertotalous_tyopaja_Aalto-yliopisto_27-10-2015_photo_Mikko_Raskine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560" y="3128194"/>
            <a:ext cx="3905616" cy="2605062"/>
          </a:xfrm>
          <a:prstGeom prst="rect">
            <a:avLst/>
          </a:prstGeom>
        </p:spPr>
      </p:pic>
      <p:pic>
        <p:nvPicPr>
          <p:cNvPr id="4" name="Picture 3" descr="009p_Pois-siiloista_Kiertotalous_tyopaja_Aalto-yliopisto_27-10-2015_photo_Mikko_Raskine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353" y="3140968"/>
            <a:ext cx="3890256" cy="2592289"/>
          </a:xfrm>
          <a:prstGeom prst="rect">
            <a:avLst/>
          </a:prstGeom>
        </p:spPr>
      </p:pic>
      <p:pic>
        <p:nvPicPr>
          <p:cNvPr id="8" name="Picture 7" descr="002p_Pois-siiloista_Kiertotalous_tyopaja_Aalto-yliopisto_27-10-2015_photo_Mikko_Raskine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345" y="463899"/>
            <a:ext cx="3898265" cy="26004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560" y="463898"/>
            <a:ext cx="3888432" cy="2592288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35560" y="5871886"/>
            <a:ext cx="9217024" cy="932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>
                <a:solidFill>
                  <a:srgbClr val="FF0000"/>
                </a:solidFill>
                <a:latin typeface="Arial"/>
                <a:cs typeface="Arial"/>
              </a:rPr>
              <a:t>WORKING METHODS: visual-art, craft and 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FF0000"/>
                </a:solidFill>
                <a:latin typeface="Arial"/>
                <a:cs typeface="Arial"/>
              </a:rPr>
              <a:t>design practices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94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C530EF1-7C29-1F43-9C9E-8EACCE54F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695" y="573438"/>
            <a:ext cx="10515600" cy="60288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UWAS-C0026 Innovative Approach to Circular Economy</a:t>
            </a:r>
            <a:endParaRPr lang="fi-FI" b="1" dirty="0"/>
          </a:p>
          <a:p>
            <a:pPr marL="0" indent="0">
              <a:buNone/>
            </a:pPr>
            <a:r>
              <a:rPr lang="en-US" dirty="0"/>
              <a:t>Teacher: Dr. Riikka Mäkikoskela</a:t>
            </a:r>
            <a:br>
              <a:rPr lang="en-US" dirty="0"/>
            </a:br>
            <a:r>
              <a:rPr lang="en-US" dirty="0"/>
              <a:t>Time: 19 Apr – 24 May 2021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3100" dirty="0"/>
              <a:t>This is a course for anyone interested in the artistic possibilities of tackling the environmental crisis. The course provides practical and theoretical knowledge and operating models in which </a:t>
            </a:r>
            <a:r>
              <a:rPr lang="en-US" sz="3100" dirty="0">
                <a:solidFill>
                  <a:srgbClr val="FF0000"/>
                </a:solidFill>
              </a:rPr>
              <a:t>aesthetic, ethical, and ecological phenomena intertwine </a:t>
            </a:r>
            <a:r>
              <a:rPr lang="en-US" sz="3100" dirty="0"/>
              <a:t>in circular economy. The course combines </a:t>
            </a:r>
            <a:r>
              <a:rPr lang="en-US" sz="3100" dirty="0">
                <a:solidFill>
                  <a:srgbClr val="7030A0"/>
                </a:solidFill>
              </a:rPr>
              <a:t>discussions and group work with hands-on activities </a:t>
            </a:r>
            <a:r>
              <a:rPr lang="en-US" sz="3100" dirty="0"/>
              <a:t>in which the students will concretize their learning through </a:t>
            </a:r>
            <a:r>
              <a:rPr lang="en-US" sz="3100" dirty="0">
                <a:solidFill>
                  <a:srgbClr val="00B050"/>
                </a:solidFill>
              </a:rPr>
              <a:t>material ideation and experimentation</a:t>
            </a:r>
            <a:r>
              <a:rPr lang="en-US" sz="3100" dirty="0"/>
              <a:t>. During the course, students will </a:t>
            </a:r>
            <a:r>
              <a:rPr lang="en-US" sz="3100" dirty="0">
                <a:solidFill>
                  <a:srgbClr val="0070C0"/>
                </a:solidFill>
              </a:rPr>
              <a:t>create artistic proposals </a:t>
            </a:r>
            <a:r>
              <a:rPr lang="en-US" sz="3100" dirty="0"/>
              <a:t>of new solutions and possible futures to implement sustainability and circular economy.  </a:t>
            </a:r>
            <a:endParaRPr lang="fi-FI" sz="3100" dirty="0"/>
          </a:p>
          <a:p>
            <a:pPr marL="0" indent="0">
              <a:buNone/>
            </a:pPr>
            <a:r>
              <a:rPr lang="fi-FI" dirty="0">
                <a:effectLst/>
              </a:rPr>
              <a:t> 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4920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952" y="2708921"/>
            <a:ext cx="4499992" cy="29996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4" y="338708"/>
            <a:ext cx="3888432" cy="2685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5" y="2780928"/>
            <a:ext cx="4413635" cy="294242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960" y="331016"/>
            <a:ext cx="4391462" cy="244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35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RiikkaMakikoskelaPSnayttely2017_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260650"/>
            <a:ext cx="2808312" cy="2813081"/>
          </a:xfrm>
          <a:prstGeom prst="rect">
            <a:avLst/>
          </a:prstGeom>
        </p:spPr>
      </p:pic>
      <p:pic>
        <p:nvPicPr>
          <p:cNvPr id="3" name="Kuva 2" descr="RiikkaMakikoskelaPSnayttely2017_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080" y="260648"/>
            <a:ext cx="2808312" cy="2808312"/>
          </a:xfrm>
          <a:prstGeom prst="rect">
            <a:avLst/>
          </a:prstGeom>
        </p:spPr>
      </p:pic>
      <p:pic>
        <p:nvPicPr>
          <p:cNvPr id="4" name="Kuva 3" descr="IMG_673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546" y="3429000"/>
            <a:ext cx="4356907" cy="290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10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670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696" y="3844355"/>
            <a:ext cx="3591601" cy="2394400"/>
          </a:xfrm>
          <a:prstGeom prst="rect">
            <a:avLst/>
          </a:prstGeom>
        </p:spPr>
      </p:pic>
      <p:pic>
        <p:nvPicPr>
          <p:cNvPr id="3" name="Kuva 2" descr="IMG_674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31639" y="932726"/>
            <a:ext cx="3168351" cy="2112233"/>
          </a:xfrm>
          <a:prstGeom prst="rect">
            <a:avLst/>
          </a:prstGeom>
        </p:spPr>
      </p:pic>
      <p:pic>
        <p:nvPicPr>
          <p:cNvPr id="5" name="Kuva 4" descr="MarkkuHeinoPSnayttely201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736" y="404664"/>
            <a:ext cx="200988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07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 txBox="1">
            <a:spLocks/>
          </p:cNvSpPr>
          <p:nvPr/>
        </p:nvSpPr>
        <p:spPr>
          <a:xfrm>
            <a:off x="1986554" y="332656"/>
            <a:ext cx="8357919" cy="10795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0065BD"/>
                </a:solidFill>
                <a:latin typeface="Times New Roman"/>
                <a:cs typeface="Times New Roman"/>
              </a:rPr>
              <a:t>HOW THE SILOS HINDER TRANSITION </a:t>
            </a:r>
            <a:br>
              <a:rPr lang="en-US" sz="2800" b="0" dirty="0">
                <a:solidFill>
                  <a:srgbClr val="0065BD"/>
                </a:solidFill>
                <a:latin typeface="Times New Roman"/>
                <a:cs typeface="Times New Roman"/>
              </a:rPr>
            </a:br>
            <a:r>
              <a:rPr lang="en-US" sz="2800" b="0" dirty="0">
                <a:solidFill>
                  <a:srgbClr val="0065BD"/>
                </a:solidFill>
                <a:latin typeface="Times New Roman"/>
                <a:cs typeface="Times New Roman"/>
              </a:rPr>
              <a:t>TOWARDS CIRCULAR ECONOMY?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554" y="1448048"/>
            <a:ext cx="8141895" cy="428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31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AABD8EAD-917F-4D06-B7AD-4C5B50CA02C8}"/>
              </a:ext>
            </a:extLst>
          </p:cNvPr>
          <p:cNvSpPr txBox="1"/>
          <p:nvPr/>
        </p:nvSpPr>
        <p:spPr>
          <a:xfrm>
            <a:off x="810227" y="1400536"/>
            <a:ext cx="1076445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  <a:latin typeface="+mj-lt"/>
              </a:rPr>
              <a:t>Let's take a tour around our multidisciplinary table!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1 Who are you?</a:t>
            </a:r>
          </a:p>
          <a:p>
            <a:r>
              <a:rPr lang="en-US" sz="2400" dirty="0"/>
              <a:t>2 Where do you come from?</a:t>
            </a:r>
          </a:p>
          <a:p>
            <a:r>
              <a:rPr lang="en-US" sz="2400" dirty="0"/>
              <a:t>3 What do you expect from this course?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323651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69F447-FE59-4844-BF8A-E37B81CA9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1380"/>
            <a:ext cx="10515600" cy="5941082"/>
          </a:xfrm>
        </p:spPr>
        <p:txBody>
          <a:bodyPr>
            <a:normAutofit fontScale="90000"/>
          </a:bodyPr>
          <a:lstStyle/>
          <a:p>
            <a:r>
              <a:rPr lang="fi-FI" dirty="0"/>
              <a:t>Course Schedule (excel)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>
                <a:solidFill>
                  <a:srgbClr val="FF0000"/>
                </a:solidFill>
              </a:rPr>
              <a:t>1.</a:t>
            </a:r>
            <a:r>
              <a:rPr lang="fi-FI" dirty="0"/>
              <a:t> Course </a:t>
            </a:r>
            <a:r>
              <a:rPr lang="fi-FI" dirty="0" err="1"/>
              <a:t>diary</a:t>
            </a:r>
            <a:br>
              <a:rPr lang="fi-FI" dirty="0"/>
            </a:br>
            <a:br>
              <a:rPr lang="fi-FI" dirty="0"/>
            </a:br>
            <a:r>
              <a:rPr lang="fi-FI" dirty="0">
                <a:solidFill>
                  <a:srgbClr val="FF0000"/>
                </a:solidFill>
              </a:rPr>
              <a:t>2. </a:t>
            </a:r>
            <a:r>
              <a:rPr lang="en-US" dirty="0"/>
              <a:t>Hands-on activities/workshop making/art and design projects: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artistic proposals </a:t>
            </a:r>
            <a:r>
              <a:rPr lang="en-US" dirty="0"/>
              <a:t>of new solutions and possible futures to implement sustainability and circular economy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810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0FC025D0-6DBA-4B4F-ACFF-A99AE4848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332657"/>
            <a:ext cx="2736304" cy="2614087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0620C6B3-D5FD-694D-B5C4-F18557BC7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7" y="332657"/>
            <a:ext cx="3451279" cy="5085637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6529E836-A097-6A43-AE28-E053377E02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560" y="3356992"/>
            <a:ext cx="2880320" cy="2081044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83379F10-677C-314B-A00D-11243D729AA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568" y="6072598"/>
            <a:ext cx="2047873" cy="524754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84C2F226-BA40-3B42-BE3F-AD395191B5DD}"/>
              </a:ext>
            </a:extLst>
          </p:cNvPr>
          <p:cNvSpPr txBox="1"/>
          <p:nvPr/>
        </p:nvSpPr>
        <p:spPr>
          <a:xfrm>
            <a:off x="7752185" y="5441620"/>
            <a:ext cx="2205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/>
              <a:t>Photos</a:t>
            </a:r>
            <a:r>
              <a:rPr lang="fi-FI" sz="1600" dirty="0"/>
              <a:t> </a:t>
            </a:r>
            <a:r>
              <a:rPr lang="fi-FI" sz="1600" dirty="0" err="1"/>
              <a:t>by</a:t>
            </a:r>
            <a:r>
              <a:rPr lang="fi-FI" sz="1600" dirty="0"/>
              <a:t> Elisa </a:t>
            </a:r>
            <a:r>
              <a:rPr lang="fi-FI" sz="1600" dirty="0" err="1"/>
              <a:t>Dametto</a:t>
            </a: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2490685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7BEFB01-ADA5-FB4D-B926-850C1B4C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267741"/>
            <a:ext cx="7444308" cy="5351379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D45DC077-F4D7-AC44-99F9-5658BA08E3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568" y="6072598"/>
            <a:ext cx="2047873" cy="524754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756B0E38-FE18-2A4A-9970-D843420F8098}"/>
              </a:ext>
            </a:extLst>
          </p:cNvPr>
          <p:cNvSpPr txBox="1"/>
          <p:nvPr/>
        </p:nvSpPr>
        <p:spPr>
          <a:xfrm>
            <a:off x="7584545" y="5229200"/>
            <a:ext cx="2124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/>
              <a:t>Photo </a:t>
            </a:r>
            <a:r>
              <a:rPr lang="fi-FI" sz="1600" dirty="0" err="1"/>
              <a:t>by</a:t>
            </a:r>
            <a:r>
              <a:rPr lang="fi-FI" sz="1600" dirty="0"/>
              <a:t> Elisa </a:t>
            </a:r>
            <a:r>
              <a:rPr lang="fi-FI" sz="1600" dirty="0" err="1"/>
              <a:t>Dametto</a:t>
            </a: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556586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C20F45D1-12ED-3743-83BD-54C88FF12A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568" y="6072598"/>
            <a:ext cx="2047873" cy="52475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7FA3FBF-B990-F948-9231-7E84B686B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240" y="404664"/>
            <a:ext cx="7950200" cy="50673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BAA76A43-A2C1-344C-96BB-375A43057916}"/>
              </a:ext>
            </a:extLst>
          </p:cNvPr>
          <p:cNvSpPr txBox="1"/>
          <p:nvPr/>
        </p:nvSpPr>
        <p:spPr>
          <a:xfrm>
            <a:off x="7800569" y="5441620"/>
            <a:ext cx="2124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/>
              <a:t>Photo </a:t>
            </a:r>
            <a:r>
              <a:rPr lang="fi-FI" sz="1600" dirty="0" err="1"/>
              <a:t>by</a:t>
            </a:r>
            <a:r>
              <a:rPr lang="fi-FI" sz="1600" dirty="0"/>
              <a:t> Elisa </a:t>
            </a:r>
            <a:r>
              <a:rPr lang="fi-FI" sz="1600" dirty="0" err="1"/>
              <a:t>Dametto</a:t>
            </a: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3882985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E4A0175-E5E4-4A41-B07A-A2816888C8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568" y="6072598"/>
            <a:ext cx="2047873" cy="52475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9EC16433-3E27-0645-914A-5E8E7FE23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332656"/>
            <a:ext cx="4671616" cy="311684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176E0D9-FC15-6144-A9B9-AF2B8F0B65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896" y="3645025"/>
            <a:ext cx="3153544" cy="2047613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71B91110-E7C3-8A4E-ADBB-5F8E6987F2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552" y="3622676"/>
            <a:ext cx="2736304" cy="2079995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1A88CD46-8256-314D-98AE-70FE92D571B8}"/>
              </a:ext>
            </a:extLst>
          </p:cNvPr>
          <p:cNvSpPr txBox="1"/>
          <p:nvPr/>
        </p:nvSpPr>
        <p:spPr>
          <a:xfrm>
            <a:off x="7680177" y="3265063"/>
            <a:ext cx="2205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/>
              <a:t>Photos</a:t>
            </a:r>
            <a:r>
              <a:rPr lang="fi-FI" sz="1600" dirty="0"/>
              <a:t> </a:t>
            </a:r>
            <a:r>
              <a:rPr lang="fi-FI" sz="1600" dirty="0" err="1"/>
              <a:t>by</a:t>
            </a:r>
            <a:r>
              <a:rPr lang="fi-FI" sz="1600" dirty="0"/>
              <a:t> Elisa </a:t>
            </a:r>
            <a:r>
              <a:rPr lang="fi-FI" sz="1600" dirty="0" err="1"/>
              <a:t>Dametto</a:t>
            </a: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1692976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F6ED2A0-46E4-414F-A795-AD6398B54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2441"/>
            <a:ext cx="10515600" cy="56345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3200" dirty="0"/>
              <a:t>The course is </a:t>
            </a:r>
            <a:r>
              <a:rPr lang="fi-FI" sz="3200" dirty="0" err="1"/>
              <a:t>evolved</a:t>
            </a:r>
            <a:r>
              <a:rPr lang="fi-FI" sz="3200" dirty="0"/>
              <a:t> from the </a:t>
            </a:r>
            <a:r>
              <a:rPr lang="fi-FI" sz="3200" dirty="0" err="1">
                <a:solidFill>
                  <a:srgbClr val="FF0000"/>
                </a:solidFill>
              </a:rPr>
              <a:t>teaching</a:t>
            </a:r>
            <a:r>
              <a:rPr lang="fi-FI" sz="3200" dirty="0">
                <a:solidFill>
                  <a:srgbClr val="FF0000"/>
                </a:solidFill>
              </a:rPr>
              <a:t> </a:t>
            </a:r>
            <a:r>
              <a:rPr lang="fi-FI" sz="3200" dirty="0" err="1">
                <a:solidFill>
                  <a:srgbClr val="FF0000"/>
                </a:solidFill>
              </a:rPr>
              <a:t>development</a:t>
            </a:r>
            <a:r>
              <a:rPr lang="fi-FI" sz="3200" dirty="0">
                <a:solidFill>
                  <a:srgbClr val="FF0000"/>
                </a:solidFill>
              </a:rPr>
              <a:t> and research project</a:t>
            </a:r>
            <a:r>
              <a:rPr lang="fi-FI" sz="3200" dirty="0"/>
              <a:t>:</a:t>
            </a:r>
          </a:p>
          <a:p>
            <a:pPr marL="0" indent="0">
              <a:buNone/>
            </a:pPr>
            <a:endParaRPr lang="fi-FI" sz="3200" dirty="0"/>
          </a:p>
          <a:p>
            <a:pPr marL="0" indent="0">
              <a:buNone/>
            </a:pPr>
            <a:r>
              <a:rPr lang="fi-FI" sz="3200" dirty="0">
                <a:hlinkClick r:id="rId2"/>
              </a:rPr>
              <a:t>https://www.sitra.fi/en/projects/study-package-circular-economy-environmental-art-cultural-change/</a:t>
            </a:r>
            <a:endParaRPr lang="fi-FI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Part of the course's teaching and learning can be done in </a:t>
            </a:r>
          </a:p>
          <a:p>
            <a:pPr marL="0" indent="0">
              <a:buNone/>
            </a:pPr>
            <a:r>
              <a:rPr lang="en-US" sz="3200" dirty="0"/>
              <a:t>the </a:t>
            </a:r>
            <a:r>
              <a:rPr lang="en-US" sz="3200" dirty="0">
                <a:solidFill>
                  <a:srgbClr val="FF0000"/>
                </a:solidFill>
              </a:rPr>
              <a:t>Test Site</a:t>
            </a:r>
            <a:r>
              <a:rPr lang="en-US" sz="3200" dirty="0"/>
              <a:t>: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>
                <a:hlinkClick r:id="rId3"/>
              </a:rPr>
              <a:t>http://acs.aalto.fi/category/test-site/</a:t>
            </a:r>
            <a:r>
              <a:rPr lang="en-US" sz="3200" dirty="0"/>
              <a:t>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(I will tell you more about this next time)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1326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ACE2D99C-CA91-4846-AF2E-4E459281BF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568" y="6072598"/>
            <a:ext cx="2047873" cy="52475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8ECB638-CA91-A24E-B9BE-D528F9135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166" y="260648"/>
            <a:ext cx="7954275" cy="5328592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1F7A7AD5-23BC-2343-ACD3-D49BB3D46B5F}"/>
              </a:ext>
            </a:extLst>
          </p:cNvPr>
          <p:cNvSpPr txBox="1"/>
          <p:nvPr/>
        </p:nvSpPr>
        <p:spPr>
          <a:xfrm>
            <a:off x="7656553" y="5186237"/>
            <a:ext cx="2124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/>
              <a:t>Photo </a:t>
            </a:r>
            <a:r>
              <a:rPr lang="fi-FI" sz="1600" dirty="0" err="1"/>
              <a:t>by</a:t>
            </a:r>
            <a:r>
              <a:rPr lang="fi-FI" sz="1600" dirty="0"/>
              <a:t> Elisa </a:t>
            </a:r>
            <a:r>
              <a:rPr lang="fi-FI" sz="1600" dirty="0" err="1"/>
              <a:t>Dametto</a:t>
            </a: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537997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9BAE534-9B90-0942-B65C-DE47DAB814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568" y="6072598"/>
            <a:ext cx="2047873" cy="52475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14A84283-E78E-C948-A0ED-9F187B41C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715" y="2492896"/>
            <a:ext cx="4637641" cy="309417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1BF80C7-3A9D-744C-B29F-9B8048F37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2" y="332656"/>
            <a:ext cx="4317108" cy="288032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6DAF1C75-8D5F-E145-B285-034689E7E5A4}"/>
              </a:ext>
            </a:extLst>
          </p:cNvPr>
          <p:cNvSpPr txBox="1"/>
          <p:nvPr/>
        </p:nvSpPr>
        <p:spPr>
          <a:xfrm>
            <a:off x="7697976" y="2082334"/>
            <a:ext cx="2205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/>
              <a:t>Photos</a:t>
            </a:r>
            <a:r>
              <a:rPr lang="fi-FI" sz="1600" dirty="0"/>
              <a:t> </a:t>
            </a:r>
            <a:r>
              <a:rPr lang="fi-FI" sz="1600" dirty="0" err="1"/>
              <a:t>by</a:t>
            </a:r>
            <a:r>
              <a:rPr lang="fi-FI" sz="1600" dirty="0"/>
              <a:t> Elisa </a:t>
            </a:r>
            <a:r>
              <a:rPr lang="fi-FI" sz="1600" dirty="0" err="1"/>
              <a:t>Dametto</a:t>
            </a: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1046735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1110F7F-2C97-AB45-A344-B0717F61F4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568" y="6072598"/>
            <a:ext cx="2047873" cy="52475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B8CA84C-6123-DA46-B932-E8AC48C0A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692696"/>
            <a:ext cx="3079874" cy="461620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6CE426CB-1069-6146-85BA-B6145E241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603" y="2525442"/>
            <a:ext cx="4171928" cy="2783458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9A65BF90-BE8A-3D41-A794-23E35515887E}"/>
              </a:ext>
            </a:extLst>
          </p:cNvPr>
          <p:cNvSpPr txBox="1"/>
          <p:nvPr/>
        </p:nvSpPr>
        <p:spPr>
          <a:xfrm>
            <a:off x="7769984" y="2156110"/>
            <a:ext cx="2205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/>
              <a:t>Photos</a:t>
            </a:r>
            <a:r>
              <a:rPr lang="fi-FI" sz="1600" dirty="0"/>
              <a:t> </a:t>
            </a:r>
            <a:r>
              <a:rPr lang="fi-FI" sz="1600" dirty="0" err="1"/>
              <a:t>by</a:t>
            </a:r>
            <a:r>
              <a:rPr lang="fi-FI" sz="1600" dirty="0"/>
              <a:t> Elisa </a:t>
            </a:r>
            <a:r>
              <a:rPr lang="fi-FI" sz="1600" dirty="0" err="1"/>
              <a:t>Dametto</a:t>
            </a: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2379399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B0E50743-89B4-D94E-A923-D1F3181CE6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568" y="6072598"/>
            <a:ext cx="2047873" cy="52475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F40BE74-B202-5748-8863-94FDF4912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689" y="1589412"/>
            <a:ext cx="5532541" cy="3691243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F1AEE690-1E96-5144-BDE9-736830C9E3D3}"/>
              </a:ext>
            </a:extLst>
          </p:cNvPr>
          <p:cNvSpPr txBox="1"/>
          <p:nvPr/>
        </p:nvSpPr>
        <p:spPr>
          <a:xfrm>
            <a:off x="2609456" y="412783"/>
            <a:ext cx="65793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combination</a:t>
            </a:r>
            <a:r>
              <a:rPr lang="fi-FI" sz="2000" dirty="0"/>
              <a:t> of </a:t>
            </a:r>
            <a:r>
              <a:rPr lang="fi-FI" sz="2000" dirty="0" err="1"/>
              <a:t>environmental</a:t>
            </a:r>
            <a:r>
              <a:rPr lang="fi-FI" sz="2000" dirty="0"/>
              <a:t> and </a:t>
            </a:r>
            <a:r>
              <a:rPr lang="fi-FI" sz="2000" dirty="0" err="1"/>
              <a:t>social</a:t>
            </a:r>
            <a:r>
              <a:rPr lang="fi-FI" sz="2000" dirty="0"/>
              <a:t> </a:t>
            </a:r>
            <a:r>
              <a:rPr lang="fi-FI" sz="2000" dirty="0" err="1"/>
              <a:t>art</a:t>
            </a:r>
            <a:r>
              <a:rPr lang="fi-FI" sz="2000" dirty="0"/>
              <a:t> and </a:t>
            </a:r>
            <a:r>
              <a:rPr lang="fi-FI" sz="2000" dirty="0" err="1"/>
              <a:t>circular</a:t>
            </a:r>
            <a:r>
              <a:rPr lang="fi-FI" sz="2000" dirty="0"/>
              <a:t> </a:t>
            </a:r>
          </a:p>
          <a:p>
            <a:pPr algn="l"/>
            <a:r>
              <a:rPr lang="fi-FI" sz="2000" dirty="0" err="1"/>
              <a:t>economy</a:t>
            </a:r>
            <a:r>
              <a:rPr lang="fi-FI" sz="2000" dirty="0"/>
              <a:t> is </a:t>
            </a:r>
            <a:r>
              <a:rPr lang="fi-FI" sz="2000" dirty="0" err="1"/>
              <a:t>seen</a:t>
            </a:r>
            <a:r>
              <a:rPr lang="fi-FI" sz="2000" dirty="0"/>
              <a:t> in </a:t>
            </a:r>
            <a:r>
              <a:rPr lang="fi-FI" sz="2000" dirty="0" err="1"/>
              <a:t>this</a:t>
            </a:r>
            <a:r>
              <a:rPr lang="fi-FI" sz="2000" dirty="0"/>
              <a:t> </a:t>
            </a:r>
            <a:r>
              <a:rPr lang="fi-FI" sz="2000" dirty="0" err="1"/>
              <a:t>study</a:t>
            </a:r>
            <a:r>
              <a:rPr lang="fi-FI" sz="2000" dirty="0"/>
              <a:t> as a </a:t>
            </a:r>
            <a:r>
              <a:rPr lang="fi-FI" sz="2000" dirty="0" err="1"/>
              <a:t>strategy</a:t>
            </a:r>
            <a:r>
              <a:rPr lang="fi-FI" sz="2000" dirty="0"/>
              <a:t> for </a:t>
            </a:r>
            <a:r>
              <a:rPr lang="fi-FI" sz="2000" dirty="0" err="1"/>
              <a:t>change</a:t>
            </a:r>
            <a:r>
              <a:rPr lang="fi-FI" sz="2000" dirty="0"/>
              <a:t> </a:t>
            </a:r>
          </a:p>
          <a:p>
            <a:pPr algn="l"/>
            <a:r>
              <a:rPr lang="fi-FI" sz="2000" dirty="0"/>
              <a:t>in </a:t>
            </a:r>
            <a:r>
              <a:rPr lang="fi-FI" sz="2000" dirty="0" err="1"/>
              <a:t>consumer</a:t>
            </a:r>
            <a:r>
              <a:rPr lang="fi-FI" sz="2000" dirty="0"/>
              <a:t> culture in </a:t>
            </a:r>
            <a:r>
              <a:rPr lang="fi-FI" sz="2000" dirty="0" err="1"/>
              <a:t>society</a:t>
            </a:r>
            <a:endParaRPr lang="fi-FI" sz="2000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84CBFE29-D33C-B949-85B1-8E094662614E}"/>
              </a:ext>
            </a:extLst>
          </p:cNvPr>
          <p:cNvSpPr txBox="1"/>
          <p:nvPr/>
        </p:nvSpPr>
        <p:spPr>
          <a:xfrm>
            <a:off x="7800569" y="5441620"/>
            <a:ext cx="2124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/>
              <a:t>Photo </a:t>
            </a:r>
            <a:r>
              <a:rPr lang="fi-FI" sz="1600" dirty="0" err="1"/>
              <a:t>by</a:t>
            </a:r>
            <a:r>
              <a:rPr lang="fi-FI" sz="1600" dirty="0"/>
              <a:t> Elisa </a:t>
            </a:r>
            <a:r>
              <a:rPr lang="fi-FI" sz="1600" dirty="0" err="1"/>
              <a:t>Dametto</a:t>
            </a: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1902389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5B3A831F-BE66-0248-B73E-CA853E0775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568" y="6072598"/>
            <a:ext cx="2047873" cy="52475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F886B4CF-5B09-3B4F-9558-A96289AC6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32" y="260648"/>
            <a:ext cx="7797800" cy="54229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C6333E3E-8BA9-EC46-BE2A-FD0F21454392}"/>
              </a:ext>
            </a:extLst>
          </p:cNvPr>
          <p:cNvSpPr txBox="1"/>
          <p:nvPr/>
        </p:nvSpPr>
        <p:spPr>
          <a:xfrm>
            <a:off x="6561234" y="503721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>
              <a:solidFill>
                <a:schemeClr val="bg1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96061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E90FA0-724A-874E-84D7-47B330DF3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Course </a:t>
            </a:r>
            <a:r>
              <a:rPr lang="fi-FI" dirty="0" err="1"/>
              <a:t>diary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534B4B-79A7-4043-A39C-75E3E9A1A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students</a:t>
            </a:r>
            <a:r>
              <a:rPr lang="fi-FI" dirty="0"/>
              <a:t> </a:t>
            </a:r>
            <a:r>
              <a:rPr lang="fi-FI" dirty="0" err="1"/>
              <a:t>keep</a:t>
            </a:r>
            <a:r>
              <a:rPr lang="fi-FI" dirty="0"/>
              <a:t> a </a:t>
            </a:r>
            <a:r>
              <a:rPr lang="fi-FI" dirty="0" err="1"/>
              <a:t>course</a:t>
            </a:r>
            <a:r>
              <a:rPr lang="fi-FI" dirty="0"/>
              <a:t> </a:t>
            </a:r>
            <a:r>
              <a:rPr lang="fi-FI" dirty="0" err="1"/>
              <a:t>diary</a:t>
            </a:r>
            <a:r>
              <a:rPr lang="fi-FI" dirty="0"/>
              <a:t> (for </a:t>
            </a:r>
            <a:r>
              <a:rPr lang="fi-FI" dirty="0" err="1"/>
              <a:t>example</a:t>
            </a:r>
            <a:r>
              <a:rPr lang="fi-FI" dirty="0"/>
              <a:t>,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digital</a:t>
            </a:r>
            <a:r>
              <a:rPr lang="fi-FI" dirty="0"/>
              <a:t> </a:t>
            </a:r>
            <a:r>
              <a:rPr lang="fi-FI" dirty="0" err="1"/>
              <a:t>form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as a portfolio), </a:t>
            </a:r>
            <a:r>
              <a:rPr lang="fi-FI" dirty="0" err="1"/>
              <a:t>where</a:t>
            </a:r>
            <a:r>
              <a:rPr lang="fi-FI" dirty="0"/>
              <a:t>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discuss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questions</a:t>
            </a:r>
            <a:r>
              <a:rPr lang="fi-FI" dirty="0"/>
              <a:t> </a:t>
            </a:r>
            <a:r>
              <a:rPr lang="fi-FI" dirty="0" err="1"/>
              <a:t>raised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course</a:t>
            </a:r>
            <a:r>
              <a:rPr lang="fi-FI" dirty="0"/>
              <a:t> </a:t>
            </a:r>
            <a:r>
              <a:rPr lang="fi-FI" dirty="0" err="1"/>
              <a:t>both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>
                <a:solidFill>
                  <a:srgbClr val="FF0000"/>
                </a:solidFill>
              </a:rPr>
              <a:t>point</a:t>
            </a:r>
            <a:r>
              <a:rPr lang="fi-FI" dirty="0">
                <a:solidFill>
                  <a:srgbClr val="FF0000"/>
                </a:solidFill>
              </a:rPr>
              <a:t> of </a:t>
            </a:r>
            <a:r>
              <a:rPr lang="fi-FI" dirty="0" err="1">
                <a:solidFill>
                  <a:srgbClr val="FF0000"/>
                </a:solidFill>
              </a:rPr>
              <a:t>view</a:t>
            </a:r>
            <a:r>
              <a:rPr lang="fi-FI" dirty="0">
                <a:solidFill>
                  <a:srgbClr val="FF0000"/>
                </a:solidFill>
              </a:rPr>
              <a:t> of </a:t>
            </a:r>
            <a:r>
              <a:rPr lang="fi-FI" dirty="0" err="1">
                <a:solidFill>
                  <a:srgbClr val="FF0000"/>
                </a:solidFill>
              </a:rPr>
              <a:t>their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own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field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/>
              <a:t>and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point</a:t>
            </a:r>
            <a:r>
              <a:rPr lang="fi-FI" dirty="0"/>
              <a:t> of </a:t>
            </a:r>
            <a:r>
              <a:rPr lang="fi-FI" dirty="0" err="1"/>
              <a:t>view</a:t>
            </a:r>
            <a:r>
              <a:rPr lang="fi-FI" dirty="0"/>
              <a:t> of </a:t>
            </a:r>
            <a:r>
              <a:rPr lang="fi-FI" dirty="0" err="1"/>
              <a:t>artistic</a:t>
            </a:r>
            <a:r>
              <a:rPr lang="fi-FI" dirty="0"/>
              <a:t> </a:t>
            </a:r>
            <a:r>
              <a:rPr lang="fi-FI" dirty="0" err="1"/>
              <a:t>methods</a:t>
            </a:r>
            <a:r>
              <a:rPr lang="fi-FI" dirty="0"/>
              <a:t> and </a:t>
            </a:r>
            <a:r>
              <a:rPr lang="fi-FI" dirty="0" err="1"/>
              <a:t>where</a:t>
            </a:r>
            <a:r>
              <a:rPr lang="fi-FI" dirty="0"/>
              <a:t>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present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course</a:t>
            </a:r>
            <a:r>
              <a:rPr lang="fi-FI" dirty="0"/>
              <a:t> </a:t>
            </a:r>
            <a:r>
              <a:rPr lang="fi-FI" dirty="0" err="1"/>
              <a:t>assignments</a:t>
            </a:r>
            <a:r>
              <a:rPr lang="fi-FI" dirty="0"/>
              <a:t>.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course</a:t>
            </a:r>
            <a:r>
              <a:rPr lang="fi-FI" dirty="0"/>
              <a:t> </a:t>
            </a:r>
            <a:r>
              <a:rPr lang="fi-FI" dirty="0" err="1"/>
              <a:t>diary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to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handed</a:t>
            </a:r>
            <a:r>
              <a:rPr lang="fi-FI" dirty="0"/>
              <a:t> in to </a:t>
            </a:r>
            <a:r>
              <a:rPr lang="fi-FI" dirty="0" err="1"/>
              <a:t>pass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course</a:t>
            </a:r>
            <a:r>
              <a:rPr lang="fi-FI" dirty="0"/>
              <a:t>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1.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A </a:t>
            </a:r>
            <a:r>
              <a:rPr lang="fi-FI" dirty="0" err="1"/>
              <a:t>Circular</a:t>
            </a:r>
            <a:r>
              <a:rPr lang="fi-FI" dirty="0"/>
              <a:t> </a:t>
            </a:r>
            <a:r>
              <a:rPr lang="fi-FI" dirty="0" err="1"/>
              <a:t>Economy</a:t>
            </a:r>
            <a:r>
              <a:rPr lang="fi-FI" dirty="0"/>
              <a:t> (</a:t>
            </a:r>
            <a:r>
              <a:rPr lang="fi-FI" dirty="0" err="1"/>
              <a:t>about</a:t>
            </a:r>
            <a:r>
              <a:rPr lang="fi-FI" dirty="0"/>
              <a:t> 100–200 </a:t>
            </a:r>
            <a:r>
              <a:rPr lang="fi-FI" dirty="0" err="1"/>
              <a:t>words</a:t>
            </a:r>
            <a:r>
              <a:rPr lang="fi-FI" dirty="0"/>
              <a:t>)</a:t>
            </a:r>
          </a:p>
          <a:p>
            <a:pPr marL="0" indent="0">
              <a:buNone/>
            </a:pPr>
            <a:r>
              <a:rPr lang="fi-FI" dirty="0"/>
              <a:t>B </a:t>
            </a:r>
            <a:r>
              <a:rPr lang="fi-FI" dirty="0" err="1"/>
              <a:t>Art</a:t>
            </a:r>
            <a:r>
              <a:rPr lang="fi-FI" dirty="0"/>
              <a:t> </a:t>
            </a:r>
          </a:p>
          <a:p>
            <a:pPr marL="0" indent="0">
              <a:buNone/>
            </a:pPr>
            <a:r>
              <a:rPr lang="fi-FI" dirty="0"/>
              <a:t>C </a:t>
            </a:r>
            <a:r>
              <a:rPr lang="fi-FI" dirty="0" err="1"/>
              <a:t>Change</a:t>
            </a:r>
            <a:r>
              <a:rPr lang="fi-FI" dirty="0"/>
              <a:t> in </a:t>
            </a:r>
            <a:r>
              <a:rPr lang="fi-FI" dirty="0" err="1"/>
              <a:t>Consumption</a:t>
            </a:r>
            <a:r>
              <a:rPr lang="fi-FI" dirty="0"/>
              <a:t>/Consumer Culture</a:t>
            </a:r>
          </a:p>
        </p:txBody>
      </p:sp>
    </p:spTree>
    <p:extLst>
      <p:ext uri="{BB962C8B-B14F-4D97-AF65-F5344CB8AC3E}">
        <p14:creationId xmlns:p14="http://schemas.microsoft.com/office/powerpoint/2010/main" val="1156951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A1E31A-2585-384E-8975-368B9BB1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3132"/>
            <a:ext cx="10515600" cy="4457044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0"/>
              </a:spcBef>
            </a:pPr>
            <a:r>
              <a:rPr lang="fi-FI" sz="3300" dirty="0"/>
              <a:t>Soini, K.; </a:t>
            </a:r>
            <a:r>
              <a:rPr lang="fi-FI" sz="3300" dirty="0" err="1"/>
              <a:t>Dessein</a:t>
            </a:r>
            <a:r>
              <a:rPr lang="fi-FI" sz="3300" dirty="0"/>
              <a:t>, J. Culture-Sustainability </a:t>
            </a:r>
            <a:r>
              <a:rPr lang="fi-FI" sz="3300" dirty="0" err="1"/>
              <a:t>Relation</a:t>
            </a:r>
            <a:r>
              <a:rPr lang="fi-FI" sz="3300" dirty="0"/>
              <a:t>: </a:t>
            </a:r>
            <a:r>
              <a:rPr lang="fi-FI" sz="3300" dirty="0" err="1"/>
              <a:t>Towards</a:t>
            </a:r>
            <a:r>
              <a:rPr lang="fi-FI" sz="3300" dirty="0"/>
              <a:t> a </a:t>
            </a:r>
            <a:r>
              <a:rPr lang="fi-FI" sz="3300" dirty="0" err="1"/>
              <a:t>Conceptual</a:t>
            </a:r>
            <a:r>
              <a:rPr lang="fi-FI" sz="3300" dirty="0"/>
              <a:t> Framework. Sustainability 2016, 8, 167</a:t>
            </a:r>
          </a:p>
          <a:p>
            <a:pPr>
              <a:spcBef>
                <a:spcPts val="0"/>
              </a:spcBef>
            </a:pPr>
            <a:endParaRPr lang="fi-FI" sz="3300" dirty="0"/>
          </a:p>
          <a:p>
            <a:pPr marL="0" indent="0">
              <a:spcBef>
                <a:spcPts val="0"/>
              </a:spcBef>
              <a:buNone/>
            </a:pPr>
            <a:r>
              <a:rPr lang="fi-FI" sz="3300" dirty="0">
                <a:hlinkClick r:id="rId2"/>
              </a:rPr>
              <a:t>https://www.mdpi.com/2071-1050/8/2/167</a:t>
            </a:r>
            <a:endParaRPr lang="fi-FI" sz="3300" dirty="0"/>
          </a:p>
          <a:p>
            <a:pPr marL="0" indent="0">
              <a:spcBef>
                <a:spcPts val="0"/>
              </a:spcBef>
              <a:buNone/>
            </a:pPr>
            <a:endParaRPr lang="fi-FI" sz="3300" dirty="0"/>
          </a:p>
          <a:p>
            <a:pPr marL="0" indent="0">
              <a:spcBef>
                <a:spcPts val="0"/>
              </a:spcBef>
              <a:buNone/>
            </a:pPr>
            <a:endParaRPr lang="fi-FI" sz="3300" dirty="0"/>
          </a:p>
          <a:p>
            <a:pPr>
              <a:spcBef>
                <a:spcPts val="0"/>
              </a:spcBef>
            </a:pPr>
            <a:r>
              <a:rPr lang="fi-FI" sz="3300" dirty="0"/>
              <a:t>Mäkikoskela, Riikka. </a:t>
            </a:r>
            <a:r>
              <a:rPr lang="en-US" sz="3300" dirty="0"/>
              <a:t>2018. FROM FAR TO CLOSE (AND BACK). MATERIAL RESISTANCE AND CHANGING PERSPECTIVES IN VISUAL ART PRACTICE. </a:t>
            </a:r>
            <a:r>
              <a:rPr lang="en-US" sz="3300" dirty="0" err="1"/>
              <a:t>Synnyt</a:t>
            </a:r>
            <a:r>
              <a:rPr lang="en-US" sz="3300" dirty="0"/>
              <a:t>/Origins Journal, Issue 3: Special issue on </a:t>
            </a:r>
            <a:r>
              <a:rPr lang="en-US" sz="3300" dirty="0" err="1"/>
              <a:t>Catalyses</a:t>
            </a:r>
            <a:r>
              <a:rPr lang="en-US" sz="3300" dirty="0"/>
              <a:t>, Interventions, Transformations, 349–378 </a:t>
            </a:r>
          </a:p>
          <a:p>
            <a:pPr>
              <a:spcBef>
                <a:spcPts val="0"/>
              </a:spcBef>
            </a:pPr>
            <a:endParaRPr lang="en-US" sz="3300" dirty="0">
              <a:hlinkClick r:id="rId3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300" dirty="0">
                <a:hlinkClick r:id="rId3"/>
              </a:rPr>
              <a:t>https://researtsedu.com/2018-december-issue</a:t>
            </a:r>
            <a:endParaRPr lang="en-US" sz="3300" dirty="0"/>
          </a:p>
          <a:p>
            <a:pPr marL="0" indent="0">
              <a:spcBef>
                <a:spcPts val="0"/>
              </a:spcBef>
              <a:buNone/>
            </a:pPr>
            <a:endParaRPr lang="fi-FI" sz="3300" dirty="0"/>
          </a:p>
          <a:p>
            <a:pPr marL="0" indent="0">
              <a:spcBef>
                <a:spcPts val="0"/>
              </a:spcBef>
              <a:buNone/>
            </a:pPr>
            <a:endParaRPr lang="fi-FI" sz="3300" dirty="0"/>
          </a:p>
          <a:p>
            <a:pPr>
              <a:spcBef>
                <a:spcPts val="0"/>
              </a:spcBef>
            </a:pPr>
            <a:r>
              <a:rPr lang="fi-FI" sz="3300" dirty="0"/>
              <a:t>Niinimäki, Kirsi (ed.), 2018:</a:t>
            </a:r>
          </a:p>
          <a:p>
            <a:pPr marL="0" indent="0">
              <a:spcBef>
                <a:spcPts val="0"/>
              </a:spcBef>
              <a:buNone/>
            </a:pPr>
            <a:endParaRPr lang="fi-FI" sz="3300" b="1" dirty="0"/>
          </a:p>
          <a:p>
            <a:pPr marL="0" indent="0">
              <a:spcBef>
                <a:spcPts val="0"/>
              </a:spcBef>
              <a:buNone/>
            </a:pPr>
            <a:r>
              <a:rPr lang="fi-FI" sz="3300" b="1" dirty="0" err="1"/>
              <a:t>Sustainable</a:t>
            </a:r>
            <a:r>
              <a:rPr lang="fi-FI" sz="3300" b="1" dirty="0"/>
              <a:t> </a:t>
            </a:r>
            <a:r>
              <a:rPr lang="fi-FI" sz="3300" b="1" dirty="0" err="1"/>
              <a:t>Fashion</a:t>
            </a:r>
            <a:r>
              <a:rPr lang="fi-FI" sz="3300" b="1" dirty="0"/>
              <a:t> in a </a:t>
            </a:r>
            <a:r>
              <a:rPr lang="fi-FI" sz="3300" b="1" dirty="0" err="1"/>
              <a:t>Circular</a:t>
            </a:r>
            <a:r>
              <a:rPr lang="fi-FI" sz="3300" b="1" dirty="0"/>
              <a:t> </a:t>
            </a:r>
            <a:r>
              <a:rPr lang="fi-FI" sz="3300" b="1" dirty="0" err="1"/>
              <a:t>Economy</a:t>
            </a:r>
            <a:endParaRPr lang="fi-FI" sz="3300" b="1" dirty="0"/>
          </a:p>
          <a:p>
            <a:pPr marL="0" indent="0">
              <a:spcBef>
                <a:spcPts val="0"/>
              </a:spcBef>
              <a:buNone/>
            </a:pPr>
            <a:endParaRPr lang="fi-FI" sz="3300" dirty="0"/>
          </a:p>
          <a:p>
            <a:pPr marL="0" indent="0">
              <a:spcBef>
                <a:spcPts val="0"/>
              </a:spcBef>
              <a:buNone/>
            </a:pPr>
            <a:endParaRPr lang="fi-FI" sz="3300" dirty="0"/>
          </a:p>
          <a:p>
            <a:pPr marL="0" indent="0">
              <a:spcBef>
                <a:spcPts val="0"/>
              </a:spcBef>
              <a:buNone/>
            </a:pPr>
            <a:r>
              <a:rPr lang="fi-FI" sz="3300" dirty="0">
                <a:hlinkClick r:id="rId4"/>
              </a:rPr>
              <a:t>https://shop.aalto.fi/media/filer_public/53/dc/53dc45bd-9e9e-4d83-916d-1d1ff6bf88d2/sustainable_fashion_in_a_circular_economyfinal.pdf</a:t>
            </a:r>
            <a:endParaRPr lang="fi-FI" sz="3300" dirty="0"/>
          </a:p>
          <a:p>
            <a:pPr marL="0" indent="0">
              <a:spcBef>
                <a:spcPts val="0"/>
              </a:spcBef>
              <a:buNone/>
            </a:pPr>
            <a:endParaRPr lang="fi-FI" sz="3300" dirty="0"/>
          </a:p>
          <a:p>
            <a:pPr marL="0" indent="0">
              <a:spcBef>
                <a:spcPts val="0"/>
              </a:spcBef>
              <a:buNone/>
            </a:pPr>
            <a:endParaRPr lang="fi-FI" dirty="0"/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Riikka Mäkikoskela: riikka.i.makikoskela@aalto.fi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1F63E554-915F-414F-B975-1DD20FAE3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 err="1"/>
              <a:t>Readings</a:t>
            </a:r>
            <a:r>
              <a:rPr lang="fi-FI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87155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76247B-40D7-C442-8F94-29A6099AC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Circular</a:t>
            </a:r>
            <a:r>
              <a:rPr lang="fi-FI" dirty="0"/>
              <a:t> </a:t>
            </a:r>
            <a:r>
              <a:rPr lang="fi-FI" dirty="0" err="1"/>
              <a:t>Economy</a:t>
            </a:r>
            <a:r>
              <a:rPr lang="fi-FI" dirty="0"/>
              <a:t>, </a:t>
            </a:r>
            <a:r>
              <a:rPr lang="fi-FI" dirty="0" err="1"/>
              <a:t>Art</a:t>
            </a:r>
            <a:r>
              <a:rPr lang="fi-FI" dirty="0"/>
              <a:t> and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Change</a:t>
            </a:r>
            <a:r>
              <a:rPr lang="fi-FI" dirty="0"/>
              <a:t> in </a:t>
            </a:r>
            <a:r>
              <a:rPr lang="fi-FI" dirty="0" err="1"/>
              <a:t>Consumption</a:t>
            </a:r>
            <a:r>
              <a:rPr lang="fi-FI" dirty="0"/>
              <a:t>/Consumer Culture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B7AFA95-3B99-BD45-AE6B-C085E2112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change</a:t>
            </a:r>
            <a:r>
              <a:rPr lang="fi-FI" dirty="0"/>
              <a:t> in </a:t>
            </a:r>
            <a:r>
              <a:rPr lang="fi-FI" dirty="0" err="1"/>
              <a:t>consumption</a:t>
            </a:r>
            <a:r>
              <a:rPr lang="fi-FI" dirty="0"/>
              <a:t> culture </a:t>
            </a:r>
            <a:r>
              <a:rPr lang="fi-FI" dirty="0" err="1"/>
              <a:t>towards</a:t>
            </a:r>
            <a:r>
              <a:rPr lang="fi-FI" dirty="0"/>
              <a:t> a </a:t>
            </a:r>
            <a:r>
              <a:rPr lang="fi-FI" dirty="0" err="1"/>
              <a:t>more</a:t>
            </a:r>
            <a:r>
              <a:rPr lang="fi-FI" dirty="0"/>
              <a:t> </a:t>
            </a:r>
            <a:r>
              <a:rPr lang="fi-FI" dirty="0" err="1"/>
              <a:t>sustainable</a:t>
            </a:r>
            <a:r>
              <a:rPr lang="fi-FI" dirty="0"/>
              <a:t> </a:t>
            </a:r>
            <a:r>
              <a:rPr lang="fi-FI" dirty="0" err="1"/>
              <a:t>society</a:t>
            </a:r>
            <a:r>
              <a:rPr lang="fi-FI" dirty="0"/>
              <a:t> </a:t>
            </a:r>
            <a:r>
              <a:rPr lang="fi-FI" dirty="0" err="1"/>
              <a:t>requires</a:t>
            </a:r>
            <a:r>
              <a:rPr lang="fi-FI" dirty="0"/>
              <a:t> </a:t>
            </a:r>
            <a:r>
              <a:rPr lang="fi-FI" dirty="0" err="1"/>
              <a:t>collaboration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several</a:t>
            </a:r>
            <a:r>
              <a:rPr lang="fi-FI" dirty="0"/>
              <a:t> </a:t>
            </a:r>
            <a:r>
              <a:rPr lang="fi-FI" dirty="0" err="1"/>
              <a:t>operators</a:t>
            </a:r>
            <a:r>
              <a:rPr lang="fi-FI" dirty="0"/>
              <a:t>.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means</a:t>
            </a:r>
            <a:r>
              <a:rPr lang="fi-FI" dirty="0"/>
              <a:t> </a:t>
            </a:r>
            <a:r>
              <a:rPr lang="fi-FI" dirty="0" err="1">
                <a:solidFill>
                  <a:srgbClr val="FF0000"/>
                </a:solidFill>
              </a:rPr>
              <a:t>multidisciplinary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cooperation</a:t>
            </a:r>
            <a:r>
              <a:rPr lang="fi-FI" dirty="0"/>
              <a:t>.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circular</a:t>
            </a:r>
            <a:r>
              <a:rPr lang="fi-FI" dirty="0"/>
              <a:t> </a:t>
            </a:r>
            <a:r>
              <a:rPr lang="fi-FI" dirty="0" err="1"/>
              <a:t>economy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requires</a:t>
            </a:r>
            <a:r>
              <a:rPr lang="fi-FI" dirty="0"/>
              <a:t> a </a:t>
            </a:r>
            <a:r>
              <a:rPr lang="fi-FI" dirty="0" err="1">
                <a:solidFill>
                  <a:srgbClr val="7030A0"/>
                </a:solidFill>
              </a:rPr>
              <a:t>change</a:t>
            </a:r>
            <a:r>
              <a:rPr lang="fi-FI" dirty="0">
                <a:solidFill>
                  <a:srgbClr val="7030A0"/>
                </a:solidFill>
              </a:rPr>
              <a:t> in </a:t>
            </a:r>
            <a:r>
              <a:rPr lang="fi-FI" dirty="0" err="1">
                <a:solidFill>
                  <a:srgbClr val="7030A0"/>
                </a:solidFill>
              </a:rPr>
              <a:t>the</a:t>
            </a:r>
            <a:r>
              <a:rPr lang="fi-FI" dirty="0">
                <a:solidFill>
                  <a:srgbClr val="7030A0"/>
                </a:solidFill>
              </a:rPr>
              <a:t> </a:t>
            </a:r>
            <a:r>
              <a:rPr lang="fi-FI" dirty="0" err="1">
                <a:solidFill>
                  <a:srgbClr val="7030A0"/>
                </a:solidFill>
              </a:rPr>
              <a:t>practices</a:t>
            </a:r>
            <a:r>
              <a:rPr lang="fi-FI" dirty="0">
                <a:solidFill>
                  <a:srgbClr val="7030A0"/>
                </a:solidFill>
              </a:rPr>
              <a:t> of </a:t>
            </a:r>
            <a:r>
              <a:rPr lang="fi-FI" dirty="0" err="1">
                <a:solidFill>
                  <a:srgbClr val="7030A0"/>
                </a:solidFill>
              </a:rPr>
              <a:t>artistic</a:t>
            </a:r>
            <a:r>
              <a:rPr lang="fi-FI" dirty="0">
                <a:solidFill>
                  <a:srgbClr val="7030A0"/>
                </a:solidFill>
              </a:rPr>
              <a:t> </a:t>
            </a:r>
            <a:r>
              <a:rPr lang="fi-FI" dirty="0" err="1">
                <a:solidFill>
                  <a:srgbClr val="7030A0"/>
                </a:solidFill>
              </a:rPr>
              <a:t>activity</a:t>
            </a:r>
            <a:r>
              <a:rPr lang="fi-FI" dirty="0"/>
              <a:t>. For </a:t>
            </a:r>
            <a:r>
              <a:rPr lang="fi-FI" dirty="0" err="1"/>
              <a:t>example</a:t>
            </a:r>
            <a:r>
              <a:rPr lang="fi-FI" dirty="0"/>
              <a:t>, in </a:t>
            </a:r>
            <a:r>
              <a:rPr lang="fi-FI" dirty="0" err="1"/>
              <a:t>environmental</a:t>
            </a:r>
            <a:r>
              <a:rPr lang="fi-FI" dirty="0"/>
              <a:t> </a:t>
            </a:r>
            <a:r>
              <a:rPr lang="fi-FI" dirty="0" err="1"/>
              <a:t>education</a:t>
            </a:r>
            <a:r>
              <a:rPr lang="fi-FI" dirty="0"/>
              <a:t> and </a:t>
            </a:r>
            <a:r>
              <a:rPr lang="fi-FI" dirty="0" err="1"/>
              <a:t>environmental</a:t>
            </a:r>
            <a:r>
              <a:rPr lang="fi-FI" dirty="0"/>
              <a:t> </a:t>
            </a:r>
            <a:r>
              <a:rPr lang="fi-FI" dirty="0" err="1"/>
              <a:t>art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wider</a:t>
            </a:r>
            <a:r>
              <a:rPr lang="fi-FI" dirty="0"/>
              <a:t> </a:t>
            </a:r>
            <a:r>
              <a:rPr lang="fi-FI" dirty="0" err="1"/>
              <a:t>perspective</a:t>
            </a:r>
            <a:r>
              <a:rPr lang="fi-FI" dirty="0"/>
              <a:t> of </a:t>
            </a:r>
            <a:r>
              <a:rPr lang="fi-FI" dirty="0" err="1"/>
              <a:t>sustainable</a:t>
            </a:r>
            <a:r>
              <a:rPr lang="fi-FI" dirty="0"/>
              <a:t> </a:t>
            </a:r>
            <a:r>
              <a:rPr lang="fi-FI" dirty="0" err="1"/>
              <a:t>development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spans</a:t>
            </a:r>
            <a:r>
              <a:rPr lang="fi-FI" dirty="0"/>
              <a:t> </a:t>
            </a:r>
            <a:r>
              <a:rPr lang="fi-FI" dirty="0" err="1"/>
              <a:t>society</a:t>
            </a:r>
            <a:r>
              <a:rPr lang="fi-FI" dirty="0"/>
              <a:t> </a:t>
            </a:r>
            <a:r>
              <a:rPr lang="fi-FI" dirty="0" err="1"/>
              <a:t>must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introduced</a:t>
            </a:r>
            <a:r>
              <a:rPr lang="fi-FI" dirty="0"/>
              <a:t> </a:t>
            </a:r>
            <a:r>
              <a:rPr lang="fi-FI" dirty="0" err="1">
                <a:solidFill>
                  <a:srgbClr val="00B050"/>
                </a:solidFill>
              </a:rPr>
              <a:t>alongside</a:t>
            </a:r>
            <a:r>
              <a:rPr lang="fi-FI" dirty="0">
                <a:solidFill>
                  <a:srgbClr val="00B050"/>
                </a:solidFill>
              </a:rPr>
              <a:t> </a:t>
            </a:r>
            <a:r>
              <a:rPr lang="fi-FI" dirty="0" err="1">
                <a:solidFill>
                  <a:srgbClr val="00B050"/>
                </a:solidFill>
              </a:rPr>
              <a:t>environmental</a:t>
            </a:r>
            <a:r>
              <a:rPr lang="fi-FI" dirty="0">
                <a:solidFill>
                  <a:srgbClr val="00B050"/>
                </a:solidFill>
              </a:rPr>
              <a:t> </a:t>
            </a:r>
            <a:r>
              <a:rPr lang="fi-FI" dirty="0" err="1">
                <a:solidFill>
                  <a:srgbClr val="00B050"/>
                </a:solidFill>
              </a:rPr>
              <a:t>thinking</a:t>
            </a:r>
            <a:r>
              <a:rPr lang="fi-FI" dirty="0"/>
              <a:t>. An </a:t>
            </a:r>
            <a:r>
              <a:rPr lang="fi-FI" dirty="0" err="1"/>
              <a:t>even</a:t>
            </a:r>
            <a:r>
              <a:rPr lang="fi-FI" dirty="0"/>
              <a:t> </a:t>
            </a:r>
            <a:r>
              <a:rPr lang="fi-FI" dirty="0" err="1"/>
              <a:t>bigger</a:t>
            </a:r>
            <a:r>
              <a:rPr lang="fi-FI" dirty="0"/>
              <a:t> </a:t>
            </a:r>
            <a:r>
              <a:rPr lang="fi-FI" dirty="0" err="1"/>
              <a:t>change</a:t>
            </a:r>
            <a:r>
              <a:rPr lang="fi-FI" dirty="0"/>
              <a:t> </a:t>
            </a:r>
            <a:r>
              <a:rPr lang="fi-FI" dirty="0" err="1"/>
              <a:t>needs</a:t>
            </a:r>
            <a:r>
              <a:rPr lang="fi-FI" dirty="0"/>
              <a:t> to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implemented</a:t>
            </a:r>
            <a:r>
              <a:rPr lang="fi-FI" dirty="0"/>
              <a:t> </a:t>
            </a:r>
            <a:r>
              <a:rPr lang="fi-FI" dirty="0" err="1"/>
              <a:t>when</a:t>
            </a:r>
            <a:r>
              <a:rPr lang="fi-FI" dirty="0"/>
              <a:t> it </a:t>
            </a:r>
            <a:r>
              <a:rPr lang="fi-FI" dirty="0" err="1"/>
              <a:t>comes</a:t>
            </a:r>
            <a:r>
              <a:rPr lang="fi-FI" dirty="0"/>
              <a:t> to </a:t>
            </a:r>
            <a:r>
              <a:rPr lang="fi-FI" dirty="0" err="1"/>
              <a:t>the</a:t>
            </a:r>
            <a:r>
              <a:rPr lang="fi-FI" dirty="0"/>
              <a:t> image of </a:t>
            </a:r>
            <a:r>
              <a:rPr lang="fi-FI" dirty="0" err="1"/>
              <a:t>traditional</a:t>
            </a:r>
            <a:r>
              <a:rPr lang="fi-FI" dirty="0"/>
              <a:t> </a:t>
            </a:r>
            <a:r>
              <a:rPr lang="fi-FI" dirty="0" err="1"/>
              <a:t>art</a:t>
            </a:r>
            <a:r>
              <a:rPr lang="fi-FI" dirty="0"/>
              <a:t>, </a:t>
            </a:r>
            <a:r>
              <a:rPr lang="fi-FI" dirty="0" err="1"/>
              <a:t>because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idea of a </a:t>
            </a:r>
            <a:r>
              <a:rPr lang="fi-FI" dirty="0" err="1"/>
              <a:t>circular</a:t>
            </a:r>
            <a:r>
              <a:rPr lang="fi-FI" dirty="0"/>
              <a:t> </a:t>
            </a:r>
            <a:r>
              <a:rPr lang="fi-FI" dirty="0" err="1"/>
              <a:t>economy</a:t>
            </a:r>
            <a:r>
              <a:rPr lang="fi-FI" dirty="0"/>
              <a:t> </a:t>
            </a:r>
            <a:r>
              <a:rPr lang="fi-FI" dirty="0" err="1"/>
              <a:t>conflicts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concept</a:t>
            </a:r>
            <a:r>
              <a:rPr lang="fi-FI" dirty="0"/>
              <a:t> of </a:t>
            </a:r>
            <a:r>
              <a:rPr lang="fi-FI" dirty="0" err="1"/>
              <a:t>producing</a:t>
            </a:r>
            <a:r>
              <a:rPr lang="fi-FI" dirty="0"/>
              <a:t> </a:t>
            </a:r>
            <a:r>
              <a:rPr lang="fi-FI" dirty="0" err="1">
                <a:solidFill>
                  <a:srgbClr val="FF0000"/>
                </a:solidFill>
              </a:rPr>
              <a:t>unique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works</a:t>
            </a:r>
            <a:r>
              <a:rPr lang="fi-FI" dirty="0">
                <a:solidFill>
                  <a:srgbClr val="FF0000"/>
                </a:solidFill>
              </a:rPr>
              <a:t> of art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4614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86A9D6C-6B20-B44A-A907-B624571DA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7939"/>
            <a:ext cx="10515600" cy="561902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Arial"/>
                <a:cs typeface="Arial"/>
              </a:rPr>
              <a:t>Doctor of Arts </a:t>
            </a:r>
            <a:r>
              <a:rPr lang="en-US" b="1" dirty="0" err="1">
                <a:latin typeface="Arial"/>
                <a:cs typeface="Arial"/>
              </a:rPr>
              <a:t>Riikka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Mäkikoskela</a:t>
            </a:r>
            <a:r>
              <a:rPr lang="en-US" b="1" dirty="0">
                <a:latin typeface="Arial"/>
                <a:cs typeface="Arial"/>
              </a:rPr>
              <a:t> (FIN) </a:t>
            </a:r>
            <a:r>
              <a:rPr lang="en-US" dirty="0">
                <a:latin typeface="Arial"/>
                <a:cs typeface="Arial"/>
              </a:rPr>
              <a:t>is a practicing sculptor. She is doing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practice-led and artistic </a:t>
            </a:r>
            <a:r>
              <a:rPr lang="en-US" dirty="0">
                <a:latin typeface="Arial"/>
                <a:cs typeface="Arial"/>
              </a:rPr>
              <a:t>research from the point of view of a practitioner, emphasizing working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by hand, materiality, and movement</a:t>
            </a:r>
            <a:r>
              <a:rPr lang="en-US" dirty="0">
                <a:latin typeface="Arial"/>
                <a:cs typeface="Arial"/>
              </a:rPr>
              <a:t>. Her research interests focus on how phenomena are identified in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sensory, material, and bodily experiences</a:t>
            </a:r>
            <a:r>
              <a:rPr lang="en-US" dirty="0">
                <a:latin typeface="Arial"/>
                <a:cs typeface="Arial"/>
              </a:rPr>
              <a:t> and how thinking is intertwined with this activity. Through this, </a:t>
            </a:r>
            <a:r>
              <a:rPr lang="en-US" dirty="0" err="1">
                <a:latin typeface="Arial"/>
                <a:cs typeface="Arial"/>
              </a:rPr>
              <a:t>Mäkikoskela</a:t>
            </a:r>
            <a:r>
              <a:rPr lang="en-US" dirty="0">
                <a:latin typeface="Arial"/>
                <a:cs typeface="Arial"/>
              </a:rPr>
              <a:t> is developing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artistic thinking</a:t>
            </a:r>
            <a:r>
              <a:rPr lang="en-US" dirty="0">
                <a:latin typeface="Arial"/>
                <a:cs typeface="Arial"/>
              </a:rPr>
              <a:t>. She is also interested in the methodology of artistic research and how it can be applied transdisciplinary.</a:t>
            </a:r>
            <a:r>
              <a:rPr lang="fi-FI" dirty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41617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EA9A1CE-AE49-9040-A928-52E50634A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065962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/>
              <a:t>Research in Art and Education 3-2018:</a:t>
            </a:r>
          </a:p>
          <a:p>
            <a:pPr marL="0" indent="0">
              <a:buNone/>
            </a:pPr>
            <a:r>
              <a:rPr lang="fi-FI" dirty="0"/>
              <a:t> </a:t>
            </a:r>
          </a:p>
          <a:p>
            <a:pPr marL="0" indent="0">
              <a:buNone/>
            </a:pPr>
            <a:r>
              <a:rPr lang="fi-FI" dirty="0">
                <a:hlinkClick r:id="rId2"/>
              </a:rPr>
              <a:t>https://researtsedu.com/2018-december-issue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err="1"/>
              <a:t>Mäkikoskela</a:t>
            </a:r>
            <a:r>
              <a:rPr lang="fi-FI" dirty="0"/>
              <a:t>, Riikka. </a:t>
            </a:r>
            <a:r>
              <a:rPr lang="en-US" dirty="0"/>
              <a:t>2018. FROM FAR TO CLOSE (AND BACK). MATERIAL RESISTANCE AND CHANGING PERSPECTIVES IN VISUAL ART PRACTICE. </a:t>
            </a:r>
            <a:r>
              <a:rPr lang="en-US" dirty="0" err="1"/>
              <a:t>Synnyt</a:t>
            </a:r>
            <a:r>
              <a:rPr lang="en-US" dirty="0"/>
              <a:t>/Origins Journal, Issue 3: Special issue on </a:t>
            </a:r>
            <a:r>
              <a:rPr lang="en-US" dirty="0" err="1"/>
              <a:t>Catalyses</a:t>
            </a:r>
            <a:r>
              <a:rPr lang="en-US" dirty="0"/>
              <a:t>, Interventions, Transformations, 349–378, </a:t>
            </a:r>
            <a:r>
              <a:rPr lang="en-US" dirty="0">
                <a:hlinkClick r:id="rId2"/>
              </a:rPr>
              <a:t>https://researtsedu.com/2018-december-issue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endParaRPr lang="fi-FI" b="1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71678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64241D-D400-7445-9B66-120E15385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2340" y="1004253"/>
            <a:ext cx="5734372" cy="633759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i-FI" sz="2200" dirty="0" err="1">
                <a:cs typeface="Arial" panose="020B0604020202020204" pitchFamily="34" charset="0"/>
              </a:rPr>
              <a:t>Doctor</a:t>
            </a:r>
            <a:r>
              <a:rPr lang="fi-FI" sz="2200" dirty="0">
                <a:cs typeface="Arial" panose="020B0604020202020204" pitchFamily="34" charset="0"/>
              </a:rPr>
              <a:t> of </a:t>
            </a:r>
            <a:r>
              <a:rPr lang="fi-FI" sz="2200" dirty="0" err="1">
                <a:cs typeface="Arial" panose="020B0604020202020204" pitchFamily="34" charset="0"/>
              </a:rPr>
              <a:t>Arts</a:t>
            </a:r>
            <a:r>
              <a:rPr lang="fi-FI" sz="2200" dirty="0">
                <a:cs typeface="Arial" panose="020B0604020202020204" pitchFamily="34" charset="0"/>
              </a:rPr>
              <a:t> Riikka Mäkikoskela</a:t>
            </a:r>
            <a:br>
              <a:rPr lang="fi-FI" sz="2200" dirty="0">
                <a:cs typeface="Arial" panose="020B0604020202020204" pitchFamily="34" charset="0"/>
              </a:rPr>
            </a:br>
            <a:endParaRPr lang="fi-FI" sz="2200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i-FI" sz="2200" dirty="0" err="1">
                <a:cs typeface="Arial" panose="020B0604020202020204" pitchFamily="34" charset="0"/>
              </a:rPr>
              <a:t>Secretary</a:t>
            </a:r>
            <a:r>
              <a:rPr lang="fi-FI" sz="2200" dirty="0">
                <a:cs typeface="Arial" panose="020B0604020202020204" pitchFamily="34" charset="0"/>
              </a:rPr>
              <a:t> General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2200" dirty="0">
                <a:cs typeface="Arial" panose="020B0604020202020204" pitchFamily="34" charset="0"/>
              </a:rPr>
              <a:t>The Year of Research-Based Knowledge</a:t>
            </a:r>
            <a:br>
              <a:rPr lang="fi-FI" sz="2200" dirty="0">
                <a:cs typeface="Arial" panose="020B0604020202020204" pitchFamily="34" charset="0"/>
              </a:rPr>
            </a:br>
            <a:endParaRPr lang="fi-FI" sz="2200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i-FI" sz="2200" dirty="0">
                <a:cs typeface="Arial" panose="020B0604020202020204" pitchFamily="34" charset="0"/>
                <a:hlinkClick r:id="rId3"/>
              </a:rPr>
              <a:t>https://tutkittutieto.fi/en/</a:t>
            </a:r>
            <a:endParaRPr lang="fi-FI" sz="2200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i-FI" sz="2200" dirty="0">
                <a:cs typeface="Arial" panose="020B0604020202020204" pitchFamily="34" charset="0"/>
              </a:rPr>
              <a:t>Twitter: @tttv2021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2200" dirty="0">
                <a:cs typeface="Arial" panose="020B0604020202020204" pitchFamily="34" charset="0"/>
              </a:rPr>
              <a:t>Instagram: @tttv2021</a:t>
            </a:r>
          </a:p>
          <a:p>
            <a:pPr marL="0" indent="0">
              <a:spcBef>
                <a:spcPts val="0"/>
              </a:spcBef>
              <a:buNone/>
            </a:pPr>
            <a:endParaRPr lang="fi-FI" sz="2200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fi-FI" sz="2200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i-FI" sz="2200" dirty="0">
                <a:cs typeface="Arial" panose="020B0604020202020204" pitchFamily="34" charset="0"/>
                <a:hlinkClick r:id="rId4"/>
              </a:rPr>
              <a:t>makikoskela@gmail.com</a:t>
            </a:r>
            <a:endParaRPr lang="fi-FI" sz="2200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i-FI" sz="2200" dirty="0">
                <a:cs typeface="Arial" panose="020B0604020202020204" pitchFamily="34" charset="0"/>
              </a:rPr>
              <a:t>Twitter: @RMakikoskela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2200" dirty="0">
                <a:cs typeface="Arial" panose="020B0604020202020204" pitchFamily="34" charset="0"/>
              </a:rPr>
              <a:t>Instagram: @rmakikoskela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fi-FI" sz="1600" dirty="0">
              <a:cs typeface="Arial" panose="020B0604020202020204" pitchFamily="34" charset="0"/>
            </a:endParaRPr>
          </a:p>
        </p:txBody>
      </p:sp>
      <p:pic>
        <p:nvPicPr>
          <p:cNvPr id="4" name="Kuva 3" descr="Kuva, joka sisältää kohteen teksti, merkki, vektorigrafiikka&#10;&#10;Kuvaus luotu automaattisesti">
            <a:extLst>
              <a:ext uri="{FF2B5EF4-FFF2-40B4-BE49-F238E27FC236}">
                <a16:creationId xmlns:a16="http://schemas.microsoft.com/office/drawing/2014/main" id="{84C834BB-C1DA-461A-A587-5075164FB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3180" y="1518974"/>
            <a:ext cx="1694688" cy="1697736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00003DC-E9A7-4670-B394-450084F7CE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5632" y="3523436"/>
            <a:ext cx="3866368" cy="181559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5004C108-EFF6-44CC-8CA5-1698440A9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7201" y="3523436"/>
            <a:ext cx="2808532" cy="169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07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095-50D9-554C-A06F-F640FD9ACEDF}" type="slidenum">
              <a:rPr lang="fi-FI" smtClean="0"/>
              <a:pPr/>
              <a:t>8</a:t>
            </a:fld>
            <a:endParaRPr lang="fi-FI"/>
          </a:p>
        </p:txBody>
      </p:sp>
      <p:pic>
        <p:nvPicPr>
          <p:cNvPr id="5" name="Sisällön paikkamerkki 3" descr="mirjan hurma2006pienempi.jpg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104" b="-13104"/>
          <a:stretch>
            <a:fillRect/>
          </a:stretch>
        </p:blipFill>
        <p:spPr>
          <a:xfrm>
            <a:off x="1454710" y="1"/>
            <a:ext cx="9280851" cy="659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83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264944" y="3674714"/>
            <a:ext cx="2974756" cy="3377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800" dirty="0" err="1">
                <a:latin typeface="Arial"/>
                <a:cs typeface="Arial"/>
              </a:rPr>
              <a:t>Ecstacy</a:t>
            </a:r>
            <a:endParaRPr lang="fi-FI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fi-FI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1800" dirty="0">
                <a:solidFill>
                  <a:srgbClr val="595959"/>
                </a:solidFill>
                <a:latin typeface="Arial"/>
                <a:cs typeface="Arial"/>
              </a:rPr>
              <a:t>2006 – 2009</a:t>
            </a:r>
          </a:p>
          <a:p>
            <a:pPr marL="0" indent="0">
              <a:buNone/>
            </a:pPr>
            <a:r>
              <a:rPr lang="fi-FI" sz="1800" dirty="0" err="1">
                <a:solidFill>
                  <a:srgbClr val="595959"/>
                </a:solidFill>
                <a:latin typeface="Arial"/>
                <a:cs typeface="Arial"/>
              </a:rPr>
              <a:t>granulated</a:t>
            </a:r>
            <a:r>
              <a:rPr lang="fi-FI" sz="180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fi-FI" sz="1800" dirty="0" err="1">
                <a:solidFill>
                  <a:srgbClr val="595959"/>
                </a:solidFill>
                <a:latin typeface="Arial"/>
                <a:cs typeface="Arial"/>
              </a:rPr>
              <a:t>sugar</a:t>
            </a:r>
            <a:endParaRPr lang="fi-FI" sz="180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1800" dirty="0" err="1">
                <a:solidFill>
                  <a:srgbClr val="595959"/>
                </a:solidFill>
                <a:latin typeface="Arial"/>
                <a:cs typeface="Arial"/>
              </a:rPr>
              <a:t>app</a:t>
            </a:r>
            <a:r>
              <a:rPr lang="fi-FI" sz="1800" dirty="0">
                <a:solidFill>
                  <a:srgbClr val="595959"/>
                </a:solidFill>
                <a:latin typeface="Arial"/>
                <a:cs typeface="Arial"/>
              </a:rPr>
              <a:t>. 35 x 300 x 250 cm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095-50D9-554C-A06F-F640FD9ACEDF}" type="slidenum">
              <a:rPr lang="fi-FI" smtClean="0"/>
              <a:pPr/>
              <a:t>9</a:t>
            </a:fld>
            <a:endParaRPr lang="fi-FI"/>
          </a:p>
        </p:txBody>
      </p:sp>
      <p:pic>
        <p:nvPicPr>
          <p:cNvPr id="5" name="Sisällön paikkamerkki 3" descr="hurmaYK2006PF.jp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1" r="-821"/>
          <a:stretch>
            <a:fillRect/>
          </a:stretch>
        </p:blipFill>
        <p:spPr>
          <a:xfrm>
            <a:off x="5793707" y="874174"/>
            <a:ext cx="4189692" cy="494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92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1086</Words>
  <Application>Microsoft Office PowerPoint</Application>
  <PresentationFormat>Laajakuva</PresentationFormat>
  <Paragraphs>126</Paragraphs>
  <Slides>36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Office-teema</vt:lpstr>
      <vt:lpstr>PowerPoint-esitys</vt:lpstr>
      <vt:lpstr>PowerPoint-esitys</vt:lpstr>
      <vt:lpstr>PowerPoint-esitys</vt:lpstr>
      <vt:lpstr>Circular Economy, Art and the Change in Consumption/Consumer Culture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Breaking out the Silos! Art and Engineering Perspectives in Circular Economy</vt:lpstr>
      <vt:lpstr>PowerPoint-esitys</vt:lpstr>
      <vt:lpstr>PowerPoint-esitys</vt:lpstr>
      <vt:lpstr>WORKSHOPS /  UPCYCLING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Course Schedule (excel)   1. Course diary  2. Hands-on activities/workshop making/art and design projects: artistic proposals of new solutions and possible futures to implement sustainability and circular economy  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Course diary</vt:lpstr>
      <vt:lpstr>Readings: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Microsoft Office User</dc:creator>
  <cp:lastModifiedBy>Mäkikoskela Riikka</cp:lastModifiedBy>
  <cp:revision>40</cp:revision>
  <dcterms:created xsi:type="dcterms:W3CDTF">2019-04-15T09:22:10Z</dcterms:created>
  <dcterms:modified xsi:type="dcterms:W3CDTF">2021-04-19T16:31:49Z</dcterms:modified>
</cp:coreProperties>
</file>