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41"/>
  </p:notesMasterIdLst>
  <p:handoutMasterIdLst>
    <p:handoutMasterId r:id="rId42"/>
  </p:handoutMasterIdLst>
  <p:sldIdLst>
    <p:sldId id="256" r:id="rId4"/>
    <p:sldId id="373" r:id="rId5"/>
    <p:sldId id="307" r:id="rId6"/>
    <p:sldId id="372" r:id="rId7"/>
    <p:sldId id="369" r:id="rId8"/>
    <p:sldId id="368" r:id="rId9"/>
    <p:sldId id="402" r:id="rId10"/>
    <p:sldId id="329" r:id="rId11"/>
    <p:sldId id="370" r:id="rId12"/>
    <p:sldId id="403" r:id="rId13"/>
    <p:sldId id="1742" r:id="rId14"/>
    <p:sldId id="299" r:id="rId15"/>
    <p:sldId id="301" r:id="rId16"/>
    <p:sldId id="259" r:id="rId17"/>
    <p:sldId id="1743" r:id="rId18"/>
    <p:sldId id="1744" r:id="rId19"/>
    <p:sldId id="1745" r:id="rId20"/>
    <p:sldId id="1750" r:id="rId21"/>
    <p:sldId id="381" r:id="rId22"/>
    <p:sldId id="1746" r:id="rId23"/>
    <p:sldId id="1747" r:id="rId24"/>
    <p:sldId id="1748" r:id="rId25"/>
    <p:sldId id="264" r:id="rId26"/>
    <p:sldId id="1749" r:id="rId27"/>
    <p:sldId id="374" r:id="rId28"/>
    <p:sldId id="375" r:id="rId29"/>
    <p:sldId id="376" r:id="rId30"/>
    <p:sldId id="377" r:id="rId31"/>
    <p:sldId id="378" r:id="rId32"/>
    <p:sldId id="387" r:id="rId33"/>
    <p:sldId id="388" r:id="rId34"/>
    <p:sldId id="314" r:id="rId35"/>
    <p:sldId id="316" r:id="rId36"/>
    <p:sldId id="317" r:id="rId37"/>
    <p:sldId id="1752" r:id="rId38"/>
    <p:sldId id="315" r:id="rId39"/>
    <p:sldId id="1751" r:id="rId40"/>
  </p:sldIdLst>
  <p:sldSz cx="9144000" cy="6858000" type="screen4x3"/>
  <p:notesSz cx="6858000" cy="9144000"/>
  <p:defaultTextStyle>
    <a:defPPr>
      <a:defRPr lang="fi-FI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C0"/>
    <a:srgbClr val="0057C0"/>
    <a:srgbClr val="F00000"/>
    <a:srgbClr val="210043"/>
    <a:srgbClr val="009B3A"/>
    <a:srgbClr val="ED2939"/>
    <a:srgbClr val="0065BD"/>
    <a:srgbClr val="898989"/>
    <a:srgbClr val="928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715"/>
  </p:normalViewPr>
  <p:slideViewPr>
    <p:cSldViewPr>
      <p:cViewPr varScale="1">
        <p:scale>
          <a:sx n="75" d="100"/>
          <a:sy n="75" d="100"/>
        </p:scale>
        <p:origin x="10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ED9602-9ED0-154D-92D4-4AF76DE93C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90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i-FI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67644F-B636-DD41-A3FD-E2424151955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5619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24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13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1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31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831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art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752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819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06400" y="1712914"/>
            <a:ext cx="8324850" cy="391953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2" y="1770063"/>
            <a:ext cx="7769225" cy="133191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Click to edit Master title style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2" y="3141665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charset="0"/>
              </a:defRPr>
            </a:lvl1pPr>
          </a:lstStyle>
          <a:p>
            <a:pPr lvl="0"/>
            <a:r>
              <a:rPr lang="fi-FI" noProof="0"/>
              <a:t>Click to edit Master subtitle style</a:t>
            </a:r>
            <a:endParaRPr 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860675" y="5959476"/>
            <a:ext cx="2025650" cy="176213"/>
          </a:xfrm>
        </p:spPr>
        <p:txBody>
          <a:bodyPr/>
          <a:lstStyle>
            <a:lvl1pPr>
              <a:defRPr sz="1200">
                <a:solidFill>
                  <a:srgbClr val="928B81"/>
                </a:solidFill>
              </a:defRPr>
            </a:lvl1pPr>
          </a:lstStyle>
          <a:p>
            <a:fld id="{E3AC4BD4-D4F4-3242-98BB-25C48A4A0524}" type="datetime1">
              <a:rPr lang="en-US"/>
              <a:pPr/>
              <a:t>4/26/2021</a:t>
            </a:fld>
            <a:endParaRPr lang="en-US"/>
          </a:p>
        </p:txBody>
      </p:sp>
      <p:pic>
        <p:nvPicPr>
          <p:cNvPr id="3092" name="Picture 20" descr="Aalto_EN_Chem-Tech_21_RGB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7" y="0"/>
            <a:ext cx="17891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C1113C-FB61-AE43-8117-384C34E435DC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9AEF5-61E7-FD4F-934C-AFF92AF007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40" y="488952"/>
            <a:ext cx="1995487" cy="52292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2"/>
            <a:ext cx="5837238" cy="52292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65F22-70D2-F04B-9110-F6B2360E7BDB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235CA-E6F1-A94E-A321-BD84599EB5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2" y="356659"/>
            <a:ext cx="8136905" cy="1152128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39553" y="1700808"/>
            <a:ext cx="8136904" cy="4320480"/>
          </a:xfrm>
        </p:spPr>
        <p:txBody>
          <a:bodyPr/>
          <a:lstStyle>
            <a:lvl1pPr marL="179384" marR="0" indent="-179384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bg1"/>
                </a:solidFill>
                <a:latin typeface="Georgia"/>
                <a:cs typeface="Georgia"/>
              </a:defRPr>
            </a:lvl1pPr>
            <a:lvl2pPr marL="357179" indent="-17779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bg1"/>
                </a:solidFill>
                <a:latin typeface="Georgia"/>
                <a:cs typeface="Georgia"/>
              </a:defRPr>
            </a:lvl2pPr>
            <a:lvl3pPr marL="538150" indent="-171446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3pPr>
            <a:lvl4pPr marL="719120" indent="-171446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bg1"/>
                </a:solidFill>
                <a:latin typeface="Georgia"/>
                <a:cs typeface="Georgia"/>
              </a:defRPr>
            </a:lvl4pPr>
            <a:lvl5pPr marL="107997" indent="-285743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0" y="6360000"/>
            <a:ext cx="8325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04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71502" y="1770063"/>
            <a:ext cx="7769225" cy="1331912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71502" y="3141665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ED2939"/>
                </a:solidFill>
                <a:latin typeface="Georgia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2860675" y="5959476"/>
            <a:ext cx="2025650" cy="176213"/>
          </a:xfrm>
        </p:spPr>
        <p:txBody>
          <a:bodyPr/>
          <a:lstStyle>
            <a:lvl1pPr>
              <a:defRPr sz="1200">
                <a:solidFill>
                  <a:srgbClr val="928B81"/>
                </a:solidFill>
              </a:defRPr>
            </a:lvl1pPr>
          </a:lstStyle>
          <a:p>
            <a:fld id="{C7D3E45E-D723-6249-8A30-6B30739DA3EA}" type="datetime1">
              <a:rPr lang="en-US"/>
              <a:pPr/>
              <a:t>4/26/2021</a:t>
            </a:fld>
            <a:endParaRPr lang="en-US"/>
          </a:p>
        </p:txBody>
      </p:sp>
      <p:pic>
        <p:nvPicPr>
          <p:cNvPr id="5136" name="Picture 16" descr="Aalto_EN_Chem-Tech_21_RGB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7" y="0"/>
            <a:ext cx="178911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47FDE-D7C8-E447-A5DE-2F803927A26F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156EE-1FEC-314A-8340-F9B5338325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7CC5CC-1AFC-4D46-BAE1-6F8EA4A4EBDD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D7C0B-22DE-BF4D-B88C-6437CA615C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7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1582739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9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7E3C8F-7299-D542-8CBE-693ADCA366F9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801DC-0C08-8A4F-B2C2-C11463B15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EC2728-FFB5-7A48-AF1F-9B3576DB0617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29D38-BCF5-5549-B8B7-2E9642D46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92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38F5FC-4EA9-5544-B63E-0E5F1B3E5F5A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8A393-3035-204C-A09D-D94765989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8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1655F5-8EDC-2F47-911E-FCB60A0F93A1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7A6C5-CE04-194B-9E1B-F58CF6087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5829B-9D57-A44B-8721-CA617F349B73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E0AAD-3281-0E4D-8516-656558BC6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81BE1D-3791-8C46-8033-FEB0ECA3ED58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EB9A7-155C-1A4E-8738-82DEF4EBF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9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4DC9A5-4090-3347-83F2-5CC78E48C86F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58A29-066A-A245-BF31-5EA05A040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8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A169D-70E0-7E48-BB5E-F7E2C3320496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F4E16-FF23-0841-BF99-3D6D60A525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7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40" y="488952"/>
            <a:ext cx="1995487" cy="52292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2"/>
            <a:ext cx="5837238" cy="52292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39C609-529D-2540-AFC7-BC66F3745AF6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1D1CA-AD9A-C24A-9CEC-DCBFC2BF15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08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 descr="Aalto_EN_Chem-Tech_13_RGB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06400" y="406400"/>
            <a:ext cx="8324850" cy="5470525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71502" y="546101"/>
            <a:ext cx="7769225" cy="220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71502" y="2852739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43E1EB8-801B-2943-AE75-DD0DD85AB364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1D7BF2C-B271-4646-B248-F94975A026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2EEF7A-F046-AA45-A082-0BECFF4D2EFB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0A83-49FE-6949-BACB-69EE99EA4F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3FEB97-E5E5-A54B-BB7B-125A45007160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BBC36-E4AC-2A47-9715-D72997B237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2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1582739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9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6CADA2-0F23-AA48-BE16-1DB7FBAB83DA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DD9A4-D069-7441-892B-CDD8E3E82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E0047A-E1AC-DD45-B2A1-81BE82D3FB8B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D6D20-07AE-0440-A365-E57501826D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74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D6256B-D226-D048-83E4-BD7642D38C43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4A5FA-7854-4A4C-BA9D-1F017F01DC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231EA3-F41B-D441-BFAB-B92441CEB912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C6056-BAC6-3548-8B17-1BBD63E176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5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214A51-AAEF-014F-BA46-315E90E38257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9FA08-072F-BC40-AD5A-C4173D7B00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82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9661D-8979-F34B-8BB4-8C932B85FE6E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CC654-0BE4-F84A-90A2-0638D0C6BC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51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CB64D5-F88A-F942-9204-2AE7141BF972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7D0E5-631C-4D48-83D4-17B670EC8D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76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9F23F5-6DEC-0A4E-806A-1EFD727178B9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8BFEA-5B1E-564F-946F-8704E356D7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52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40" y="488952"/>
            <a:ext cx="1995487" cy="52292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2"/>
            <a:ext cx="5837238" cy="52292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BF79E-70AA-E84A-8D9F-2C8FAB0D4DE6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19032-DDD1-8246-A9B3-1AD508AF7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1582739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9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80A924-B18C-4049-95C8-D0637D19955E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056EE-3967-394B-9148-4137F8EF4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8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E69109-5546-9242-98CD-7AFF040BAF4D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7FA59-4879-3C46-A2F3-324CCC050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18346-C87E-1A41-84E9-D4DFA6A64173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11E77-DD27-734C-AB9A-48C4A28CA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8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14EAD-4C95-D44D-85C3-41AA1E187859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7A0BF-E338-F540-BFF9-FB83E5625D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5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625E28-EBA4-1A4D-B0FD-AFB6D5F39933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998A8-4C33-1348-AC65-96824ECDD7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744E91-46A8-EE4A-A389-E8A802B40D6B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FC12B-54C0-8542-9B7B-8EB5FD62B9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Aalto_EN_Chem-Tech_13_RGB_1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1"/>
            <a:ext cx="79851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39"/>
            <a:ext cx="798512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4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75D5989F-C555-8E4F-B2E3-1945A624DDC0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9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6"/>
            <a:ext cx="1544638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420B9762-FCBE-6146-8CE0-588B92E698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71502" y="5811839"/>
            <a:ext cx="7985125" cy="6508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7" descr="Aalto_EN_Chem-Tech_13_RGB_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1"/>
            <a:ext cx="79851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39"/>
            <a:ext cx="798512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4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9517B1C0-FEE2-5946-A436-97A7348B74EF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9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6"/>
            <a:ext cx="1544638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50326F4B-2767-2D4B-9AEF-60EB77003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71502" y="5811839"/>
            <a:ext cx="7985125" cy="6508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Aalto_EN_Chem-Tech_13_RGB_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1"/>
            <a:ext cx="79851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39"/>
            <a:ext cx="798512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4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E5BFF92E-2D75-B642-B97F-2BC9AA7FCA91}" type="datetime1">
              <a:rPr lang="en-US"/>
              <a:pPr/>
              <a:t>4/26/2021</a:t>
            </a:fld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9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6"/>
            <a:ext cx="1544638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DE6A4C4A-2ECF-A941-9394-FC0C1C04C7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71502" y="5811839"/>
            <a:ext cx="7985125" cy="6508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" TargetMode="External"/><Relationship Id="rId2" Type="http://schemas.openxmlformats.org/officeDocument/2006/relationships/hyperlink" Target="http://tavarataivaselokuva.f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hyperlink" Target="https://vimeo.com/ondemand/mystuff/162674607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aalto.fi/media/filer_public/53/dc/53dc45bd-9e9e-4d83-916d-1d1ff6bf88d2/sustainable_fashion_in_a_circular_economyfinal.pdf" TargetMode="External"/><Relationship Id="rId2" Type="http://schemas.openxmlformats.org/officeDocument/2006/relationships/hyperlink" Target="https://www.mdpi.com/2071-1050/8/2/16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A2FBFDB-249A-4B57-83C6-E656D39B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135" y="1042416"/>
            <a:ext cx="4697730" cy="469773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6EC443A5-2C09-488B-AAB9-A99F91BD410A}"/>
              </a:ext>
            </a:extLst>
          </p:cNvPr>
          <p:cNvSpPr/>
          <p:nvPr/>
        </p:nvSpPr>
        <p:spPr bwMode="auto">
          <a:xfrm>
            <a:off x="467544" y="332656"/>
            <a:ext cx="1274440" cy="1130424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508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00D2BD1-E64D-5F42-89F5-CECF344D0030}"/>
              </a:ext>
            </a:extLst>
          </p:cNvPr>
          <p:cNvSpPr txBox="1"/>
          <p:nvPr/>
        </p:nvSpPr>
        <p:spPr>
          <a:xfrm>
            <a:off x="539552" y="548680"/>
            <a:ext cx="753629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2800" b="1" dirty="0" err="1">
                <a:solidFill>
                  <a:srgbClr val="0065BD"/>
                </a:solidFill>
              </a:rPr>
              <a:t>The</a:t>
            </a:r>
            <a:r>
              <a:rPr lang="fi-FI" sz="2800" b="1" dirty="0">
                <a:solidFill>
                  <a:srgbClr val="0065BD"/>
                </a:solidFill>
              </a:rPr>
              <a:t> Ellen </a:t>
            </a:r>
            <a:r>
              <a:rPr lang="fi-FI" sz="2800" b="1" dirty="0" err="1">
                <a:solidFill>
                  <a:srgbClr val="0065BD"/>
                </a:solidFill>
              </a:rPr>
              <a:t>MacArthur</a:t>
            </a:r>
            <a:r>
              <a:rPr lang="fi-FI" sz="2800" b="1" dirty="0">
                <a:solidFill>
                  <a:srgbClr val="0065BD"/>
                </a:solidFill>
              </a:rPr>
              <a:t> Foundation </a:t>
            </a:r>
          </a:p>
          <a:p>
            <a:pPr algn="l"/>
            <a:r>
              <a:rPr lang="fi-FI" sz="2800" dirty="0" err="1"/>
              <a:t>www.ellenmacarthurfoundation.org</a:t>
            </a:r>
            <a:endParaRPr lang="fi-FI" sz="2800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r>
              <a:rPr lang="fi-FI" sz="2400" dirty="0"/>
              <a:t>A </a:t>
            </a:r>
            <a:r>
              <a:rPr lang="fi-FI" sz="2400" dirty="0" err="1"/>
              <a:t>new</a:t>
            </a:r>
            <a:r>
              <a:rPr lang="fi-FI" sz="2400" dirty="0"/>
              <a:t> </a:t>
            </a:r>
            <a:r>
              <a:rPr lang="fi-FI" sz="2400" dirty="0" err="1"/>
              <a:t>system</a:t>
            </a:r>
            <a:r>
              <a:rPr lang="fi-FI" sz="2400" dirty="0"/>
              <a:t>, </a:t>
            </a:r>
            <a:r>
              <a:rPr lang="fi-FI" sz="2400" dirty="0" err="1">
                <a:solidFill>
                  <a:srgbClr val="F00000"/>
                </a:solidFill>
              </a:rPr>
              <a:t>circular</a:t>
            </a:r>
            <a:r>
              <a:rPr lang="fi-FI" sz="2400" dirty="0">
                <a:solidFill>
                  <a:srgbClr val="F00000"/>
                </a:solidFill>
              </a:rPr>
              <a:t> </a:t>
            </a:r>
            <a:r>
              <a:rPr lang="fi-FI" sz="2400" dirty="0" err="1">
                <a:solidFill>
                  <a:srgbClr val="F00000"/>
                </a:solidFill>
              </a:rPr>
              <a:t>economy</a:t>
            </a:r>
            <a:r>
              <a:rPr lang="fi-FI" sz="2400" dirty="0"/>
              <a:t>,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meet</a:t>
            </a:r>
            <a:r>
              <a:rPr lang="fi-FI" sz="2400" dirty="0"/>
              <a:t> </a:t>
            </a:r>
            <a:r>
              <a:rPr lang="fi-FI" sz="2400" dirty="0" err="1"/>
              <a:t>our</a:t>
            </a:r>
            <a:r>
              <a:rPr lang="fi-FI" sz="2400" dirty="0"/>
              <a:t> </a:t>
            </a:r>
            <a:r>
              <a:rPr lang="fi-FI" sz="2400" dirty="0" err="1"/>
              <a:t>needs</a:t>
            </a:r>
            <a:r>
              <a:rPr lang="fi-FI" sz="2400" dirty="0"/>
              <a:t> </a:t>
            </a:r>
          </a:p>
          <a:p>
            <a:pPr algn="l"/>
            <a:r>
              <a:rPr lang="fi-FI" sz="2400" dirty="0" err="1"/>
              <a:t>within</a:t>
            </a:r>
            <a:r>
              <a:rPr lang="fi-FI" sz="2400" dirty="0"/>
              <a:t> </a:t>
            </a:r>
            <a:r>
              <a:rPr lang="fi-FI" sz="2400" dirty="0" err="1"/>
              <a:t>planetary</a:t>
            </a:r>
            <a:r>
              <a:rPr lang="fi-FI" sz="2400" dirty="0"/>
              <a:t> </a:t>
            </a:r>
            <a:r>
              <a:rPr lang="fi-FI" sz="2400" dirty="0" err="1"/>
              <a:t>boundaries</a:t>
            </a:r>
            <a:endParaRPr lang="fi-FI" sz="2400" dirty="0"/>
          </a:p>
          <a:p>
            <a:pPr algn="l"/>
            <a:endParaRPr lang="fi-FI" sz="2400" dirty="0"/>
          </a:p>
          <a:p>
            <a:pPr algn="l"/>
            <a:r>
              <a:rPr lang="fi-FI" sz="2400" dirty="0">
                <a:solidFill>
                  <a:srgbClr val="0065BD"/>
                </a:solidFill>
              </a:rPr>
              <a:t>1. Design out </a:t>
            </a:r>
            <a:r>
              <a:rPr lang="fi-FI" sz="2400" dirty="0" err="1">
                <a:solidFill>
                  <a:srgbClr val="0065BD"/>
                </a:solidFill>
              </a:rPr>
              <a:t>waste</a:t>
            </a:r>
            <a:r>
              <a:rPr lang="fi-FI" sz="2400" dirty="0">
                <a:solidFill>
                  <a:srgbClr val="0065BD"/>
                </a:solidFill>
              </a:rPr>
              <a:t> and </a:t>
            </a:r>
            <a:r>
              <a:rPr lang="fi-FI" sz="2400" dirty="0" err="1">
                <a:solidFill>
                  <a:srgbClr val="0065BD"/>
                </a:solidFill>
              </a:rPr>
              <a:t>pollution</a:t>
            </a:r>
            <a:endParaRPr lang="fi-FI" sz="2400" dirty="0">
              <a:solidFill>
                <a:srgbClr val="0065BD"/>
              </a:solidFill>
            </a:endParaRPr>
          </a:p>
          <a:p>
            <a:pPr algn="l"/>
            <a:endParaRPr lang="fi-FI" sz="2400" dirty="0"/>
          </a:p>
          <a:p>
            <a:pPr algn="l"/>
            <a:r>
              <a:rPr lang="fi-FI" sz="2400" dirty="0">
                <a:solidFill>
                  <a:srgbClr val="0065BD"/>
                </a:solidFill>
              </a:rPr>
              <a:t>2. </a:t>
            </a:r>
            <a:r>
              <a:rPr lang="fi-FI" sz="2400" dirty="0" err="1">
                <a:solidFill>
                  <a:srgbClr val="0065BD"/>
                </a:solidFill>
              </a:rPr>
              <a:t>Keep</a:t>
            </a:r>
            <a:r>
              <a:rPr lang="fi-FI" sz="2400" dirty="0">
                <a:solidFill>
                  <a:srgbClr val="0065BD"/>
                </a:solidFill>
              </a:rPr>
              <a:t> </a:t>
            </a:r>
            <a:r>
              <a:rPr lang="fi-FI" sz="2400" dirty="0" err="1">
                <a:solidFill>
                  <a:srgbClr val="0065BD"/>
                </a:solidFill>
              </a:rPr>
              <a:t>materials</a:t>
            </a:r>
            <a:r>
              <a:rPr lang="fi-FI" sz="2400" dirty="0">
                <a:solidFill>
                  <a:srgbClr val="0065BD"/>
                </a:solidFill>
              </a:rPr>
              <a:t> and products in </a:t>
            </a:r>
            <a:r>
              <a:rPr lang="fi-FI" sz="2400" dirty="0" err="1">
                <a:solidFill>
                  <a:srgbClr val="0065BD"/>
                </a:solidFill>
              </a:rPr>
              <a:t>use</a:t>
            </a:r>
            <a:r>
              <a:rPr lang="fi-FI" sz="2400" dirty="0">
                <a:solidFill>
                  <a:srgbClr val="0065BD"/>
                </a:solidFill>
              </a:rPr>
              <a:t> </a:t>
            </a:r>
          </a:p>
          <a:p>
            <a:pPr algn="l"/>
            <a:endParaRPr lang="fi-FI" sz="2400" dirty="0"/>
          </a:p>
          <a:p>
            <a:pPr algn="l"/>
            <a:r>
              <a:rPr lang="fi-FI" sz="2400" dirty="0">
                <a:solidFill>
                  <a:srgbClr val="0065BD"/>
                </a:solidFill>
              </a:rPr>
              <a:t>3. </a:t>
            </a:r>
            <a:r>
              <a:rPr lang="fi-FI" sz="2400" dirty="0" err="1">
                <a:solidFill>
                  <a:srgbClr val="0065BD"/>
                </a:solidFill>
              </a:rPr>
              <a:t>Regenerate</a:t>
            </a:r>
            <a:r>
              <a:rPr lang="fi-FI" sz="2400" dirty="0">
                <a:solidFill>
                  <a:srgbClr val="0065BD"/>
                </a:solidFill>
              </a:rPr>
              <a:t> </a:t>
            </a:r>
            <a:r>
              <a:rPr lang="fi-FI" sz="2400" dirty="0" err="1">
                <a:solidFill>
                  <a:srgbClr val="0065BD"/>
                </a:solidFill>
              </a:rPr>
              <a:t>natural</a:t>
            </a:r>
            <a:r>
              <a:rPr lang="fi-FI" sz="2400" dirty="0">
                <a:solidFill>
                  <a:srgbClr val="0065BD"/>
                </a:solidFill>
              </a:rPr>
              <a:t> </a:t>
            </a:r>
            <a:r>
              <a:rPr lang="fi-FI" sz="2400" dirty="0" err="1">
                <a:solidFill>
                  <a:srgbClr val="0065BD"/>
                </a:solidFill>
              </a:rPr>
              <a:t>systems</a:t>
            </a:r>
            <a:endParaRPr lang="fi-FI" sz="2400" dirty="0">
              <a:solidFill>
                <a:srgbClr val="0065BD"/>
              </a:solidFill>
            </a:endParaRPr>
          </a:p>
          <a:p>
            <a:pPr algn="l"/>
            <a:endParaRPr lang="fi-FI" dirty="0"/>
          </a:p>
          <a:p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CD59A233-0D02-2547-8953-9F7B150DD74C}"/>
              </a:ext>
            </a:extLst>
          </p:cNvPr>
          <p:cNvSpPr/>
          <p:nvPr/>
        </p:nvSpPr>
        <p:spPr bwMode="auto">
          <a:xfrm>
            <a:off x="1115616" y="59108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298F635-79B1-C34E-A043-F9F72EDD6D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2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F212138-2884-455D-B3C3-CD60993D21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0" y="978990"/>
            <a:ext cx="4680424" cy="468042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8F5822F8-FE69-441B-A588-F4CA595BF7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08" y="4259342"/>
            <a:ext cx="6721476" cy="184168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13702C89-08A8-409C-B91E-F1409B3226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271" y="4348965"/>
            <a:ext cx="2793997" cy="1681986"/>
          </a:xfrm>
          <a:prstGeom prst="rect">
            <a:avLst/>
          </a:prstGeom>
        </p:spPr>
      </p:pic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C2964282-11E2-45C9-A325-7C18A42B4AF0}"/>
              </a:ext>
            </a:extLst>
          </p:cNvPr>
          <p:cNvSpPr txBox="1">
            <a:spLocks/>
          </p:cNvSpPr>
          <p:nvPr/>
        </p:nvSpPr>
        <p:spPr>
          <a:xfrm>
            <a:off x="5253115" y="1707518"/>
            <a:ext cx="3079101" cy="25922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 fontAlgn="auto"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rgbClr val="015BAA"/>
                </a:solidFill>
              </a:rPr>
              <a:t>How to make transition towards circular economy society? </a:t>
            </a:r>
          </a:p>
          <a:p>
            <a:pPr marL="0" indent="0" defTabSz="457189" fontAlgn="auto">
              <a:spcAft>
                <a:spcPts val="0"/>
              </a:spcAft>
              <a:buNone/>
              <a:defRPr/>
            </a:pPr>
            <a:endParaRPr lang="en-US" sz="2000" dirty="0">
              <a:solidFill>
                <a:srgbClr val="015BAA"/>
              </a:solidFill>
            </a:endParaRPr>
          </a:p>
          <a:p>
            <a:pPr marL="0" indent="0" defTabSz="457189" fontAlgn="auto"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rgbClr val="FF0000"/>
                </a:solidFill>
              </a:rPr>
              <a:t>How is the change made socially (culturally) and equally? </a:t>
            </a:r>
            <a:endParaRPr lang="fi-FI" sz="2000" dirty="0">
              <a:solidFill>
                <a:srgbClr val="FF0000"/>
              </a:solidFill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F38F4BC8-F5CA-A148-851E-36F11437A571}"/>
              </a:ext>
            </a:extLst>
          </p:cNvPr>
          <p:cNvSpPr/>
          <p:nvPr/>
        </p:nvSpPr>
        <p:spPr bwMode="auto">
          <a:xfrm>
            <a:off x="1115616" y="5949280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429DC89-7D56-1149-AD3D-17B860857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0EEB198-C25C-3546-87B8-5922E64F86D2}"/>
              </a:ext>
            </a:extLst>
          </p:cNvPr>
          <p:cNvSpPr txBox="1"/>
          <p:nvPr/>
        </p:nvSpPr>
        <p:spPr>
          <a:xfrm>
            <a:off x="328041" y="195265"/>
            <a:ext cx="81195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cs typeface="Times New Roman" panose="02020603050405020304" pitchFamily="18" charset="0"/>
              </a:rPr>
              <a:t>Changing the consumption culture towards circular economy requires </a:t>
            </a:r>
          </a:p>
          <a:p>
            <a:pPr algn="l"/>
            <a:r>
              <a:rPr lang="en-US" sz="2000" dirty="0">
                <a:solidFill>
                  <a:srgbClr val="F00000"/>
                </a:solidFill>
                <a:cs typeface="Times New Roman" panose="02020603050405020304" pitchFamily="18" charset="0"/>
              </a:rPr>
              <a:t>multidisciplinary and societal cooperation 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cs typeface="Times New Roman" panose="02020603050405020304" pitchFamily="18" charset="0"/>
              </a:rPr>
              <a:t>Pajunen</a:t>
            </a:r>
            <a:r>
              <a:rPr lang="en-US" sz="2000" dirty="0">
                <a:cs typeface="Times New Roman" panose="02020603050405020304" pitchFamily="18" charset="0"/>
              </a:rPr>
              <a:t> et al. 2013)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68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76" y="3573016"/>
            <a:ext cx="3377828" cy="1694243"/>
          </a:xfrm>
          <a:prstGeom prst="rect">
            <a:avLst/>
          </a:prstGeom>
        </p:spPr>
      </p:pic>
      <p:pic>
        <p:nvPicPr>
          <p:cNvPr id="4" name="Kuva 3" descr="LapasetB20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284984"/>
            <a:ext cx="2111662" cy="1611029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11313" y="332656"/>
            <a:ext cx="7921129" cy="1143000"/>
          </a:xfrm>
        </p:spPr>
        <p:txBody>
          <a:bodyPr/>
          <a:lstStyle/>
          <a:p>
            <a:r>
              <a:rPr lang="en-US" sz="4000" b="0" dirty="0">
                <a:latin typeface="Times New Roman"/>
                <a:cs typeface="Times New Roman"/>
              </a:rPr>
              <a:t>NEW WAY TO THINK AND 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2" y="1268760"/>
            <a:ext cx="1481879" cy="2303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9327" y="1249017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Kone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Oyj</a:t>
            </a:r>
            <a:r>
              <a:rPr lang="en-US" sz="1400" dirty="0">
                <a:latin typeface="Times New Roman"/>
                <a:cs typeface="Times New Roman"/>
              </a:rPr>
              <a:t> Elevator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9618" y="2708920"/>
            <a:ext cx="1808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latin typeface="Times New Roman"/>
                <a:cs typeface="Times New Roman"/>
              </a:rPr>
              <a:t>Mäkikoskela</a:t>
            </a:r>
            <a:r>
              <a:rPr lang="en-US" sz="1400" dirty="0">
                <a:latin typeface="Times New Roman"/>
                <a:cs typeface="Times New Roman"/>
              </a:rPr>
              <a:t>, R. 2011. </a:t>
            </a:r>
          </a:p>
          <a:p>
            <a:pPr algn="l"/>
            <a:r>
              <a:rPr lang="en-US" sz="1400" dirty="0">
                <a:latin typeface="Times New Roman"/>
                <a:cs typeface="Times New Roman"/>
              </a:rPr>
              <a:t>From Hand to Mouth.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9792" y="5353473"/>
            <a:ext cx="1306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Fiskars</a:t>
            </a:r>
            <a:r>
              <a:rPr lang="en-US" sz="1400" dirty="0">
                <a:latin typeface="Times New Roman"/>
                <a:cs typeface="Times New Roman"/>
              </a:rPr>
              <a:t> scissors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783" y="213285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ARTISTIC THINKING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555" y="1628800"/>
            <a:ext cx="2777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MATERIAL DEVELOPMENT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0882" y="2636912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PRODUCT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6545" y="1465039"/>
            <a:ext cx="224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SYSTEMIC THINKING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3924" y="2113111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CREATIVE MAKING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096" y="350100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INNOVATIVE 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6184" y="2780928"/>
            <a:ext cx="2702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PRODUCT DEVELOPMENT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38774" y="5043435"/>
            <a:ext cx="3969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57C0"/>
                </a:solidFill>
                <a:latin typeface="Times New Roman"/>
                <a:cs typeface="Times New Roman"/>
              </a:rPr>
              <a:t>BREAKING OUT THE SILOS!</a:t>
            </a:r>
          </a:p>
          <a:p>
            <a:pPr algn="l"/>
            <a:r>
              <a:rPr lang="en-US" sz="2000" dirty="0">
                <a:solidFill>
                  <a:srgbClr val="0057C0"/>
                </a:solidFill>
                <a:latin typeface="Times New Roman"/>
                <a:cs typeface="Times New Roman"/>
              </a:rPr>
              <a:t>Nani Pajunen &amp; Riikka Mäkikoskela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DC745E0-5165-A741-9A94-35B9DF7F1454}"/>
              </a:ext>
            </a:extLst>
          </p:cNvPr>
          <p:cNvSpPr txBox="1"/>
          <p:nvPr/>
        </p:nvSpPr>
        <p:spPr>
          <a:xfrm>
            <a:off x="6746903" y="1124744"/>
            <a:ext cx="2003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THINKING</a:t>
            </a:r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BB8EEE06-C3D7-4548-B06B-21D199F6F0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4A8A8FC6-F5BA-4E4B-BB2D-8D028A816A3A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6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36986"/>
            <a:ext cx="4464446" cy="2975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212977"/>
            <a:ext cx="3744416" cy="2496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78" y="248965"/>
            <a:ext cx="2120963" cy="316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23" y="248965"/>
            <a:ext cx="2180687" cy="316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37" y="3212977"/>
            <a:ext cx="1782137" cy="2476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212976"/>
            <a:ext cx="3384376" cy="2487360"/>
          </a:xfrm>
          <a:prstGeom prst="rect">
            <a:avLst/>
          </a:prstGeom>
        </p:spPr>
      </p:pic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827584" y="260648"/>
            <a:ext cx="7776864" cy="158417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ED2939"/>
                </a:solidFill>
                <a:latin typeface="Times New Roman"/>
                <a:cs typeface="Times New Roman"/>
              </a:rPr>
              <a:t>Instead of brainstorming and ideation on paper, workshop participants now work on sandwich panels by hand </a:t>
            </a:r>
          </a:p>
          <a:p>
            <a:pPr>
              <a:buFont typeface="Wingdings" charset="2"/>
              <a:buChar char="ü"/>
              <a:defRPr/>
            </a:pPr>
            <a:endParaRPr lang="en-US" dirty="0">
              <a:solidFill>
                <a:srgbClr val="ED2939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C48CAF6-DD2D-47A5-9F96-611FFFC7B2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A5E34FCF-2BD1-43CC-8D5E-96E8C7355160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0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7AFA95-3B99-BD45-AE6B-C085E2112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12776"/>
            <a:ext cx="7985125" cy="4449417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i-FI" sz="1900" dirty="0" err="1"/>
              <a:t>Multidisciplinary</a:t>
            </a:r>
            <a:r>
              <a:rPr lang="fi-FI" sz="1900" dirty="0"/>
              <a:t> and </a:t>
            </a:r>
            <a:r>
              <a:rPr lang="fi-FI" sz="1900" dirty="0" err="1"/>
              <a:t>societal</a:t>
            </a:r>
            <a:r>
              <a:rPr lang="fi-FI" sz="1900" dirty="0"/>
              <a:t> </a:t>
            </a:r>
            <a:r>
              <a:rPr lang="fi-FI" sz="1900" dirty="0" err="1">
                <a:solidFill>
                  <a:srgbClr val="0065BD"/>
                </a:solidFill>
              </a:rPr>
              <a:t>cooperation</a:t>
            </a:r>
            <a:r>
              <a:rPr lang="fi-FI" sz="1900" dirty="0"/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i-FI" sz="1900" dirty="0" err="1"/>
              <a:t>Change</a:t>
            </a:r>
            <a:r>
              <a:rPr lang="fi-FI" sz="1900" dirty="0"/>
              <a:t> is </a:t>
            </a:r>
            <a:r>
              <a:rPr lang="fi-FI" sz="1900" dirty="0" err="1"/>
              <a:t>needed</a:t>
            </a:r>
            <a:r>
              <a:rPr lang="fi-FI" sz="1900" dirty="0"/>
              <a:t> </a:t>
            </a:r>
            <a:r>
              <a:rPr lang="fi-FI" sz="1900" dirty="0" err="1"/>
              <a:t>both</a:t>
            </a:r>
            <a:r>
              <a:rPr lang="fi-FI" sz="1900" dirty="0"/>
              <a:t> in </a:t>
            </a:r>
            <a:r>
              <a:rPr lang="fi-FI" sz="1900" dirty="0" err="1"/>
              <a:t>the</a:t>
            </a:r>
            <a:r>
              <a:rPr lang="fi-FI" sz="1900" dirty="0"/>
              <a:t> </a:t>
            </a:r>
            <a:r>
              <a:rPr lang="fi-FI" sz="1900" dirty="0" err="1">
                <a:solidFill>
                  <a:srgbClr val="00B050"/>
                </a:solidFill>
              </a:rPr>
              <a:t>material</a:t>
            </a:r>
            <a:r>
              <a:rPr lang="fi-FI" sz="1900" dirty="0">
                <a:solidFill>
                  <a:srgbClr val="00B050"/>
                </a:solidFill>
              </a:rPr>
              <a:t> </a:t>
            </a:r>
            <a:r>
              <a:rPr lang="fi-FI" sz="1900" dirty="0" err="1">
                <a:solidFill>
                  <a:srgbClr val="00B050"/>
                </a:solidFill>
              </a:rPr>
              <a:t>development</a:t>
            </a:r>
            <a:r>
              <a:rPr lang="fi-FI" sz="1900" dirty="0">
                <a:solidFill>
                  <a:srgbClr val="00B050"/>
                </a:solidFill>
              </a:rPr>
              <a:t> </a:t>
            </a:r>
            <a:r>
              <a:rPr lang="fi-FI" sz="1900" dirty="0"/>
              <a:t>and </a:t>
            </a:r>
            <a:r>
              <a:rPr lang="fi-FI" sz="1900" dirty="0" err="1"/>
              <a:t>product</a:t>
            </a:r>
            <a:r>
              <a:rPr lang="fi-FI" sz="1900" dirty="0"/>
              <a:t> </a:t>
            </a:r>
            <a:r>
              <a:rPr lang="fi-FI" sz="1900" dirty="0">
                <a:solidFill>
                  <a:srgbClr val="00B050"/>
                </a:solidFill>
              </a:rPr>
              <a:t>design</a:t>
            </a:r>
            <a:r>
              <a:rPr lang="fi-FI" sz="1900" dirty="0"/>
              <a:t> </a:t>
            </a:r>
            <a:r>
              <a:rPr lang="fi-FI" sz="1900" dirty="0" err="1"/>
              <a:t>phases</a:t>
            </a:r>
            <a:endParaRPr lang="fi-FI" sz="19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i-FI" sz="1900" dirty="0" err="1">
                <a:solidFill>
                  <a:srgbClr val="7030A0"/>
                </a:solidFill>
              </a:rPr>
              <a:t>Processes</a:t>
            </a:r>
            <a:r>
              <a:rPr lang="fi-FI" sz="1900" dirty="0"/>
              <a:t> </a:t>
            </a:r>
            <a:r>
              <a:rPr lang="fi-FI" sz="1900" dirty="0" err="1"/>
              <a:t>also</a:t>
            </a:r>
            <a:r>
              <a:rPr lang="fi-FI" sz="1900" dirty="0"/>
              <a:t> </a:t>
            </a:r>
            <a:r>
              <a:rPr lang="fi-FI" sz="1900" dirty="0" err="1"/>
              <a:t>need</a:t>
            </a:r>
            <a:r>
              <a:rPr lang="fi-FI" sz="1900" dirty="0"/>
              <a:t> to </a:t>
            </a:r>
            <a:r>
              <a:rPr lang="fi-FI" sz="1900" dirty="0" err="1"/>
              <a:t>be</a:t>
            </a:r>
            <a:r>
              <a:rPr lang="fi-FI" sz="1900" dirty="0"/>
              <a:t> </a:t>
            </a:r>
            <a:r>
              <a:rPr lang="fi-FI" sz="1900" dirty="0" err="1"/>
              <a:t>reconsidered</a:t>
            </a:r>
            <a:r>
              <a:rPr lang="fi-FI" sz="1900" dirty="0"/>
              <a:t>: How to </a:t>
            </a:r>
            <a:r>
              <a:rPr lang="fi-FI" sz="1900" dirty="0" err="1"/>
              <a:t>promote</a:t>
            </a:r>
            <a:r>
              <a:rPr lang="fi-FI" sz="1900" dirty="0"/>
              <a:t> </a:t>
            </a:r>
            <a:r>
              <a:rPr lang="fi-FI" sz="1900" dirty="0" err="1">
                <a:solidFill>
                  <a:srgbClr val="FF0000"/>
                </a:solidFill>
              </a:rPr>
              <a:t>material</a:t>
            </a:r>
            <a:r>
              <a:rPr lang="fi-FI" sz="1900" dirty="0">
                <a:solidFill>
                  <a:srgbClr val="FF0000"/>
                </a:solidFill>
              </a:rPr>
              <a:t> </a:t>
            </a:r>
            <a:r>
              <a:rPr lang="fi-FI" sz="1900" dirty="0" err="1">
                <a:solidFill>
                  <a:srgbClr val="FF0000"/>
                </a:solidFill>
              </a:rPr>
              <a:t>cycles</a:t>
            </a:r>
            <a:r>
              <a:rPr lang="fi-FI" sz="1900" dirty="0"/>
              <a:t>? How to </a:t>
            </a:r>
            <a:r>
              <a:rPr lang="fi-FI" sz="1900" dirty="0" err="1"/>
              <a:t>make</a:t>
            </a:r>
            <a:r>
              <a:rPr lang="fi-FI" sz="1900" dirty="0"/>
              <a:t> </a:t>
            </a:r>
            <a:r>
              <a:rPr lang="fi-FI" sz="1900" dirty="0" err="1"/>
              <a:t>better</a:t>
            </a:r>
            <a:r>
              <a:rPr lang="fi-FI" sz="1900" dirty="0"/>
              <a:t> </a:t>
            </a:r>
            <a:r>
              <a:rPr lang="fi-FI" sz="1900" dirty="0" err="1"/>
              <a:t>use</a:t>
            </a:r>
            <a:r>
              <a:rPr lang="fi-FI" sz="1900" dirty="0"/>
              <a:t> of </a:t>
            </a:r>
            <a:r>
              <a:rPr lang="fi-FI" sz="1900" dirty="0">
                <a:solidFill>
                  <a:srgbClr val="FF0000"/>
                </a:solidFill>
              </a:rPr>
              <a:t>side </a:t>
            </a:r>
            <a:r>
              <a:rPr lang="fi-FI" sz="1900" dirty="0" err="1">
                <a:solidFill>
                  <a:srgbClr val="FF0000"/>
                </a:solidFill>
              </a:rPr>
              <a:t>streams</a:t>
            </a:r>
            <a:r>
              <a:rPr lang="fi-FI" sz="1900" dirty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i-FI" sz="1900" dirty="0" err="1"/>
              <a:t>The</a:t>
            </a:r>
            <a:r>
              <a:rPr lang="fi-FI" sz="1900" dirty="0"/>
              <a:t> </a:t>
            </a:r>
            <a:r>
              <a:rPr lang="fi-FI" sz="1900" dirty="0" err="1"/>
              <a:t>circular</a:t>
            </a:r>
            <a:r>
              <a:rPr lang="fi-FI" sz="1900" dirty="0"/>
              <a:t> </a:t>
            </a:r>
            <a:r>
              <a:rPr lang="fi-FI" sz="1900" dirty="0" err="1"/>
              <a:t>economy</a:t>
            </a:r>
            <a:r>
              <a:rPr lang="fi-FI" sz="1900" dirty="0"/>
              <a:t> </a:t>
            </a:r>
            <a:r>
              <a:rPr lang="fi-FI" sz="1900" dirty="0" err="1"/>
              <a:t>also</a:t>
            </a:r>
            <a:r>
              <a:rPr lang="fi-FI" sz="1900" dirty="0"/>
              <a:t> </a:t>
            </a:r>
            <a:r>
              <a:rPr lang="fi-FI" sz="1900" dirty="0" err="1"/>
              <a:t>requires</a:t>
            </a:r>
            <a:r>
              <a:rPr lang="fi-FI" sz="1900" dirty="0"/>
              <a:t> a </a:t>
            </a:r>
            <a:r>
              <a:rPr lang="fi-FI" sz="1900" dirty="0" err="1">
                <a:solidFill>
                  <a:srgbClr val="7030A0"/>
                </a:solidFill>
              </a:rPr>
              <a:t>change</a:t>
            </a:r>
            <a:r>
              <a:rPr lang="fi-FI" sz="1900" dirty="0">
                <a:solidFill>
                  <a:srgbClr val="7030A0"/>
                </a:solidFill>
              </a:rPr>
              <a:t> in </a:t>
            </a:r>
            <a:r>
              <a:rPr lang="fi-FI" sz="1900" dirty="0" err="1">
                <a:solidFill>
                  <a:srgbClr val="7030A0"/>
                </a:solidFill>
              </a:rPr>
              <a:t>the</a:t>
            </a:r>
            <a:r>
              <a:rPr lang="fi-FI" sz="1900" dirty="0">
                <a:solidFill>
                  <a:srgbClr val="7030A0"/>
                </a:solidFill>
              </a:rPr>
              <a:t> </a:t>
            </a:r>
            <a:r>
              <a:rPr lang="fi-FI" sz="1900" dirty="0" err="1">
                <a:solidFill>
                  <a:srgbClr val="7030A0"/>
                </a:solidFill>
              </a:rPr>
              <a:t>practices</a:t>
            </a:r>
            <a:r>
              <a:rPr lang="fi-FI" sz="1900" dirty="0">
                <a:solidFill>
                  <a:srgbClr val="7030A0"/>
                </a:solidFill>
              </a:rPr>
              <a:t> of </a:t>
            </a:r>
            <a:r>
              <a:rPr lang="fi-FI" sz="1900" dirty="0" err="1">
                <a:solidFill>
                  <a:srgbClr val="7030A0"/>
                </a:solidFill>
              </a:rPr>
              <a:t>arts</a:t>
            </a:r>
            <a:r>
              <a:rPr lang="fi-FI" sz="1900" dirty="0">
                <a:solidFill>
                  <a:srgbClr val="7030A0"/>
                </a:solidFill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i-FI" sz="1900" dirty="0" err="1"/>
              <a:t>The</a:t>
            </a:r>
            <a:r>
              <a:rPr lang="fi-FI" sz="1900" dirty="0"/>
              <a:t> </a:t>
            </a:r>
            <a:r>
              <a:rPr lang="fi-FI" sz="1900" dirty="0">
                <a:solidFill>
                  <a:srgbClr val="005CB6"/>
                </a:solidFill>
              </a:rPr>
              <a:t>life </a:t>
            </a:r>
            <a:r>
              <a:rPr lang="fi-FI" sz="1900" dirty="0" err="1">
                <a:solidFill>
                  <a:srgbClr val="005CB6"/>
                </a:solidFill>
              </a:rPr>
              <a:t>cycle</a:t>
            </a:r>
            <a:r>
              <a:rPr lang="fi-FI" sz="1900" dirty="0">
                <a:solidFill>
                  <a:srgbClr val="005CB6"/>
                </a:solidFill>
              </a:rPr>
              <a:t> </a:t>
            </a:r>
            <a:r>
              <a:rPr lang="fi-FI" sz="1900" dirty="0"/>
              <a:t>of </a:t>
            </a:r>
            <a:r>
              <a:rPr lang="fi-FI" sz="1900" dirty="0" err="1"/>
              <a:t>works</a:t>
            </a:r>
            <a:r>
              <a:rPr lang="fi-FI" sz="1900" dirty="0"/>
              <a:t> of </a:t>
            </a:r>
            <a:r>
              <a:rPr lang="fi-FI" sz="1900" dirty="0" err="1"/>
              <a:t>art</a:t>
            </a:r>
            <a:r>
              <a:rPr lang="fi-FI" sz="1900" dirty="0"/>
              <a:t> </a:t>
            </a:r>
            <a:r>
              <a:rPr lang="fi-FI" sz="1900" dirty="0" err="1"/>
              <a:t>often</a:t>
            </a:r>
            <a:r>
              <a:rPr lang="fi-FI" sz="1900" dirty="0"/>
              <a:t> </a:t>
            </a:r>
            <a:r>
              <a:rPr lang="fi-FI" sz="1900" dirty="0" err="1"/>
              <a:t>ends</a:t>
            </a:r>
            <a:r>
              <a:rPr lang="fi-FI" sz="1900" dirty="0"/>
              <a:t> </a:t>
            </a:r>
            <a:r>
              <a:rPr lang="fi-FI" sz="1900" dirty="0" err="1"/>
              <a:t>with</a:t>
            </a:r>
            <a:r>
              <a:rPr lang="fi-FI" sz="1900" dirty="0"/>
              <a:t> a </a:t>
            </a:r>
            <a:r>
              <a:rPr lang="fi-FI" sz="1900" dirty="0" err="1"/>
              <a:t>work</a:t>
            </a:r>
            <a:r>
              <a:rPr lang="fi-FI" sz="1900" dirty="0"/>
              <a:t> of </a:t>
            </a:r>
            <a:r>
              <a:rPr lang="fi-FI" sz="1900" dirty="0" err="1"/>
              <a:t>art</a:t>
            </a:r>
            <a:r>
              <a:rPr lang="fi-FI" sz="1900" dirty="0"/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i-FI" sz="1900" dirty="0" err="1"/>
              <a:t>The</a:t>
            </a:r>
            <a:r>
              <a:rPr lang="fi-FI" sz="1900" dirty="0"/>
              <a:t> </a:t>
            </a:r>
            <a:r>
              <a:rPr lang="fi-FI" sz="1900" dirty="0" err="1"/>
              <a:t>traditional</a:t>
            </a:r>
            <a:r>
              <a:rPr lang="fi-FI" sz="1900" dirty="0"/>
              <a:t> </a:t>
            </a:r>
            <a:r>
              <a:rPr lang="fi-FI" sz="1900" dirty="0" err="1"/>
              <a:t>notion</a:t>
            </a:r>
            <a:r>
              <a:rPr lang="fi-FI" sz="1900" dirty="0"/>
              <a:t> of </a:t>
            </a:r>
            <a:r>
              <a:rPr lang="fi-FI" sz="1900" dirty="0" err="1"/>
              <a:t>art</a:t>
            </a:r>
            <a:r>
              <a:rPr lang="fi-FI" sz="1900" dirty="0"/>
              <a:t>: </a:t>
            </a:r>
            <a:r>
              <a:rPr lang="fi-FI" sz="1900" dirty="0" err="1"/>
              <a:t>the</a:t>
            </a:r>
            <a:r>
              <a:rPr lang="fi-FI" sz="1900" dirty="0"/>
              <a:t> idea of a </a:t>
            </a:r>
            <a:r>
              <a:rPr lang="fi-FI" sz="1900" dirty="0" err="1"/>
              <a:t>circular</a:t>
            </a:r>
            <a:r>
              <a:rPr lang="fi-FI" sz="1900" dirty="0"/>
              <a:t> </a:t>
            </a:r>
            <a:r>
              <a:rPr lang="fi-FI" sz="1900" dirty="0" err="1"/>
              <a:t>economy</a:t>
            </a:r>
            <a:r>
              <a:rPr lang="fi-FI" sz="1900" dirty="0"/>
              <a:t> </a:t>
            </a:r>
            <a:r>
              <a:rPr lang="fi-FI" sz="1900" dirty="0" err="1"/>
              <a:t>conflicts</a:t>
            </a:r>
            <a:r>
              <a:rPr lang="fi-FI" sz="1900" dirty="0"/>
              <a:t> </a:t>
            </a:r>
            <a:r>
              <a:rPr lang="fi-FI" sz="1900" dirty="0" err="1"/>
              <a:t>with</a:t>
            </a:r>
            <a:r>
              <a:rPr lang="fi-FI" sz="1900" dirty="0"/>
              <a:t> </a:t>
            </a:r>
            <a:r>
              <a:rPr lang="fi-FI" sz="1900" dirty="0" err="1"/>
              <a:t>the</a:t>
            </a:r>
            <a:r>
              <a:rPr lang="fi-FI" sz="1900" dirty="0"/>
              <a:t> </a:t>
            </a:r>
            <a:r>
              <a:rPr lang="fi-FI" sz="1900" dirty="0" err="1"/>
              <a:t>concept</a:t>
            </a:r>
            <a:r>
              <a:rPr lang="fi-FI" sz="1900" dirty="0"/>
              <a:t> of </a:t>
            </a:r>
            <a:r>
              <a:rPr lang="fi-FI" sz="1900" dirty="0" err="1"/>
              <a:t>producing</a:t>
            </a:r>
            <a:r>
              <a:rPr lang="fi-FI" sz="1900" dirty="0"/>
              <a:t> </a:t>
            </a:r>
            <a:r>
              <a:rPr lang="fi-FI" sz="1900" dirty="0" err="1">
                <a:solidFill>
                  <a:srgbClr val="00B050"/>
                </a:solidFill>
              </a:rPr>
              <a:t>unique</a:t>
            </a:r>
            <a:r>
              <a:rPr lang="fi-FI" sz="1900" dirty="0">
                <a:solidFill>
                  <a:srgbClr val="00B050"/>
                </a:solidFill>
              </a:rPr>
              <a:t> </a:t>
            </a:r>
            <a:r>
              <a:rPr lang="fi-FI" sz="1900" dirty="0" err="1">
                <a:solidFill>
                  <a:srgbClr val="00B050"/>
                </a:solidFill>
              </a:rPr>
              <a:t>works</a:t>
            </a:r>
            <a:r>
              <a:rPr lang="fi-FI" sz="1900" dirty="0">
                <a:solidFill>
                  <a:srgbClr val="00B050"/>
                </a:solidFill>
              </a:rPr>
              <a:t> of </a:t>
            </a:r>
            <a:r>
              <a:rPr lang="fi-FI" sz="1900" dirty="0" err="1">
                <a:solidFill>
                  <a:srgbClr val="00B050"/>
                </a:solidFill>
              </a:rPr>
              <a:t>art</a:t>
            </a:r>
            <a:endParaRPr lang="fi-FI" sz="1900" dirty="0">
              <a:solidFill>
                <a:srgbClr val="00B050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CEC3C90-7DA7-504D-B3C4-97D41D0922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40DFBDB9-0780-EE4A-8609-A185F2863E61}"/>
              </a:ext>
            </a:extLst>
          </p:cNvPr>
          <p:cNvSpPr/>
          <p:nvPr/>
        </p:nvSpPr>
        <p:spPr bwMode="auto">
          <a:xfrm>
            <a:off x="1115616" y="6072598"/>
            <a:ext cx="1296144" cy="668770"/>
          </a:xfrm>
          <a:prstGeom prst="rec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09E67D2-6BAB-4A6E-99D3-AAF7E5DFB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7688" y="536575"/>
            <a:ext cx="6283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57C0"/>
                </a:solidFill>
                <a:latin typeface="+mn-lt"/>
                <a:cs typeface="Times New Roman"/>
              </a:rPr>
              <a:t>BREAKING OUT THE SILOS!</a:t>
            </a:r>
          </a:p>
        </p:txBody>
      </p:sp>
    </p:spTree>
    <p:extLst>
      <p:ext uri="{BB962C8B-B14F-4D97-AF65-F5344CB8AC3E}">
        <p14:creationId xmlns:p14="http://schemas.microsoft.com/office/powerpoint/2010/main" val="372693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573426" y="358307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n-lt"/>
                <a:cs typeface="Times New Roman"/>
              </a:rPr>
              <a:t>Art and design practices promoting sustainable society and its circular economy</a:t>
            </a:r>
          </a:p>
          <a:p>
            <a:pPr algn="l"/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Circular </a:t>
            </a:r>
            <a:r>
              <a:rPr lang="en-US" sz="2400" dirty="0">
                <a:latin typeface="+mn-lt"/>
                <a:cs typeface="Times New Roman"/>
              </a:rPr>
              <a:t>economy can be also seen as a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/>
              </a:rPr>
              <a:t>change of consumer culture </a:t>
            </a:r>
            <a:r>
              <a:rPr lang="en-US" sz="2400" dirty="0">
                <a:latin typeface="+mn-lt"/>
                <a:cs typeface="Times New Roman"/>
              </a:rPr>
              <a:t>in society</a:t>
            </a:r>
          </a:p>
          <a:p>
            <a:pPr algn="l"/>
            <a:endParaRPr lang="en-US" sz="2400" dirty="0">
              <a:latin typeface="+mn-lt"/>
              <a:cs typeface="Times New Roman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00000"/>
                </a:solidFill>
                <a:latin typeface="+mn-lt"/>
                <a:cs typeface="Times New Roman"/>
              </a:rPr>
              <a:t>The cultural and social play a key role in consumption and recycling</a:t>
            </a:r>
          </a:p>
          <a:p>
            <a:pPr algn="l"/>
            <a:endParaRPr lang="en-US" sz="2400" dirty="0">
              <a:latin typeface="+mn-lt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The importance of the cultural dimension has strengthened in ecological thinking (Soini &amp;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Dessein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2016)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9F57257-D4D8-A149-9AAB-64CC5BAB6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06A38094-0958-C241-88F3-EE9C515E1E99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66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539552" y="467936"/>
            <a:ext cx="79928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n-lt"/>
                <a:cs typeface="Times New Roman"/>
              </a:rPr>
              <a:t>Art and design practices promoting sustainable society and its circular economy</a:t>
            </a:r>
          </a:p>
          <a:p>
            <a:pPr algn="l"/>
            <a:endParaRPr lang="en-US" sz="2400" dirty="0">
              <a:latin typeface="+mn-lt"/>
              <a:cs typeface="Times New Roman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The communal, social, and cultural material inexorably influence consumption habits</a:t>
            </a:r>
          </a:p>
          <a:p>
            <a:pPr algn="l"/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/>
              </a:rPr>
              <a:t>In material circulation, besides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/>
              </a:rPr>
              <a:t>concrete materiality, mental images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 panose="02020603050405020304" pitchFamily="18" charset="0"/>
              </a:rPr>
              <a:t>and cultural and social materiality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are important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/>
              </a:rPr>
              <a:t>The key factors in the sustainable change of consumer culture are the knowledge of the significance of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/>
              </a:rPr>
              <a:t>art and creative practice and thinking </a:t>
            </a:r>
            <a:r>
              <a:rPr lang="en-US" sz="2400" dirty="0">
                <a:latin typeface="+mn-lt"/>
                <a:cs typeface="Times New Roman"/>
              </a:rPr>
              <a:t>and the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Times New Roman"/>
              </a:rPr>
              <a:t>production of culture </a:t>
            </a:r>
            <a:r>
              <a:rPr lang="en-US" sz="2400" dirty="0">
                <a:latin typeface="+mn-lt"/>
                <a:cs typeface="Times New Roman"/>
              </a:rPr>
              <a:t>in the overall picture of the circular economy</a:t>
            </a:r>
            <a:endParaRPr lang="en-US" sz="2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523A2B4-9111-DC47-B6D8-7F62968EF7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DEE04E55-09BA-FF43-97BC-F8F65EF3F5DA}"/>
              </a:ext>
            </a:extLst>
          </p:cNvPr>
          <p:cNvSpPr/>
          <p:nvPr/>
        </p:nvSpPr>
        <p:spPr bwMode="auto">
          <a:xfrm>
            <a:off x="1115616" y="5949280"/>
            <a:ext cx="1224136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3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539552" y="378732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n-lt"/>
                <a:cs typeface="Times New Roman"/>
              </a:rPr>
              <a:t>Art and design practices promoting sustainable society and its circular economy</a:t>
            </a:r>
          </a:p>
          <a:p>
            <a:pPr algn="l"/>
            <a:endParaRPr lang="en-US" sz="2200" dirty="0">
              <a:latin typeface="+mn-lt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/>
              </a:rPr>
              <a:t>In art and design, we can work on the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/>
              </a:rPr>
              <a:t>cultural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 panose="02020603050405020304" pitchFamily="18" charset="0"/>
              </a:rPr>
              <a:t>and social material that play a key role in consumption and recycling</a:t>
            </a:r>
          </a:p>
          <a:p>
            <a:pPr algn="l"/>
            <a:endParaRPr lang="en-US" sz="2400" dirty="0">
              <a:solidFill>
                <a:srgbClr val="F00000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/>
              </a:rPr>
              <a:t>In art and design, we can, in addition to concrete materiality, work on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Times New Roman"/>
              </a:rPr>
              <a:t>imaginative</a:t>
            </a:r>
          </a:p>
          <a:p>
            <a:pPr marL="285750" indent="-285750" algn="l">
              <a:buFont typeface="Arial"/>
              <a:buChar char="•"/>
            </a:pPr>
            <a:endParaRPr lang="en-US" sz="2400" dirty="0">
              <a:solidFill>
                <a:srgbClr val="FF0000"/>
              </a:solidFill>
              <a:latin typeface="+mn-lt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+mn-lt"/>
                <a:cs typeface="Times New Roman"/>
              </a:rPr>
              <a:t>In art and design, we can imagine, envision and test beyond today's realities and solutions</a:t>
            </a:r>
            <a:endParaRPr lang="en-US" sz="2400" dirty="0">
              <a:solidFill>
                <a:srgbClr val="F00000"/>
              </a:solidFill>
              <a:latin typeface="Times New Roman"/>
              <a:cs typeface="Times New Roman"/>
            </a:endParaRPr>
          </a:p>
          <a:p>
            <a:pPr algn="l"/>
            <a:endParaRPr lang="fi-FI" sz="1400" dirty="0">
              <a:latin typeface="Times New Roman"/>
              <a:cs typeface="Times New Roman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888B73F-94D3-B241-A1DB-FD325344B0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92A5D35A-FC60-3144-BA52-FF0D8E3DCB51}"/>
              </a:ext>
            </a:extLst>
          </p:cNvPr>
          <p:cNvSpPr/>
          <p:nvPr/>
        </p:nvSpPr>
        <p:spPr bwMode="auto">
          <a:xfrm>
            <a:off x="1115616" y="5938656"/>
            <a:ext cx="1296144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0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BDE922B3-6214-43B9-9292-A62180218839}"/>
              </a:ext>
            </a:extLst>
          </p:cNvPr>
          <p:cNvSpPr txBox="1"/>
          <p:nvPr/>
        </p:nvSpPr>
        <p:spPr>
          <a:xfrm>
            <a:off x="540433" y="1484784"/>
            <a:ext cx="79928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Referring to the previous, it is crucial to understand the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possibilities of creative and artistic methods </a:t>
            </a:r>
            <a:r>
              <a:rPr lang="en-US" sz="2400" dirty="0">
                <a:cs typeface="Times New Roman" panose="02020603050405020304" pitchFamily="18" charset="0"/>
              </a:rPr>
              <a:t>in creating cultural change towards regenerative sustainability</a:t>
            </a:r>
            <a:endParaRPr lang="fi-FI" sz="2400" dirty="0">
              <a:cs typeface="Times New Roman" panose="02020603050405020304" pitchFamily="18" charset="0"/>
            </a:endParaRPr>
          </a:p>
          <a:p>
            <a:pPr algn="l"/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This means the discussion of the radical intertwinement of </a:t>
            </a:r>
            <a:r>
              <a:rPr lang="en-GB" sz="2400" dirty="0">
                <a:solidFill>
                  <a:srgbClr val="FF0000"/>
                </a:solidFill>
              </a:rPr>
              <a:t>aesthetical, ethical and ecological </a:t>
            </a:r>
            <a:r>
              <a:rPr lang="en-GB" sz="2400" dirty="0"/>
              <a:t>processes and </a:t>
            </a:r>
            <a:r>
              <a:rPr lang="en-GB" sz="2400" dirty="0">
                <a:solidFill>
                  <a:srgbClr val="FF0000"/>
                </a:solidFill>
              </a:rPr>
              <a:t>the way we are experiencing</a:t>
            </a:r>
            <a:r>
              <a:rPr lang="en-GB" sz="2400" dirty="0"/>
              <a:t> them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This way the original idea of material processes extends towards ideas of </a:t>
            </a:r>
            <a:r>
              <a:rPr lang="en-GB" sz="2400" dirty="0">
                <a:solidFill>
                  <a:srgbClr val="FF0000"/>
                </a:solidFill>
              </a:rPr>
              <a:t>experiential and social materials </a:t>
            </a:r>
            <a:r>
              <a:rPr lang="en-GB" sz="2400" dirty="0"/>
              <a:t>(Tuovinen &amp; Mäkikoskela 2018)</a:t>
            </a:r>
            <a:r>
              <a:rPr lang="en-US" sz="2400" dirty="0">
                <a:cs typeface="Times New Roman"/>
              </a:rPr>
              <a:t> </a:t>
            </a:r>
          </a:p>
          <a:p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956D219-5F83-471F-88D2-A629994E2098}"/>
              </a:ext>
            </a:extLst>
          </p:cNvPr>
          <p:cNvSpPr txBox="1"/>
          <p:nvPr/>
        </p:nvSpPr>
        <p:spPr>
          <a:xfrm>
            <a:off x="539552" y="548680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cs typeface="Times New Roman"/>
              </a:rPr>
              <a:t>Art and design practices promoting sustainable society and its circular economy</a:t>
            </a:r>
          </a:p>
          <a:p>
            <a:pPr algn="l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665CC94-4A0A-4816-9549-B29A16FC9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A3E475C2-BAF5-400C-BDCE-FEBDDB990376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89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83568" y="514707"/>
            <a:ext cx="77768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dirty="0">
                <a:solidFill>
                  <a:srgbClr val="FF0000"/>
                </a:solidFill>
                <a:latin typeface="+mj-lt"/>
                <a:cs typeface="Times New Roman"/>
              </a:rPr>
              <a:t>Art, art-making, artistic thinking, design thinking, creativity</a:t>
            </a:r>
          </a:p>
          <a:p>
            <a:pPr marL="285750" indent="-285750" algn="l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05C24B9-3539-C849-A2BF-742DA638F80C}"/>
              </a:ext>
            </a:extLst>
          </p:cNvPr>
          <p:cNvSpPr txBox="1"/>
          <p:nvPr/>
        </p:nvSpPr>
        <p:spPr>
          <a:xfrm>
            <a:off x="683568" y="1590466"/>
            <a:ext cx="777686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Embodied 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Knowledge</a:t>
            </a:r>
            <a:endParaRPr lang="fi-FI" sz="2400" dirty="0">
              <a:latin typeface="+mn-lt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Humanity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Emotions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Empathy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Art-making processes contain a lot of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sensory and embodiment </a:t>
            </a:r>
            <a:r>
              <a:rPr lang="en-US" sz="2400" dirty="0">
                <a:cs typeface="Times New Roman" panose="02020603050405020304" pitchFamily="18" charset="0"/>
              </a:rPr>
              <a:t>and are thus challenging to disassemble by the means based on reason and linearity</a:t>
            </a:r>
            <a:r>
              <a:rPr lang="fi-FI" sz="2400" dirty="0">
                <a:cs typeface="Times New Roman" panose="02020603050405020304" pitchFamily="18" charset="0"/>
              </a:rPr>
              <a:t> </a:t>
            </a:r>
            <a:endParaRPr lang="en-US" sz="2400" dirty="0">
              <a:cs typeface="Times New Roman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lvl="0" algn="l"/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3CD1DEE-12F6-884D-8E8D-A2901C67CB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B18ABC1-2872-374C-B933-6FB06498C00B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9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D58993C5-B4B6-074F-9024-38DD1AA46CB2}"/>
              </a:ext>
            </a:extLst>
          </p:cNvPr>
          <p:cNvSpPr txBox="1"/>
          <p:nvPr/>
        </p:nvSpPr>
        <p:spPr>
          <a:xfrm>
            <a:off x="539552" y="548680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800" dirty="0">
                <a:solidFill>
                  <a:srgbClr val="0057C0"/>
                </a:solidFill>
              </a:rPr>
              <a:t>Cultural Approach to </a:t>
            </a:r>
            <a:r>
              <a:rPr lang="fi-FI" sz="2800" dirty="0" err="1">
                <a:solidFill>
                  <a:srgbClr val="0057C0"/>
                </a:solidFill>
              </a:rPr>
              <a:t>Sustainable</a:t>
            </a:r>
            <a:r>
              <a:rPr lang="fi-FI" sz="2800" dirty="0">
                <a:solidFill>
                  <a:srgbClr val="0057C0"/>
                </a:solidFill>
              </a:rPr>
              <a:t> </a:t>
            </a:r>
            <a:r>
              <a:rPr lang="fi-FI" sz="2800" dirty="0" err="1">
                <a:solidFill>
                  <a:srgbClr val="0057C0"/>
                </a:solidFill>
              </a:rPr>
              <a:t>Society</a:t>
            </a:r>
            <a:r>
              <a:rPr lang="fi-FI" sz="2800" dirty="0">
                <a:solidFill>
                  <a:srgbClr val="0057C0"/>
                </a:solidFill>
              </a:rPr>
              <a:t> and Circular Economy</a:t>
            </a:r>
          </a:p>
          <a:p>
            <a:pPr algn="l"/>
            <a:endParaRPr lang="fi-FI" dirty="0"/>
          </a:p>
          <a:p>
            <a:pPr algn="l"/>
            <a:endParaRPr lang="fi-FI" sz="1600" b="1" dirty="0"/>
          </a:p>
          <a:p>
            <a:pPr algn="l"/>
            <a:r>
              <a:rPr lang="fi-FI" sz="1600" b="1" dirty="0" err="1"/>
              <a:t>Doctor</a:t>
            </a:r>
            <a:r>
              <a:rPr lang="fi-FI" sz="1600" b="1" dirty="0"/>
              <a:t> of </a:t>
            </a:r>
            <a:r>
              <a:rPr lang="fi-FI" sz="1600" b="1" dirty="0" err="1"/>
              <a:t>Arts</a:t>
            </a:r>
            <a:r>
              <a:rPr lang="fi-FI" sz="1600" b="1" dirty="0"/>
              <a:t> Riikka Mäkikoskela</a:t>
            </a:r>
            <a:r>
              <a:rPr lang="fi-FI" sz="1600" dirty="0"/>
              <a:t> </a:t>
            </a:r>
          </a:p>
          <a:p>
            <a:pPr algn="l"/>
            <a:endParaRPr lang="fi-FI" sz="1600" dirty="0"/>
          </a:p>
          <a:p>
            <a:pPr algn="l"/>
            <a:r>
              <a:rPr lang="fi-FI" sz="1600" dirty="0" err="1"/>
              <a:t>Mon</a:t>
            </a:r>
            <a:r>
              <a:rPr lang="fi-FI" sz="1600" dirty="0"/>
              <a:t> 26.4.2021</a:t>
            </a:r>
          </a:p>
          <a:p>
            <a:pPr algn="l"/>
            <a:endParaRPr lang="fi-FI" sz="1600" dirty="0"/>
          </a:p>
          <a:p>
            <a:pPr algn="l"/>
            <a:endParaRPr lang="fi-FI" sz="1600" dirty="0"/>
          </a:p>
          <a:p>
            <a:pPr algn="l"/>
            <a:r>
              <a:rPr lang="fi-FI" sz="1600" dirty="0"/>
              <a:t>riikka.i.makikoskela@aalto.fi</a:t>
            </a:r>
          </a:p>
          <a:p>
            <a:pPr algn="l"/>
            <a:endParaRPr lang="fi-FI" sz="1600" dirty="0"/>
          </a:p>
          <a:p>
            <a:pPr algn="l"/>
            <a:endParaRPr lang="fi-FI" sz="1600" dirty="0"/>
          </a:p>
          <a:p>
            <a:pPr algn="l"/>
            <a:endParaRPr lang="fi-FI" sz="1600" dirty="0"/>
          </a:p>
          <a:p>
            <a:pPr algn="l"/>
            <a:endParaRPr lang="fi-FI" sz="1600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1E413940-93B4-4043-9E60-D385D7C82D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4B5E97C9-6FB4-478B-A39D-A9BD9C70A5AA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68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83568" y="548682"/>
            <a:ext cx="77768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n-lt"/>
                <a:cs typeface="Times New Roman"/>
              </a:rPr>
              <a:t>Art and design practices promoting sustainable society and its circular economy</a:t>
            </a:r>
          </a:p>
          <a:p>
            <a:pPr algn="l"/>
            <a:endParaRPr lang="en-US" sz="2400" b="1" dirty="0">
              <a:latin typeface="+mn-lt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/>
              </a:rPr>
              <a:t>Art practice is considered as </a:t>
            </a:r>
            <a:r>
              <a:rPr lang="en-US" sz="2400" dirty="0">
                <a:solidFill>
                  <a:srgbClr val="F00000"/>
                </a:solidFill>
                <a:latin typeface="+mn-lt"/>
                <a:cs typeface="Times New Roman"/>
              </a:rPr>
              <a:t>thinking linked to action</a:t>
            </a:r>
            <a:r>
              <a:rPr lang="en-US" sz="2400" dirty="0">
                <a:latin typeface="+mn-lt"/>
                <a:cs typeface="Times New Roman"/>
              </a:rPr>
              <a:t>, in which new 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ideas can be experienced, tested, trialed and challenged (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Mäkikoskela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2015)</a:t>
            </a:r>
          </a:p>
          <a:p>
            <a:pPr marL="285750" indent="-285750" algn="l">
              <a:buFont typeface="Arial"/>
              <a:buChar char="•"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Do – undo – redo (Bourgeois 2008)</a:t>
            </a:r>
          </a:p>
          <a:p>
            <a:pPr marL="285750" indent="-285750" algn="l">
              <a:buFont typeface="Arial"/>
              <a:buChar char="•"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+mn-lt"/>
                <a:cs typeface="Times New Roman" panose="02020603050405020304" pitchFamily="18" charset="0"/>
              </a:rPr>
              <a:t>&gt; </a:t>
            </a:r>
            <a:r>
              <a:rPr lang="en-US" sz="24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CYCLICALITY/CIRCULARITY</a:t>
            </a:r>
          </a:p>
          <a:p>
            <a:pPr algn="l"/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Open-ended practice</a:t>
            </a:r>
            <a:endParaRPr lang="en-US" sz="2400" dirty="0">
              <a:latin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E592FAD-2D28-9B47-BF3D-3329889F5F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D282B274-FE33-EF42-9B91-2C5FEDFA7D50}"/>
              </a:ext>
            </a:extLst>
          </p:cNvPr>
          <p:cNvSpPr/>
          <p:nvPr/>
        </p:nvSpPr>
        <p:spPr bwMode="auto">
          <a:xfrm>
            <a:off x="1115616" y="5898976"/>
            <a:ext cx="1296144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86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710160"/>
            <a:ext cx="3240360" cy="33750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549300"/>
            <a:ext cx="9361040" cy="1079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D2939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i-FI" sz="2200" b="0" dirty="0">
                <a:cs typeface="Times New Roman"/>
              </a:rPr>
              <a:t>INDUSTRIAL DESIGN AND CYCLIC ARTISTIC PROCESS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59434"/>
            <a:ext cx="4944500" cy="327647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47B8F3E-3916-FE48-99D4-29DA4347C1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4F228DC1-2582-4445-BC27-09708C908E24}"/>
              </a:ext>
            </a:extLst>
          </p:cNvPr>
          <p:cNvSpPr/>
          <p:nvPr/>
        </p:nvSpPr>
        <p:spPr bwMode="auto">
          <a:xfrm>
            <a:off x="1115616" y="5943600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97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83568" y="548682"/>
            <a:ext cx="77768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n-lt"/>
                <a:cs typeface="Times New Roman"/>
              </a:rPr>
              <a:t>Art and design practices promoting sustainable society and its circular economy</a:t>
            </a:r>
          </a:p>
          <a:p>
            <a:pPr algn="l"/>
            <a:endParaRPr lang="en-US" sz="2000" dirty="0">
              <a:latin typeface="+mn-lt"/>
              <a:cs typeface="Times New Roman"/>
            </a:endParaRPr>
          </a:p>
          <a:p>
            <a:pPr algn="l"/>
            <a:endParaRPr lang="en-US" sz="2000" dirty="0">
              <a:latin typeface="+mn-lt"/>
              <a:cs typeface="Times New Roman"/>
            </a:endParaRPr>
          </a:p>
          <a:p>
            <a:pPr algn="l"/>
            <a:endParaRPr lang="en-US" sz="2000" dirty="0">
              <a:latin typeface="+mn-lt"/>
              <a:cs typeface="Times New Roman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Times New Roman"/>
              </a:rPr>
              <a:t>Creative practices employ various means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+mn-lt"/>
              <a:cs typeface="Arial" panose="020B0604020202020204" pitchFamily="34" charset="0"/>
            </a:endParaRPr>
          </a:p>
          <a:p>
            <a:pPr algn="l"/>
            <a:endParaRPr lang="en-US" sz="2000" dirty="0">
              <a:latin typeface="+mn-lt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E26693D-8E56-AB46-8A89-EAE9DBCF4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407A5ABD-C96F-E747-AEDF-AE7D39E4ADA3}"/>
              </a:ext>
            </a:extLst>
          </p:cNvPr>
          <p:cNvSpPr/>
          <p:nvPr/>
        </p:nvSpPr>
        <p:spPr bwMode="auto">
          <a:xfrm>
            <a:off x="1115616" y="5943600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97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75" y="-14159"/>
            <a:ext cx="9313785" cy="69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8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A9A1CE-AE49-9040-A928-52E506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cs typeface="Times New Roman" panose="02020603050405020304" pitchFamily="18" charset="0"/>
              </a:rPr>
              <a:t>Creative practice, for example art-making, can make new ideas visible but also </a:t>
            </a:r>
            <a:r>
              <a:rPr lang="en-US" sz="3200" dirty="0">
                <a:solidFill>
                  <a:srgbClr val="F00000"/>
                </a:solidFill>
                <a:cs typeface="Times New Roman" panose="02020603050405020304" pitchFamily="18" charset="0"/>
              </a:rPr>
              <a:t>visualize </a:t>
            </a:r>
            <a:r>
              <a:rPr lang="en-US" sz="3200" dirty="0">
                <a:solidFill>
                  <a:srgbClr val="F00000"/>
                </a:solidFill>
                <a:cs typeface="Times New Roman"/>
              </a:rPr>
              <a:t>and create new </a:t>
            </a:r>
            <a:r>
              <a:rPr lang="en-US" sz="3200" dirty="0">
                <a:cs typeface="Times New Roman"/>
              </a:rPr>
              <a:t>possible </a:t>
            </a:r>
            <a:r>
              <a:rPr lang="en-US" sz="3200" dirty="0">
                <a:solidFill>
                  <a:srgbClr val="F00000"/>
                </a:solidFill>
                <a:cs typeface="Times New Roman"/>
              </a:rPr>
              <a:t>cultural ways of acting</a:t>
            </a:r>
          </a:p>
          <a:p>
            <a:pPr marL="0" indent="0">
              <a:buNone/>
            </a:pPr>
            <a:endParaRPr lang="en-US" sz="3200" dirty="0">
              <a:solidFill>
                <a:srgbClr val="F00000"/>
              </a:solidFill>
              <a:cs typeface="Times New Roman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cs typeface="Times New Roman"/>
              </a:rPr>
              <a:t>BUT…</a:t>
            </a:r>
          </a:p>
          <a:p>
            <a:pPr marL="0" indent="0">
              <a:buNone/>
            </a:pPr>
            <a:endParaRPr lang="en-US" sz="3200" dirty="0">
              <a:solidFill>
                <a:srgbClr val="F00000"/>
              </a:solidFill>
              <a:cs typeface="Times New Roman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00000"/>
                </a:solidFill>
                <a:cs typeface="Times New Roman"/>
              </a:rPr>
              <a:t>Circular economy requires change in art world and art-making</a:t>
            </a:r>
            <a:r>
              <a:rPr lang="en-US" sz="3200" dirty="0">
                <a:cs typeface="Times New Roman"/>
              </a:rPr>
              <a:t>: the traditional notion of a unique work of art does not allow the recycling of the work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122796D-7E37-C74F-B9CB-CA0A7245FB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8049E6C1-9A7D-9A44-8608-A77BE6A74200}"/>
              </a:ext>
            </a:extLst>
          </p:cNvPr>
          <p:cNvSpPr/>
          <p:nvPr/>
        </p:nvSpPr>
        <p:spPr bwMode="auto">
          <a:xfrm>
            <a:off x="1115616" y="5949280"/>
            <a:ext cx="1296144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49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34CB307-678F-8B41-9A6F-0336C6E1F6C3}"/>
              </a:ext>
            </a:extLst>
          </p:cNvPr>
          <p:cNvSpPr txBox="1"/>
          <p:nvPr/>
        </p:nvSpPr>
        <p:spPr>
          <a:xfrm>
            <a:off x="683568" y="548680"/>
            <a:ext cx="726513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2800" dirty="0" err="1">
                <a:solidFill>
                  <a:srgbClr val="F00000"/>
                </a:solidFill>
              </a:rPr>
              <a:t>Recycle</a:t>
            </a:r>
            <a:r>
              <a:rPr lang="fi-FI" sz="2800" dirty="0">
                <a:solidFill>
                  <a:srgbClr val="F00000"/>
                </a:solidFill>
              </a:rPr>
              <a:t> Even </a:t>
            </a:r>
            <a:r>
              <a:rPr lang="fi-FI" sz="2800" dirty="0" err="1">
                <a:solidFill>
                  <a:srgbClr val="F00000"/>
                </a:solidFill>
              </a:rPr>
              <a:t>the</a:t>
            </a:r>
            <a:r>
              <a:rPr lang="fi-FI" sz="2800" dirty="0">
                <a:solidFill>
                  <a:srgbClr val="F00000"/>
                </a:solidFill>
              </a:rPr>
              <a:t> </a:t>
            </a:r>
            <a:r>
              <a:rPr lang="fi-FI" sz="2800" dirty="0" err="1">
                <a:solidFill>
                  <a:srgbClr val="F00000"/>
                </a:solidFill>
              </a:rPr>
              <a:t>Unique</a:t>
            </a:r>
            <a:r>
              <a:rPr lang="fi-FI" sz="2800" dirty="0">
                <a:solidFill>
                  <a:srgbClr val="F00000"/>
                </a:solidFill>
              </a:rPr>
              <a:t>!</a:t>
            </a:r>
          </a:p>
          <a:p>
            <a:pPr algn="l"/>
            <a:endParaRPr lang="fi-FI" dirty="0"/>
          </a:p>
          <a:p>
            <a:pPr algn="l"/>
            <a:endParaRPr lang="fi-FI" sz="2200" dirty="0"/>
          </a:p>
          <a:p>
            <a:pPr algn="l"/>
            <a:r>
              <a:rPr lang="fi-FI" sz="2200" dirty="0" err="1"/>
              <a:t>The</a:t>
            </a:r>
            <a:r>
              <a:rPr lang="fi-FI" sz="2200" dirty="0"/>
              <a:t> </a:t>
            </a:r>
            <a:r>
              <a:rPr lang="fi-FI" sz="2200" dirty="0" err="1"/>
              <a:t>uniqueness</a:t>
            </a:r>
            <a:r>
              <a:rPr lang="fi-FI" sz="2200" dirty="0"/>
              <a:t> and </a:t>
            </a:r>
            <a:r>
              <a:rPr lang="fi-FI" sz="2200" dirty="0" err="1"/>
              <a:t>singularity</a:t>
            </a:r>
            <a:r>
              <a:rPr lang="fi-FI" sz="2200" dirty="0"/>
              <a:t> of </a:t>
            </a:r>
            <a:r>
              <a:rPr lang="fi-FI" sz="2200" dirty="0" err="1"/>
              <a:t>visual</a:t>
            </a:r>
            <a:r>
              <a:rPr lang="fi-FI" sz="2200" dirty="0"/>
              <a:t> </a:t>
            </a:r>
            <a:r>
              <a:rPr lang="fi-FI" sz="2200" dirty="0" err="1"/>
              <a:t>arts</a:t>
            </a:r>
            <a:r>
              <a:rPr lang="fi-FI" sz="2200" dirty="0"/>
              <a:t> </a:t>
            </a:r>
          </a:p>
          <a:p>
            <a:pPr algn="l"/>
            <a:endParaRPr lang="fi-FI" sz="2200" dirty="0"/>
          </a:p>
          <a:p>
            <a:pPr algn="l"/>
            <a:r>
              <a:rPr lang="fi-FI" sz="2200" dirty="0" err="1"/>
              <a:t>Recycling</a:t>
            </a:r>
            <a:r>
              <a:rPr lang="fi-FI" sz="2200" dirty="0"/>
              <a:t> of </a:t>
            </a:r>
            <a:r>
              <a:rPr lang="fi-FI" sz="2200" dirty="0" err="1"/>
              <a:t>works</a:t>
            </a:r>
            <a:r>
              <a:rPr lang="fi-FI" sz="2200" dirty="0"/>
              <a:t> of </a:t>
            </a:r>
            <a:r>
              <a:rPr lang="fi-FI" sz="2200" dirty="0" err="1"/>
              <a:t>art</a:t>
            </a:r>
            <a:r>
              <a:rPr lang="fi-FI" sz="2200" dirty="0"/>
              <a:t>?</a:t>
            </a:r>
          </a:p>
          <a:p>
            <a:pPr algn="l"/>
            <a:endParaRPr lang="fi-FI" sz="2200" dirty="0"/>
          </a:p>
          <a:p>
            <a:pPr algn="l"/>
            <a:r>
              <a:rPr lang="fi-FI" sz="2200" dirty="0"/>
              <a:t>Can </a:t>
            </a:r>
            <a:r>
              <a:rPr lang="fi-FI" sz="2200" dirty="0" err="1"/>
              <a:t>we</a:t>
            </a:r>
            <a:r>
              <a:rPr lang="fi-FI" sz="2200" dirty="0"/>
              <a:t> </a:t>
            </a:r>
            <a:r>
              <a:rPr lang="fi-FI" sz="2200" dirty="0" err="1"/>
              <a:t>reuse</a:t>
            </a:r>
            <a:r>
              <a:rPr lang="fi-FI" sz="2200" dirty="0"/>
              <a:t> </a:t>
            </a:r>
            <a:r>
              <a:rPr lang="fi-FI" sz="2200" dirty="0" err="1"/>
              <a:t>the</a:t>
            </a:r>
            <a:r>
              <a:rPr lang="fi-FI" sz="2200" dirty="0"/>
              <a:t> </a:t>
            </a:r>
            <a:r>
              <a:rPr lang="fi-FI" sz="2200" dirty="0" err="1"/>
              <a:t>artwork</a:t>
            </a:r>
            <a:r>
              <a:rPr lang="fi-FI" sz="2200" dirty="0"/>
              <a:t>?</a:t>
            </a:r>
          </a:p>
          <a:p>
            <a:pPr algn="l"/>
            <a:endParaRPr lang="fi-FI" sz="2200" dirty="0"/>
          </a:p>
          <a:p>
            <a:pPr algn="l"/>
            <a:r>
              <a:rPr lang="fi-FI" sz="2200" dirty="0" err="1"/>
              <a:t>Finding</a:t>
            </a:r>
            <a:r>
              <a:rPr lang="fi-FI" sz="2200" dirty="0"/>
              <a:t> </a:t>
            </a:r>
            <a:r>
              <a:rPr lang="fi-FI" sz="2200" dirty="0" err="1"/>
              <a:t>innovative</a:t>
            </a:r>
            <a:r>
              <a:rPr lang="fi-FI" sz="2200" dirty="0"/>
              <a:t> </a:t>
            </a:r>
            <a:r>
              <a:rPr lang="fi-FI" sz="2200" dirty="0" err="1"/>
              <a:t>ways</a:t>
            </a:r>
            <a:r>
              <a:rPr lang="fi-FI" sz="2200" dirty="0"/>
              <a:t> to </a:t>
            </a:r>
            <a:r>
              <a:rPr lang="fi-FI" sz="2200" dirty="0" err="1"/>
              <a:t>use</a:t>
            </a:r>
            <a:r>
              <a:rPr lang="fi-FI" sz="2200" dirty="0"/>
              <a:t> </a:t>
            </a:r>
            <a:r>
              <a:rPr lang="fi-FI" sz="2200" dirty="0" err="1"/>
              <a:t>limited</a:t>
            </a:r>
            <a:r>
              <a:rPr lang="fi-FI" sz="2200" dirty="0"/>
              <a:t> </a:t>
            </a:r>
            <a:r>
              <a:rPr lang="fi-FI" sz="2200" dirty="0" err="1"/>
              <a:t>natural</a:t>
            </a:r>
            <a:r>
              <a:rPr lang="fi-FI" sz="2200" dirty="0"/>
              <a:t> </a:t>
            </a:r>
            <a:r>
              <a:rPr lang="fi-FI" sz="2200" dirty="0" err="1"/>
              <a:t>resources</a:t>
            </a:r>
            <a:r>
              <a:rPr lang="fi-FI" sz="2200" dirty="0"/>
              <a:t> </a:t>
            </a:r>
          </a:p>
          <a:p>
            <a:pPr algn="l"/>
            <a:r>
              <a:rPr lang="fi-FI" sz="2200" dirty="0"/>
              <a:t>in a </a:t>
            </a:r>
            <a:r>
              <a:rPr lang="fi-FI" sz="2200" dirty="0" err="1"/>
              <a:t>sustainable</a:t>
            </a:r>
            <a:r>
              <a:rPr lang="fi-FI" sz="2200" dirty="0"/>
              <a:t> </a:t>
            </a:r>
            <a:r>
              <a:rPr lang="fi-FI" sz="2200" dirty="0" err="1"/>
              <a:t>way</a:t>
            </a:r>
            <a:endParaRPr lang="fi-FI" sz="2200" dirty="0"/>
          </a:p>
          <a:p>
            <a:pPr algn="l"/>
            <a:endParaRPr lang="fi-FI" sz="2200" dirty="0"/>
          </a:p>
          <a:p>
            <a:pPr algn="l"/>
            <a:r>
              <a:rPr lang="fi-FI" sz="2200" dirty="0"/>
              <a:t>Public </a:t>
            </a:r>
            <a:r>
              <a:rPr lang="fi-FI" sz="2200" dirty="0" err="1"/>
              <a:t>art</a:t>
            </a:r>
            <a:r>
              <a:rPr lang="fi-FI" sz="2200" dirty="0"/>
              <a:t> &amp; </a:t>
            </a:r>
            <a:r>
              <a:rPr lang="fi-FI" sz="2200" dirty="0" err="1"/>
              <a:t>public</a:t>
            </a:r>
            <a:r>
              <a:rPr lang="fi-FI" sz="2200" dirty="0"/>
              <a:t> </a:t>
            </a:r>
            <a:r>
              <a:rPr lang="fi-FI" sz="2200" dirty="0" err="1"/>
              <a:t>pedagogy</a:t>
            </a:r>
            <a:r>
              <a:rPr lang="fi-FI" sz="2200" dirty="0"/>
              <a:t> &gt; </a:t>
            </a:r>
            <a:r>
              <a:rPr lang="fi-FI" sz="2200" dirty="0" err="1"/>
              <a:t>material</a:t>
            </a:r>
            <a:r>
              <a:rPr lang="fi-FI" sz="2200" dirty="0"/>
              <a:t> </a:t>
            </a:r>
            <a:r>
              <a:rPr lang="fi-FI" sz="2200" dirty="0" err="1"/>
              <a:t>cycles</a:t>
            </a:r>
            <a:endParaRPr lang="fi-FI" sz="2200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8759B7C-5071-4C04-98FE-485CB43C9D83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33B7D9A-DBD6-4CF1-BC8B-F17C578CF0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94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CA3D822-46B6-2349-98FF-DBEBDE0BD9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51435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A16783A-58C2-5947-B4CB-1F3900C4D6FD}"/>
              </a:ext>
            </a:extLst>
          </p:cNvPr>
          <p:cNvSpPr txBox="1"/>
          <p:nvPr/>
        </p:nvSpPr>
        <p:spPr>
          <a:xfrm>
            <a:off x="467544" y="5085184"/>
            <a:ext cx="529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Pasi Karjula and Marko Vuokola, </a:t>
            </a:r>
            <a:r>
              <a:rPr lang="fi-FI" i="1" dirty="0"/>
              <a:t>Olo n:o 22</a:t>
            </a:r>
            <a:r>
              <a:rPr lang="fi-FI" dirty="0"/>
              <a:t>, 2000</a:t>
            </a:r>
          </a:p>
          <a:p>
            <a:pPr algn="l"/>
            <a:r>
              <a:rPr lang="fi-FI" dirty="0" err="1"/>
              <a:t>polished</a:t>
            </a:r>
            <a:r>
              <a:rPr lang="fi-FI" dirty="0"/>
              <a:t> </a:t>
            </a:r>
            <a:r>
              <a:rPr lang="fi-FI" dirty="0" err="1"/>
              <a:t>steel</a:t>
            </a:r>
            <a:r>
              <a:rPr lang="fi-FI" dirty="0"/>
              <a:t>, Hietalahti, Helsinki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7477196-4D07-43B0-9C26-27384647238C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36EE297-7FB3-4519-80C0-359F74F7DE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0590E7-236A-0646-BDA5-23172D383CE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463" y="548680"/>
            <a:ext cx="4971066" cy="3312368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49C43EE-CF43-334D-ACD2-562117508CDE}"/>
              </a:ext>
            </a:extLst>
          </p:cNvPr>
          <p:cNvSpPr/>
          <p:nvPr/>
        </p:nvSpPr>
        <p:spPr>
          <a:xfrm>
            <a:off x="539552" y="4244895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Adel </a:t>
            </a:r>
            <a:r>
              <a:rPr lang="en-US" dirty="0" err="1"/>
              <a:t>Mekhane’s</a:t>
            </a:r>
            <a:r>
              <a:rPr lang="en-US" dirty="0"/>
              <a:t>, </a:t>
            </a:r>
            <a:r>
              <a:rPr lang="en-US" dirty="0" err="1"/>
              <a:t>Vesteri</a:t>
            </a:r>
            <a:r>
              <a:rPr lang="en-US" dirty="0"/>
              <a:t> </a:t>
            </a:r>
            <a:r>
              <a:rPr lang="en-US" dirty="0" err="1"/>
              <a:t>Ollinen’s</a:t>
            </a:r>
            <a:r>
              <a:rPr lang="en-US" dirty="0"/>
              <a:t>, and </a:t>
            </a:r>
            <a:r>
              <a:rPr lang="en-US" dirty="0" err="1"/>
              <a:t>Aaro</a:t>
            </a:r>
            <a:r>
              <a:rPr lang="en-US" dirty="0"/>
              <a:t> </a:t>
            </a:r>
            <a:r>
              <a:rPr lang="en-US" dirty="0" err="1"/>
              <a:t>Packalén's</a:t>
            </a:r>
            <a:r>
              <a:rPr lang="en-US" dirty="0"/>
              <a:t> student work for We comment! assignment. The students commented the themes of traveling, transportation, and climate change. They combined the visual experience of the environment and digital image processing.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4105900-78FD-4BC8-B5C0-CF839C8628E8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BAC07C4-605C-4E26-9684-2D8555E266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6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IMG_1908.JPG">
            <a:extLst>
              <a:ext uri="{FF2B5EF4-FFF2-40B4-BE49-F238E27FC236}">
                <a16:creationId xmlns:a16="http://schemas.microsoft.com/office/drawing/2014/main" id="{7BD5B5F0-8ADE-9F41-A7DE-F29F2491F8F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15283"/>
            <a:ext cx="3227060" cy="36177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 val="1"/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B358754-1E44-5B43-B107-D09E7310F502}"/>
              </a:ext>
            </a:extLst>
          </p:cNvPr>
          <p:cNvSpPr txBox="1"/>
          <p:nvPr/>
        </p:nvSpPr>
        <p:spPr>
          <a:xfrm>
            <a:off x="490567" y="4077072"/>
            <a:ext cx="85459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Aino </a:t>
            </a:r>
            <a:r>
              <a:rPr lang="fi-FI" dirty="0" err="1"/>
              <a:t>Hörkkö’s</a:t>
            </a:r>
            <a:r>
              <a:rPr lang="fi-FI" dirty="0"/>
              <a:t>, Katariina </a:t>
            </a:r>
            <a:r>
              <a:rPr lang="fi-FI" dirty="0" err="1"/>
              <a:t>Kujapelto’s</a:t>
            </a:r>
            <a:r>
              <a:rPr lang="fi-FI" dirty="0"/>
              <a:t>, and </a:t>
            </a:r>
            <a:r>
              <a:rPr lang="fi-FI" dirty="0" err="1"/>
              <a:t>Julianna</a:t>
            </a:r>
            <a:r>
              <a:rPr lang="fi-FI" dirty="0"/>
              <a:t> </a:t>
            </a:r>
            <a:r>
              <a:rPr lang="fi-FI" dirty="0" err="1"/>
              <a:t>Tiirikka’s</a:t>
            </a:r>
            <a:r>
              <a:rPr lang="fi-FI" dirty="0"/>
              <a:t> </a:t>
            </a:r>
            <a:r>
              <a:rPr lang="fi-FI" dirty="0" err="1"/>
              <a:t>comic</a:t>
            </a:r>
            <a:r>
              <a:rPr lang="fi-FI" dirty="0"/>
              <a:t> </a:t>
            </a:r>
            <a:r>
              <a:rPr lang="fi-FI" dirty="0" err="1"/>
              <a:t>commentary</a:t>
            </a:r>
            <a:r>
              <a:rPr lang="fi-FI" dirty="0"/>
              <a:t> </a:t>
            </a:r>
          </a:p>
          <a:p>
            <a:pPr algn="l"/>
            <a:r>
              <a:rPr lang="fi-FI" dirty="0"/>
              <a:t>on Pasi </a:t>
            </a:r>
            <a:r>
              <a:rPr lang="fi-FI" dirty="0" err="1"/>
              <a:t>Karjula’s</a:t>
            </a:r>
            <a:r>
              <a:rPr lang="fi-FI" dirty="0"/>
              <a:t> and Marko </a:t>
            </a:r>
            <a:r>
              <a:rPr lang="fi-FI" dirty="0" err="1"/>
              <a:t>Vuokola’s</a:t>
            </a:r>
            <a:r>
              <a:rPr lang="fi-FI" dirty="0"/>
              <a:t> </a:t>
            </a:r>
            <a:r>
              <a:rPr lang="fi-FI" dirty="0" err="1"/>
              <a:t>artwork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took</a:t>
            </a:r>
            <a:r>
              <a:rPr lang="fi-FI" dirty="0"/>
              <a:t> a </a:t>
            </a:r>
            <a:r>
              <a:rPr lang="fi-FI" dirty="0" err="1"/>
              <a:t>stand</a:t>
            </a:r>
            <a:r>
              <a:rPr lang="fi-FI" dirty="0"/>
              <a:t> for </a:t>
            </a:r>
          </a:p>
          <a:p>
            <a:pPr algn="l"/>
            <a:r>
              <a:rPr lang="fi-FI" dirty="0" err="1"/>
              <a:t>social</a:t>
            </a:r>
            <a:r>
              <a:rPr lang="fi-FI" dirty="0"/>
              <a:t> and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issues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winterly</a:t>
            </a:r>
            <a:r>
              <a:rPr lang="fi-FI" dirty="0"/>
              <a:t> and </a:t>
            </a:r>
            <a:r>
              <a:rPr lang="fi-FI" dirty="0" err="1"/>
              <a:t>urban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.  </a:t>
            </a:r>
          </a:p>
          <a:p>
            <a:pPr algn="l"/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authors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statement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urban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public</a:t>
            </a:r>
            <a:r>
              <a:rPr lang="fi-FI" dirty="0"/>
              <a:t> </a:t>
            </a:r>
            <a:r>
              <a:rPr lang="fi-FI" dirty="0" err="1"/>
              <a:t>artwork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</a:p>
          <a:p>
            <a:pPr algn="l"/>
            <a:r>
              <a:rPr lang="fi-FI" dirty="0" err="1"/>
              <a:t>reflected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underlying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artwork</a:t>
            </a:r>
            <a:r>
              <a:rPr lang="fi-FI" dirty="0"/>
              <a:t>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9F3317D1-6C4D-458A-945D-D9CD9B872B59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C737A8-0559-4C58-A463-AF65D5B3C8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71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BA1A1D8-325A-3F42-88E7-2259182C527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900" y="332656"/>
            <a:ext cx="3010192" cy="401411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1F2767AC-D71E-064E-9C75-05DEA56A1DFB}"/>
              </a:ext>
            </a:extLst>
          </p:cNvPr>
          <p:cNvSpPr/>
          <p:nvPr/>
        </p:nvSpPr>
        <p:spPr>
          <a:xfrm>
            <a:off x="539552" y="458112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err="1"/>
              <a:t>Silja</a:t>
            </a:r>
            <a:r>
              <a:rPr lang="en-US" dirty="0"/>
              <a:t> </a:t>
            </a:r>
            <a:r>
              <a:rPr lang="en-US" dirty="0" err="1"/>
              <a:t>Lampinen</a:t>
            </a:r>
            <a:r>
              <a:rPr lang="en-US" dirty="0"/>
              <a:t>, </a:t>
            </a:r>
            <a:r>
              <a:rPr lang="en-US" dirty="0" err="1"/>
              <a:t>Iina</a:t>
            </a:r>
            <a:r>
              <a:rPr lang="en-US" dirty="0"/>
              <a:t> </a:t>
            </a:r>
            <a:r>
              <a:rPr lang="en-US" dirty="0" err="1"/>
              <a:t>Martikainen</a:t>
            </a:r>
            <a:r>
              <a:rPr lang="en-US" dirty="0"/>
              <a:t>, and Siri </a:t>
            </a:r>
            <a:r>
              <a:rPr lang="en-US" dirty="0" err="1"/>
              <a:t>Piippo-Pinho</a:t>
            </a:r>
            <a:r>
              <a:rPr lang="en-US" dirty="0"/>
              <a:t> worked on the We comment! assignment </a:t>
            </a:r>
            <a:r>
              <a:rPr lang="en-US" dirty="0" err="1"/>
              <a:t>kineticly</a:t>
            </a:r>
            <a:r>
              <a:rPr lang="en-US" dirty="0"/>
              <a:t> and performatively. The students used their own bodies as material of the new artwork they created.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286DEBF-3A4A-4E84-89CD-549586C3E739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75B580B-4E77-4354-AF61-61E082AA89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05" y="1033140"/>
            <a:ext cx="3839075" cy="253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72003"/>
            <a:ext cx="2160240" cy="3237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268760"/>
            <a:ext cx="2231189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460" y="3140968"/>
            <a:ext cx="2573908" cy="234584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CB1096A-94B1-4062-B575-72ABBFE0B8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5ED6A011-1154-49E2-AA62-33F9FEA7C36F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81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7C5E8E44-8D0B-4E49-B59B-80948DFD06AC}"/>
              </a:ext>
            </a:extLst>
          </p:cNvPr>
          <p:cNvSpPr txBox="1"/>
          <p:nvPr/>
        </p:nvSpPr>
        <p:spPr>
          <a:xfrm>
            <a:off x="683569" y="692696"/>
            <a:ext cx="78488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200" b="1" dirty="0">
                <a:solidFill>
                  <a:srgbClr val="0057C0"/>
                </a:solidFill>
              </a:rPr>
              <a:t>Group </a:t>
            </a:r>
            <a:r>
              <a:rPr lang="fi-FI" sz="3200" b="1" dirty="0" err="1">
                <a:solidFill>
                  <a:srgbClr val="0057C0"/>
                </a:solidFill>
              </a:rPr>
              <a:t>work</a:t>
            </a:r>
            <a:endParaRPr lang="fi-FI" sz="3200" b="1" dirty="0">
              <a:solidFill>
                <a:srgbClr val="0057C0"/>
              </a:solidFill>
            </a:endParaRPr>
          </a:p>
          <a:p>
            <a:pPr algn="l"/>
            <a:endParaRPr lang="fi-FI" sz="2000" b="1" dirty="0"/>
          </a:p>
          <a:p>
            <a:pPr algn="l"/>
            <a:endParaRPr lang="fi-FI" sz="2000" b="1" dirty="0"/>
          </a:p>
          <a:p>
            <a:pPr algn="l"/>
            <a:r>
              <a:rPr lang="fi-FI" sz="2000" b="1" dirty="0" err="1"/>
              <a:t>Assignment</a:t>
            </a:r>
            <a:r>
              <a:rPr lang="fi-FI" sz="2000" b="1" dirty="0"/>
              <a:t> 1</a:t>
            </a:r>
            <a:endParaRPr lang="fi-FI" sz="2000" dirty="0"/>
          </a:p>
          <a:p>
            <a:pPr algn="l"/>
            <a:r>
              <a:rPr lang="fi-FI" sz="2000" dirty="0" err="1"/>
              <a:t>Circular</a:t>
            </a:r>
            <a:r>
              <a:rPr lang="fi-FI" sz="2000" dirty="0"/>
              <a:t> </a:t>
            </a:r>
            <a:r>
              <a:rPr lang="fi-FI" sz="2000" dirty="0" err="1"/>
              <a:t>economy</a:t>
            </a:r>
            <a:r>
              <a:rPr lang="fi-FI" sz="2000" dirty="0"/>
              <a:t> </a:t>
            </a:r>
            <a:r>
              <a:rPr lang="fi-FI" sz="2000" dirty="0" err="1"/>
              <a:t>encompasses</a:t>
            </a:r>
            <a:r>
              <a:rPr lang="fi-FI" sz="2000" dirty="0"/>
              <a:t> </a:t>
            </a:r>
            <a:r>
              <a:rPr lang="fi-FI" sz="2000" dirty="0" err="1"/>
              <a:t>more</a:t>
            </a:r>
            <a:r>
              <a:rPr lang="fi-FI" sz="2000" dirty="0"/>
              <a:t> </a:t>
            </a:r>
            <a:r>
              <a:rPr lang="fi-FI" sz="2000" dirty="0" err="1"/>
              <a:t>than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sustainable</a:t>
            </a:r>
            <a:r>
              <a:rPr lang="fi-FI" sz="2000" dirty="0"/>
              <a:t> </a:t>
            </a:r>
            <a:r>
              <a:rPr lang="fi-FI" sz="2000" dirty="0" err="1"/>
              <a:t>production</a:t>
            </a:r>
            <a:r>
              <a:rPr lang="fi-FI" sz="2000" dirty="0"/>
              <a:t> and </a:t>
            </a:r>
            <a:r>
              <a:rPr lang="fi-FI" sz="2000" dirty="0" err="1"/>
              <a:t>consumption</a:t>
            </a:r>
            <a:r>
              <a:rPr lang="fi-FI" sz="2000" dirty="0"/>
              <a:t> of </a:t>
            </a:r>
            <a:r>
              <a:rPr lang="fi-FI" sz="2000" dirty="0" err="1"/>
              <a:t>material</a:t>
            </a:r>
            <a:r>
              <a:rPr lang="fi-FI" sz="2000" dirty="0"/>
              <a:t>, </a:t>
            </a:r>
            <a:r>
              <a:rPr lang="fi-FI" sz="2000" dirty="0" err="1"/>
              <a:t>goods</a:t>
            </a:r>
            <a:r>
              <a:rPr lang="fi-FI" sz="2000" dirty="0"/>
              <a:t> and </a:t>
            </a:r>
            <a:r>
              <a:rPr lang="fi-FI" sz="2000" dirty="0" err="1"/>
              <a:t>services</a:t>
            </a:r>
            <a:r>
              <a:rPr lang="fi-FI" sz="2000" dirty="0"/>
              <a:t>. It </a:t>
            </a:r>
            <a:r>
              <a:rPr lang="fi-FI" sz="2000" dirty="0" err="1"/>
              <a:t>includes</a:t>
            </a:r>
            <a:r>
              <a:rPr lang="fi-FI" sz="2000" dirty="0"/>
              <a:t> a </a:t>
            </a:r>
            <a:r>
              <a:rPr lang="fi-FI" sz="2000" dirty="0" err="1"/>
              <a:t>discussion</a:t>
            </a:r>
            <a:r>
              <a:rPr lang="fi-FI" sz="2000" dirty="0"/>
              <a:t> of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u="sng" dirty="0" err="1"/>
              <a:t>intertwinement</a:t>
            </a:r>
            <a:r>
              <a:rPr lang="fi-FI" sz="2000" u="sng" dirty="0"/>
              <a:t> of </a:t>
            </a:r>
            <a:r>
              <a:rPr lang="fi-FI" sz="2000" u="sng" dirty="0" err="1"/>
              <a:t>aesthetical</a:t>
            </a:r>
            <a:r>
              <a:rPr lang="fi-FI" sz="2000" u="sng" dirty="0"/>
              <a:t>, </a:t>
            </a:r>
            <a:r>
              <a:rPr lang="fi-FI" sz="2000" u="sng" dirty="0" err="1"/>
              <a:t>ecological</a:t>
            </a:r>
            <a:r>
              <a:rPr lang="fi-FI" sz="2000" u="sng" dirty="0"/>
              <a:t> and </a:t>
            </a:r>
            <a:r>
              <a:rPr lang="fi-FI" sz="2000" u="sng" dirty="0" err="1"/>
              <a:t>ethical</a:t>
            </a:r>
            <a:r>
              <a:rPr lang="fi-FI" sz="2000" u="sng" dirty="0"/>
              <a:t> </a:t>
            </a:r>
            <a:r>
              <a:rPr lang="fi-FI" sz="2000" u="sng" dirty="0" err="1"/>
              <a:t>processes</a:t>
            </a:r>
            <a:r>
              <a:rPr lang="fi-FI" sz="2000" dirty="0"/>
              <a:t> </a:t>
            </a:r>
            <a:r>
              <a:rPr lang="fi-FI" sz="2000" dirty="0" err="1"/>
              <a:t>that</a:t>
            </a:r>
            <a:r>
              <a:rPr lang="fi-FI" sz="2000" dirty="0"/>
              <a:t> </a:t>
            </a:r>
            <a:r>
              <a:rPr lang="fi-FI" sz="2000" dirty="0" err="1"/>
              <a:t>can</a:t>
            </a:r>
            <a:r>
              <a:rPr lang="fi-FI" sz="2000" dirty="0"/>
              <a:t> </a:t>
            </a:r>
            <a:r>
              <a:rPr lang="fi-FI" sz="2000" dirty="0" err="1"/>
              <a:t>influence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change</a:t>
            </a:r>
            <a:r>
              <a:rPr lang="fi-FI" sz="2000" dirty="0"/>
              <a:t> in </a:t>
            </a:r>
            <a:r>
              <a:rPr lang="fi-FI" sz="2000" dirty="0" err="1"/>
              <a:t>consumer</a:t>
            </a:r>
            <a:r>
              <a:rPr lang="fi-FI" sz="2000" dirty="0"/>
              <a:t> culture.</a:t>
            </a:r>
          </a:p>
          <a:p>
            <a:pPr algn="l"/>
            <a:endParaRPr lang="fi-FI" sz="2000" dirty="0"/>
          </a:p>
          <a:p>
            <a:pPr algn="l"/>
            <a:r>
              <a:rPr lang="fi-FI" sz="2000" dirty="0">
                <a:solidFill>
                  <a:srgbClr val="FF0000"/>
                </a:solidFill>
              </a:rPr>
              <a:t>Can </a:t>
            </a:r>
            <a:r>
              <a:rPr lang="fi-FI" sz="2000" dirty="0" err="1">
                <a:solidFill>
                  <a:srgbClr val="FF0000"/>
                </a:solidFill>
              </a:rPr>
              <a:t>you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find</a:t>
            </a:r>
            <a:r>
              <a:rPr lang="fi-FI" sz="2000" dirty="0">
                <a:solidFill>
                  <a:srgbClr val="FF0000"/>
                </a:solidFill>
              </a:rPr>
              <a:t> an </a:t>
            </a:r>
            <a:r>
              <a:rPr lang="fi-FI" sz="2000" dirty="0" err="1">
                <a:solidFill>
                  <a:srgbClr val="FF0000"/>
                </a:solidFill>
              </a:rPr>
              <a:t>example</a:t>
            </a:r>
            <a:r>
              <a:rPr lang="fi-FI" sz="2000" dirty="0">
                <a:solidFill>
                  <a:srgbClr val="FF0000"/>
                </a:solidFill>
              </a:rPr>
              <a:t> of </a:t>
            </a:r>
            <a:r>
              <a:rPr lang="fi-FI" sz="2000" dirty="0" err="1">
                <a:solidFill>
                  <a:srgbClr val="FF0000"/>
                </a:solidFill>
              </a:rPr>
              <a:t>your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everyday</a:t>
            </a:r>
            <a:r>
              <a:rPr lang="fi-FI" sz="2000" dirty="0">
                <a:solidFill>
                  <a:srgbClr val="FF0000"/>
                </a:solidFill>
              </a:rPr>
              <a:t> life in </a:t>
            </a:r>
            <a:r>
              <a:rPr lang="fi-FI" sz="2000" dirty="0" err="1">
                <a:solidFill>
                  <a:srgbClr val="FF0000"/>
                </a:solidFill>
              </a:rPr>
              <a:t>which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aesthetic</a:t>
            </a:r>
            <a:r>
              <a:rPr lang="fi-FI" sz="2000" dirty="0">
                <a:solidFill>
                  <a:srgbClr val="FF0000"/>
                </a:solidFill>
              </a:rPr>
              <a:t>, </a:t>
            </a:r>
            <a:r>
              <a:rPr lang="fi-FI" sz="2000" dirty="0" err="1">
                <a:solidFill>
                  <a:srgbClr val="FF0000"/>
                </a:solidFill>
              </a:rPr>
              <a:t>ecological</a:t>
            </a:r>
            <a:r>
              <a:rPr lang="fi-FI" sz="2000" dirty="0">
                <a:solidFill>
                  <a:srgbClr val="FF0000"/>
                </a:solidFill>
              </a:rPr>
              <a:t> and </a:t>
            </a:r>
            <a:r>
              <a:rPr lang="fi-FI" sz="2000" dirty="0" err="1">
                <a:solidFill>
                  <a:srgbClr val="FF0000"/>
                </a:solidFill>
              </a:rPr>
              <a:t>ethical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have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intertwined</a:t>
            </a:r>
            <a:r>
              <a:rPr lang="fi-FI" sz="2000" dirty="0">
                <a:solidFill>
                  <a:srgbClr val="FF0000"/>
                </a:solidFill>
              </a:rPr>
              <a:t>? Please, present your </a:t>
            </a:r>
            <a:r>
              <a:rPr lang="fi-FI" sz="2000" dirty="0" err="1">
                <a:solidFill>
                  <a:srgbClr val="FF0000"/>
                </a:solidFill>
              </a:rPr>
              <a:t>example</a:t>
            </a:r>
            <a:r>
              <a:rPr lang="fi-FI" sz="2000" dirty="0">
                <a:solidFill>
                  <a:srgbClr val="FF0000"/>
                </a:solidFill>
              </a:rPr>
              <a:t> to your </a:t>
            </a:r>
            <a:r>
              <a:rPr lang="fi-FI" sz="2000" dirty="0" err="1">
                <a:solidFill>
                  <a:srgbClr val="FF0000"/>
                </a:solidFill>
              </a:rPr>
              <a:t>group</a:t>
            </a:r>
            <a:r>
              <a:rPr lang="fi-FI" sz="2000" dirty="0">
                <a:solidFill>
                  <a:srgbClr val="FF0000"/>
                </a:solidFill>
              </a:rPr>
              <a:t> and </a:t>
            </a:r>
            <a:r>
              <a:rPr lang="fi-FI" sz="2000" dirty="0" err="1">
                <a:solidFill>
                  <a:srgbClr val="FF0000"/>
                </a:solidFill>
              </a:rPr>
              <a:t>explain</a:t>
            </a:r>
            <a:r>
              <a:rPr lang="fi-FI" sz="2000" dirty="0">
                <a:solidFill>
                  <a:srgbClr val="FF0000"/>
                </a:solidFill>
              </a:rPr>
              <a:t> </a:t>
            </a:r>
            <a:r>
              <a:rPr lang="fi-FI" sz="2000" dirty="0" err="1">
                <a:solidFill>
                  <a:srgbClr val="FF0000"/>
                </a:solidFill>
              </a:rPr>
              <a:t>how</a:t>
            </a:r>
            <a:r>
              <a:rPr lang="fi-FI" sz="2000" dirty="0">
                <a:solidFill>
                  <a:srgbClr val="FF0000"/>
                </a:solidFill>
              </a:rPr>
              <a:t>.</a:t>
            </a:r>
          </a:p>
          <a:p>
            <a:pPr algn="l"/>
            <a:endParaRPr lang="fi-FI" sz="2000" dirty="0"/>
          </a:p>
          <a:p>
            <a:pPr algn="l"/>
            <a:endParaRPr lang="fi-FI" sz="2000" dirty="0"/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B039783-5A31-F346-89E5-66C2A7DF08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2E4513FF-7574-8B48-9998-74D60FAA7429}"/>
              </a:ext>
            </a:extLst>
          </p:cNvPr>
          <p:cNvSpPr/>
          <p:nvPr/>
        </p:nvSpPr>
        <p:spPr bwMode="auto">
          <a:xfrm>
            <a:off x="1115616" y="6072598"/>
            <a:ext cx="1274440" cy="66877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34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72592F53-AA00-904D-B11F-2685854AD872}"/>
              </a:ext>
            </a:extLst>
          </p:cNvPr>
          <p:cNvSpPr txBox="1"/>
          <p:nvPr/>
        </p:nvSpPr>
        <p:spPr>
          <a:xfrm>
            <a:off x="611560" y="548680"/>
            <a:ext cx="79928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b="1" dirty="0" err="1">
                <a:solidFill>
                  <a:srgbClr val="0049C0"/>
                </a:solidFill>
                <a:latin typeface="+mn-lt"/>
              </a:rPr>
              <a:t>Assignment</a:t>
            </a:r>
            <a:r>
              <a:rPr lang="fi-FI" sz="2000" b="1" dirty="0">
                <a:solidFill>
                  <a:srgbClr val="0049C0"/>
                </a:solidFill>
                <a:latin typeface="+mn-lt"/>
              </a:rPr>
              <a:t> 2 for </a:t>
            </a:r>
            <a:r>
              <a:rPr lang="fi-FI" sz="2000" b="1" dirty="0" err="1">
                <a:solidFill>
                  <a:srgbClr val="0049C0"/>
                </a:solidFill>
                <a:latin typeface="+mn-lt"/>
              </a:rPr>
              <a:t>the</a:t>
            </a:r>
            <a:r>
              <a:rPr lang="fi-FI" sz="2000" b="1" dirty="0">
                <a:solidFill>
                  <a:srgbClr val="0049C0"/>
                </a:solidFill>
                <a:latin typeface="+mn-lt"/>
              </a:rPr>
              <a:t> </a:t>
            </a:r>
            <a:r>
              <a:rPr lang="fi-FI" sz="2000" b="1" dirty="0" err="1">
                <a:solidFill>
                  <a:srgbClr val="0049C0"/>
                </a:solidFill>
                <a:latin typeface="+mn-lt"/>
              </a:rPr>
              <a:t>group</a:t>
            </a:r>
            <a:r>
              <a:rPr lang="fi-FI" sz="2000" b="1" dirty="0">
                <a:solidFill>
                  <a:srgbClr val="0049C0"/>
                </a:solidFill>
                <a:latin typeface="+mn-lt"/>
              </a:rPr>
              <a:t> </a:t>
            </a:r>
            <a:r>
              <a:rPr lang="fi-FI" sz="2000" b="1" dirty="0" err="1">
                <a:solidFill>
                  <a:srgbClr val="0049C0"/>
                </a:solidFill>
                <a:latin typeface="+mn-lt"/>
              </a:rPr>
              <a:t>work</a:t>
            </a:r>
            <a:endParaRPr lang="fi-FI" sz="2000" b="1" dirty="0">
              <a:solidFill>
                <a:srgbClr val="0049C0"/>
              </a:solidFill>
              <a:latin typeface="+mn-lt"/>
            </a:endParaRPr>
          </a:p>
          <a:p>
            <a:pPr algn="l"/>
            <a:endParaRPr lang="fi-FI" sz="2000" dirty="0">
              <a:latin typeface="+mn-lt"/>
            </a:endParaRPr>
          </a:p>
          <a:p>
            <a:pPr algn="l"/>
            <a:endParaRPr lang="fi-FI" sz="2000" dirty="0">
              <a:latin typeface="+mn-lt"/>
            </a:endParaRPr>
          </a:p>
          <a:p>
            <a:pPr algn="l"/>
            <a:r>
              <a:rPr lang="fi-FI" sz="2000" dirty="0">
                <a:latin typeface="+mn-lt"/>
              </a:rPr>
              <a:t>It is </a:t>
            </a:r>
            <a:r>
              <a:rPr lang="fi-FI" sz="2000" dirty="0" err="1">
                <a:latin typeface="+mn-lt"/>
              </a:rPr>
              <a:t>crucial</a:t>
            </a:r>
            <a:r>
              <a:rPr lang="fi-FI" sz="2000" dirty="0">
                <a:latin typeface="+mn-lt"/>
              </a:rPr>
              <a:t> to </a:t>
            </a:r>
            <a:r>
              <a:rPr lang="fi-FI" sz="2000" dirty="0" err="1">
                <a:latin typeface="+mn-lt"/>
              </a:rPr>
              <a:t>understand</a:t>
            </a:r>
            <a:r>
              <a:rPr lang="fi-FI" sz="2000" dirty="0">
                <a:latin typeface="+mn-lt"/>
              </a:rPr>
              <a:t> not </a:t>
            </a:r>
            <a:r>
              <a:rPr lang="fi-FI" sz="2000" dirty="0" err="1">
                <a:latin typeface="+mn-lt"/>
              </a:rPr>
              <a:t>only</a:t>
            </a:r>
            <a:r>
              <a:rPr lang="fi-FI" sz="2000" dirty="0">
                <a:latin typeface="+mn-lt"/>
              </a:rPr>
              <a:t> the </a:t>
            </a:r>
            <a:r>
              <a:rPr lang="fi-FI" sz="2000" dirty="0" err="1">
                <a:latin typeface="+mn-lt"/>
              </a:rPr>
              <a:t>concrete</a:t>
            </a:r>
            <a:r>
              <a:rPr lang="fi-FI" sz="2000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materiality</a:t>
            </a:r>
            <a:r>
              <a:rPr lang="fi-FI" sz="2000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but</a:t>
            </a:r>
            <a:r>
              <a:rPr lang="fi-FI" sz="2000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also</a:t>
            </a:r>
            <a:r>
              <a:rPr lang="fi-FI" sz="2000" dirty="0">
                <a:latin typeface="+mn-lt"/>
              </a:rPr>
              <a:t> </a:t>
            </a:r>
            <a:r>
              <a:rPr lang="fi-FI" sz="2000" u="sng" dirty="0">
                <a:latin typeface="+mn-lt"/>
              </a:rPr>
              <a:t>the </a:t>
            </a:r>
            <a:r>
              <a:rPr lang="fi-FI" sz="2000" u="sng" dirty="0" err="1">
                <a:latin typeface="+mn-lt"/>
              </a:rPr>
              <a:t>mental</a:t>
            </a:r>
            <a:r>
              <a:rPr lang="fi-FI" sz="2000" u="sng" dirty="0">
                <a:latin typeface="+mn-lt"/>
              </a:rPr>
              <a:t> </a:t>
            </a:r>
            <a:r>
              <a:rPr lang="fi-FI" sz="2000" u="sng" dirty="0" err="1">
                <a:latin typeface="+mn-lt"/>
              </a:rPr>
              <a:t>images</a:t>
            </a:r>
            <a:r>
              <a:rPr lang="fi-FI" sz="2000" u="sng" dirty="0">
                <a:latin typeface="+mn-lt"/>
              </a:rPr>
              <a:t> and the </a:t>
            </a:r>
            <a:r>
              <a:rPr lang="fi-FI" sz="2000" u="sng" dirty="0" err="1">
                <a:latin typeface="+mn-lt"/>
              </a:rPr>
              <a:t>cultural</a:t>
            </a:r>
            <a:r>
              <a:rPr lang="fi-FI" sz="2000" u="sng" dirty="0">
                <a:latin typeface="+mn-lt"/>
              </a:rPr>
              <a:t> and </a:t>
            </a:r>
            <a:r>
              <a:rPr lang="fi-FI" sz="2000" u="sng" dirty="0" err="1">
                <a:latin typeface="+mn-lt"/>
              </a:rPr>
              <a:t>social</a:t>
            </a:r>
            <a:r>
              <a:rPr lang="fi-FI" sz="2000" u="sng" dirty="0">
                <a:latin typeface="+mn-lt"/>
              </a:rPr>
              <a:t> </a:t>
            </a:r>
            <a:r>
              <a:rPr lang="fi-FI" sz="2000" u="sng" dirty="0" err="1">
                <a:latin typeface="+mn-lt"/>
              </a:rPr>
              <a:t>materiality</a:t>
            </a:r>
            <a:r>
              <a:rPr lang="fi-FI" sz="2000" u="sng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that</a:t>
            </a:r>
            <a:r>
              <a:rPr lang="fi-FI" sz="2000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influences</a:t>
            </a:r>
            <a:r>
              <a:rPr lang="fi-FI" sz="2000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consumption</a:t>
            </a:r>
            <a:r>
              <a:rPr lang="fi-FI" sz="2000" dirty="0">
                <a:latin typeface="+mn-lt"/>
              </a:rPr>
              <a:t> </a:t>
            </a:r>
            <a:r>
              <a:rPr lang="fi-FI" sz="2000" dirty="0" err="1">
                <a:latin typeface="+mn-lt"/>
              </a:rPr>
              <a:t>habits</a:t>
            </a:r>
            <a:r>
              <a:rPr lang="fi-FI" sz="2000" dirty="0">
                <a:latin typeface="+mn-lt"/>
              </a:rPr>
              <a:t>.</a:t>
            </a:r>
          </a:p>
          <a:p>
            <a:pPr algn="l"/>
            <a:endParaRPr lang="fi-FI" sz="2000" dirty="0">
              <a:latin typeface="+mn-lt"/>
            </a:endParaRPr>
          </a:p>
          <a:p>
            <a:pPr algn="l"/>
            <a:endParaRPr lang="fi-FI" sz="2000" dirty="0">
              <a:latin typeface="+mn-lt"/>
            </a:endParaRPr>
          </a:p>
          <a:p>
            <a:pPr algn="l"/>
            <a:r>
              <a:rPr lang="en-US" sz="2000" dirty="0">
                <a:solidFill>
                  <a:srgbClr val="F00000"/>
                </a:solidFill>
                <a:latin typeface="+mn-lt"/>
                <a:cs typeface="Times New Roman"/>
              </a:rPr>
              <a:t>As a group, discuss examples of the group’s fields, in which </a:t>
            </a:r>
          </a:p>
          <a:p>
            <a:pPr algn="l"/>
            <a:r>
              <a:rPr lang="en-US" sz="2000" dirty="0">
                <a:solidFill>
                  <a:srgbClr val="F00000"/>
                </a:solidFill>
                <a:latin typeface="+mn-lt"/>
                <a:cs typeface="Times New Roman"/>
              </a:rPr>
              <a:t>the cultural and social content play a key role in consumption and recycling. </a:t>
            </a:r>
            <a:r>
              <a:rPr lang="fi-FI" sz="2000" dirty="0" err="1">
                <a:solidFill>
                  <a:srgbClr val="FF0000"/>
                </a:solidFill>
              </a:rPr>
              <a:t>Sort</a:t>
            </a:r>
            <a:r>
              <a:rPr lang="fi-FI" sz="2000" dirty="0">
                <a:solidFill>
                  <a:srgbClr val="FF0000"/>
                </a:solidFill>
              </a:rPr>
              <a:t> out </a:t>
            </a:r>
            <a:r>
              <a:rPr lang="fi-FI" sz="2000" dirty="0" err="1">
                <a:solidFill>
                  <a:srgbClr val="FF0000"/>
                </a:solidFill>
              </a:rPr>
              <a:t>specifically</a:t>
            </a:r>
            <a:r>
              <a:rPr lang="fi-FI" sz="2000" dirty="0">
                <a:solidFill>
                  <a:srgbClr val="FF0000"/>
                </a:solidFill>
              </a:rPr>
              <a:t> the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cultural 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and social material </a:t>
            </a:r>
            <a:r>
              <a:rPr lang="fi-FI" sz="2000" dirty="0">
                <a:solidFill>
                  <a:srgbClr val="FF0000"/>
                </a:solidFill>
              </a:rPr>
              <a:t>of your </a:t>
            </a:r>
            <a:r>
              <a:rPr lang="fi-FI" sz="2000" dirty="0" err="1">
                <a:solidFill>
                  <a:srgbClr val="FF0000"/>
                </a:solidFill>
              </a:rPr>
              <a:t>examples</a:t>
            </a:r>
            <a:r>
              <a:rPr lang="fi-FI" sz="2000" dirty="0">
                <a:solidFill>
                  <a:srgbClr val="FF0000"/>
                </a:solidFill>
              </a:rPr>
              <a:t>. </a:t>
            </a:r>
            <a:r>
              <a:rPr lang="fi-FI" sz="2000" dirty="0" err="1">
                <a:solidFill>
                  <a:srgbClr val="FF0000"/>
                </a:solidFill>
              </a:rPr>
              <a:t>Prepare</a:t>
            </a:r>
            <a:r>
              <a:rPr lang="fi-FI" sz="2000" dirty="0">
                <a:solidFill>
                  <a:srgbClr val="FF0000"/>
                </a:solidFill>
              </a:rPr>
              <a:t> to present </a:t>
            </a:r>
            <a:r>
              <a:rPr lang="fi-FI" sz="2000" dirty="0" err="1">
                <a:solidFill>
                  <a:srgbClr val="FF0000"/>
                </a:solidFill>
              </a:rPr>
              <a:t>one</a:t>
            </a:r>
            <a:r>
              <a:rPr lang="fi-FI" sz="2000" dirty="0">
                <a:solidFill>
                  <a:srgbClr val="FF0000"/>
                </a:solidFill>
              </a:rPr>
              <a:t> of the </a:t>
            </a:r>
            <a:r>
              <a:rPr lang="fi-FI" sz="2000" dirty="0" err="1">
                <a:solidFill>
                  <a:srgbClr val="FF0000"/>
                </a:solidFill>
              </a:rPr>
              <a:t>examples</a:t>
            </a:r>
            <a:r>
              <a:rPr lang="fi-FI" sz="2000" dirty="0">
                <a:solidFill>
                  <a:srgbClr val="FF0000"/>
                </a:solidFill>
              </a:rPr>
              <a:t> to the course </a:t>
            </a:r>
            <a:r>
              <a:rPr lang="fi-FI" sz="2000" dirty="0" err="1">
                <a:solidFill>
                  <a:srgbClr val="FF0000"/>
                </a:solidFill>
              </a:rPr>
              <a:t>participants</a:t>
            </a:r>
            <a:r>
              <a:rPr lang="fi-FI" sz="20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00000"/>
              </a:solidFill>
              <a:latin typeface="+mn-lt"/>
              <a:cs typeface="Times New Roman"/>
            </a:endParaRPr>
          </a:p>
          <a:p>
            <a:pPr algn="l"/>
            <a:endParaRPr lang="fi-FI" sz="2000" dirty="0">
              <a:latin typeface="+mn-lt"/>
            </a:endParaRPr>
          </a:p>
          <a:p>
            <a:pPr algn="l"/>
            <a:endParaRPr lang="fi-FI" sz="2000" dirty="0">
              <a:latin typeface="+mn-lt"/>
            </a:endParaRPr>
          </a:p>
          <a:p>
            <a:pPr algn="l"/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B3A58A1-7277-1E48-A31B-4A7C4DBBBC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721BEF7E-21AF-794C-89BC-43F5E3148C24}"/>
              </a:ext>
            </a:extLst>
          </p:cNvPr>
          <p:cNvSpPr/>
          <p:nvPr/>
        </p:nvSpPr>
        <p:spPr bwMode="auto">
          <a:xfrm>
            <a:off x="1115616" y="6072598"/>
            <a:ext cx="1224136" cy="66877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14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E90FA0-724A-874E-84D7-47B330DF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Course </a:t>
            </a:r>
            <a:r>
              <a:rPr lang="fi-FI" dirty="0" err="1"/>
              <a:t>diary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534B4B-79A7-4043-A39C-75E3E9A1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2" y="1196752"/>
            <a:ext cx="7985125" cy="4536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keep</a:t>
            </a:r>
            <a:r>
              <a:rPr lang="fi-FI" dirty="0"/>
              <a:t> a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diary</a:t>
            </a:r>
            <a:r>
              <a:rPr lang="fi-FI" dirty="0"/>
              <a:t> (for </a:t>
            </a:r>
            <a:r>
              <a:rPr lang="fi-FI" dirty="0" err="1"/>
              <a:t>example</a:t>
            </a:r>
            <a:r>
              <a:rPr lang="fi-FI" dirty="0"/>
              <a:t>,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form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as a portfolio),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discuss</a:t>
            </a:r>
            <a:r>
              <a:rPr lang="fi-FI" dirty="0"/>
              <a:t> and </a:t>
            </a:r>
            <a:r>
              <a:rPr lang="fi-FI" dirty="0" err="1"/>
              <a:t>reflect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</a:t>
            </a:r>
            <a:r>
              <a:rPr lang="fi-FI" dirty="0" err="1"/>
              <a:t>raised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,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>
                <a:solidFill>
                  <a:srgbClr val="FF0000"/>
                </a:solidFill>
              </a:rPr>
              <a:t>point</a:t>
            </a:r>
            <a:r>
              <a:rPr lang="fi-FI" dirty="0">
                <a:solidFill>
                  <a:srgbClr val="FF0000"/>
                </a:solidFill>
              </a:rPr>
              <a:t> of </a:t>
            </a:r>
            <a:r>
              <a:rPr lang="fi-FI" dirty="0" err="1">
                <a:solidFill>
                  <a:srgbClr val="FF0000"/>
                </a:solidFill>
              </a:rPr>
              <a:t>view</a:t>
            </a:r>
            <a:r>
              <a:rPr lang="fi-FI" dirty="0">
                <a:solidFill>
                  <a:srgbClr val="FF0000"/>
                </a:solidFill>
              </a:rPr>
              <a:t> of </a:t>
            </a:r>
            <a:r>
              <a:rPr lang="fi-FI" dirty="0" err="1">
                <a:solidFill>
                  <a:srgbClr val="FF0000"/>
                </a:solidFill>
              </a:rPr>
              <a:t>their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own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field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/>
              <a:t>and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/>
              <a:t>view</a:t>
            </a:r>
            <a:r>
              <a:rPr lang="fi-FI" dirty="0"/>
              <a:t> of </a:t>
            </a:r>
            <a:r>
              <a:rPr lang="fi-FI" dirty="0" err="1"/>
              <a:t>artistic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, and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present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assignments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diary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handed</a:t>
            </a:r>
            <a:r>
              <a:rPr lang="fi-FI" dirty="0"/>
              <a:t> in to </a:t>
            </a:r>
            <a:r>
              <a:rPr lang="fi-FI" dirty="0" err="1"/>
              <a:t>pass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en-US" dirty="0"/>
              <a:t>The diary can be made in text or image format. You can express your thinking for example in words, drawings or photographs.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2.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Describe and/or illustrate your group’s work on your course diary.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484187F7-F94C-4C8B-B47B-6A855E21AA87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3261947-3D25-4388-8BF0-D6402BE375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48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00E3DD-C0B0-480C-857F-A4E6A71D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 err="1">
                <a:solidFill>
                  <a:srgbClr val="00B050"/>
                </a:solidFill>
              </a:rPr>
              <a:t>Assignment</a:t>
            </a:r>
            <a:r>
              <a:rPr lang="fi-FI" sz="3000" dirty="0">
                <a:solidFill>
                  <a:srgbClr val="00B050"/>
                </a:solidFill>
              </a:rPr>
              <a:t>/</a:t>
            </a:r>
            <a:r>
              <a:rPr lang="fi-FI" sz="3000" dirty="0" err="1">
                <a:solidFill>
                  <a:srgbClr val="00B050"/>
                </a:solidFill>
              </a:rPr>
              <a:t>Independent</a:t>
            </a:r>
            <a:r>
              <a:rPr lang="fi-FI" sz="3000" dirty="0">
                <a:solidFill>
                  <a:srgbClr val="00B050"/>
                </a:solidFill>
              </a:rPr>
              <a:t> </a:t>
            </a:r>
            <a:r>
              <a:rPr lang="fi-FI" sz="3000" dirty="0" err="1">
                <a:solidFill>
                  <a:srgbClr val="00B050"/>
                </a:solidFill>
              </a:rPr>
              <a:t>studying</a:t>
            </a:r>
            <a:r>
              <a:rPr lang="fi-FI" sz="3000" dirty="0">
                <a:solidFill>
                  <a:srgbClr val="00B050"/>
                </a:solidFill>
              </a:rPr>
              <a:t>/Group </a:t>
            </a:r>
            <a:r>
              <a:rPr lang="fi-FI" sz="3000" dirty="0" err="1">
                <a:solidFill>
                  <a:srgbClr val="00B050"/>
                </a:solidFill>
              </a:rPr>
              <a:t>work</a:t>
            </a:r>
            <a:endParaRPr lang="fi-FI" sz="3000" dirty="0">
              <a:solidFill>
                <a:srgbClr val="00B05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37D88C-8051-444D-9EED-9048BAA8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267"/>
            <a:ext cx="7886700" cy="336470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Watch the movie: </a:t>
            </a:r>
            <a:r>
              <a:rPr lang="en-US" b="1" dirty="0" err="1"/>
              <a:t>Tavarataivas</a:t>
            </a:r>
            <a:r>
              <a:rPr lang="en-US" b="1" dirty="0"/>
              <a:t> / My Stuff</a:t>
            </a:r>
            <a:endParaRPr lang="fi-FI" dirty="0"/>
          </a:p>
          <a:p>
            <a:endParaRPr lang="fi-FI" dirty="0"/>
          </a:p>
          <a:p>
            <a:r>
              <a:rPr lang="en-US" dirty="0"/>
              <a:t>Petri </a:t>
            </a:r>
            <a:r>
              <a:rPr lang="en-US" dirty="0" err="1"/>
              <a:t>Luukkainen</a:t>
            </a:r>
            <a:r>
              <a:rPr lang="en-US" dirty="0"/>
              <a:t>, 2013, 80 minutes, with English subtitles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en-US" u="sng" dirty="0">
                <a:hlinkClick r:id="rId2"/>
              </a:rPr>
              <a:t>http://tavarataivaselokuva.fi</a:t>
            </a:r>
            <a:r>
              <a:rPr lang="en-US" u="sng" dirty="0"/>
              <a:t> </a:t>
            </a:r>
          </a:p>
          <a:p>
            <a:r>
              <a:rPr lang="en-US" u="sng" dirty="0">
                <a:hlinkClick r:id="rId3"/>
              </a:rPr>
              <a:t>https://www.youtube.com</a:t>
            </a:r>
            <a:r>
              <a:rPr lang="en-US" u="sng" dirty="0"/>
              <a:t> </a:t>
            </a:r>
            <a:r>
              <a:rPr lang="en-US" dirty="0"/>
              <a:t>&gt; </a:t>
            </a:r>
            <a:r>
              <a:rPr lang="en-US" dirty="0" err="1"/>
              <a:t>tavarataivas</a:t>
            </a:r>
            <a:r>
              <a:rPr lang="en-US" dirty="0"/>
              <a:t> / my stuff</a:t>
            </a:r>
            <a:endParaRPr lang="fi-FI" dirty="0"/>
          </a:p>
          <a:p>
            <a:r>
              <a:rPr lang="fi-FI" dirty="0">
                <a:hlinkClick r:id="rId4"/>
              </a:rPr>
              <a:t>https://vimeo.com/ondemand/mystuff/162674607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en-US" dirty="0"/>
              <a:t>Meet Petri </a:t>
            </a:r>
            <a:r>
              <a:rPr lang="en-US" dirty="0" err="1"/>
              <a:t>Luukkainen</a:t>
            </a:r>
            <a:r>
              <a:rPr lang="en-US" dirty="0"/>
              <a:t>, 26. Amidst an existential crisis, he arrives at the idea that his happiness might be found by rebuilding his everyday existence. What does he really need – and what about all that stuff?</a:t>
            </a:r>
            <a:endParaRPr lang="fi-FI" dirty="0"/>
          </a:p>
          <a:p>
            <a:r>
              <a:rPr lang="en-US" dirty="0"/>
              <a:t>The concept: Take all of your stuff into a storage and bring back only one item per day. The result? An everyday adventure driving him deeper and deeper into the empty spot in his heart. You’re right: this would be borderline insane even without his decision of constantly filming himself.</a:t>
            </a:r>
            <a:endParaRPr lang="fi-FI" dirty="0"/>
          </a:p>
          <a:p>
            <a:r>
              <a:rPr lang="en-US" dirty="0"/>
              <a:t>Buck naked at his flat in Helsinki, it’s another story – not a pretty one but pretty damn fun to watch.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9582ACE3-11FB-46AF-9563-1F72DA9144C0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E37D121-8C11-4828-B121-50F9ECA512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63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AD4E98-C27C-4AB7-8CD6-20ACB39E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Course </a:t>
            </a:r>
            <a:r>
              <a:rPr lang="fi-FI" dirty="0" err="1"/>
              <a:t>diary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46D652-C478-46C7-AFD3-7FEF5BADE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0254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/>
              <a:t>2.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A</a:t>
            </a:r>
            <a:r>
              <a:rPr lang="fi-FI" dirty="0"/>
              <a:t> </a:t>
            </a:r>
            <a:r>
              <a:rPr lang="en-US" dirty="0"/>
              <a:t>Why does the main character feel his stuffy life is hollow?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B</a:t>
            </a:r>
            <a:r>
              <a:rPr lang="fi-FI" dirty="0"/>
              <a:t> </a:t>
            </a:r>
            <a:r>
              <a:rPr lang="en-US" dirty="0"/>
              <a:t>How does the film make our stuff-filled lives visible?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 </a:t>
            </a:r>
            <a:r>
              <a:rPr lang="en-US" dirty="0"/>
              <a:t>How does the main character succeed in his decision not to buy any stuff?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 Would you be ready for such a radical lifestyle change? </a:t>
            </a:r>
          </a:p>
          <a:p>
            <a:pPr marL="0" indent="0">
              <a:buNone/>
            </a:pPr>
            <a:r>
              <a:rPr lang="en-US" dirty="0"/>
              <a:t>On the other hand, updating lifestyles on a more sustainable basis does not have to be such a radical abandonment – with much less can be done positive changes. A change in your life can reward you with new experiences, be positively reflected on the people around you, and have a direct impact on the future. </a:t>
            </a:r>
          </a:p>
          <a:p>
            <a:pPr marL="0" indent="0">
              <a:buNone/>
            </a:pPr>
            <a:r>
              <a:rPr lang="en-US" dirty="0"/>
              <a:t>Where could you start or have already started?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9EFE06E6-4FD4-4C22-9B1E-9DEAF960B364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E09A146-CB81-42D8-944D-3B5BADC3B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92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77A290-3774-4EA3-9DE4-77CA94D5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Pre-task</a:t>
            </a:r>
            <a:r>
              <a:rPr lang="fi-FI" dirty="0"/>
              <a:t> for </a:t>
            </a:r>
            <a:r>
              <a:rPr lang="fi-FI" dirty="0" err="1"/>
              <a:t>Taneli’s</a:t>
            </a:r>
            <a:r>
              <a:rPr lang="fi-FI" dirty="0"/>
              <a:t> </a:t>
            </a:r>
            <a:r>
              <a:rPr lang="fi-FI" dirty="0" err="1"/>
              <a:t>lecture</a:t>
            </a:r>
            <a:r>
              <a:rPr lang="fi-FI" dirty="0"/>
              <a:t> on 3rd of May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760C3B-18D4-442B-BAE5-3BA0CF9F5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7" y="1752806"/>
            <a:ext cx="7985125" cy="41354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i-FI" sz="2200" dirty="0"/>
              <a:t>ARTS, PEDAGOGY AND CULTURAL RESISTANCE (MyCourses &gt; Materials)</a:t>
            </a:r>
          </a:p>
          <a:p>
            <a:pPr marL="0" indent="0">
              <a:spcBef>
                <a:spcPts val="0"/>
              </a:spcBef>
              <a:buNone/>
            </a:pPr>
            <a:endParaRPr lang="fi-FI" sz="2200" dirty="0"/>
          </a:p>
          <a:p>
            <a:pPr>
              <a:spcBef>
                <a:spcPts val="0"/>
              </a:spcBef>
            </a:pPr>
            <a:r>
              <a:rPr lang="fi-FI" sz="2200" dirty="0" err="1"/>
              <a:t>Familiarize</a:t>
            </a:r>
            <a:r>
              <a:rPr lang="fi-FI" sz="2200" dirty="0"/>
              <a:t> </a:t>
            </a:r>
            <a:r>
              <a:rPr lang="fi-FI" sz="2200" dirty="0" err="1"/>
              <a:t>yourself</a:t>
            </a:r>
            <a:r>
              <a:rPr lang="fi-FI" sz="2200" dirty="0"/>
              <a:t> </a:t>
            </a:r>
            <a:r>
              <a:rPr lang="fi-FI" sz="2200" dirty="0" err="1"/>
              <a:t>with</a:t>
            </a:r>
            <a:r>
              <a:rPr lang="fi-FI" sz="2200" dirty="0"/>
              <a:t> the </a:t>
            </a:r>
            <a:r>
              <a:rPr lang="fi-FI" sz="2200" dirty="0" err="1"/>
              <a:t>introduction</a:t>
            </a:r>
            <a:r>
              <a:rPr lang="fi-FI" sz="2200" dirty="0"/>
              <a:t> </a:t>
            </a:r>
            <a:r>
              <a:rPr lang="fi-FI" sz="2200" dirty="0" err="1"/>
              <a:t>chapter</a:t>
            </a:r>
            <a:r>
              <a:rPr lang="fi-FI" sz="2200" dirty="0"/>
              <a:t> of this </a:t>
            </a:r>
            <a:r>
              <a:rPr lang="fi-FI" sz="2200" dirty="0" err="1"/>
              <a:t>book</a:t>
            </a:r>
            <a:r>
              <a:rPr lang="fi-FI" sz="2200" dirty="0"/>
              <a:t> ARTS, PEDAGOGY AND CULTURAL RESISTANCE. How </a:t>
            </a:r>
            <a:r>
              <a:rPr lang="fi-FI" sz="2200" dirty="0" err="1"/>
              <a:t>does</a:t>
            </a:r>
            <a:r>
              <a:rPr lang="fi-FI" sz="2200" dirty="0"/>
              <a:t> the </a:t>
            </a:r>
            <a:r>
              <a:rPr lang="fi-FI" sz="2200" dirty="0" err="1"/>
              <a:t>relationship</a:t>
            </a:r>
            <a:r>
              <a:rPr lang="fi-FI" sz="2200" dirty="0"/>
              <a:t> of </a:t>
            </a:r>
            <a:r>
              <a:rPr lang="fi-FI" sz="2200" dirty="0" err="1"/>
              <a:t>pedagogy</a:t>
            </a:r>
            <a:r>
              <a:rPr lang="fi-FI" sz="2200" dirty="0"/>
              <a:t> and </a:t>
            </a:r>
            <a:r>
              <a:rPr lang="fi-FI" sz="2200" dirty="0" err="1"/>
              <a:t>matter</a:t>
            </a:r>
            <a:r>
              <a:rPr lang="fi-FI" sz="2200" dirty="0"/>
              <a:t> is </a:t>
            </a:r>
            <a:r>
              <a:rPr lang="fi-FI" sz="2200" dirty="0" err="1"/>
              <a:t>introduced</a:t>
            </a:r>
            <a:r>
              <a:rPr lang="fi-FI" sz="2200" dirty="0"/>
              <a:t>? </a:t>
            </a:r>
            <a:r>
              <a:rPr lang="fi-FI" sz="2200" dirty="0" err="1"/>
              <a:t>Do</a:t>
            </a:r>
            <a:r>
              <a:rPr lang="fi-FI" sz="2200" dirty="0"/>
              <a:t> you </a:t>
            </a:r>
            <a:r>
              <a:rPr lang="fi-FI" sz="2200" dirty="0" err="1"/>
              <a:t>agree</a:t>
            </a:r>
            <a:r>
              <a:rPr lang="fi-FI" sz="2200" dirty="0"/>
              <a:t>? </a:t>
            </a:r>
            <a:r>
              <a:rPr lang="fi-FI" sz="2200" dirty="0" err="1"/>
              <a:t>What</a:t>
            </a:r>
            <a:r>
              <a:rPr lang="fi-FI" sz="2200" dirty="0"/>
              <a:t> </a:t>
            </a:r>
            <a:r>
              <a:rPr lang="fi-FI" sz="2200" dirty="0" err="1"/>
              <a:t>do</a:t>
            </a:r>
            <a:r>
              <a:rPr lang="fi-FI" sz="2200" dirty="0"/>
              <a:t> you </a:t>
            </a:r>
            <a:r>
              <a:rPr lang="fi-FI" sz="2200" dirty="0" err="1"/>
              <a:t>think</a:t>
            </a:r>
            <a:r>
              <a:rPr lang="fi-FI" sz="2200" dirty="0"/>
              <a:t> </a:t>
            </a:r>
            <a:r>
              <a:rPr lang="fi-FI" sz="2200" dirty="0" err="1"/>
              <a:t>yourself</a:t>
            </a:r>
            <a:r>
              <a:rPr lang="fi-FI" sz="2200" dirty="0"/>
              <a:t>? </a:t>
            </a:r>
            <a:r>
              <a:rPr lang="fi-FI" sz="2200" b="1" dirty="0" err="1"/>
              <a:t>What</a:t>
            </a:r>
            <a:r>
              <a:rPr lang="fi-FI" sz="2200" b="1" dirty="0"/>
              <a:t> </a:t>
            </a:r>
            <a:r>
              <a:rPr lang="fi-FI" sz="2200" b="1" dirty="0" err="1"/>
              <a:t>have</a:t>
            </a:r>
            <a:r>
              <a:rPr lang="fi-FI" sz="2200" b="1" dirty="0"/>
              <a:t> </a:t>
            </a:r>
            <a:r>
              <a:rPr lang="fi-FI" sz="2200" b="1" dirty="0" err="1"/>
              <a:t>matter</a:t>
            </a:r>
            <a:r>
              <a:rPr lang="fi-FI" sz="2200" b="1" dirty="0"/>
              <a:t> </a:t>
            </a:r>
            <a:r>
              <a:rPr lang="fi-FI" sz="2200" b="1" dirty="0" err="1"/>
              <a:t>thought</a:t>
            </a:r>
            <a:r>
              <a:rPr lang="fi-FI" sz="2200" b="1" dirty="0"/>
              <a:t> you at your </a:t>
            </a:r>
            <a:r>
              <a:rPr lang="fi-FI" sz="2200" b="1" dirty="0" err="1"/>
              <a:t>work</a:t>
            </a:r>
            <a:r>
              <a:rPr lang="fi-FI" sz="2200" b="1" dirty="0"/>
              <a:t>/</a:t>
            </a:r>
            <a:r>
              <a:rPr lang="fi-FI" sz="2200" b="1" dirty="0" err="1"/>
              <a:t>practice</a:t>
            </a:r>
            <a:r>
              <a:rPr lang="fi-FI" sz="2200" b="1" dirty="0"/>
              <a:t>? </a:t>
            </a:r>
            <a:r>
              <a:rPr lang="fi-FI" sz="2200" dirty="0" err="1"/>
              <a:t>Think</a:t>
            </a:r>
            <a:r>
              <a:rPr lang="fi-FI" sz="2200" dirty="0"/>
              <a:t> of a </a:t>
            </a:r>
            <a:r>
              <a:rPr lang="fi-FI" sz="2200" dirty="0" err="1"/>
              <a:t>practical</a:t>
            </a:r>
            <a:r>
              <a:rPr lang="fi-FI" sz="2200" dirty="0"/>
              <a:t> </a:t>
            </a:r>
            <a:r>
              <a:rPr lang="fi-FI" sz="2200" dirty="0" err="1"/>
              <a:t>example</a:t>
            </a:r>
            <a:r>
              <a:rPr lang="fi-FI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2200" dirty="0"/>
              <a:t> </a:t>
            </a:r>
          </a:p>
          <a:p>
            <a:pPr>
              <a:spcBef>
                <a:spcPts val="0"/>
              </a:spcBef>
            </a:pPr>
            <a:r>
              <a:rPr lang="fi-FI" sz="2200" dirty="0" err="1"/>
              <a:t>We</a:t>
            </a:r>
            <a:r>
              <a:rPr lang="fi-FI" sz="2200" dirty="0"/>
              <a:t> </a:t>
            </a:r>
            <a:r>
              <a:rPr lang="fi-FI" sz="2200" dirty="0" err="1"/>
              <a:t>will</a:t>
            </a:r>
            <a:r>
              <a:rPr lang="fi-FI" sz="2200" dirty="0"/>
              <a:t> </a:t>
            </a:r>
            <a:r>
              <a:rPr lang="fi-FI" sz="2200" dirty="0" err="1"/>
              <a:t>start</a:t>
            </a:r>
            <a:r>
              <a:rPr lang="fi-FI" sz="2200" dirty="0"/>
              <a:t> </a:t>
            </a:r>
            <a:r>
              <a:rPr lang="fi-FI" sz="2200" dirty="0" err="1"/>
              <a:t>next</a:t>
            </a:r>
            <a:r>
              <a:rPr lang="fi-FI" sz="2200" dirty="0"/>
              <a:t> </a:t>
            </a:r>
            <a:r>
              <a:rPr lang="fi-FI" sz="2200" dirty="0" err="1"/>
              <a:t>week’s</a:t>
            </a:r>
            <a:r>
              <a:rPr lang="fi-FI" sz="2200" dirty="0"/>
              <a:t> </a:t>
            </a:r>
            <a:r>
              <a:rPr lang="fi-FI" sz="2200" dirty="0" err="1"/>
              <a:t>lecture</a:t>
            </a:r>
            <a:r>
              <a:rPr lang="fi-FI" sz="2200" dirty="0"/>
              <a:t> </a:t>
            </a:r>
            <a:r>
              <a:rPr lang="fi-FI" sz="2200" dirty="0" err="1"/>
              <a:t>with</a:t>
            </a:r>
            <a:r>
              <a:rPr lang="fi-FI" sz="2200" dirty="0"/>
              <a:t> </a:t>
            </a:r>
            <a:r>
              <a:rPr lang="fi-FI" sz="2200" dirty="0" err="1"/>
              <a:t>these</a:t>
            </a:r>
            <a:r>
              <a:rPr lang="fi-FI" sz="2200" dirty="0"/>
              <a:t> </a:t>
            </a:r>
            <a:r>
              <a:rPr lang="fi-FI" sz="2200" dirty="0" err="1"/>
              <a:t>questions</a:t>
            </a:r>
            <a:r>
              <a:rPr lang="fi-FI" sz="2200" dirty="0"/>
              <a:t> and </a:t>
            </a:r>
            <a:r>
              <a:rPr lang="fi-FI" sz="2200" dirty="0" err="1"/>
              <a:t>with</a:t>
            </a:r>
            <a:r>
              <a:rPr lang="fi-FI" sz="2200" dirty="0"/>
              <a:t> </a:t>
            </a:r>
            <a:r>
              <a:rPr lang="fi-FI" sz="2200" dirty="0" err="1"/>
              <a:t>sharing</a:t>
            </a:r>
            <a:r>
              <a:rPr lang="fi-FI" sz="2200" dirty="0"/>
              <a:t> your </a:t>
            </a:r>
            <a:r>
              <a:rPr lang="fi-FI" sz="2200" dirty="0" err="1"/>
              <a:t>thoughts</a:t>
            </a:r>
            <a:r>
              <a:rPr lang="fi-FI" sz="2200" dirty="0"/>
              <a:t> and </a:t>
            </a:r>
            <a:r>
              <a:rPr lang="fi-FI" sz="2200" dirty="0" err="1"/>
              <a:t>examples</a:t>
            </a:r>
            <a:r>
              <a:rPr lang="fi-FI" sz="2200" dirty="0"/>
              <a:t>.</a:t>
            </a:r>
            <a:endParaRPr lang="fi-FI" dirty="0"/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052F107-D778-4A2D-816B-3356A3E600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15D967EF-FD40-49B1-8E65-B03787E99FC7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45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A1E31A-2585-384E-8975-368B9BB1E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6712"/>
            <a:ext cx="7886700" cy="48965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1400" dirty="0"/>
              <a:t>1. Soini, K.; </a:t>
            </a:r>
            <a:r>
              <a:rPr lang="fi-FI" sz="1400" dirty="0" err="1"/>
              <a:t>Dessein</a:t>
            </a:r>
            <a:r>
              <a:rPr lang="fi-FI" sz="1400" dirty="0"/>
              <a:t>, J. Culture-Sustainability </a:t>
            </a:r>
            <a:r>
              <a:rPr lang="fi-FI" sz="1400" dirty="0" err="1"/>
              <a:t>Relation</a:t>
            </a:r>
            <a:r>
              <a:rPr lang="fi-FI" sz="1400" dirty="0"/>
              <a:t>: </a:t>
            </a:r>
            <a:r>
              <a:rPr lang="fi-FI" sz="1400" dirty="0" err="1"/>
              <a:t>Towards</a:t>
            </a:r>
            <a:r>
              <a:rPr lang="fi-FI" sz="1400" dirty="0"/>
              <a:t> a </a:t>
            </a:r>
            <a:r>
              <a:rPr lang="fi-FI" sz="1400" dirty="0" err="1"/>
              <a:t>Conceptual</a:t>
            </a:r>
            <a:r>
              <a:rPr lang="fi-FI" sz="1400" dirty="0"/>
              <a:t> Framework. Sustainability 2016, 8, 167</a:t>
            </a:r>
          </a:p>
          <a:p>
            <a:pPr>
              <a:spcBef>
                <a:spcPts val="0"/>
              </a:spcBef>
            </a:pP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>
                <a:hlinkClick r:id="rId2"/>
              </a:rPr>
              <a:t>https://www.mdpi.com/2071-1050/8/2/167</a:t>
            </a: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/>
              <a:t>2. Mäkikoskela, Riikka. </a:t>
            </a:r>
            <a:r>
              <a:rPr lang="en-US" sz="1400" dirty="0"/>
              <a:t>2018. FROM FAR TO CLOSE (AND BACK). MATERIAL RESISTANCE AND CHANGING PERSPECTIVES IN VISUAL ART PRACTICE. </a:t>
            </a:r>
            <a:r>
              <a:rPr lang="en-US" sz="1400" dirty="0" err="1"/>
              <a:t>Synnyt</a:t>
            </a:r>
            <a:r>
              <a:rPr lang="en-US" sz="1400" dirty="0"/>
              <a:t>/Origins Journal, Issue 3: Special issue on </a:t>
            </a:r>
            <a:r>
              <a:rPr lang="en-US" sz="1400" dirty="0" err="1"/>
              <a:t>Catalyses</a:t>
            </a:r>
            <a:r>
              <a:rPr lang="en-US" sz="1400" dirty="0"/>
              <a:t>, Interventions, Transformations, 349–378 </a:t>
            </a:r>
          </a:p>
          <a:p>
            <a:pPr>
              <a:spcBef>
                <a:spcPts val="0"/>
              </a:spcBef>
            </a:pPr>
            <a:endParaRPr lang="en-US" sz="1400" dirty="0">
              <a:hlinkClick r:id="" action="ppaction://noactio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hlinkClick r:id="" action="ppaction://noaction"/>
              </a:rPr>
              <a:t>https://researtsedu.com/2018-december-issue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fi-FI" sz="1400" dirty="0"/>
          </a:p>
          <a:p>
            <a:pPr>
              <a:spcBef>
                <a:spcPts val="0"/>
              </a:spcBef>
            </a:pPr>
            <a:r>
              <a:rPr lang="fi-FI" sz="1400" dirty="0"/>
              <a:t>Niinimäki, Kirsi (ed.), 2018:</a:t>
            </a:r>
          </a:p>
          <a:p>
            <a:pPr marL="0" indent="0">
              <a:spcBef>
                <a:spcPts val="0"/>
              </a:spcBef>
              <a:buNone/>
            </a:pPr>
            <a:endParaRPr lang="fi-FI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fi-FI" sz="1400" b="1" dirty="0" err="1"/>
              <a:t>Sustainable</a:t>
            </a:r>
            <a:r>
              <a:rPr lang="fi-FI" sz="1400" b="1" dirty="0"/>
              <a:t> </a:t>
            </a:r>
            <a:r>
              <a:rPr lang="fi-FI" sz="1400" b="1" dirty="0" err="1"/>
              <a:t>Fashion</a:t>
            </a:r>
            <a:r>
              <a:rPr lang="fi-FI" sz="1400" b="1" dirty="0"/>
              <a:t> in a </a:t>
            </a:r>
            <a:r>
              <a:rPr lang="fi-FI" sz="1400" b="1" dirty="0" err="1"/>
              <a:t>Circular</a:t>
            </a:r>
            <a:r>
              <a:rPr lang="fi-FI" sz="1400" b="1" dirty="0"/>
              <a:t> </a:t>
            </a:r>
            <a:r>
              <a:rPr lang="fi-FI" sz="1400" b="1" dirty="0" err="1"/>
              <a:t>Economy</a:t>
            </a:r>
            <a:endParaRPr lang="fi-FI" sz="1400" b="1" dirty="0"/>
          </a:p>
          <a:p>
            <a:pPr marL="0" indent="0">
              <a:spcBef>
                <a:spcPts val="0"/>
              </a:spcBef>
              <a:buNone/>
            </a:pP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>
                <a:hlinkClick r:id="rId3"/>
              </a:rPr>
              <a:t>https://shop.aalto.fi/media/filer_public/53/dc/53dc45bd-9e9e-4d83-916d-1d1ff6bf88d2/sustainable_fashion_in_a_circular_economyfinal.pdf</a:t>
            </a: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 err="1"/>
              <a:t>Especially</a:t>
            </a:r>
            <a:r>
              <a:rPr lang="fi-FI" sz="1400" dirty="0"/>
              <a:t> the </a:t>
            </a:r>
            <a:r>
              <a:rPr lang="fi-FI" sz="1400" dirty="0" err="1"/>
              <a:t>chapters</a:t>
            </a:r>
            <a:r>
              <a:rPr lang="fi-FI" sz="1400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fi-FI" sz="1400" dirty="0"/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/>
              <a:t>3. </a:t>
            </a:r>
            <a:r>
              <a:rPr lang="fi-FI" sz="1400" dirty="0" err="1"/>
              <a:t>Collaborative</a:t>
            </a:r>
            <a:r>
              <a:rPr lang="fi-FI" sz="1400" dirty="0"/>
              <a:t> </a:t>
            </a:r>
            <a:r>
              <a:rPr lang="fi-FI" sz="1400" dirty="0" err="1"/>
              <a:t>Consumption</a:t>
            </a:r>
            <a:r>
              <a:rPr lang="fi-FI" sz="1400" dirty="0"/>
              <a:t> and the </a:t>
            </a:r>
            <a:r>
              <a:rPr lang="fi-FI" sz="1400" dirty="0" err="1"/>
              <a:t>Fashion</a:t>
            </a:r>
            <a:r>
              <a:rPr lang="fi-FI" sz="1400" dirty="0"/>
              <a:t> Industry (</a:t>
            </a:r>
            <a:r>
              <a:rPr lang="fi-FI" sz="1400" dirty="0" err="1"/>
              <a:t>Henninger</a:t>
            </a:r>
            <a:r>
              <a:rPr lang="fi-FI" sz="1400" dirty="0"/>
              <a:t>, Jones, </a:t>
            </a:r>
            <a:r>
              <a:rPr lang="fi-FI" sz="1400" dirty="0" err="1"/>
              <a:t>Boardman</a:t>
            </a:r>
            <a:r>
              <a:rPr lang="fi-FI" sz="1400" dirty="0"/>
              <a:t> &amp; Mc </a:t>
            </a:r>
            <a:r>
              <a:rPr lang="fi-FI" sz="1400" dirty="0" err="1"/>
              <a:t>Cormick</a:t>
            </a:r>
            <a:r>
              <a:rPr lang="fi-FI" sz="1400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400" dirty="0"/>
              <a:t>4. </a:t>
            </a:r>
            <a:r>
              <a:rPr lang="fi-FI" sz="1400" dirty="0" err="1"/>
              <a:t>Designing</a:t>
            </a:r>
            <a:r>
              <a:rPr lang="fi-FI" sz="1400" dirty="0"/>
              <a:t> for a Circular Economy (</a:t>
            </a:r>
            <a:r>
              <a:rPr lang="fi-FI" sz="1400" dirty="0" err="1"/>
              <a:t>Balkenende</a:t>
            </a:r>
            <a:r>
              <a:rPr lang="fi-FI" sz="1400" dirty="0"/>
              <a:t> &amp; </a:t>
            </a:r>
            <a:r>
              <a:rPr lang="fi-FI" sz="1400" dirty="0" err="1"/>
              <a:t>Bakker</a:t>
            </a:r>
            <a:r>
              <a:rPr lang="fi-FI" sz="1400" dirty="0"/>
              <a:t>)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1F63E554-915F-414F-B975-1DD20FAE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994172"/>
          </a:xfrm>
        </p:spPr>
        <p:txBody>
          <a:bodyPr/>
          <a:lstStyle/>
          <a:p>
            <a:r>
              <a:rPr lang="fi-FI" dirty="0" err="1"/>
              <a:t>Readings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92370E2-C8E6-4A05-918E-CFFF84DC0F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924A16FD-8F94-4E32-8A95-5C435DF55DEA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55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3F201E-1E37-4F55-AC3E-3A13C934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2" y="1124745"/>
            <a:ext cx="7985125" cy="4593432"/>
          </a:xfrm>
        </p:spPr>
        <p:txBody>
          <a:bodyPr/>
          <a:lstStyle/>
          <a:p>
            <a:pPr marL="0" indent="0">
              <a:buNone/>
            </a:pPr>
            <a:r>
              <a:rPr lang="fi-FI" sz="2800" b="1" dirty="0" err="1">
                <a:solidFill>
                  <a:srgbClr val="FF0000"/>
                </a:solidFill>
              </a:rPr>
              <a:t>Pick</a:t>
            </a:r>
            <a:r>
              <a:rPr lang="fi-FI" sz="2800" b="1" dirty="0">
                <a:solidFill>
                  <a:srgbClr val="FF0000"/>
                </a:solidFill>
              </a:rPr>
              <a:t> </a:t>
            </a:r>
            <a:r>
              <a:rPr lang="fi-FI" sz="2800" b="1" dirty="0" err="1">
                <a:solidFill>
                  <a:srgbClr val="FF0000"/>
                </a:solidFill>
              </a:rPr>
              <a:t>two</a:t>
            </a:r>
            <a:r>
              <a:rPr lang="fi-FI" sz="2800" b="1" dirty="0">
                <a:solidFill>
                  <a:srgbClr val="FF0000"/>
                </a:solidFill>
              </a:rPr>
              <a:t> </a:t>
            </a:r>
            <a:r>
              <a:rPr lang="fi-FI" sz="2800" b="1" dirty="0" err="1">
                <a:solidFill>
                  <a:srgbClr val="FF0000"/>
                </a:solidFill>
              </a:rPr>
              <a:t>articles</a:t>
            </a:r>
            <a:r>
              <a:rPr lang="fi-FI" sz="2800" b="1" dirty="0">
                <a:solidFill>
                  <a:srgbClr val="FF0000"/>
                </a:solidFill>
              </a:rPr>
              <a:t>/</a:t>
            </a:r>
            <a:r>
              <a:rPr lang="fi-FI" sz="2800" b="1" dirty="0" err="1">
                <a:solidFill>
                  <a:srgbClr val="FF0000"/>
                </a:solidFill>
              </a:rPr>
              <a:t>chapters</a:t>
            </a:r>
            <a:r>
              <a:rPr lang="fi-FI" sz="2800" b="1" dirty="0">
                <a:solidFill>
                  <a:srgbClr val="FF0000"/>
                </a:solidFill>
              </a:rPr>
              <a:t> from the </a:t>
            </a:r>
            <a:r>
              <a:rPr lang="fi-FI" sz="2800" b="1" dirty="0" err="1">
                <a:solidFill>
                  <a:srgbClr val="FF0000"/>
                </a:solidFill>
              </a:rPr>
              <a:t>reading</a:t>
            </a:r>
            <a:r>
              <a:rPr lang="fi-FI" sz="2800" b="1" dirty="0">
                <a:solidFill>
                  <a:srgbClr val="FF0000"/>
                </a:solidFill>
              </a:rPr>
              <a:t> </a:t>
            </a:r>
            <a:r>
              <a:rPr lang="fi-FI" sz="2800" b="1" dirty="0" err="1">
                <a:solidFill>
                  <a:srgbClr val="FF0000"/>
                </a:solidFill>
              </a:rPr>
              <a:t>list</a:t>
            </a:r>
            <a:endParaRPr lang="fi-FI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i-FI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i-FI" sz="2800" b="1" dirty="0">
                <a:solidFill>
                  <a:srgbClr val="FF0000"/>
                </a:solidFill>
              </a:rPr>
              <a:t>Please, </a:t>
            </a:r>
            <a:r>
              <a:rPr lang="fi-FI" sz="2800" b="1" dirty="0" err="1">
                <a:solidFill>
                  <a:srgbClr val="FF0000"/>
                </a:solidFill>
              </a:rPr>
              <a:t>read</a:t>
            </a:r>
            <a:r>
              <a:rPr lang="fi-FI" sz="2800" b="1" dirty="0">
                <a:solidFill>
                  <a:srgbClr val="FF0000"/>
                </a:solidFill>
              </a:rPr>
              <a:t> </a:t>
            </a:r>
            <a:r>
              <a:rPr lang="fi-FI" sz="2800" b="1" dirty="0" err="1">
                <a:solidFill>
                  <a:srgbClr val="FF0000"/>
                </a:solidFill>
              </a:rPr>
              <a:t>them</a:t>
            </a:r>
            <a:r>
              <a:rPr lang="fi-FI" sz="2800" b="1" dirty="0">
                <a:solidFill>
                  <a:srgbClr val="FF0000"/>
                </a:solidFill>
              </a:rPr>
              <a:t> by the 10th of May!</a:t>
            </a:r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r>
              <a:rPr lang="en-US" sz="2800" dirty="0"/>
              <a:t>Then, we will have group works based on the text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fi-FI" sz="2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0AD42A2-7136-4A1F-A2E5-64EF04BDB8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9C53CD9B-CA60-40EA-B031-C790402AD132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 bwMode="auto">
          <a:xfrm>
            <a:off x="35496" y="5157192"/>
            <a:ext cx="8856984" cy="172819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26596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68A6468-7BD7-1642-B70A-F756C36C3A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6056325"/>
            <a:ext cx="1944216" cy="3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" y="836712"/>
            <a:ext cx="8532440" cy="483019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2D3F04D-7414-4506-8919-87E6EFFBAD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C36E6331-7894-4DEE-9C05-25D968CA2367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/>
          <p:cNvSpPr/>
          <p:nvPr/>
        </p:nvSpPr>
        <p:spPr bwMode="auto">
          <a:xfrm>
            <a:off x="35496" y="5157192"/>
            <a:ext cx="8856984" cy="172819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806283" cy="493190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9BD09785-6464-A248-9DBD-2DC02B1B15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6088119"/>
            <a:ext cx="1944216" cy="3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D83D7040-1926-E446-A4C5-A8CC66BFDF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0"/>
            <a:ext cx="6344219" cy="5688984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A2C9539E-A049-C947-BE37-D32C52A6EBE8}"/>
              </a:ext>
            </a:extLst>
          </p:cNvPr>
          <p:cNvSpPr/>
          <p:nvPr/>
        </p:nvSpPr>
        <p:spPr bwMode="auto">
          <a:xfrm>
            <a:off x="6876256" y="5373215"/>
            <a:ext cx="1274440" cy="319569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1AC64FE-B438-E642-B68D-DBCED72263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DBA39DA2-8A55-304A-8B5B-2C387E50665C}"/>
              </a:ext>
            </a:extLst>
          </p:cNvPr>
          <p:cNvSpPr/>
          <p:nvPr/>
        </p:nvSpPr>
        <p:spPr bwMode="auto">
          <a:xfrm>
            <a:off x="1115616" y="5943600"/>
            <a:ext cx="1296144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7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uvaobjekti">
            <a:extLst>
              <a:ext uri="{FF2B5EF4-FFF2-40B4-BE49-F238E27FC236}">
                <a16:creationId xmlns:a16="http://schemas.microsoft.com/office/drawing/2014/main" id="{CED8EAF7-61E3-48E5-9A57-B5CFBDF6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8500"/>
            <a:ext cx="9180512" cy="59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465B301E-3843-441A-8DAD-439D57A0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03" y="567940"/>
            <a:ext cx="8136905" cy="1152128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Circular economy society</a:t>
            </a:r>
            <a:br>
              <a:rPr lang="en-US" dirty="0"/>
            </a:br>
            <a:br>
              <a:rPr lang="en-US" dirty="0"/>
            </a:br>
            <a:endParaRPr lang="fi-FI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856214A-6A31-4578-B9A6-15E6C5C249ED}"/>
              </a:ext>
            </a:extLst>
          </p:cNvPr>
          <p:cNvSpPr txBox="1"/>
          <p:nvPr/>
        </p:nvSpPr>
        <p:spPr>
          <a:xfrm>
            <a:off x="6246343" y="2590461"/>
            <a:ext cx="22102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CONSTRUCTION INDUSTRY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3FFF1AC-7EF5-46D0-88DB-B610ABA867AE}"/>
              </a:ext>
            </a:extLst>
          </p:cNvPr>
          <p:cNvSpPr txBox="1"/>
          <p:nvPr/>
        </p:nvSpPr>
        <p:spPr>
          <a:xfrm>
            <a:off x="6858000" y="3680497"/>
            <a:ext cx="22102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LOGISTICS AND TRANSPORTATION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6323730-192E-4DEE-8D02-50315DD81801}"/>
              </a:ext>
            </a:extLst>
          </p:cNvPr>
          <p:cNvSpPr txBox="1"/>
          <p:nvPr/>
        </p:nvSpPr>
        <p:spPr>
          <a:xfrm>
            <a:off x="1590462" y="3444466"/>
            <a:ext cx="1132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INDIVIDUAL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7248D22-AA8C-4175-B1E7-6FD647CD2C38}"/>
              </a:ext>
            </a:extLst>
          </p:cNvPr>
          <p:cNvSpPr txBox="1"/>
          <p:nvPr/>
        </p:nvSpPr>
        <p:spPr>
          <a:xfrm>
            <a:off x="6789317" y="1627805"/>
            <a:ext cx="20285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MINING AND 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PROCESS INDUSTRY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02FB1C9F-5853-4E1D-BD06-F36069C10F5E}"/>
              </a:ext>
            </a:extLst>
          </p:cNvPr>
          <p:cNvSpPr txBox="1"/>
          <p:nvPr/>
        </p:nvSpPr>
        <p:spPr>
          <a:xfrm>
            <a:off x="4605421" y="3093707"/>
            <a:ext cx="1132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FOOD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5C1A2284-B2B9-47F4-84C6-B646F886A244}"/>
              </a:ext>
            </a:extLst>
          </p:cNvPr>
          <p:cNvSpPr txBox="1"/>
          <p:nvPr/>
        </p:nvSpPr>
        <p:spPr>
          <a:xfrm>
            <a:off x="687408" y="3964414"/>
            <a:ext cx="12299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SOCIAL SECTOR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8C9591A1-B29F-4F82-B3E4-F9246F75EECE}"/>
              </a:ext>
            </a:extLst>
          </p:cNvPr>
          <p:cNvSpPr txBox="1"/>
          <p:nvPr/>
        </p:nvSpPr>
        <p:spPr>
          <a:xfrm>
            <a:off x="2906919" y="3167467"/>
            <a:ext cx="1229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EDUCATION AND RESEARCH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927E9CB-2D77-4E1D-8DB8-2937CC1F4D68}"/>
              </a:ext>
            </a:extLst>
          </p:cNvPr>
          <p:cNvSpPr txBox="1"/>
          <p:nvPr/>
        </p:nvSpPr>
        <p:spPr>
          <a:xfrm>
            <a:off x="663675" y="2363030"/>
            <a:ext cx="12299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OTHER AREAS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8F1CB7B-DDB9-4729-9307-A367ADF5EB7C}"/>
              </a:ext>
            </a:extLst>
          </p:cNvPr>
          <p:cNvSpPr txBox="1"/>
          <p:nvPr/>
        </p:nvSpPr>
        <p:spPr>
          <a:xfrm>
            <a:off x="4190975" y="1720139"/>
            <a:ext cx="1429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FORESTRY AND FOREST INDUSTRY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B6467422-5DB7-448B-B593-53B652496D8E}"/>
              </a:ext>
            </a:extLst>
          </p:cNvPr>
          <p:cNvSpPr txBox="1"/>
          <p:nvPr/>
        </p:nvSpPr>
        <p:spPr>
          <a:xfrm>
            <a:off x="4266437" y="2495720"/>
            <a:ext cx="1132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AGRICULTURE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EDD16736-6287-4959-8624-72E0D91B7403}"/>
              </a:ext>
            </a:extLst>
          </p:cNvPr>
          <p:cNvSpPr txBox="1"/>
          <p:nvPr/>
        </p:nvSpPr>
        <p:spPr>
          <a:xfrm>
            <a:off x="5562877" y="3345026"/>
            <a:ext cx="14243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HOUSING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0E3FDB46-4DF5-4AC6-A2C6-8F85FF832BEB}"/>
              </a:ext>
            </a:extLst>
          </p:cNvPr>
          <p:cNvSpPr txBox="1"/>
          <p:nvPr/>
        </p:nvSpPr>
        <p:spPr>
          <a:xfrm>
            <a:off x="899997" y="2977933"/>
            <a:ext cx="1132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LEISURE TIME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FCB97A22-8D14-4A56-B096-9AA481D6D436}"/>
              </a:ext>
            </a:extLst>
          </p:cNvPr>
          <p:cNvSpPr txBox="1"/>
          <p:nvPr/>
        </p:nvSpPr>
        <p:spPr>
          <a:xfrm>
            <a:off x="1679500" y="1791653"/>
            <a:ext cx="11321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SPORT AND CULTURE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A4F51E8D-0DC3-49B9-94DE-E46E0DDC0FE6}"/>
              </a:ext>
            </a:extLst>
          </p:cNvPr>
          <p:cNvSpPr txBox="1"/>
          <p:nvPr/>
        </p:nvSpPr>
        <p:spPr>
          <a:xfrm>
            <a:off x="2641684" y="2476795"/>
            <a:ext cx="11321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+mn-ea"/>
              </a:rPr>
              <a:t>ENERGY</a:t>
            </a:r>
            <a:endParaRPr lang="fi-FI" sz="1200" dirty="0">
              <a:solidFill>
                <a:srgbClr val="FFFFFF"/>
              </a:solidFill>
              <a:latin typeface="Georgia"/>
              <a:ea typeface="+mn-ea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3E3CDBB-A842-EF44-8B82-9325FA8633DD}"/>
              </a:ext>
            </a:extLst>
          </p:cNvPr>
          <p:cNvSpPr txBox="1"/>
          <p:nvPr/>
        </p:nvSpPr>
        <p:spPr>
          <a:xfrm>
            <a:off x="31726" y="6027003"/>
            <a:ext cx="9220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2400" b="1" dirty="0" err="1">
                <a:solidFill>
                  <a:srgbClr val="FFFF00"/>
                </a:solidFill>
              </a:rPr>
              <a:t>Everywhere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there</a:t>
            </a:r>
            <a:r>
              <a:rPr lang="fi-FI" sz="2400" b="1" dirty="0">
                <a:solidFill>
                  <a:srgbClr val="FFFF00"/>
                </a:solidFill>
              </a:rPr>
              <a:t> is a </a:t>
            </a:r>
            <a:r>
              <a:rPr lang="fi-FI" sz="2400" b="1" dirty="0" err="1">
                <a:solidFill>
                  <a:srgbClr val="FFFF00"/>
                </a:solidFill>
              </a:rPr>
              <a:t>need</a:t>
            </a:r>
            <a:r>
              <a:rPr lang="fi-FI" sz="2400" b="1" dirty="0">
                <a:solidFill>
                  <a:srgbClr val="FFFF00"/>
                </a:solidFill>
              </a:rPr>
              <a:t> for </a:t>
            </a:r>
            <a:r>
              <a:rPr lang="fi-FI" sz="2400" b="1" dirty="0" err="1">
                <a:solidFill>
                  <a:srgbClr val="FFFF00"/>
                </a:solidFill>
              </a:rPr>
              <a:t>change</a:t>
            </a:r>
            <a:r>
              <a:rPr lang="fi-FI" sz="2400" b="1" dirty="0">
                <a:solidFill>
                  <a:srgbClr val="FFFF00"/>
                </a:solidFill>
              </a:rPr>
              <a:t>, </a:t>
            </a:r>
          </a:p>
          <a:p>
            <a:pPr algn="l"/>
            <a:r>
              <a:rPr lang="fi-FI" sz="2400" b="1" dirty="0">
                <a:solidFill>
                  <a:srgbClr val="FFFF00"/>
                </a:solidFill>
              </a:rPr>
              <a:t>and </a:t>
            </a:r>
            <a:r>
              <a:rPr lang="fi-FI" sz="2400" b="1" dirty="0" err="1">
                <a:solidFill>
                  <a:srgbClr val="FFFF00"/>
                </a:solidFill>
              </a:rPr>
              <a:t>everyone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has</a:t>
            </a:r>
            <a:r>
              <a:rPr lang="fi-FI" sz="2400" b="1" dirty="0">
                <a:solidFill>
                  <a:srgbClr val="FFFF00"/>
                </a:solidFill>
              </a:rPr>
              <a:t> to </a:t>
            </a:r>
            <a:r>
              <a:rPr lang="fi-FI" sz="2400" b="1" dirty="0" err="1">
                <a:solidFill>
                  <a:srgbClr val="FFFF00"/>
                </a:solidFill>
              </a:rPr>
              <a:t>find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their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own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role</a:t>
            </a:r>
            <a:r>
              <a:rPr lang="fi-FI" sz="2400" b="1" dirty="0">
                <a:solidFill>
                  <a:srgbClr val="FFFF00"/>
                </a:solidFill>
              </a:rPr>
              <a:t> in </a:t>
            </a:r>
            <a:r>
              <a:rPr lang="fi-FI" sz="2400" b="1" dirty="0" err="1">
                <a:solidFill>
                  <a:srgbClr val="FFFF00"/>
                </a:solidFill>
              </a:rPr>
              <a:t>making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the</a:t>
            </a:r>
            <a:r>
              <a:rPr lang="fi-FI" sz="2400" b="1" dirty="0">
                <a:solidFill>
                  <a:srgbClr val="FFFF00"/>
                </a:solidFill>
              </a:rPr>
              <a:t> </a:t>
            </a:r>
            <a:r>
              <a:rPr lang="fi-FI" sz="2400" b="1" dirty="0" err="1">
                <a:solidFill>
                  <a:srgbClr val="FFFF00"/>
                </a:solidFill>
              </a:rPr>
              <a:t>change</a:t>
            </a:r>
            <a:r>
              <a:rPr lang="fi-FI" sz="24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64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960"/>
            <a:ext cx="9144000" cy="5200288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1E5B0376-6B4F-204C-90FF-EBB4CBA1E6E5}"/>
              </a:ext>
            </a:extLst>
          </p:cNvPr>
          <p:cNvSpPr/>
          <p:nvPr/>
        </p:nvSpPr>
        <p:spPr bwMode="auto">
          <a:xfrm>
            <a:off x="1115616" y="5898976"/>
            <a:ext cx="1368152" cy="91440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F789115-1472-3E40-8BE3-B2BE145BA7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95160"/>
      </p:ext>
    </p:extLst>
  </p:cSld>
  <p:clrMapOvr>
    <a:masterClrMapping/>
  </p:clrMapOvr>
</p:sld>
</file>

<file path=ppt/theme/theme1.xml><?xml version="1.0" encoding="utf-8"?>
<a:theme xmlns:a="http://schemas.openxmlformats.org/drawingml/2006/main" name="aalto_Chem_Tech">
  <a:themeElements>
    <a:clrScheme name="aalto_Chem_Tech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aalto_Chem_Tech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alto_Chem_Tech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_title">
  <a:themeElements>
    <a:clrScheme name="white_title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white_tit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white_title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ubtitle">
  <a:themeElements>
    <a:clrScheme name="subtitle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subtit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ubtitle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aalto_Chem_Tech.pot</Template>
  <TotalTime>22200</TotalTime>
  <Words>1833</Words>
  <Application>Microsoft Office PowerPoint</Application>
  <PresentationFormat>Näytössä katseltava diaesitys (4:3)</PresentationFormat>
  <Paragraphs>245</Paragraphs>
  <Slides>37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37</vt:i4>
      </vt:variant>
    </vt:vector>
  </HeadingPairs>
  <TitlesOfParts>
    <vt:vector size="45" baseType="lpstr">
      <vt:lpstr>Arial</vt:lpstr>
      <vt:lpstr>Georgia</vt:lpstr>
      <vt:lpstr>Lucida Grande</vt:lpstr>
      <vt:lpstr>Times New Roman</vt:lpstr>
      <vt:lpstr>Wingdings</vt:lpstr>
      <vt:lpstr>aalto_Chem_Tech</vt:lpstr>
      <vt:lpstr>white_title</vt:lpstr>
      <vt:lpstr>subtitle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Circular economy society  </vt:lpstr>
      <vt:lpstr>PowerPoint-esitys</vt:lpstr>
      <vt:lpstr>PowerPoint-esitys</vt:lpstr>
      <vt:lpstr>PowerPoint-esitys</vt:lpstr>
      <vt:lpstr>NEW WAY TO THINK AND ACT</vt:lpstr>
      <vt:lpstr>PowerPoint-esitys</vt:lpstr>
      <vt:lpstr>BREAKING OUT THE SILOS!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Course diary</vt:lpstr>
      <vt:lpstr>Assignment/Independent studying/Group work</vt:lpstr>
      <vt:lpstr>Course diary</vt:lpstr>
      <vt:lpstr>Pre-task for Taneli’s lecture on 3rd of May </vt:lpstr>
      <vt:lpstr>Readings</vt:lpstr>
      <vt:lpstr>PowerPoint-esitys</vt:lpstr>
    </vt:vector>
  </TitlesOfParts>
  <Company>jj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JJ</dc:creator>
  <cp:lastModifiedBy>Mäkikoskela Riikka</cp:lastModifiedBy>
  <cp:revision>246</cp:revision>
  <dcterms:created xsi:type="dcterms:W3CDTF">2011-01-05T10:14:13Z</dcterms:created>
  <dcterms:modified xsi:type="dcterms:W3CDTF">2021-04-26T14:22:54Z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TieturiVerId">
    <vt:lpwstr>001</vt:lpwstr>
  </property>
</Properties>
</file>