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Lst>
  <p:notesMasterIdLst>
    <p:notesMasterId r:id="rId37"/>
  </p:notesMasterIdLst>
  <p:handoutMasterIdLst>
    <p:handoutMasterId r:id="rId38"/>
  </p:handoutMasterIdLst>
  <p:sldIdLst>
    <p:sldId id="256" r:id="rId4"/>
    <p:sldId id="373" r:id="rId5"/>
    <p:sldId id="329" r:id="rId6"/>
    <p:sldId id="403" r:id="rId7"/>
    <p:sldId id="402" r:id="rId8"/>
    <p:sldId id="386" r:id="rId9"/>
    <p:sldId id="307" r:id="rId10"/>
    <p:sldId id="301" r:id="rId11"/>
    <p:sldId id="313" r:id="rId12"/>
    <p:sldId id="387" r:id="rId13"/>
    <p:sldId id="271" r:id="rId14"/>
    <p:sldId id="303" r:id="rId15"/>
    <p:sldId id="304" r:id="rId16"/>
    <p:sldId id="375" r:id="rId17"/>
    <p:sldId id="376" r:id="rId18"/>
    <p:sldId id="377" r:id="rId19"/>
    <p:sldId id="378" r:id="rId20"/>
    <p:sldId id="393" r:id="rId21"/>
    <p:sldId id="394" r:id="rId22"/>
    <p:sldId id="395" r:id="rId23"/>
    <p:sldId id="396" r:id="rId24"/>
    <p:sldId id="399" r:id="rId25"/>
    <p:sldId id="397" r:id="rId26"/>
    <p:sldId id="398" r:id="rId27"/>
    <p:sldId id="1753" r:id="rId28"/>
    <p:sldId id="1752" r:id="rId29"/>
    <p:sldId id="1743" r:id="rId30"/>
    <p:sldId id="1745" r:id="rId31"/>
    <p:sldId id="1747" r:id="rId32"/>
    <p:sldId id="1754" r:id="rId33"/>
    <p:sldId id="314" r:id="rId34"/>
    <p:sldId id="315" r:id="rId35"/>
    <p:sldId id="1751" r:id="rId36"/>
  </p:sldIdLst>
  <p:sldSz cx="9144000" cy="6858000" type="screen4x3"/>
  <p:notesSz cx="6858000" cy="9144000"/>
  <p:defaultTextStyle>
    <a:defPPr>
      <a:defRPr lang="fi-FI"/>
    </a:defPPr>
    <a:lvl1pPr algn="ctr" rtl="0" fontAlgn="base">
      <a:spcBef>
        <a:spcPct val="0"/>
      </a:spcBef>
      <a:spcAft>
        <a:spcPct val="0"/>
      </a:spcAft>
      <a:defRPr kern="1200">
        <a:solidFill>
          <a:schemeClr val="tx1"/>
        </a:solidFill>
        <a:latin typeface="Arial" charset="0"/>
        <a:ea typeface="ＭＳ Ｐゴシック" charset="0"/>
        <a:cs typeface="+mn-cs"/>
      </a:defRPr>
    </a:lvl1pPr>
    <a:lvl2pPr marL="457200" algn="ctr" rtl="0" fontAlgn="base">
      <a:spcBef>
        <a:spcPct val="0"/>
      </a:spcBef>
      <a:spcAft>
        <a:spcPct val="0"/>
      </a:spcAft>
      <a:defRPr kern="1200">
        <a:solidFill>
          <a:schemeClr val="tx1"/>
        </a:solidFill>
        <a:latin typeface="Arial" charset="0"/>
        <a:ea typeface="ＭＳ Ｐゴシック" charset="0"/>
        <a:cs typeface="+mn-cs"/>
      </a:defRPr>
    </a:lvl2pPr>
    <a:lvl3pPr marL="914400" algn="ctr" rtl="0" fontAlgn="base">
      <a:spcBef>
        <a:spcPct val="0"/>
      </a:spcBef>
      <a:spcAft>
        <a:spcPct val="0"/>
      </a:spcAft>
      <a:defRPr kern="1200">
        <a:solidFill>
          <a:schemeClr val="tx1"/>
        </a:solidFill>
        <a:latin typeface="Arial" charset="0"/>
        <a:ea typeface="ＭＳ Ｐゴシック" charset="0"/>
        <a:cs typeface="+mn-cs"/>
      </a:defRPr>
    </a:lvl3pPr>
    <a:lvl4pPr marL="1371600" algn="ctr" rtl="0" fontAlgn="base">
      <a:spcBef>
        <a:spcPct val="0"/>
      </a:spcBef>
      <a:spcAft>
        <a:spcPct val="0"/>
      </a:spcAft>
      <a:defRPr kern="1200">
        <a:solidFill>
          <a:schemeClr val="tx1"/>
        </a:solidFill>
        <a:latin typeface="Arial" charset="0"/>
        <a:ea typeface="ＭＳ Ｐゴシック" charset="0"/>
        <a:cs typeface="+mn-cs"/>
      </a:defRPr>
    </a:lvl4pPr>
    <a:lvl5pPr marL="1828800" algn="ctr"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C0"/>
    <a:srgbClr val="0057C0"/>
    <a:srgbClr val="0049C0"/>
    <a:srgbClr val="F00000"/>
    <a:srgbClr val="210043"/>
    <a:srgbClr val="009B3A"/>
    <a:srgbClr val="ED2939"/>
    <a:srgbClr val="0065BD"/>
    <a:srgbClr val="898989"/>
    <a:srgbClr val="928B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4" autoAdjust="0"/>
    <p:restoredTop sz="94715"/>
  </p:normalViewPr>
  <p:slideViewPr>
    <p:cSldViewPr>
      <p:cViewPr varScale="1">
        <p:scale>
          <a:sx n="94" d="100"/>
          <a:sy n="94" d="100"/>
        </p:scale>
        <p:origin x="48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6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843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5CED9602-9ED0-154D-92D4-4AF76DE93C55}" type="slidenum">
              <a:rPr lang="en-US"/>
              <a:pPr/>
              <a:t>‹#›</a:t>
            </a:fld>
            <a:endParaRPr lang="en-US"/>
          </a:p>
        </p:txBody>
      </p:sp>
    </p:spTree>
    <p:extLst>
      <p:ext uri="{BB962C8B-B14F-4D97-AF65-F5344CB8AC3E}">
        <p14:creationId xmlns:p14="http://schemas.microsoft.com/office/powerpoint/2010/main" val="154379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fi-FI"/>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fi-FI"/>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fi-FI"/>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3967644F-B636-DD41-A3FD-E24241519550}" type="slidenum">
              <a:rPr lang="fi-FI"/>
              <a:pPr/>
              <a:t>‹#›</a:t>
            </a:fld>
            <a:endParaRPr lang="fi-FI"/>
          </a:p>
        </p:txBody>
      </p:sp>
    </p:spTree>
    <p:extLst>
      <p:ext uri="{BB962C8B-B14F-4D97-AF65-F5344CB8AC3E}">
        <p14:creationId xmlns:p14="http://schemas.microsoft.com/office/powerpoint/2010/main" val="1305619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14</a:t>
            </a:fld>
            <a:endParaRPr lang="fi-FI"/>
          </a:p>
        </p:txBody>
      </p:sp>
    </p:spTree>
    <p:extLst>
      <p:ext uri="{BB962C8B-B14F-4D97-AF65-F5344CB8AC3E}">
        <p14:creationId xmlns:p14="http://schemas.microsoft.com/office/powerpoint/2010/main" val="246759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15</a:t>
            </a:fld>
            <a:endParaRPr lang="fi-FI"/>
          </a:p>
        </p:txBody>
      </p:sp>
    </p:spTree>
    <p:extLst>
      <p:ext uri="{BB962C8B-B14F-4D97-AF65-F5344CB8AC3E}">
        <p14:creationId xmlns:p14="http://schemas.microsoft.com/office/powerpoint/2010/main" val="269761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r>
              <a:rPr lang="fi-FI" dirty="0" err="1"/>
              <a:t>art</a:t>
            </a:r>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16</a:t>
            </a:fld>
            <a:endParaRPr lang="fi-FI"/>
          </a:p>
        </p:txBody>
      </p:sp>
    </p:spTree>
    <p:extLst>
      <p:ext uri="{BB962C8B-B14F-4D97-AF65-F5344CB8AC3E}">
        <p14:creationId xmlns:p14="http://schemas.microsoft.com/office/powerpoint/2010/main" val="163234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17</a:t>
            </a:fld>
            <a:endParaRPr lang="fi-FI"/>
          </a:p>
        </p:txBody>
      </p:sp>
    </p:spTree>
    <p:extLst>
      <p:ext uri="{BB962C8B-B14F-4D97-AF65-F5344CB8AC3E}">
        <p14:creationId xmlns:p14="http://schemas.microsoft.com/office/powerpoint/2010/main" val="413392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27</a:t>
            </a:fld>
            <a:endParaRPr lang="fi-FI"/>
          </a:p>
        </p:txBody>
      </p:sp>
    </p:spTree>
    <p:extLst>
      <p:ext uri="{BB962C8B-B14F-4D97-AF65-F5344CB8AC3E}">
        <p14:creationId xmlns:p14="http://schemas.microsoft.com/office/powerpoint/2010/main" val="405224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967644F-B636-DD41-A3FD-E24241519550}" type="slidenum">
              <a:rPr lang="fi-FI" smtClean="0"/>
              <a:pPr/>
              <a:t>28</a:t>
            </a:fld>
            <a:endParaRPr lang="fi-FI"/>
          </a:p>
        </p:txBody>
      </p:sp>
    </p:spTree>
    <p:extLst>
      <p:ext uri="{BB962C8B-B14F-4D97-AF65-F5344CB8AC3E}">
        <p14:creationId xmlns:p14="http://schemas.microsoft.com/office/powerpoint/2010/main" val="219916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Rectangle 7"/>
          <p:cNvSpPr>
            <a:spLocks noChangeArrowheads="1"/>
          </p:cNvSpPr>
          <p:nvPr/>
        </p:nvSpPr>
        <p:spPr bwMode="auto">
          <a:xfrm>
            <a:off x="406400" y="1712914"/>
            <a:ext cx="8324850" cy="3919537"/>
          </a:xfrm>
          <a:prstGeom prst="rect">
            <a:avLst/>
          </a:prstGeom>
          <a:solidFill>
            <a:srgbClr val="ED293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4" name="Rectangle 2"/>
          <p:cNvSpPr>
            <a:spLocks noGrp="1" noChangeArrowheads="1"/>
          </p:cNvSpPr>
          <p:nvPr>
            <p:ph type="ctrTitle"/>
          </p:nvPr>
        </p:nvSpPr>
        <p:spPr>
          <a:xfrm>
            <a:off x="571502" y="1770063"/>
            <a:ext cx="7769225" cy="1331912"/>
          </a:xfrm>
        </p:spPr>
        <p:txBody>
          <a:bodyPr/>
          <a:lstStyle>
            <a:lvl1pPr>
              <a:defRPr sz="4000">
                <a:solidFill>
                  <a:schemeClr val="bg1"/>
                </a:solidFill>
              </a:defRPr>
            </a:lvl1pPr>
          </a:lstStyle>
          <a:p>
            <a:pPr lvl="0"/>
            <a:r>
              <a:rPr lang="fi-FI" noProof="0"/>
              <a:t>Click to edit Master title style</a:t>
            </a:r>
            <a:endParaRPr lang="en-US" noProof="0"/>
          </a:p>
        </p:txBody>
      </p:sp>
      <p:sp>
        <p:nvSpPr>
          <p:cNvPr id="3075" name="Rectangle 3"/>
          <p:cNvSpPr>
            <a:spLocks noGrp="1" noChangeArrowheads="1"/>
          </p:cNvSpPr>
          <p:nvPr>
            <p:ph type="subTitle" idx="1"/>
          </p:nvPr>
        </p:nvSpPr>
        <p:spPr>
          <a:xfrm>
            <a:off x="571502" y="3141665"/>
            <a:ext cx="6283325" cy="2339975"/>
          </a:xfrm>
        </p:spPr>
        <p:txBody>
          <a:bodyPr/>
          <a:lstStyle>
            <a:lvl1pPr marL="0" indent="0">
              <a:buFontTx/>
              <a:buNone/>
              <a:defRPr>
                <a:solidFill>
                  <a:schemeClr val="bg1"/>
                </a:solidFill>
                <a:latin typeface="Georgia" charset="0"/>
              </a:defRPr>
            </a:lvl1pPr>
          </a:lstStyle>
          <a:p>
            <a:pPr lvl="0"/>
            <a:r>
              <a:rPr lang="fi-FI" noProof="0"/>
              <a:t>Click to edit Master subtitle style</a:t>
            </a:r>
            <a:endParaRPr lang="en-US" noProof="0"/>
          </a:p>
        </p:txBody>
      </p:sp>
      <p:sp>
        <p:nvSpPr>
          <p:cNvPr id="3076" name="Rectangle 4"/>
          <p:cNvSpPr>
            <a:spLocks noGrp="1" noChangeArrowheads="1"/>
          </p:cNvSpPr>
          <p:nvPr>
            <p:ph type="dt" sz="half" idx="2"/>
          </p:nvPr>
        </p:nvSpPr>
        <p:spPr>
          <a:xfrm>
            <a:off x="2860675" y="5959476"/>
            <a:ext cx="2025650" cy="176213"/>
          </a:xfrm>
        </p:spPr>
        <p:txBody>
          <a:bodyPr/>
          <a:lstStyle>
            <a:lvl1pPr>
              <a:defRPr sz="1200">
                <a:solidFill>
                  <a:srgbClr val="928B81"/>
                </a:solidFill>
              </a:defRPr>
            </a:lvl1pPr>
          </a:lstStyle>
          <a:p>
            <a:fld id="{E3AC4BD4-D4F4-3242-98BB-25C48A4A0524}" type="datetime1">
              <a:rPr lang="en-US"/>
              <a:pPr/>
              <a:t>5/2/2021</a:t>
            </a:fld>
            <a:endParaRPr lang="en-US"/>
          </a:p>
        </p:txBody>
      </p:sp>
      <p:pic>
        <p:nvPicPr>
          <p:cNvPr id="3092" name="Picture 20" descr="Aalto_EN_Chem-Tech_21_RGB_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7" y="0"/>
            <a:ext cx="1789113" cy="1676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33C1113C-FB61-AE43-8117-384C34E435DC}"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09AEF5-61E7-FD4F-934C-AFF92AF007D2}" type="slidenum">
              <a:rPr lang="en-US"/>
              <a:pPr/>
              <a:t>‹#›</a:t>
            </a:fld>
            <a:endParaRPr lang="en-US"/>
          </a:p>
        </p:txBody>
      </p:sp>
    </p:spTree>
    <p:extLst>
      <p:ext uri="{BB962C8B-B14F-4D97-AF65-F5344CB8AC3E}">
        <p14:creationId xmlns:p14="http://schemas.microsoft.com/office/powerpoint/2010/main" val="232842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40" y="488952"/>
            <a:ext cx="1995487" cy="52292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571500" y="488952"/>
            <a:ext cx="5837238" cy="52292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6E965F22-70D2-F04B-9110-F6B2360E7BDB}"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E235CA-E6F1-A94E-A321-BD84599EB5DA}" type="slidenum">
              <a:rPr lang="en-US"/>
              <a:pPr/>
              <a:t>‹#›</a:t>
            </a:fld>
            <a:endParaRPr lang="en-US"/>
          </a:p>
        </p:txBody>
      </p:sp>
    </p:spTree>
    <p:extLst>
      <p:ext uri="{BB962C8B-B14F-4D97-AF65-F5344CB8AC3E}">
        <p14:creationId xmlns:p14="http://schemas.microsoft.com/office/powerpoint/2010/main" val="114423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9144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539552" y="356659"/>
            <a:ext cx="8136905" cy="1152128"/>
          </a:xfrm>
        </p:spPr>
        <p:txBody>
          <a:bodyPr/>
          <a:lstStyle>
            <a:lvl1pPr algn="l">
              <a:defRPr sz="2400">
                <a:solidFill>
                  <a:schemeClr val="bg1"/>
                </a:solidFill>
              </a:defRPr>
            </a:lvl1pPr>
          </a:lstStyle>
          <a:p>
            <a:r>
              <a:rPr lang="fi-FI" noProof="0"/>
              <a:t>Muokkaa perustyyl. napsautt.</a:t>
            </a:r>
            <a:endParaRPr lang="en-GB" noProof="0"/>
          </a:p>
        </p:txBody>
      </p:sp>
      <p:sp>
        <p:nvSpPr>
          <p:cNvPr id="8" name="Text Placeholder 11"/>
          <p:cNvSpPr>
            <a:spLocks noGrp="1"/>
          </p:cNvSpPr>
          <p:nvPr>
            <p:ph type="body" sz="quarter" idx="20"/>
          </p:nvPr>
        </p:nvSpPr>
        <p:spPr>
          <a:xfrm>
            <a:off x="539553" y="1700808"/>
            <a:ext cx="8136904" cy="4320480"/>
          </a:xfrm>
        </p:spPr>
        <p:txBody>
          <a:bodyPr/>
          <a:lstStyle>
            <a:lvl1pPr marL="179384" marR="0" indent="-179384" algn="l" defTabSz="457189" rtl="0" eaLnBrk="1" fontAlgn="auto" latinLnBrk="0" hangingPunct="1">
              <a:lnSpc>
                <a:spcPct val="90000"/>
              </a:lnSpc>
              <a:spcBef>
                <a:spcPct val="20000"/>
              </a:spcBef>
              <a:spcAft>
                <a:spcPts val="0"/>
              </a:spcAft>
              <a:buClrTx/>
              <a:buSzTx/>
              <a:buFont typeface="Lucida Grande"/>
              <a:buChar char="-"/>
              <a:tabLst/>
              <a:defRPr sz="1600">
                <a:solidFill>
                  <a:schemeClr val="bg1"/>
                </a:solidFill>
                <a:latin typeface="Georgia"/>
                <a:cs typeface="Georgia"/>
              </a:defRPr>
            </a:lvl1pPr>
            <a:lvl2pPr marL="357179" indent="-177796" algn="l">
              <a:lnSpc>
                <a:spcPct val="90000"/>
              </a:lnSpc>
              <a:spcBef>
                <a:spcPts val="600"/>
              </a:spcBef>
              <a:buFont typeface="Georgia" panose="02040502050405020303" pitchFamily="18" charset="0"/>
              <a:buChar char="–"/>
              <a:defRPr sz="1400">
                <a:solidFill>
                  <a:schemeClr val="bg1"/>
                </a:solidFill>
                <a:latin typeface="Georgia"/>
                <a:cs typeface="Georgia"/>
              </a:defRPr>
            </a:lvl2pPr>
            <a:lvl3pPr marL="538150" indent="-171446" algn="l">
              <a:lnSpc>
                <a:spcPct val="90000"/>
              </a:lnSpc>
              <a:spcBef>
                <a:spcPts val="600"/>
              </a:spcBef>
              <a:buFont typeface="Georgia" panose="02040502050405020303" pitchFamily="18" charset="0"/>
              <a:buChar char="–"/>
              <a:defRPr sz="1200">
                <a:solidFill>
                  <a:schemeClr val="bg1"/>
                </a:solidFill>
                <a:latin typeface="Georgia"/>
                <a:cs typeface="Georgia"/>
              </a:defRPr>
            </a:lvl3pPr>
            <a:lvl4pPr marL="719120" indent="-171446" algn="l">
              <a:lnSpc>
                <a:spcPct val="90000"/>
              </a:lnSpc>
              <a:buFont typeface="Georgia" panose="02040502050405020303" pitchFamily="18" charset="0"/>
              <a:buChar char="–"/>
              <a:defRPr sz="1200">
                <a:solidFill>
                  <a:schemeClr val="bg1"/>
                </a:solidFill>
                <a:latin typeface="Georgia"/>
                <a:cs typeface="Georgia"/>
              </a:defRPr>
            </a:lvl4pPr>
            <a:lvl5pPr marL="107997" indent="-285743" algn="l">
              <a:buFont typeface="Arial"/>
              <a:buChar char="•"/>
              <a:defRPr sz="1400">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00000" y="6360000"/>
            <a:ext cx="832500" cy="216000"/>
          </a:xfrm>
          <a:prstGeom prst="rect">
            <a:avLst/>
          </a:prstGeom>
        </p:spPr>
      </p:pic>
    </p:spTree>
    <p:extLst>
      <p:ext uri="{BB962C8B-B14F-4D97-AF65-F5344CB8AC3E}">
        <p14:creationId xmlns:p14="http://schemas.microsoft.com/office/powerpoint/2010/main" val="411720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571502" y="1770063"/>
            <a:ext cx="7769225" cy="1331912"/>
          </a:xfrm>
        </p:spPr>
        <p:txBody>
          <a:bodyPr/>
          <a:lstStyle>
            <a:lvl1pPr>
              <a:defRPr sz="4000"/>
            </a:lvl1pPr>
          </a:lstStyle>
          <a:p>
            <a:pPr lvl="0"/>
            <a:r>
              <a:rPr lang="en-US" noProof="0"/>
              <a:t>Click to edit Master title style</a:t>
            </a:r>
          </a:p>
        </p:txBody>
      </p:sp>
      <p:sp>
        <p:nvSpPr>
          <p:cNvPr id="5124" name="Rectangle 4"/>
          <p:cNvSpPr>
            <a:spLocks noGrp="1" noChangeArrowheads="1"/>
          </p:cNvSpPr>
          <p:nvPr>
            <p:ph type="subTitle" idx="1"/>
          </p:nvPr>
        </p:nvSpPr>
        <p:spPr>
          <a:xfrm>
            <a:off x="571502" y="3141665"/>
            <a:ext cx="6283325" cy="2339975"/>
          </a:xfrm>
        </p:spPr>
        <p:txBody>
          <a:bodyPr/>
          <a:lstStyle>
            <a:lvl1pPr marL="0" indent="0">
              <a:buFontTx/>
              <a:buNone/>
              <a:defRPr>
                <a:solidFill>
                  <a:srgbClr val="ED2939"/>
                </a:solidFill>
                <a:latin typeface="Georgia" charset="0"/>
              </a:defRPr>
            </a:lvl1pPr>
          </a:lstStyle>
          <a:p>
            <a:pPr lvl="0"/>
            <a:r>
              <a:rPr lang="en-US" noProof="0"/>
              <a:t>Click to edit Master subtitle style</a:t>
            </a:r>
          </a:p>
        </p:txBody>
      </p:sp>
      <p:sp>
        <p:nvSpPr>
          <p:cNvPr id="5125" name="Rectangle 5"/>
          <p:cNvSpPr>
            <a:spLocks noGrp="1" noChangeArrowheads="1"/>
          </p:cNvSpPr>
          <p:nvPr>
            <p:ph type="dt" sz="half" idx="2"/>
          </p:nvPr>
        </p:nvSpPr>
        <p:spPr>
          <a:xfrm>
            <a:off x="2860675" y="5959476"/>
            <a:ext cx="2025650" cy="176213"/>
          </a:xfrm>
        </p:spPr>
        <p:txBody>
          <a:bodyPr/>
          <a:lstStyle>
            <a:lvl1pPr>
              <a:defRPr sz="1200">
                <a:solidFill>
                  <a:srgbClr val="928B81"/>
                </a:solidFill>
              </a:defRPr>
            </a:lvl1pPr>
          </a:lstStyle>
          <a:p>
            <a:fld id="{C7D3E45E-D723-6249-8A30-6B30739DA3EA}" type="datetime1">
              <a:rPr lang="en-US"/>
              <a:pPr/>
              <a:t>5/2/2021</a:t>
            </a:fld>
            <a:endParaRPr lang="en-US"/>
          </a:p>
        </p:txBody>
      </p:sp>
      <p:pic>
        <p:nvPicPr>
          <p:cNvPr id="5136" name="Picture 16" descr="Aalto_EN_Chem-Tech_21_RGB_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7" y="0"/>
            <a:ext cx="1789113" cy="1676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D1147FDE-D7C8-E447-A5DE-2F803927A26F}"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E156EE-1FEC-314A-8340-F9B5338325C3}" type="slidenum">
              <a:rPr lang="en-US"/>
              <a:pPr/>
              <a:t>‹#›</a:t>
            </a:fld>
            <a:endParaRPr lang="en-US"/>
          </a:p>
        </p:txBody>
      </p:sp>
    </p:spTree>
    <p:extLst>
      <p:ext uri="{BB962C8B-B14F-4D97-AF65-F5344CB8AC3E}">
        <p14:creationId xmlns:p14="http://schemas.microsoft.com/office/powerpoint/2010/main" val="3580071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Click to edit Master text styles</a:t>
            </a:r>
          </a:p>
        </p:txBody>
      </p:sp>
      <p:sp>
        <p:nvSpPr>
          <p:cNvPr id="4" name="Date Placeholder 3"/>
          <p:cNvSpPr>
            <a:spLocks noGrp="1"/>
          </p:cNvSpPr>
          <p:nvPr>
            <p:ph type="dt" sz="half" idx="10"/>
          </p:nvPr>
        </p:nvSpPr>
        <p:spPr/>
        <p:txBody>
          <a:bodyPr/>
          <a:lstStyle>
            <a:lvl1pPr>
              <a:defRPr/>
            </a:lvl1pPr>
          </a:lstStyle>
          <a:p>
            <a:fld id="{9A7CC5CC-1AFC-4D46-BAE1-6F8EA4A4EBDD}"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DD7C0B-22DE-BF4D-B88C-6437CA615C92}" type="slidenum">
              <a:rPr lang="en-US"/>
              <a:pPr/>
              <a:t>‹#›</a:t>
            </a:fld>
            <a:endParaRPr lang="en-US"/>
          </a:p>
        </p:txBody>
      </p:sp>
    </p:spTree>
    <p:extLst>
      <p:ext uri="{BB962C8B-B14F-4D97-AF65-F5344CB8AC3E}">
        <p14:creationId xmlns:p14="http://schemas.microsoft.com/office/powerpoint/2010/main" val="1997277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571502" y="1582739"/>
            <a:ext cx="3916363"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0263" y="1582739"/>
            <a:ext cx="3916362"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lvl1pPr>
              <a:defRPr/>
            </a:lvl1pPr>
          </a:lstStyle>
          <a:p>
            <a:fld id="{6F7E3C8F-7299-D542-8CBE-693ADCA366F9}"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A4801DC-0C08-8A4F-B2C2-C11463B153D5}" type="slidenum">
              <a:rPr lang="en-US"/>
              <a:pPr/>
              <a:t>‹#›</a:t>
            </a:fld>
            <a:endParaRPr lang="en-US"/>
          </a:p>
        </p:txBody>
      </p:sp>
    </p:spTree>
    <p:extLst>
      <p:ext uri="{BB962C8B-B14F-4D97-AF65-F5344CB8AC3E}">
        <p14:creationId xmlns:p14="http://schemas.microsoft.com/office/powerpoint/2010/main" val="3315020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lvl1pPr>
              <a:defRPr/>
            </a:lvl1pPr>
          </a:lstStyle>
          <a:p>
            <a:fld id="{EDEC2728-FFB5-7A48-AF1F-9B3576DB0617}" type="datetime1">
              <a:rPr lang="en-US"/>
              <a:pPr/>
              <a:t>5/2/2021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9C29D38-BCF5-5549-B8B7-2E9642D461B6}" type="slidenum">
              <a:rPr lang="en-US"/>
              <a:pPr/>
              <a:t>‹#›</a:t>
            </a:fld>
            <a:endParaRPr lang="en-US"/>
          </a:p>
        </p:txBody>
      </p:sp>
    </p:spTree>
    <p:extLst>
      <p:ext uri="{BB962C8B-B14F-4D97-AF65-F5344CB8AC3E}">
        <p14:creationId xmlns:p14="http://schemas.microsoft.com/office/powerpoint/2010/main" val="3526892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338F5FC-4EA9-5544-B63E-0E5F1B3E5F5A}" type="datetime1">
              <a:rPr lang="en-US"/>
              <a:pPr/>
              <a:t>5/2/2021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E48A393-3035-204C-A09D-D9476598919C}" type="slidenum">
              <a:rPr lang="en-US"/>
              <a:pPr/>
              <a:t>‹#›</a:t>
            </a:fld>
            <a:endParaRPr lang="en-US"/>
          </a:p>
        </p:txBody>
      </p:sp>
    </p:spTree>
    <p:extLst>
      <p:ext uri="{BB962C8B-B14F-4D97-AF65-F5344CB8AC3E}">
        <p14:creationId xmlns:p14="http://schemas.microsoft.com/office/powerpoint/2010/main" val="3991389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E1655F5-8EDC-2F47-911E-FCB60A0F93A1}" type="datetime1">
              <a:rPr lang="en-US"/>
              <a:pPr/>
              <a:t>5/2/2021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B7A6C5-CE04-194B-9E1B-F58CF60877F9}" type="slidenum">
              <a:rPr lang="en-US"/>
              <a:pPr/>
              <a:t>‹#›</a:t>
            </a:fld>
            <a:endParaRPr lang="en-US"/>
          </a:p>
        </p:txBody>
      </p:sp>
    </p:spTree>
    <p:extLst>
      <p:ext uri="{BB962C8B-B14F-4D97-AF65-F5344CB8AC3E}">
        <p14:creationId xmlns:p14="http://schemas.microsoft.com/office/powerpoint/2010/main" val="332163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37C5829B-9D57-A44B-8721-CA617F349B73}"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5E0AAD-3281-0E4D-8516-656558BC6BB7}" type="slidenum">
              <a:rPr lang="en-US"/>
              <a:pPr/>
              <a:t>‹#›</a:t>
            </a:fld>
            <a:endParaRPr lang="en-US"/>
          </a:p>
        </p:txBody>
      </p:sp>
    </p:spTree>
    <p:extLst>
      <p:ext uri="{BB962C8B-B14F-4D97-AF65-F5344CB8AC3E}">
        <p14:creationId xmlns:p14="http://schemas.microsoft.com/office/powerpoint/2010/main" val="1977874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F681BE1D-3791-8C46-8033-FEB0ECA3ED58}"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EEB9A7-155C-1A4E-8738-82DEF4EBFA9D}" type="slidenum">
              <a:rPr lang="en-US"/>
              <a:pPr/>
              <a:t>‹#›</a:t>
            </a:fld>
            <a:endParaRPr lang="en-US"/>
          </a:p>
        </p:txBody>
      </p:sp>
    </p:spTree>
    <p:extLst>
      <p:ext uri="{BB962C8B-B14F-4D97-AF65-F5344CB8AC3E}">
        <p14:creationId xmlns:p14="http://schemas.microsoft.com/office/powerpoint/2010/main" val="1610729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6C4DC9A5-4090-3347-83F2-5CC78E48C86F}"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058A29-066A-A245-BF31-5EA05A0408C1}" type="slidenum">
              <a:rPr lang="en-US"/>
              <a:pPr/>
              <a:t>‹#›</a:t>
            </a:fld>
            <a:endParaRPr lang="en-US"/>
          </a:p>
        </p:txBody>
      </p:sp>
    </p:spTree>
    <p:extLst>
      <p:ext uri="{BB962C8B-B14F-4D97-AF65-F5344CB8AC3E}">
        <p14:creationId xmlns:p14="http://schemas.microsoft.com/office/powerpoint/2010/main" val="2340183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002A169D-70E0-7E48-BB5E-F7E2C3320496}"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0F4E16-FF23-0841-BF99-3D6D60A525C5}" type="slidenum">
              <a:rPr lang="en-US"/>
              <a:pPr/>
              <a:t>‹#›</a:t>
            </a:fld>
            <a:endParaRPr lang="en-US"/>
          </a:p>
        </p:txBody>
      </p:sp>
    </p:spTree>
    <p:extLst>
      <p:ext uri="{BB962C8B-B14F-4D97-AF65-F5344CB8AC3E}">
        <p14:creationId xmlns:p14="http://schemas.microsoft.com/office/powerpoint/2010/main" val="2995647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40" y="488952"/>
            <a:ext cx="1995487" cy="52292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571500" y="488952"/>
            <a:ext cx="5837238" cy="52292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4339C609-529D-2540-AFC7-BC66F3745AF6}"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01D1CA-AD9A-C24A-9CEC-DCBFC2BF1570}" type="slidenum">
              <a:rPr lang="en-US"/>
              <a:pPr/>
              <a:t>‹#›</a:t>
            </a:fld>
            <a:endParaRPr lang="en-US"/>
          </a:p>
        </p:txBody>
      </p:sp>
    </p:spTree>
    <p:extLst>
      <p:ext uri="{BB962C8B-B14F-4D97-AF65-F5344CB8AC3E}">
        <p14:creationId xmlns:p14="http://schemas.microsoft.com/office/powerpoint/2010/main" val="3626708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186" name="Picture 18" descr="Aalto_EN_Chem-Tech_13_RGB_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2" y="5811839"/>
            <a:ext cx="2447925" cy="1042987"/>
          </a:xfrm>
          <a:prstGeom prst="rect">
            <a:avLst/>
          </a:prstGeom>
          <a:noFill/>
          <a:extLst>
            <a:ext uri="{909E8E84-426E-40dd-AFC4-6F175D3DCCD1}">
              <a14:hiddenFill xmlns:a14="http://schemas.microsoft.com/office/drawing/2010/main" xmlns="">
                <a:solidFill>
                  <a:srgbClr val="FFFFFF"/>
                </a:solidFill>
              </a14:hiddenFill>
            </a:ext>
          </a:extLst>
        </p:spPr>
      </p:pic>
      <p:sp>
        <p:nvSpPr>
          <p:cNvPr id="7170" name="Rectangle 2"/>
          <p:cNvSpPr>
            <a:spLocks noChangeArrowheads="1"/>
          </p:cNvSpPr>
          <p:nvPr/>
        </p:nvSpPr>
        <p:spPr bwMode="auto">
          <a:xfrm>
            <a:off x="406400" y="406400"/>
            <a:ext cx="8324850" cy="5470525"/>
          </a:xfrm>
          <a:prstGeom prst="rect">
            <a:avLst/>
          </a:prstGeom>
          <a:solidFill>
            <a:srgbClr val="ED293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1" name="Rectangle 3"/>
          <p:cNvSpPr>
            <a:spLocks noGrp="1" noChangeArrowheads="1"/>
          </p:cNvSpPr>
          <p:nvPr>
            <p:ph type="ctrTitle"/>
          </p:nvPr>
        </p:nvSpPr>
        <p:spPr>
          <a:xfrm>
            <a:off x="571502" y="546101"/>
            <a:ext cx="7769225" cy="2206625"/>
          </a:xfrm>
        </p:spPr>
        <p:txBody>
          <a:bodyPr/>
          <a:lstStyle>
            <a:lvl1pPr>
              <a:defRPr>
                <a:solidFill>
                  <a:schemeClr val="bg1"/>
                </a:solidFill>
              </a:defRPr>
            </a:lvl1pPr>
          </a:lstStyle>
          <a:p>
            <a:pPr lvl="0"/>
            <a:r>
              <a:rPr lang="en-US" noProof="0"/>
              <a:t>Click to edit Master title style</a:t>
            </a:r>
          </a:p>
        </p:txBody>
      </p:sp>
      <p:sp>
        <p:nvSpPr>
          <p:cNvPr id="7172" name="Rectangle 4"/>
          <p:cNvSpPr>
            <a:spLocks noGrp="1" noChangeArrowheads="1"/>
          </p:cNvSpPr>
          <p:nvPr>
            <p:ph type="subTitle" idx="1"/>
          </p:nvPr>
        </p:nvSpPr>
        <p:spPr>
          <a:xfrm>
            <a:off x="571502" y="2852739"/>
            <a:ext cx="6283325" cy="2339975"/>
          </a:xfrm>
        </p:spPr>
        <p:txBody>
          <a:bodyPr/>
          <a:lstStyle>
            <a:lvl1pPr marL="0" indent="0">
              <a:buFontTx/>
              <a:buNone/>
              <a:defRPr>
                <a:solidFill>
                  <a:schemeClr val="bg1"/>
                </a:solidFill>
                <a:latin typeface="Georgia" charset="0"/>
              </a:defRPr>
            </a:lvl1pPr>
          </a:lstStyle>
          <a:p>
            <a:pPr lvl="0"/>
            <a:r>
              <a:rPr lang="en-US" noProof="0"/>
              <a:t>Click to edit Master subtitle style</a:t>
            </a:r>
          </a:p>
        </p:txBody>
      </p:sp>
      <p:sp>
        <p:nvSpPr>
          <p:cNvPr id="7176" name="Rectangle 8"/>
          <p:cNvSpPr>
            <a:spLocks noGrp="1" noChangeArrowheads="1"/>
          </p:cNvSpPr>
          <p:nvPr>
            <p:ph type="dt" sz="half" idx="2"/>
          </p:nvPr>
        </p:nvSpPr>
        <p:spPr/>
        <p:txBody>
          <a:bodyPr/>
          <a:lstStyle>
            <a:lvl1pPr>
              <a:defRPr/>
            </a:lvl1pPr>
          </a:lstStyle>
          <a:p>
            <a:fld id="{B43E1EB8-801B-2943-AE75-DD0DD85AB364}" type="datetime1">
              <a:rPr lang="en-US"/>
              <a:pPr/>
              <a:t>5/2/2021</a:t>
            </a:fld>
            <a:endParaRPr lang="en-US"/>
          </a:p>
        </p:txBody>
      </p:sp>
      <p:sp>
        <p:nvSpPr>
          <p:cNvPr id="7177" name="Rectangle 9"/>
          <p:cNvSpPr>
            <a:spLocks noGrp="1" noChangeArrowheads="1"/>
          </p:cNvSpPr>
          <p:nvPr>
            <p:ph type="ftr" sz="quarter" idx="3"/>
          </p:nvPr>
        </p:nvSpPr>
        <p:spPr/>
        <p:txBody>
          <a:bodyPr/>
          <a:lstStyle>
            <a:lvl1pPr>
              <a:defRPr/>
            </a:lvl1pPr>
          </a:lstStyle>
          <a:p>
            <a:endParaRPr lang="en-US"/>
          </a:p>
        </p:txBody>
      </p:sp>
      <p:sp>
        <p:nvSpPr>
          <p:cNvPr id="7178" name="Rectangle 10"/>
          <p:cNvSpPr>
            <a:spLocks noGrp="1" noChangeArrowheads="1"/>
          </p:cNvSpPr>
          <p:nvPr>
            <p:ph type="sldNum" sz="quarter" idx="4"/>
          </p:nvPr>
        </p:nvSpPr>
        <p:spPr/>
        <p:txBody>
          <a:bodyPr/>
          <a:lstStyle>
            <a:lvl1pPr>
              <a:defRPr/>
            </a:lvl1pPr>
          </a:lstStyle>
          <a:p>
            <a:fld id="{11D7BF2C-B271-4646-B248-F94975A0265B}"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652EEF7A-F046-AA45-A082-0BECFF4D2EFB}"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B30A83-49FE-6949-BACB-69EE99EA4FEA}" type="slidenum">
              <a:rPr lang="en-US"/>
              <a:pPr/>
              <a:t>‹#›</a:t>
            </a:fld>
            <a:endParaRPr lang="en-US"/>
          </a:p>
        </p:txBody>
      </p:sp>
    </p:spTree>
    <p:extLst>
      <p:ext uri="{BB962C8B-B14F-4D97-AF65-F5344CB8AC3E}">
        <p14:creationId xmlns:p14="http://schemas.microsoft.com/office/powerpoint/2010/main" val="29913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Click to edit Master text styles</a:t>
            </a:r>
          </a:p>
        </p:txBody>
      </p:sp>
      <p:sp>
        <p:nvSpPr>
          <p:cNvPr id="4" name="Date Placeholder 3"/>
          <p:cNvSpPr>
            <a:spLocks noGrp="1"/>
          </p:cNvSpPr>
          <p:nvPr>
            <p:ph type="dt" sz="half" idx="10"/>
          </p:nvPr>
        </p:nvSpPr>
        <p:spPr/>
        <p:txBody>
          <a:bodyPr/>
          <a:lstStyle>
            <a:lvl1pPr>
              <a:defRPr/>
            </a:lvl1pPr>
          </a:lstStyle>
          <a:p>
            <a:fld id="{673FEB97-E5E5-A54B-BB7B-125A45007160}"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DBBC36-E4AC-2A47-9715-D72997B23770}" type="slidenum">
              <a:rPr lang="en-US"/>
              <a:pPr/>
              <a:t>‹#›</a:t>
            </a:fld>
            <a:endParaRPr lang="en-US"/>
          </a:p>
        </p:txBody>
      </p:sp>
    </p:spTree>
    <p:extLst>
      <p:ext uri="{BB962C8B-B14F-4D97-AF65-F5344CB8AC3E}">
        <p14:creationId xmlns:p14="http://schemas.microsoft.com/office/powerpoint/2010/main" val="685272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571502" y="1582739"/>
            <a:ext cx="3916363"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0263" y="1582739"/>
            <a:ext cx="3916362"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lvl1pPr>
              <a:defRPr/>
            </a:lvl1pPr>
          </a:lstStyle>
          <a:p>
            <a:fld id="{5A6CADA2-0F23-AA48-BE16-1DB7FBAB83DA}"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1DD9A4-D069-7441-892B-CDD8E3E82177}" type="slidenum">
              <a:rPr lang="en-US"/>
              <a:pPr/>
              <a:t>‹#›</a:t>
            </a:fld>
            <a:endParaRPr lang="en-US"/>
          </a:p>
        </p:txBody>
      </p:sp>
    </p:spTree>
    <p:extLst>
      <p:ext uri="{BB962C8B-B14F-4D97-AF65-F5344CB8AC3E}">
        <p14:creationId xmlns:p14="http://schemas.microsoft.com/office/powerpoint/2010/main" val="2811151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lvl1pPr>
              <a:defRPr/>
            </a:lvl1pPr>
          </a:lstStyle>
          <a:p>
            <a:fld id="{B7E0047A-E1AC-DD45-B2A1-81BE82D3FB8B}" type="datetime1">
              <a:rPr lang="en-US"/>
              <a:pPr/>
              <a:t>5/2/2021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ED6D20-07AE-0440-A365-E57501826D5C}" type="slidenum">
              <a:rPr lang="en-US"/>
              <a:pPr/>
              <a:t>‹#›</a:t>
            </a:fld>
            <a:endParaRPr lang="en-US"/>
          </a:p>
        </p:txBody>
      </p:sp>
    </p:spTree>
    <p:extLst>
      <p:ext uri="{BB962C8B-B14F-4D97-AF65-F5344CB8AC3E}">
        <p14:creationId xmlns:p14="http://schemas.microsoft.com/office/powerpoint/2010/main" val="156667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BD6256B-D226-D048-83E4-BD7642D38C43}" type="datetime1">
              <a:rPr lang="en-US"/>
              <a:pPr/>
              <a:t>5/2/2021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74A5FA-7854-4A4C-BA9D-1F017F01DC7F}" type="slidenum">
              <a:rPr lang="en-US"/>
              <a:pPr/>
              <a:t>‹#›</a:t>
            </a:fld>
            <a:endParaRPr lang="en-US"/>
          </a:p>
        </p:txBody>
      </p:sp>
    </p:spTree>
    <p:extLst>
      <p:ext uri="{BB962C8B-B14F-4D97-AF65-F5344CB8AC3E}">
        <p14:creationId xmlns:p14="http://schemas.microsoft.com/office/powerpoint/2010/main" val="38433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Click to edit Master text styles</a:t>
            </a:r>
          </a:p>
        </p:txBody>
      </p:sp>
      <p:sp>
        <p:nvSpPr>
          <p:cNvPr id="4" name="Date Placeholder 3"/>
          <p:cNvSpPr>
            <a:spLocks noGrp="1"/>
          </p:cNvSpPr>
          <p:nvPr>
            <p:ph type="dt" sz="half" idx="10"/>
          </p:nvPr>
        </p:nvSpPr>
        <p:spPr/>
        <p:txBody>
          <a:bodyPr/>
          <a:lstStyle>
            <a:lvl1pPr>
              <a:defRPr/>
            </a:lvl1pPr>
          </a:lstStyle>
          <a:p>
            <a:fld id="{81231EA3-F41B-D441-BFAB-B92441CEB912}"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8C6056-BAC6-3548-8B17-1BBD63E1769E}" type="slidenum">
              <a:rPr lang="en-US"/>
              <a:pPr/>
              <a:t>‹#›</a:t>
            </a:fld>
            <a:endParaRPr lang="en-US"/>
          </a:p>
        </p:txBody>
      </p:sp>
    </p:spTree>
    <p:extLst>
      <p:ext uri="{BB962C8B-B14F-4D97-AF65-F5344CB8AC3E}">
        <p14:creationId xmlns:p14="http://schemas.microsoft.com/office/powerpoint/2010/main" val="222588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214A51-AAEF-014F-BA46-315E90E38257}" type="datetime1">
              <a:rPr lang="en-US"/>
              <a:pPr/>
              <a:t>5/2/2021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199FA08-072F-BC40-AD5A-C4173D7B00F9}" type="slidenum">
              <a:rPr lang="en-US"/>
              <a:pPr/>
              <a:t>‹#›</a:t>
            </a:fld>
            <a:endParaRPr lang="en-US"/>
          </a:p>
        </p:txBody>
      </p:sp>
    </p:spTree>
    <p:extLst>
      <p:ext uri="{BB962C8B-B14F-4D97-AF65-F5344CB8AC3E}">
        <p14:creationId xmlns:p14="http://schemas.microsoft.com/office/powerpoint/2010/main" val="3543382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FEE9661D-8979-F34B-8BB4-8C932B85FE6E}"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2CC654-0BE4-F84A-90A2-0638D0C6BC5E}" type="slidenum">
              <a:rPr lang="en-US"/>
              <a:pPr/>
              <a:t>‹#›</a:t>
            </a:fld>
            <a:endParaRPr lang="en-US"/>
          </a:p>
        </p:txBody>
      </p:sp>
    </p:spTree>
    <p:extLst>
      <p:ext uri="{BB962C8B-B14F-4D97-AF65-F5344CB8AC3E}">
        <p14:creationId xmlns:p14="http://schemas.microsoft.com/office/powerpoint/2010/main" val="2565151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D4CB64D5-F88A-F942-9204-2AE7141BF972}"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87D0E5-631C-4D48-83D4-17B670EC8D11}" type="slidenum">
              <a:rPr lang="en-US"/>
              <a:pPr/>
              <a:t>‹#›</a:t>
            </a:fld>
            <a:endParaRPr lang="en-US"/>
          </a:p>
        </p:txBody>
      </p:sp>
    </p:spTree>
    <p:extLst>
      <p:ext uri="{BB962C8B-B14F-4D97-AF65-F5344CB8AC3E}">
        <p14:creationId xmlns:p14="http://schemas.microsoft.com/office/powerpoint/2010/main" val="393447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479F23F5-6DEC-0A4E-806A-1EFD727178B9}"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68BFEA-5B1E-564F-946F-8704E356D727}" type="slidenum">
              <a:rPr lang="en-US"/>
              <a:pPr/>
              <a:t>‹#›</a:t>
            </a:fld>
            <a:endParaRPr lang="en-US"/>
          </a:p>
        </p:txBody>
      </p:sp>
    </p:spTree>
    <p:extLst>
      <p:ext uri="{BB962C8B-B14F-4D97-AF65-F5344CB8AC3E}">
        <p14:creationId xmlns:p14="http://schemas.microsoft.com/office/powerpoint/2010/main" val="143775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40" y="488952"/>
            <a:ext cx="1995487" cy="52292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571500" y="488952"/>
            <a:ext cx="5837238" cy="52292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fld id="{76BBF79E-70AA-E84A-8D9F-2C8FAB0D4DE6}" type="datetime1">
              <a:rPr lang="en-US"/>
              <a:pPr/>
              <a:t>5/2/2021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E19032-DDD1-8246-A9B3-1AD508AF7EC5}" type="slidenum">
              <a:rPr lang="en-US"/>
              <a:pPr/>
              <a:t>‹#›</a:t>
            </a:fld>
            <a:endParaRPr lang="en-US"/>
          </a:p>
        </p:txBody>
      </p:sp>
    </p:spTree>
    <p:extLst>
      <p:ext uri="{BB962C8B-B14F-4D97-AF65-F5344CB8AC3E}">
        <p14:creationId xmlns:p14="http://schemas.microsoft.com/office/powerpoint/2010/main" val="187221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571502" y="1582739"/>
            <a:ext cx="3916363"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4640263" y="1582739"/>
            <a:ext cx="3916362"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lvl1pPr>
              <a:defRPr/>
            </a:lvl1pPr>
          </a:lstStyle>
          <a:p>
            <a:fld id="{5180A924-B18C-4049-95C8-D0637D19955E}"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C056EE-3967-394B-9148-4137F8EF4EDC}" type="slidenum">
              <a:rPr lang="en-US"/>
              <a:pPr/>
              <a:t>‹#›</a:t>
            </a:fld>
            <a:endParaRPr lang="en-US"/>
          </a:p>
        </p:txBody>
      </p:sp>
    </p:spTree>
    <p:extLst>
      <p:ext uri="{BB962C8B-B14F-4D97-AF65-F5344CB8AC3E}">
        <p14:creationId xmlns:p14="http://schemas.microsoft.com/office/powerpoint/2010/main" val="113748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lvl1pPr>
              <a:defRPr/>
            </a:lvl1pPr>
          </a:lstStyle>
          <a:p>
            <a:fld id="{3FE69109-5546-9242-98CD-7AFF040BAF4D}" type="datetime1">
              <a:rPr lang="en-US"/>
              <a:pPr/>
              <a:t>5/2/2021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497FA59-4879-3C46-A2F3-324CCC050E41}" type="slidenum">
              <a:rPr lang="en-US"/>
              <a:pPr/>
              <a:t>‹#›</a:t>
            </a:fld>
            <a:endParaRPr lang="en-US"/>
          </a:p>
        </p:txBody>
      </p:sp>
    </p:spTree>
    <p:extLst>
      <p:ext uri="{BB962C8B-B14F-4D97-AF65-F5344CB8AC3E}">
        <p14:creationId xmlns:p14="http://schemas.microsoft.com/office/powerpoint/2010/main" val="47839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3B18346-C87E-1A41-84E9-D4DFA6A64173}" type="datetime1">
              <a:rPr lang="en-US"/>
              <a:pPr/>
              <a:t>5/2/2021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9E11E77-DD27-734C-AB9A-48C4A28CA9FC}" type="slidenum">
              <a:rPr lang="en-US"/>
              <a:pPr/>
              <a:t>‹#›</a:t>
            </a:fld>
            <a:endParaRPr lang="en-US"/>
          </a:p>
        </p:txBody>
      </p:sp>
    </p:spTree>
    <p:extLst>
      <p:ext uri="{BB962C8B-B14F-4D97-AF65-F5344CB8AC3E}">
        <p14:creationId xmlns:p14="http://schemas.microsoft.com/office/powerpoint/2010/main" val="358478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2514EAD-4C95-D44D-85C3-41AA1E187859}" type="datetime1">
              <a:rPr lang="en-US"/>
              <a:pPr/>
              <a:t>5/2/2021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2B7A0BF-E338-F540-BFF9-FB83E5625DFC}" type="slidenum">
              <a:rPr lang="en-US"/>
              <a:pPr/>
              <a:t>‹#›</a:t>
            </a:fld>
            <a:endParaRPr lang="en-US"/>
          </a:p>
        </p:txBody>
      </p:sp>
    </p:spTree>
    <p:extLst>
      <p:ext uri="{BB962C8B-B14F-4D97-AF65-F5344CB8AC3E}">
        <p14:creationId xmlns:p14="http://schemas.microsoft.com/office/powerpoint/2010/main" val="326925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1F625E28-EBA4-1A4D-B0FD-AFB6D5F39933}"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5998A8-4C33-1348-AC65-96824ECDD7B6}" type="slidenum">
              <a:rPr lang="en-US"/>
              <a:pPr/>
              <a:t>‹#›</a:t>
            </a:fld>
            <a:endParaRPr lang="en-US"/>
          </a:p>
        </p:txBody>
      </p:sp>
    </p:spTree>
    <p:extLst>
      <p:ext uri="{BB962C8B-B14F-4D97-AF65-F5344CB8AC3E}">
        <p14:creationId xmlns:p14="http://schemas.microsoft.com/office/powerpoint/2010/main" val="302876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lvl1pPr>
              <a:defRPr/>
            </a:lvl1pPr>
          </a:lstStyle>
          <a:p>
            <a:fld id="{21744E91-46A8-EE4A-A389-E8A802B40D6B}" type="datetime1">
              <a:rPr lang="en-US"/>
              <a:pPr/>
              <a:t>5/2/2021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2BFC12B-54C0-8542-9B7B-8EB5FD62B9C5}" type="slidenum">
              <a:rPr lang="en-US"/>
              <a:pPr/>
              <a:t>‹#›</a:t>
            </a:fld>
            <a:endParaRPr lang="en-US"/>
          </a:p>
        </p:txBody>
      </p:sp>
    </p:spTree>
    <p:extLst>
      <p:ext uri="{BB962C8B-B14F-4D97-AF65-F5344CB8AC3E}">
        <p14:creationId xmlns:p14="http://schemas.microsoft.com/office/powerpoint/2010/main" val="2159164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45" name="Picture 21" descr="Aalto_EN_Chem-Tech_13_RGB_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5902" y="5811839"/>
            <a:ext cx="2447925" cy="1042987"/>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571502" y="488951"/>
            <a:ext cx="7985125" cy="1079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i-FI"/>
              <a:t>Click to edit Master title style</a:t>
            </a:r>
            <a:endParaRPr lang="en-US"/>
          </a:p>
        </p:txBody>
      </p:sp>
      <p:sp>
        <p:nvSpPr>
          <p:cNvPr id="1027" name="Rectangle 3"/>
          <p:cNvSpPr>
            <a:spLocks noGrp="1" noChangeArrowheads="1"/>
          </p:cNvSpPr>
          <p:nvPr>
            <p:ph type="body" idx="1"/>
          </p:nvPr>
        </p:nvSpPr>
        <p:spPr bwMode="auto">
          <a:xfrm>
            <a:off x="571502" y="1582739"/>
            <a:ext cx="79851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028" name="Rectangle 4"/>
          <p:cNvSpPr>
            <a:spLocks noGrp="1" noChangeArrowheads="1"/>
          </p:cNvSpPr>
          <p:nvPr>
            <p:ph type="dt" sz="half" idx="2"/>
          </p:nvPr>
        </p:nvSpPr>
        <p:spPr bwMode="auto">
          <a:xfrm>
            <a:off x="3429000" y="6272214"/>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75D5989F-C555-8E4F-B2E3-1945A624DDC0}" type="datetime1">
              <a:rPr lang="en-US"/>
              <a:pPr/>
              <a:t>5/2/2021</a:t>
            </a:fld>
            <a:endParaRPr lang="en-US"/>
          </a:p>
        </p:txBody>
      </p:sp>
      <p:sp>
        <p:nvSpPr>
          <p:cNvPr id="1029" name="Rectangle 5"/>
          <p:cNvSpPr>
            <a:spLocks noGrp="1" noChangeArrowheads="1"/>
          </p:cNvSpPr>
          <p:nvPr>
            <p:ph type="ftr" sz="quarter" idx="3"/>
          </p:nvPr>
        </p:nvSpPr>
        <p:spPr bwMode="auto">
          <a:xfrm>
            <a:off x="3429000" y="6142039"/>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endParaRPr lang="en-US"/>
          </a:p>
        </p:txBody>
      </p:sp>
      <p:sp>
        <p:nvSpPr>
          <p:cNvPr id="1030" name="Rectangle 6"/>
          <p:cNvSpPr>
            <a:spLocks noGrp="1" noChangeArrowheads="1"/>
          </p:cNvSpPr>
          <p:nvPr>
            <p:ph type="sldNum" sz="quarter" idx="4"/>
          </p:nvPr>
        </p:nvSpPr>
        <p:spPr bwMode="auto">
          <a:xfrm>
            <a:off x="3429000" y="6397626"/>
            <a:ext cx="1544638" cy="12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420B9762-FCBE-6146-8CE0-588B92E698F6}" type="slidenum">
              <a:rPr lang="en-US"/>
              <a:pPr/>
              <a:t>‹#›</a:t>
            </a:fld>
            <a:endParaRPr lang="en-US"/>
          </a:p>
        </p:txBody>
      </p:sp>
      <p:sp>
        <p:nvSpPr>
          <p:cNvPr id="1032" name="Rectangle 8"/>
          <p:cNvSpPr>
            <a:spLocks noChangeArrowheads="1"/>
          </p:cNvSpPr>
          <p:nvPr/>
        </p:nvSpPr>
        <p:spPr bwMode="auto">
          <a:xfrm>
            <a:off x="571502" y="5811839"/>
            <a:ext cx="7985125" cy="65087"/>
          </a:xfrm>
          <a:prstGeom prst="rect">
            <a:avLst/>
          </a:prstGeom>
          <a:solidFill>
            <a:srgbClr val="ED293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sv-SE"/>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84" r:id="rId12"/>
  </p:sldLayoutIdLst>
  <p:txStyles>
    <p:titleStyle>
      <a:lvl1pPr algn="l" rtl="0" eaLnBrk="1" fontAlgn="base" hangingPunct="1">
        <a:spcBef>
          <a:spcPct val="0"/>
        </a:spcBef>
        <a:spcAft>
          <a:spcPct val="0"/>
        </a:spcAft>
        <a:defRPr sz="3200" b="1">
          <a:solidFill>
            <a:srgbClr val="ED2939"/>
          </a:solidFill>
          <a:latin typeface="+mj-lt"/>
          <a:ea typeface="+mj-ea"/>
          <a:cs typeface="+mj-cs"/>
        </a:defRPr>
      </a:lvl1pPr>
      <a:lvl2pPr algn="l" rtl="0" eaLnBrk="1" fontAlgn="base" hangingPunct="1">
        <a:spcBef>
          <a:spcPct val="0"/>
        </a:spcBef>
        <a:spcAft>
          <a:spcPct val="0"/>
        </a:spcAft>
        <a:defRPr sz="3200" b="1">
          <a:solidFill>
            <a:srgbClr val="ED2939"/>
          </a:solidFill>
          <a:latin typeface="Arial" charset="0"/>
          <a:ea typeface="ＭＳ Ｐゴシック" charset="0"/>
        </a:defRPr>
      </a:lvl2pPr>
      <a:lvl3pPr algn="l" rtl="0" eaLnBrk="1" fontAlgn="base" hangingPunct="1">
        <a:spcBef>
          <a:spcPct val="0"/>
        </a:spcBef>
        <a:spcAft>
          <a:spcPct val="0"/>
        </a:spcAft>
        <a:defRPr sz="3200" b="1">
          <a:solidFill>
            <a:srgbClr val="ED2939"/>
          </a:solidFill>
          <a:latin typeface="Arial" charset="0"/>
          <a:ea typeface="ＭＳ Ｐゴシック" charset="0"/>
        </a:defRPr>
      </a:lvl3pPr>
      <a:lvl4pPr algn="l" rtl="0" eaLnBrk="1" fontAlgn="base" hangingPunct="1">
        <a:spcBef>
          <a:spcPct val="0"/>
        </a:spcBef>
        <a:spcAft>
          <a:spcPct val="0"/>
        </a:spcAft>
        <a:defRPr sz="3200" b="1">
          <a:solidFill>
            <a:srgbClr val="ED2939"/>
          </a:solidFill>
          <a:latin typeface="Arial" charset="0"/>
          <a:ea typeface="ＭＳ Ｐゴシック" charset="0"/>
        </a:defRPr>
      </a:lvl4pPr>
      <a:lvl5pPr algn="l" rtl="0" eaLnBrk="1" fontAlgn="base" hangingPunct="1">
        <a:spcBef>
          <a:spcPct val="0"/>
        </a:spcBef>
        <a:spcAft>
          <a:spcPct val="0"/>
        </a:spcAft>
        <a:defRPr sz="3200" b="1">
          <a:solidFill>
            <a:srgbClr val="ED2939"/>
          </a:solidFill>
          <a:latin typeface="Arial" charset="0"/>
          <a:ea typeface="ＭＳ Ｐゴシック" charset="0"/>
        </a:defRPr>
      </a:lvl5pPr>
      <a:lvl6pPr marL="457200" algn="l" rtl="0" eaLnBrk="1" fontAlgn="base" hangingPunct="1">
        <a:spcBef>
          <a:spcPct val="0"/>
        </a:spcBef>
        <a:spcAft>
          <a:spcPct val="0"/>
        </a:spcAft>
        <a:defRPr sz="3200" b="1">
          <a:solidFill>
            <a:srgbClr val="ED2939"/>
          </a:solidFill>
          <a:latin typeface="Arial" charset="0"/>
          <a:ea typeface="ＭＳ Ｐゴシック" charset="0"/>
        </a:defRPr>
      </a:lvl6pPr>
      <a:lvl7pPr marL="914400" algn="l" rtl="0" eaLnBrk="1" fontAlgn="base" hangingPunct="1">
        <a:spcBef>
          <a:spcPct val="0"/>
        </a:spcBef>
        <a:spcAft>
          <a:spcPct val="0"/>
        </a:spcAft>
        <a:defRPr sz="3200" b="1">
          <a:solidFill>
            <a:srgbClr val="ED2939"/>
          </a:solidFill>
          <a:latin typeface="Arial" charset="0"/>
          <a:ea typeface="ＭＳ Ｐゴシック" charset="0"/>
        </a:defRPr>
      </a:lvl7pPr>
      <a:lvl8pPr marL="1371600" algn="l" rtl="0" eaLnBrk="1" fontAlgn="base" hangingPunct="1">
        <a:spcBef>
          <a:spcPct val="0"/>
        </a:spcBef>
        <a:spcAft>
          <a:spcPct val="0"/>
        </a:spcAft>
        <a:defRPr sz="3200" b="1">
          <a:solidFill>
            <a:srgbClr val="ED2939"/>
          </a:solidFill>
          <a:latin typeface="Arial" charset="0"/>
          <a:ea typeface="ＭＳ Ｐゴシック" charset="0"/>
        </a:defRPr>
      </a:lvl8pPr>
      <a:lvl9pPr marL="1828800" algn="l" rtl="0" eaLnBrk="1" fontAlgn="base" hangingPunct="1">
        <a:spcBef>
          <a:spcPct val="0"/>
        </a:spcBef>
        <a:spcAft>
          <a:spcPct val="0"/>
        </a:spcAft>
        <a:defRPr sz="3200" b="1">
          <a:solidFill>
            <a:srgbClr val="ED2939"/>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400">
          <a:solidFill>
            <a:schemeClr val="tx1"/>
          </a:solidFill>
          <a:latin typeface="+mn-lt"/>
          <a:ea typeface="+mn-ea"/>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13" name="Picture 17" descr="Aalto_EN_Chem-Tech_13_RGB_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5902" y="5811839"/>
            <a:ext cx="2447925" cy="1042987"/>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title"/>
          </p:nvPr>
        </p:nvSpPr>
        <p:spPr bwMode="auto">
          <a:xfrm>
            <a:off x="571502" y="488951"/>
            <a:ext cx="7985125" cy="1079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571502" y="1582739"/>
            <a:ext cx="79851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3429000" y="6272214"/>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9517B1C0-FEE2-5946-A436-97A7348B74EF}" type="datetime1">
              <a:rPr lang="en-US"/>
              <a:pPr/>
              <a:t>5/2/2021</a:t>
            </a:fld>
            <a:endParaRPr lang="en-US"/>
          </a:p>
        </p:txBody>
      </p:sp>
      <p:sp>
        <p:nvSpPr>
          <p:cNvPr id="4101" name="Rectangle 5"/>
          <p:cNvSpPr>
            <a:spLocks noGrp="1" noChangeArrowheads="1"/>
          </p:cNvSpPr>
          <p:nvPr>
            <p:ph type="ftr" sz="quarter" idx="3"/>
          </p:nvPr>
        </p:nvSpPr>
        <p:spPr bwMode="auto">
          <a:xfrm>
            <a:off x="3429000" y="6142039"/>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endParaRPr lang="en-US"/>
          </a:p>
        </p:txBody>
      </p:sp>
      <p:sp>
        <p:nvSpPr>
          <p:cNvPr id="4102" name="Rectangle 6"/>
          <p:cNvSpPr>
            <a:spLocks noGrp="1" noChangeArrowheads="1"/>
          </p:cNvSpPr>
          <p:nvPr>
            <p:ph type="sldNum" sz="quarter" idx="4"/>
          </p:nvPr>
        </p:nvSpPr>
        <p:spPr bwMode="auto">
          <a:xfrm>
            <a:off x="3429000" y="6397626"/>
            <a:ext cx="1544638" cy="12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50326F4B-2767-2D4B-9AEF-60EB77003B9D}" type="slidenum">
              <a:rPr lang="en-US"/>
              <a:pPr/>
              <a:t>‹#›</a:t>
            </a:fld>
            <a:endParaRPr lang="en-US"/>
          </a:p>
        </p:txBody>
      </p:sp>
      <p:sp>
        <p:nvSpPr>
          <p:cNvPr id="4104" name="Rectangle 8"/>
          <p:cNvSpPr>
            <a:spLocks noChangeArrowheads="1"/>
          </p:cNvSpPr>
          <p:nvPr/>
        </p:nvSpPr>
        <p:spPr bwMode="auto">
          <a:xfrm>
            <a:off x="571502" y="5811839"/>
            <a:ext cx="7985125" cy="65087"/>
          </a:xfrm>
          <a:prstGeom prst="rect">
            <a:avLst/>
          </a:prstGeom>
          <a:solidFill>
            <a:srgbClr val="ED293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fontAlgn="base">
        <a:spcBef>
          <a:spcPct val="0"/>
        </a:spcBef>
        <a:spcAft>
          <a:spcPct val="0"/>
        </a:spcAft>
        <a:defRPr sz="3200" b="1">
          <a:solidFill>
            <a:srgbClr val="ED2939"/>
          </a:solidFill>
          <a:latin typeface="+mj-lt"/>
          <a:ea typeface="+mj-ea"/>
          <a:cs typeface="+mj-cs"/>
        </a:defRPr>
      </a:lvl1pPr>
      <a:lvl2pPr algn="l" rtl="0" fontAlgn="base">
        <a:spcBef>
          <a:spcPct val="0"/>
        </a:spcBef>
        <a:spcAft>
          <a:spcPct val="0"/>
        </a:spcAft>
        <a:defRPr sz="3200" b="1">
          <a:solidFill>
            <a:srgbClr val="ED2939"/>
          </a:solidFill>
          <a:latin typeface="Arial" charset="0"/>
          <a:ea typeface="ＭＳ Ｐゴシック" charset="0"/>
        </a:defRPr>
      </a:lvl2pPr>
      <a:lvl3pPr algn="l" rtl="0" fontAlgn="base">
        <a:spcBef>
          <a:spcPct val="0"/>
        </a:spcBef>
        <a:spcAft>
          <a:spcPct val="0"/>
        </a:spcAft>
        <a:defRPr sz="3200" b="1">
          <a:solidFill>
            <a:srgbClr val="ED2939"/>
          </a:solidFill>
          <a:latin typeface="Arial" charset="0"/>
          <a:ea typeface="ＭＳ Ｐゴシック" charset="0"/>
        </a:defRPr>
      </a:lvl3pPr>
      <a:lvl4pPr algn="l" rtl="0" fontAlgn="base">
        <a:spcBef>
          <a:spcPct val="0"/>
        </a:spcBef>
        <a:spcAft>
          <a:spcPct val="0"/>
        </a:spcAft>
        <a:defRPr sz="3200" b="1">
          <a:solidFill>
            <a:srgbClr val="ED2939"/>
          </a:solidFill>
          <a:latin typeface="Arial" charset="0"/>
          <a:ea typeface="ＭＳ Ｐゴシック" charset="0"/>
        </a:defRPr>
      </a:lvl4pPr>
      <a:lvl5pPr algn="l" rtl="0" fontAlgn="base">
        <a:spcBef>
          <a:spcPct val="0"/>
        </a:spcBef>
        <a:spcAft>
          <a:spcPct val="0"/>
        </a:spcAft>
        <a:defRPr sz="3200" b="1">
          <a:solidFill>
            <a:srgbClr val="ED2939"/>
          </a:solidFill>
          <a:latin typeface="Arial" charset="0"/>
          <a:ea typeface="ＭＳ Ｐゴシック" charset="0"/>
        </a:defRPr>
      </a:lvl5pPr>
      <a:lvl6pPr marL="457200" algn="l" rtl="0" fontAlgn="base">
        <a:spcBef>
          <a:spcPct val="0"/>
        </a:spcBef>
        <a:spcAft>
          <a:spcPct val="0"/>
        </a:spcAft>
        <a:defRPr sz="3200" b="1">
          <a:solidFill>
            <a:srgbClr val="ED2939"/>
          </a:solidFill>
          <a:latin typeface="Arial" charset="0"/>
          <a:ea typeface="ＭＳ Ｐゴシック" charset="0"/>
        </a:defRPr>
      </a:lvl6pPr>
      <a:lvl7pPr marL="914400" algn="l" rtl="0" fontAlgn="base">
        <a:spcBef>
          <a:spcPct val="0"/>
        </a:spcBef>
        <a:spcAft>
          <a:spcPct val="0"/>
        </a:spcAft>
        <a:defRPr sz="3200" b="1">
          <a:solidFill>
            <a:srgbClr val="ED2939"/>
          </a:solidFill>
          <a:latin typeface="Arial" charset="0"/>
          <a:ea typeface="ＭＳ Ｐゴシック" charset="0"/>
        </a:defRPr>
      </a:lvl7pPr>
      <a:lvl8pPr marL="1371600" algn="l" rtl="0" fontAlgn="base">
        <a:spcBef>
          <a:spcPct val="0"/>
        </a:spcBef>
        <a:spcAft>
          <a:spcPct val="0"/>
        </a:spcAft>
        <a:defRPr sz="3200" b="1">
          <a:solidFill>
            <a:srgbClr val="ED2939"/>
          </a:solidFill>
          <a:latin typeface="Arial" charset="0"/>
          <a:ea typeface="ＭＳ Ｐゴシック" charset="0"/>
        </a:defRPr>
      </a:lvl8pPr>
      <a:lvl9pPr marL="1828800" algn="l" rtl="0" fontAlgn="base">
        <a:spcBef>
          <a:spcPct val="0"/>
        </a:spcBef>
        <a:spcAft>
          <a:spcPct val="0"/>
        </a:spcAft>
        <a:defRPr sz="3200" b="1">
          <a:solidFill>
            <a:srgbClr val="ED2939"/>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60" name="Picture 16" descr="Aalto_EN_Chem-Tech_13_RGB_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5902" y="5811839"/>
            <a:ext cx="2447925" cy="1042987"/>
          </a:xfrm>
          <a:prstGeom prst="rect">
            <a:avLst/>
          </a:prstGeom>
          <a:noFill/>
          <a:extLst>
            <a:ext uri="{909E8E84-426E-40dd-AFC4-6F175D3DCCD1}">
              <a14:hiddenFill xmlns:a14="http://schemas.microsoft.com/office/drawing/2010/main" xmlns="">
                <a:solidFill>
                  <a:srgbClr val="FFFFFF"/>
                </a:solidFill>
              </a14:hiddenFill>
            </a:ext>
          </a:extLst>
        </p:spPr>
      </p:pic>
      <p:sp>
        <p:nvSpPr>
          <p:cNvPr id="6146" name="Rectangle 2"/>
          <p:cNvSpPr>
            <a:spLocks noGrp="1" noChangeArrowheads="1"/>
          </p:cNvSpPr>
          <p:nvPr>
            <p:ph type="title"/>
          </p:nvPr>
        </p:nvSpPr>
        <p:spPr bwMode="auto">
          <a:xfrm>
            <a:off x="571502" y="488951"/>
            <a:ext cx="7985125" cy="1079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571502" y="1582739"/>
            <a:ext cx="7985125"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3429000" y="6272214"/>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E5BFF92E-2D75-B642-B97F-2BC9AA7FCA91}" type="datetime1">
              <a:rPr lang="en-US"/>
              <a:pPr/>
              <a:t>5/2/2021</a:t>
            </a:fld>
            <a:endParaRPr lang="en-US"/>
          </a:p>
        </p:txBody>
      </p:sp>
      <p:sp>
        <p:nvSpPr>
          <p:cNvPr id="6149" name="Rectangle 5"/>
          <p:cNvSpPr>
            <a:spLocks noGrp="1" noChangeArrowheads="1"/>
          </p:cNvSpPr>
          <p:nvPr>
            <p:ph type="ftr" sz="quarter" idx="3"/>
          </p:nvPr>
        </p:nvSpPr>
        <p:spPr bwMode="auto">
          <a:xfrm>
            <a:off x="3429000" y="6142039"/>
            <a:ext cx="1544638" cy="125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endParaRPr lang="en-US"/>
          </a:p>
        </p:txBody>
      </p:sp>
      <p:sp>
        <p:nvSpPr>
          <p:cNvPr id="6150" name="Rectangle 6"/>
          <p:cNvSpPr>
            <a:spLocks noGrp="1" noChangeArrowheads="1"/>
          </p:cNvSpPr>
          <p:nvPr>
            <p:ph type="sldNum" sz="quarter" idx="4"/>
          </p:nvPr>
        </p:nvSpPr>
        <p:spPr bwMode="auto">
          <a:xfrm>
            <a:off x="3429000" y="6397626"/>
            <a:ext cx="1544638" cy="12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a:defRPr sz="900" b="1">
                <a:solidFill>
                  <a:srgbClr val="898989"/>
                </a:solidFill>
              </a:defRPr>
            </a:lvl1pPr>
          </a:lstStyle>
          <a:p>
            <a:fld id="{DE6A4C4A-2ECF-A941-9394-FC0C1C04C7A6}" type="slidenum">
              <a:rPr lang="en-US"/>
              <a:pPr/>
              <a:t>‹#›</a:t>
            </a:fld>
            <a:endParaRPr lang="en-US"/>
          </a:p>
        </p:txBody>
      </p:sp>
      <p:sp>
        <p:nvSpPr>
          <p:cNvPr id="6152" name="Rectangle 8"/>
          <p:cNvSpPr>
            <a:spLocks noChangeArrowheads="1"/>
          </p:cNvSpPr>
          <p:nvPr/>
        </p:nvSpPr>
        <p:spPr bwMode="auto">
          <a:xfrm>
            <a:off x="571502" y="5811839"/>
            <a:ext cx="7985125" cy="65087"/>
          </a:xfrm>
          <a:prstGeom prst="rect">
            <a:avLst/>
          </a:prstGeom>
          <a:solidFill>
            <a:srgbClr val="ED293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3200" b="1">
          <a:solidFill>
            <a:srgbClr val="ED2939"/>
          </a:solidFill>
          <a:latin typeface="+mj-lt"/>
          <a:ea typeface="+mj-ea"/>
          <a:cs typeface="+mj-cs"/>
        </a:defRPr>
      </a:lvl1pPr>
      <a:lvl2pPr algn="l" rtl="0" fontAlgn="base">
        <a:spcBef>
          <a:spcPct val="0"/>
        </a:spcBef>
        <a:spcAft>
          <a:spcPct val="0"/>
        </a:spcAft>
        <a:defRPr sz="3200" b="1">
          <a:solidFill>
            <a:srgbClr val="ED2939"/>
          </a:solidFill>
          <a:latin typeface="Arial" charset="0"/>
          <a:ea typeface="ＭＳ Ｐゴシック" charset="0"/>
        </a:defRPr>
      </a:lvl2pPr>
      <a:lvl3pPr algn="l" rtl="0" fontAlgn="base">
        <a:spcBef>
          <a:spcPct val="0"/>
        </a:spcBef>
        <a:spcAft>
          <a:spcPct val="0"/>
        </a:spcAft>
        <a:defRPr sz="3200" b="1">
          <a:solidFill>
            <a:srgbClr val="ED2939"/>
          </a:solidFill>
          <a:latin typeface="Arial" charset="0"/>
          <a:ea typeface="ＭＳ Ｐゴシック" charset="0"/>
        </a:defRPr>
      </a:lvl3pPr>
      <a:lvl4pPr algn="l" rtl="0" fontAlgn="base">
        <a:spcBef>
          <a:spcPct val="0"/>
        </a:spcBef>
        <a:spcAft>
          <a:spcPct val="0"/>
        </a:spcAft>
        <a:defRPr sz="3200" b="1">
          <a:solidFill>
            <a:srgbClr val="ED2939"/>
          </a:solidFill>
          <a:latin typeface="Arial" charset="0"/>
          <a:ea typeface="ＭＳ Ｐゴシック" charset="0"/>
        </a:defRPr>
      </a:lvl4pPr>
      <a:lvl5pPr algn="l" rtl="0" fontAlgn="base">
        <a:spcBef>
          <a:spcPct val="0"/>
        </a:spcBef>
        <a:spcAft>
          <a:spcPct val="0"/>
        </a:spcAft>
        <a:defRPr sz="3200" b="1">
          <a:solidFill>
            <a:srgbClr val="ED2939"/>
          </a:solidFill>
          <a:latin typeface="Arial" charset="0"/>
          <a:ea typeface="ＭＳ Ｐゴシック" charset="0"/>
        </a:defRPr>
      </a:lvl5pPr>
      <a:lvl6pPr marL="457200" algn="l" rtl="0" fontAlgn="base">
        <a:spcBef>
          <a:spcPct val="0"/>
        </a:spcBef>
        <a:spcAft>
          <a:spcPct val="0"/>
        </a:spcAft>
        <a:defRPr sz="3200" b="1">
          <a:solidFill>
            <a:srgbClr val="ED2939"/>
          </a:solidFill>
          <a:latin typeface="Arial" charset="0"/>
          <a:ea typeface="ＭＳ Ｐゴシック" charset="0"/>
        </a:defRPr>
      </a:lvl6pPr>
      <a:lvl7pPr marL="914400" algn="l" rtl="0" fontAlgn="base">
        <a:spcBef>
          <a:spcPct val="0"/>
        </a:spcBef>
        <a:spcAft>
          <a:spcPct val="0"/>
        </a:spcAft>
        <a:defRPr sz="3200" b="1">
          <a:solidFill>
            <a:srgbClr val="ED2939"/>
          </a:solidFill>
          <a:latin typeface="Arial" charset="0"/>
          <a:ea typeface="ＭＳ Ｐゴシック" charset="0"/>
        </a:defRPr>
      </a:lvl7pPr>
      <a:lvl8pPr marL="1371600" algn="l" rtl="0" fontAlgn="base">
        <a:spcBef>
          <a:spcPct val="0"/>
        </a:spcBef>
        <a:spcAft>
          <a:spcPct val="0"/>
        </a:spcAft>
        <a:defRPr sz="3200" b="1">
          <a:solidFill>
            <a:srgbClr val="ED2939"/>
          </a:solidFill>
          <a:latin typeface="Arial" charset="0"/>
          <a:ea typeface="ＭＳ Ｐゴシック" charset="0"/>
        </a:defRPr>
      </a:lvl8pPr>
      <a:lvl9pPr marL="1828800" algn="l" rtl="0" fontAlgn="base">
        <a:spcBef>
          <a:spcPct val="0"/>
        </a:spcBef>
        <a:spcAft>
          <a:spcPct val="0"/>
        </a:spcAft>
        <a:defRPr sz="3200" b="1">
          <a:solidFill>
            <a:srgbClr val="ED2939"/>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yle.fi/uutiset/3-11906818" TargetMode="External"/><Relationship Id="rId2" Type="http://schemas.openxmlformats.org/officeDocument/2006/relationships/image" Target="../media/image5.tif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hop.aalto.fi/media/filer_public/53/dc/53dc45bd-9e9e-4d83-916d-1d1ff6bf88d2/sustainable_fashion_in_a_circular_economyfinal.pdf" TargetMode="External"/><Relationship Id="rId2" Type="http://schemas.openxmlformats.org/officeDocument/2006/relationships/hyperlink" Target="https://www.mdpi.com/2071-1050/8/2/167"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10;&#10;Kuvaus luotu automaattisesti">
            <a:extLst>
              <a:ext uri="{FF2B5EF4-FFF2-40B4-BE49-F238E27FC236}">
                <a16:creationId xmlns:a16="http://schemas.microsoft.com/office/drawing/2014/main" id="{AA2FBFDB-249A-4B57-83C6-E656D39BBACA}"/>
              </a:ext>
            </a:extLst>
          </p:cNvPr>
          <p:cNvPicPr>
            <a:picLocks noChangeAspect="1"/>
          </p:cNvPicPr>
          <p:nvPr/>
        </p:nvPicPr>
        <p:blipFill>
          <a:blip r:embed="rId2"/>
          <a:stretch>
            <a:fillRect/>
          </a:stretch>
        </p:blipFill>
        <p:spPr>
          <a:xfrm>
            <a:off x="2223135" y="1042416"/>
            <a:ext cx="4697730" cy="4697730"/>
          </a:xfrm>
          <a:prstGeom prst="rect">
            <a:avLst/>
          </a:prstGeom>
        </p:spPr>
      </p:pic>
      <p:sp>
        <p:nvSpPr>
          <p:cNvPr id="2" name="Suorakulmio 1">
            <a:extLst>
              <a:ext uri="{FF2B5EF4-FFF2-40B4-BE49-F238E27FC236}">
                <a16:creationId xmlns:a16="http://schemas.microsoft.com/office/drawing/2014/main" id="{6EC443A5-2C09-488B-AAB9-A99F91BD410A}"/>
              </a:ext>
            </a:extLst>
          </p:cNvPr>
          <p:cNvSpPr/>
          <p:nvPr/>
        </p:nvSpPr>
        <p:spPr bwMode="auto">
          <a:xfrm>
            <a:off x="467544" y="332656"/>
            <a:ext cx="1274440" cy="1130424"/>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408250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DDBA673-3297-954A-B1B7-0D5DE1303B8D}"/>
              </a:ext>
            </a:extLst>
          </p:cNvPr>
          <p:cNvPicPr>
            <a:picLocks noChangeAspect="1"/>
          </p:cNvPicPr>
          <p:nvPr/>
        </p:nvPicPr>
        <p:blipFill>
          <a:blip r:embed="rId2"/>
          <a:stretch>
            <a:fillRect/>
          </a:stretch>
        </p:blipFill>
        <p:spPr>
          <a:xfrm>
            <a:off x="2627784" y="548680"/>
            <a:ext cx="3200400" cy="5626100"/>
          </a:xfrm>
          <a:prstGeom prst="rect">
            <a:avLst/>
          </a:prstGeom>
        </p:spPr>
      </p:pic>
      <p:sp>
        <p:nvSpPr>
          <p:cNvPr id="4" name="Suorakulmio 3">
            <a:extLst>
              <a:ext uri="{FF2B5EF4-FFF2-40B4-BE49-F238E27FC236}">
                <a16:creationId xmlns:a16="http://schemas.microsoft.com/office/drawing/2014/main" id="{48815FD1-0A46-4D9D-9CFB-54E0CCABBB75}"/>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5" name="Kuva 4">
            <a:extLst>
              <a:ext uri="{FF2B5EF4-FFF2-40B4-BE49-F238E27FC236}">
                <a16:creationId xmlns:a16="http://schemas.microsoft.com/office/drawing/2014/main" id="{EBEA1065-3AE4-4D25-AA64-718EB251B8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16400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763688" y="4653136"/>
            <a:ext cx="6097072" cy="991325"/>
          </a:xfrm>
        </p:spPr>
        <p:txBody>
          <a:bodyPr>
            <a:normAutofit/>
          </a:bodyPr>
          <a:lstStyle/>
          <a:p>
            <a:pPr marL="0" indent="0">
              <a:buNone/>
            </a:pPr>
            <a:r>
              <a:rPr lang="en-US" sz="1650" i="1" dirty="0"/>
              <a:t>From Hand to Mouth</a:t>
            </a:r>
            <a:r>
              <a:rPr lang="en-US" sz="1650" dirty="0"/>
              <a:t>,</a:t>
            </a:r>
            <a:r>
              <a:rPr lang="en-US" sz="1650" i="1" dirty="0"/>
              <a:t> </a:t>
            </a:r>
            <a:r>
              <a:rPr lang="en-US" sz="1650" dirty="0"/>
              <a:t>2011, strawberry flavored candy laces, tape, glue, glycerol, acrylic varnish and glass cake stand, 18 x 29 x 29 cm</a:t>
            </a:r>
            <a:r>
              <a:rPr lang="fi-FI" sz="1650" dirty="0"/>
              <a:t> </a:t>
            </a:r>
          </a:p>
        </p:txBody>
      </p:sp>
      <p:pic>
        <p:nvPicPr>
          <p:cNvPr id="5" name="Kuva 4">
            <a:extLst>
              <a:ext uri="{FF2B5EF4-FFF2-40B4-BE49-F238E27FC236}">
                <a16:creationId xmlns:a16="http://schemas.microsoft.com/office/drawing/2014/main" id="{D81671B8-52DA-8B41-9F2A-D6BC4B4EB79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267744" y="836712"/>
            <a:ext cx="4655718" cy="3376675"/>
          </a:xfrm>
          <a:prstGeom prst="rect">
            <a:avLst/>
          </a:prstGeom>
        </p:spPr>
      </p:pic>
      <p:sp>
        <p:nvSpPr>
          <p:cNvPr id="4" name="Suorakulmio 3">
            <a:extLst>
              <a:ext uri="{FF2B5EF4-FFF2-40B4-BE49-F238E27FC236}">
                <a16:creationId xmlns:a16="http://schemas.microsoft.com/office/drawing/2014/main" id="{708AF755-ED78-4775-8F61-AE54345C7BA7}"/>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C58DFAAB-98D3-4778-8A8D-61A400A96E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54602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C0C3D095-50D9-554C-A06F-F640FD9ACEDF}" type="slidenum">
              <a:rPr lang="fi-FI" smtClean="0"/>
              <a:pPr/>
              <a:t>12</a:t>
            </a:fld>
            <a:endParaRPr lang="fi-FI"/>
          </a:p>
        </p:txBody>
      </p:sp>
      <p:pic>
        <p:nvPicPr>
          <p:cNvPr id="5" name="Sisällön paikkamerkki 3" descr="mirjan hurma2006pienempi.jpg"/>
          <p:cNvPicPr>
            <a:picLocks noGrp="1"/>
          </p:cNvPicPr>
          <p:nvPr>
            <p:ph idx="1"/>
          </p:nvPr>
        </p:nvPicPr>
        <p:blipFill>
          <a:blip r:embed="rId2" cstate="screen">
            <a:extLst>
              <a:ext uri="{28A0092B-C50C-407E-A947-70E740481C1C}">
                <a14:useLocalDpi xmlns:a14="http://schemas.microsoft.com/office/drawing/2010/main"/>
              </a:ext>
            </a:extLst>
          </a:blip>
          <a:srcRect t="-13104" b="-13104"/>
          <a:stretch>
            <a:fillRect/>
          </a:stretch>
        </p:blipFill>
        <p:spPr>
          <a:xfrm>
            <a:off x="1091033" y="857251"/>
            <a:ext cx="6960638" cy="4944650"/>
          </a:xfrm>
          <a:prstGeom prst="rect">
            <a:avLst/>
          </a:prstGeom>
        </p:spPr>
      </p:pic>
      <p:sp>
        <p:nvSpPr>
          <p:cNvPr id="6" name="Suorakulmio 5">
            <a:extLst>
              <a:ext uri="{FF2B5EF4-FFF2-40B4-BE49-F238E27FC236}">
                <a16:creationId xmlns:a16="http://schemas.microsoft.com/office/drawing/2014/main" id="{9F748223-4A6C-4B6D-BB0E-7D153C513BE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7" name="Kuva 6">
            <a:extLst>
              <a:ext uri="{FF2B5EF4-FFF2-40B4-BE49-F238E27FC236}">
                <a16:creationId xmlns:a16="http://schemas.microsoft.com/office/drawing/2014/main" id="{A7382013-6956-4A3A-B345-AC1B248DFF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355068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698708" y="3613286"/>
            <a:ext cx="2231067" cy="2533119"/>
          </a:xfrm>
        </p:spPr>
        <p:txBody>
          <a:bodyPr>
            <a:normAutofit/>
          </a:bodyPr>
          <a:lstStyle/>
          <a:p>
            <a:pPr marL="0" indent="0">
              <a:buNone/>
            </a:pPr>
            <a:r>
              <a:rPr lang="fi-FI" sz="1350" dirty="0" err="1">
                <a:latin typeface="Arial"/>
                <a:cs typeface="Arial"/>
              </a:rPr>
              <a:t>Ecstacy</a:t>
            </a:r>
            <a:endParaRPr lang="fi-FI" sz="1350" dirty="0">
              <a:latin typeface="Arial"/>
              <a:cs typeface="Arial"/>
            </a:endParaRPr>
          </a:p>
          <a:p>
            <a:pPr marL="0" indent="0">
              <a:buNone/>
            </a:pPr>
            <a:endParaRPr lang="fi-FI" sz="1350" dirty="0">
              <a:latin typeface="Arial"/>
              <a:cs typeface="Arial"/>
            </a:endParaRPr>
          </a:p>
          <a:p>
            <a:pPr marL="0" indent="0">
              <a:buNone/>
            </a:pPr>
            <a:r>
              <a:rPr lang="fi-FI" sz="1350" dirty="0">
                <a:solidFill>
                  <a:srgbClr val="595959"/>
                </a:solidFill>
                <a:latin typeface="Arial"/>
                <a:cs typeface="Arial"/>
              </a:rPr>
              <a:t>2006 – 2009</a:t>
            </a:r>
          </a:p>
          <a:p>
            <a:pPr marL="0" indent="0">
              <a:buNone/>
            </a:pPr>
            <a:r>
              <a:rPr lang="fi-FI" sz="1350" dirty="0" err="1">
                <a:solidFill>
                  <a:srgbClr val="595959"/>
                </a:solidFill>
                <a:latin typeface="Arial"/>
                <a:cs typeface="Arial"/>
              </a:rPr>
              <a:t>granulated</a:t>
            </a:r>
            <a:r>
              <a:rPr lang="fi-FI" sz="1350" dirty="0">
                <a:solidFill>
                  <a:srgbClr val="595959"/>
                </a:solidFill>
                <a:latin typeface="Arial"/>
                <a:cs typeface="Arial"/>
              </a:rPr>
              <a:t> </a:t>
            </a:r>
            <a:r>
              <a:rPr lang="fi-FI" sz="1350" dirty="0" err="1">
                <a:solidFill>
                  <a:srgbClr val="595959"/>
                </a:solidFill>
                <a:latin typeface="Arial"/>
                <a:cs typeface="Arial"/>
              </a:rPr>
              <a:t>sugar</a:t>
            </a:r>
            <a:endParaRPr lang="fi-FI" sz="1350" dirty="0">
              <a:solidFill>
                <a:srgbClr val="595959"/>
              </a:solidFill>
              <a:latin typeface="Arial"/>
              <a:cs typeface="Arial"/>
            </a:endParaRPr>
          </a:p>
          <a:p>
            <a:pPr marL="0" indent="0">
              <a:buNone/>
            </a:pPr>
            <a:r>
              <a:rPr lang="fi-FI" sz="1350" dirty="0" err="1">
                <a:solidFill>
                  <a:srgbClr val="595959"/>
                </a:solidFill>
                <a:latin typeface="Arial"/>
                <a:cs typeface="Arial"/>
              </a:rPr>
              <a:t>app</a:t>
            </a:r>
            <a:r>
              <a:rPr lang="fi-FI" sz="1350" dirty="0">
                <a:solidFill>
                  <a:srgbClr val="595959"/>
                </a:solidFill>
                <a:latin typeface="Arial"/>
                <a:cs typeface="Arial"/>
              </a:rPr>
              <a:t>. 35 x 300 x 250 cm</a:t>
            </a:r>
          </a:p>
        </p:txBody>
      </p:sp>
      <p:sp>
        <p:nvSpPr>
          <p:cNvPr id="4" name="Dian numeron paikkamerkki 3"/>
          <p:cNvSpPr>
            <a:spLocks noGrp="1"/>
          </p:cNvSpPr>
          <p:nvPr>
            <p:ph type="sldNum" sz="quarter" idx="12"/>
          </p:nvPr>
        </p:nvSpPr>
        <p:spPr/>
        <p:txBody>
          <a:bodyPr/>
          <a:lstStyle/>
          <a:p>
            <a:fld id="{C0C3D095-50D9-554C-A06F-F640FD9ACEDF}" type="slidenum">
              <a:rPr lang="fi-FI" smtClean="0"/>
              <a:pPr/>
              <a:t>13</a:t>
            </a:fld>
            <a:endParaRPr lang="fi-FI"/>
          </a:p>
        </p:txBody>
      </p:sp>
      <p:pic>
        <p:nvPicPr>
          <p:cNvPr id="5" name="Sisällön paikkamerkki 3" descr="hurmaYK2006PF.jpg"/>
          <p:cNvPicPr>
            <a:picLocks/>
          </p:cNvPicPr>
          <p:nvPr/>
        </p:nvPicPr>
        <p:blipFill>
          <a:blip r:embed="rId2" cstate="screen">
            <a:extLst>
              <a:ext uri="{28A0092B-C50C-407E-A947-70E740481C1C}">
                <a14:useLocalDpi xmlns:a14="http://schemas.microsoft.com/office/drawing/2010/main"/>
              </a:ext>
            </a:extLst>
          </a:blip>
          <a:srcRect l="-821" r="-821"/>
          <a:stretch>
            <a:fillRect/>
          </a:stretch>
        </p:blipFill>
        <p:spPr>
          <a:xfrm>
            <a:off x="4345280" y="1512881"/>
            <a:ext cx="3142269" cy="3709810"/>
          </a:xfrm>
          <a:prstGeom prst="rect">
            <a:avLst/>
          </a:prstGeom>
        </p:spPr>
      </p:pic>
      <p:sp>
        <p:nvSpPr>
          <p:cNvPr id="6" name="Suorakulmio 5">
            <a:extLst>
              <a:ext uri="{FF2B5EF4-FFF2-40B4-BE49-F238E27FC236}">
                <a16:creationId xmlns:a16="http://schemas.microsoft.com/office/drawing/2014/main" id="{7C21A02F-8DB3-41A9-9D05-987BA4FE7895}"/>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7" name="Kuva 6">
            <a:extLst>
              <a:ext uri="{FF2B5EF4-FFF2-40B4-BE49-F238E27FC236}">
                <a16:creationId xmlns:a16="http://schemas.microsoft.com/office/drawing/2014/main" id="{B0984BE9-B389-47DA-B200-C461C87EE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188469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8CA3D822-46B6-2349-98FF-DBEBDE0BD9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392"/>
            <a:ext cx="9144000" cy="5143500"/>
          </a:xfrm>
          <a:prstGeom prst="rect">
            <a:avLst/>
          </a:prstGeom>
        </p:spPr>
      </p:pic>
      <p:sp>
        <p:nvSpPr>
          <p:cNvPr id="3" name="Tekstiruutu 2">
            <a:extLst>
              <a:ext uri="{FF2B5EF4-FFF2-40B4-BE49-F238E27FC236}">
                <a16:creationId xmlns:a16="http://schemas.microsoft.com/office/drawing/2014/main" id="{4A16783A-58C2-5947-B4CB-1F3900C4D6FD}"/>
              </a:ext>
            </a:extLst>
          </p:cNvPr>
          <p:cNvSpPr txBox="1"/>
          <p:nvPr/>
        </p:nvSpPr>
        <p:spPr>
          <a:xfrm>
            <a:off x="467544" y="5085184"/>
            <a:ext cx="5292859" cy="646331"/>
          </a:xfrm>
          <a:prstGeom prst="rect">
            <a:avLst/>
          </a:prstGeom>
          <a:noFill/>
        </p:spPr>
        <p:txBody>
          <a:bodyPr wrap="none" rtlCol="0">
            <a:spAutoFit/>
          </a:bodyPr>
          <a:lstStyle/>
          <a:p>
            <a:pPr algn="l"/>
            <a:r>
              <a:rPr lang="fi-FI" dirty="0"/>
              <a:t>Pasi Karjula and Marko Vuokola, </a:t>
            </a:r>
            <a:r>
              <a:rPr lang="fi-FI" i="1" dirty="0"/>
              <a:t>Olo n:o 22</a:t>
            </a:r>
            <a:r>
              <a:rPr lang="fi-FI" dirty="0"/>
              <a:t>, 2000</a:t>
            </a:r>
          </a:p>
          <a:p>
            <a:pPr algn="l"/>
            <a:r>
              <a:rPr lang="fi-FI" dirty="0" err="1"/>
              <a:t>polished</a:t>
            </a:r>
            <a:r>
              <a:rPr lang="fi-FI" dirty="0"/>
              <a:t> </a:t>
            </a:r>
            <a:r>
              <a:rPr lang="fi-FI" dirty="0" err="1"/>
              <a:t>steel</a:t>
            </a:r>
            <a:r>
              <a:rPr lang="fi-FI" dirty="0"/>
              <a:t>, Hietalahti, Helsinki</a:t>
            </a:r>
          </a:p>
        </p:txBody>
      </p:sp>
      <p:sp>
        <p:nvSpPr>
          <p:cNvPr id="5" name="Suorakulmio 4">
            <a:extLst>
              <a:ext uri="{FF2B5EF4-FFF2-40B4-BE49-F238E27FC236}">
                <a16:creationId xmlns:a16="http://schemas.microsoft.com/office/drawing/2014/main" id="{87477196-4D07-43B0-9C26-27384647238C}"/>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D36EE297-7FB3-4519-80C0-359F74F7DE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4290964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0590E7-236A-0646-BDA5-23172D383CE5}"/>
              </a:ext>
            </a:extLst>
          </p:cNvPr>
          <p:cNvPicPr/>
          <p:nvPr/>
        </p:nvPicPr>
        <p:blipFill>
          <a:blip r:embed="rId3" cstate="email">
            <a:extLst>
              <a:ext uri="{28A0092B-C50C-407E-A947-70E740481C1C}">
                <a14:useLocalDpi xmlns:a14="http://schemas.microsoft.com/office/drawing/2010/main"/>
              </a:ext>
            </a:extLst>
          </a:blip>
          <a:stretch>
            <a:fillRect/>
          </a:stretch>
        </p:blipFill>
        <p:spPr>
          <a:xfrm>
            <a:off x="2050463" y="548680"/>
            <a:ext cx="4971066" cy="3312368"/>
          </a:xfrm>
          <a:prstGeom prst="rect">
            <a:avLst/>
          </a:prstGeom>
        </p:spPr>
      </p:pic>
      <p:sp>
        <p:nvSpPr>
          <p:cNvPr id="3" name="Suorakulmio 2">
            <a:extLst>
              <a:ext uri="{FF2B5EF4-FFF2-40B4-BE49-F238E27FC236}">
                <a16:creationId xmlns:a16="http://schemas.microsoft.com/office/drawing/2014/main" id="{349C43EE-CF43-334D-ACD2-562117508CDE}"/>
              </a:ext>
            </a:extLst>
          </p:cNvPr>
          <p:cNvSpPr/>
          <p:nvPr/>
        </p:nvSpPr>
        <p:spPr>
          <a:xfrm>
            <a:off x="539552" y="4244895"/>
            <a:ext cx="7992888" cy="1200329"/>
          </a:xfrm>
          <a:prstGeom prst="rect">
            <a:avLst/>
          </a:prstGeom>
        </p:spPr>
        <p:txBody>
          <a:bodyPr wrap="square">
            <a:spAutoFit/>
          </a:bodyPr>
          <a:lstStyle/>
          <a:p>
            <a:pPr algn="l"/>
            <a:r>
              <a:rPr lang="en-US" dirty="0"/>
              <a:t>Adel </a:t>
            </a:r>
            <a:r>
              <a:rPr lang="en-US" dirty="0" err="1"/>
              <a:t>Mekhane’s</a:t>
            </a:r>
            <a:r>
              <a:rPr lang="en-US" dirty="0"/>
              <a:t>, </a:t>
            </a:r>
            <a:r>
              <a:rPr lang="en-US" dirty="0" err="1"/>
              <a:t>Vesteri</a:t>
            </a:r>
            <a:r>
              <a:rPr lang="en-US" dirty="0"/>
              <a:t> </a:t>
            </a:r>
            <a:r>
              <a:rPr lang="en-US" dirty="0" err="1"/>
              <a:t>Ollinen’s</a:t>
            </a:r>
            <a:r>
              <a:rPr lang="en-US" dirty="0"/>
              <a:t>, and </a:t>
            </a:r>
            <a:r>
              <a:rPr lang="en-US" dirty="0" err="1"/>
              <a:t>Aaro</a:t>
            </a:r>
            <a:r>
              <a:rPr lang="en-US" dirty="0"/>
              <a:t> </a:t>
            </a:r>
            <a:r>
              <a:rPr lang="en-US" dirty="0" err="1"/>
              <a:t>Packalén's</a:t>
            </a:r>
            <a:r>
              <a:rPr lang="en-US" dirty="0"/>
              <a:t> student work for We comment! assignment. The students commented the themes of traveling, transportation, and climate change. They combined the visual experience of the environment and digital image processing.</a:t>
            </a:r>
          </a:p>
        </p:txBody>
      </p:sp>
      <p:sp>
        <p:nvSpPr>
          <p:cNvPr id="5" name="Suorakulmio 4">
            <a:extLst>
              <a:ext uri="{FF2B5EF4-FFF2-40B4-BE49-F238E27FC236}">
                <a16:creationId xmlns:a16="http://schemas.microsoft.com/office/drawing/2014/main" id="{04105900-78FD-4BC8-B5C0-CF839C8628E8}"/>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3BAC07C4-605C-4E26-9684-2D8555E266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165129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_1908.JPG">
            <a:extLst>
              <a:ext uri="{FF2B5EF4-FFF2-40B4-BE49-F238E27FC236}">
                <a16:creationId xmlns:a16="http://schemas.microsoft.com/office/drawing/2014/main" id="{7BD5B5F0-8ADE-9F41-A7DE-F29F2491F8F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808" y="315283"/>
            <a:ext cx="3227060" cy="3617773"/>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val="1"/>
            </a:ext>
          </a:extLst>
        </p:spPr>
      </p:pic>
      <p:sp>
        <p:nvSpPr>
          <p:cNvPr id="3" name="Tekstiruutu 2">
            <a:extLst>
              <a:ext uri="{FF2B5EF4-FFF2-40B4-BE49-F238E27FC236}">
                <a16:creationId xmlns:a16="http://schemas.microsoft.com/office/drawing/2014/main" id="{BB358754-1E44-5B43-B107-D09E7310F502}"/>
              </a:ext>
            </a:extLst>
          </p:cNvPr>
          <p:cNvSpPr txBox="1"/>
          <p:nvPr/>
        </p:nvSpPr>
        <p:spPr>
          <a:xfrm>
            <a:off x="490567" y="4077072"/>
            <a:ext cx="8545929" cy="1477328"/>
          </a:xfrm>
          <a:prstGeom prst="rect">
            <a:avLst/>
          </a:prstGeom>
          <a:noFill/>
        </p:spPr>
        <p:txBody>
          <a:bodyPr wrap="none" rtlCol="0">
            <a:spAutoFit/>
          </a:bodyPr>
          <a:lstStyle/>
          <a:p>
            <a:pPr algn="l"/>
            <a:r>
              <a:rPr lang="fi-FI" dirty="0"/>
              <a:t>Aino </a:t>
            </a:r>
            <a:r>
              <a:rPr lang="fi-FI" dirty="0" err="1"/>
              <a:t>Hörkkö’s</a:t>
            </a:r>
            <a:r>
              <a:rPr lang="fi-FI" dirty="0"/>
              <a:t>, Katariina </a:t>
            </a:r>
            <a:r>
              <a:rPr lang="fi-FI" dirty="0" err="1"/>
              <a:t>Kujapelto’s</a:t>
            </a:r>
            <a:r>
              <a:rPr lang="fi-FI" dirty="0"/>
              <a:t>, and </a:t>
            </a:r>
            <a:r>
              <a:rPr lang="fi-FI" dirty="0" err="1"/>
              <a:t>Julianna</a:t>
            </a:r>
            <a:r>
              <a:rPr lang="fi-FI" dirty="0"/>
              <a:t> </a:t>
            </a:r>
            <a:r>
              <a:rPr lang="fi-FI" dirty="0" err="1"/>
              <a:t>Tiirikka’s</a:t>
            </a:r>
            <a:r>
              <a:rPr lang="fi-FI" dirty="0"/>
              <a:t> </a:t>
            </a:r>
            <a:r>
              <a:rPr lang="fi-FI" dirty="0" err="1"/>
              <a:t>comic</a:t>
            </a:r>
            <a:r>
              <a:rPr lang="fi-FI" dirty="0"/>
              <a:t> </a:t>
            </a:r>
            <a:r>
              <a:rPr lang="fi-FI" dirty="0" err="1"/>
              <a:t>commentary</a:t>
            </a:r>
            <a:r>
              <a:rPr lang="fi-FI" dirty="0"/>
              <a:t> </a:t>
            </a:r>
          </a:p>
          <a:p>
            <a:pPr algn="l"/>
            <a:r>
              <a:rPr lang="fi-FI" dirty="0"/>
              <a:t>on Pasi </a:t>
            </a:r>
            <a:r>
              <a:rPr lang="fi-FI" dirty="0" err="1"/>
              <a:t>Karjula’s</a:t>
            </a:r>
            <a:r>
              <a:rPr lang="fi-FI" dirty="0"/>
              <a:t> and Marko </a:t>
            </a:r>
            <a:r>
              <a:rPr lang="fi-FI" dirty="0" err="1"/>
              <a:t>Vuokola’s</a:t>
            </a:r>
            <a:r>
              <a:rPr lang="fi-FI" dirty="0"/>
              <a:t> </a:t>
            </a:r>
            <a:r>
              <a:rPr lang="fi-FI" dirty="0" err="1"/>
              <a:t>artwork</a:t>
            </a:r>
            <a:r>
              <a:rPr lang="fi-FI" dirty="0"/>
              <a:t>. </a:t>
            </a:r>
            <a:r>
              <a:rPr lang="fi-FI" dirty="0" err="1"/>
              <a:t>The</a:t>
            </a:r>
            <a:r>
              <a:rPr lang="fi-FI" dirty="0"/>
              <a:t> </a:t>
            </a:r>
            <a:r>
              <a:rPr lang="fi-FI" dirty="0" err="1"/>
              <a:t>students</a:t>
            </a:r>
            <a:r>
              <a:rPr lang="fi-FI" dirty="0"/>
              <a:t> </a:t>
            </a:r>
            <a:r>
              <a:rPr lang="fi-FI" dirty="0" err="1"/>
              <a:t>took</a:t>
            </a:r>
            <a:r>
              <a:rPr lang="fi-FI" dirty="0"/>
              <a:t> a </a:t>
            </a:r>
            <a:r>
              <a:rPr lang="fi-FI" dirty="0" err="1"/>
              <a:t>stand</a:t>
            </a:r>
            <a:r>
              <a:rPr lang="fi-FI" dirty="0"/>
              <a:t> for </a:t>
            </a:r>
          </a:p>
          <a:p>
            <a:pPr algn="l"/>
            <a:r>
              <a:rPr lang="fi-FI" dirty="0" err="1"/>
              <a:t>social</a:t>
            </a:r>
            <a:r>
              <a:rPr lang="fi-FI" dirty="0"/>
              <a:t> and </a:t>
            </a:r>
            <a:r>
              <a:rPr lang="fi-FI" dirty="0" err="1"/>
              <a:t>environmental</a:t>
            </a:r>
            <a:r>
              <a:rPr lang="fi-FI" dirty="0"/>
              <a:t> </a:t>
            </a:r>
            <a:r>
              <a:rPr lang="fi-FI" dirty="0" err="1"/>
              <a:t>issues</a:t>
            </a:r>
            <a:r>
              <a:rPr lang="fi-FI" dirty="0"/>
              <a:t> in </a:t>
            </a:r>
            <a:r>
              <a:rPr lang="fi-FI" dirty="0" err="1"/>
              <a:t>the</a:t>
            </a:r>
            <a:r>
              <a:rPr lang="fi-FI" dirty="0"/>
              <a:t> </a:t>
            </a:r>
            <a:r>
              <a:rPr lang="fi-FI" dirty="0" err="1"/>
              <a:t>winterly</a:t>
            </a:r>
            <a:r>
              <a:rPr lang="fi-FI" dirty="0"/>
              <a:t> and </a:t>
            </a:r>
            <a:r>
              <a:rPr lang="fi-FI" dirty="0" err="1"/>
              <a:t>urban</a:t>
            </a:r>
            <a:r>
              <a:rPr lang="fi-FI" dirty="0"/>
              <a:t> </a:t>
            </a:r>
            <a:r>
              <a:rPr lang="fi-FI" dirty="0" err="1"/>
              <a:t>environment</a:t>
            </a:r>
            <a:r>
              <a:rPr lang="fi-FI" dirty="0"/>
              <a:t>.  </a:t>
            </a:r>
          </a:p>
          <a:p>
            <a:pPr algn="l"/>
            <a:r>
              <a:rPr lang="fi-FI" dirty="0" err="1"/>
              <a:t>The</a:t>
            </a:r>
            <a:r>
              <a:rPr lang="fi-FI" dirty="0"/>
              <a:t> </a:t>
            </a:r>
            <a:r>
              <a:rPr lang="fi-FI" dirty="0" err="1"/>
              <a:t>authors</a:t>
            </a:r>
            <a:r>
              <a:rPr lang="fi-FI" dirty="0"/>
              <a:t> of </a:t>
            </a:r>
            <a:r>
              <a:rPr lang="fi-FI" dirty="0" err="1"/>
              <a:t>the</a:t>
            </a:r>
            <a:r>
              <a:rPr lang="fi-FI" dirty="0"/>
              <a:t> </a:t>
            </a:r>
            <a:r>
              <a:rPr lang="fi-FI" dirty="0" err="1"/>
              <a:t>statement</a:t>
            </a:r>
            <a:r>
              <a:rPr lang="fi-FI" dirty="0"/>
              <a:t> and </a:t>
            </a:r>
            <a:r>
              <a:rPr lang="fi-FI" dirty="0" err="1"/>
              <a:t>the</a:t>
            </a:r>
            <a:r>
              <a:rPr lang="fi-FI" dirty="0"/>
              <a:t> </a:t>
            </a:r>
            <a:r>
              <a:rPr lang="fi-FI" dirty="0" err="1"/>
              <a:t>urban</a:t>
            </a:r>
            <a:r>
              <a:rPr lang="fi-FI" dirty="0"/>
              <a:t> </a:t>
            </a:r>
            <a:r>
              <a:rPr lang="fi-FI" dirty="0" err="1"/>
              <a:t>environment</a:t>
            </a:r>
            <a:r>
              <a:rPr lang="fi-FI" dirty="0"/>
              <a:t> of </a:t>
            </a:r>
            <a:r>
              <a:rPr lang="fi-FI" dirty="0" err="1"/>
              <a:t>the</a:t>
            </a:r>
            <a:r>
              <a:rPr lang="fi-FI" dirty="0"/>
              <a:t> </a:t>
            </a:r>
            <a:r>
              <a:rPr lang="fi-FI" dirty="0" err="1"/>
              <a:t>public</a:t>
            </a:r>
            <a:r>
              <a:rPr lang="fi-FI" dirty="0"/>
              <a:t> </a:t>
            </a:r>
            <a:r>
              <a:rPr lang="fi-FI" dirty="0" err="1"/>
              <a:t>artwork</a:t>
            </a:r>
            <a:r>
              <a:rPr lang="fi-FI" dirty="0"/>
              <a:t> </a:t>
            </a:r>
            <a:r>
              <a:rPr lang="fi-FI" dirty="0" err="1"/>
              <a:t>are</a:t>
            </a:r>
            <a:r>
              <a:rPr lang="fi-FI" dirty="0"/>
              <a:t> </a:t>
            </a:r>
          </a:p>
          <a:p>
            <a:pPr algn="l"/>
            <a:r>
              <a:rPr lang="fi-FI" dirty="0" err="1"/>
              <a:t>reflected</a:t>
            </a:r>
            <a:r>
              <a:rPr lang="fi-FI" dirty="0"/>
              <a:t> in </a:t>
            </a:r>
            <a:r>
              <a:rPr lang="fi-FI" dirty="0" err="1"/>
              <a:t>the</a:t>
            </a:r>
            <a:r>
              <a:rPr lang="fi-FI" dirty="0"/>
              <a:t> </a:t>
            </a:r>
            <a:r>
              <a:rPr lang="fi-FI" dirty="0" err="1"/>
              <a:t>underlying</a:t>
            </a:r>
            <a:r>
              <a:rPr lang="fi-FI" dirty="0"/>
              <a:t> </a:t>
            </a:r>
            <a:r>
              <a:rPr lang="fi-FI" dirty="0" err="1"/>
              <a:t>part</a:t>
            </a:r>
            <a:r>
              <a:rPr lang="fi-FI" dirty="0"/>
              <a:t> of </a:t>
            </a:r>
            <a:r>
              <a:rPr lang="fi-FI" dirty="0" err="1"/>
              <a:t>the</a:t>
            </a:r>
            <a:r>
              <a:rPr lang="fi-FI" dirty="0"/>
              <a:t> </a:t>
            </a:r>
            <a:r>
              <a:rPr lang="fi-FI" dirty="0" err="1"/>
              <a:t>artwork</a:t>
            </a:r>
            <a:r>
              <a:rPr lang="fi-FI" dirty="0"/>
              <a:t>.</a:t>
            </a:r>
          </a:p>
        </p:txBody>
      </p:sp>
      <p:sp>
        <p:nvSpPr>
          <p:cNvPr id="5" name="Suorakulmio 4">
            <a:extLst>
              <a:ext uri="{FF2B5EF4-FFF2-40B4-BE49-F238E27FC236}">
                <a16:creationId xmlns:a16="http://schemas.microsoft.com/office/drawing/2014/main" id="{9F3317D1-6C4D-458A-945D-D9CD9B872B5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A6C737A8-0559-4C58-A463-AF65D5B3C8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40666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8BA1A1D8-325A-3F42-88E7-2259182C5270}"/>
              </a:ext>
            </a:extLst>
          </p:cNvPr>
          <p:cNvPicPr/>
          <p:nvPr/>
        </p:nvPicPr>
        <p:blipFill>
          <a:blip r:embed="rId3" cstate="email">
            <a:extLst>
              <a:ext uri="{28A0092B-C50C-407E-A947-70E740481C1C}">
                <a14:useLocalDpi xmlns:a14="http://schemas.microsoft.com/office/drawing/2010/main"/>
              </a:ext>
            </a:extLst>
          </a:blip>
          <a:stretch>
            <a:fillRect/>
          </a:stretch>
        </p:blipFill>
        <p:spPr>
          <a:xfrm>
            <a:off x="3030900" y="332656"/>
            <a:ext cx="3010192" cy="4014116"/>
          </a:xfrm>
          <a:prstGeom prst="rect">
            <a:avLst/>
          </a:prstGeom>
        </p:spPr>
      </p:pic>
      <p:sp>
        <p:nvSpPr>
          <p:cNvPr id="3" name="Suorakulmio 2">
            <a:extLst>
              <a:ext uri="{FF2B5EF4-FFF2-40B4-BE49-F238E27FC236}">
                <a16:creationId xmlns:a16="http://schemas.microsoft.com/office/drawing/2014/main" id="{1F2767AC-D71E-064E-9C75-05DEA56A1DFB}"/>
              </a:ext>
            </a:extLst>
          </p:cNvPr>
          <p:cNvSpPr/>
          <p:nvPr/>
        </p:nvSpPr>
        <p:spPr>
          <a:xfrm>
            <a:off x="539552" y="4581128"/>
            <a:ext cx="7992888" cy="923330"/>
          </a:xfrm>
          <a:prstGeom prst="rect">
            <a:avLst/>
          </a:prstGeom>
        </p:spPr>
        <p:txBody>
          <a:bodyPr wrap="square">
            <a:spAutoFit/>
          </a:bodyPr>
          <a:lstStyle/>
          <a:p>
            <a:pPr algn="l"/>
            <a:r>
              <a:rPr lang="en-US" dirty="0" err="1"/>
              <a:t>Silja</a:t>
            </a:r>
            <a:r>
              <a:rPr lang="en-US" dirty="0"/>
              <a:t> </a:t>
            </a:r>
            <a:r>
              <a:rPr lang="en-US" dirty="0" err="1"/>
              <a:t>Lampinen</a:t>
            </a:r>
            <a:r>
              <a:rPr lang="en-US" dirty="0"/>
              <a:t>, </a:t>
            </a:r>
            <a:r>
              <a:rPr lang="en-US" dirty="0" err="1"/>
              <a:t>Iina</a:t>
            </a:r>
            <a:r>
              <a:rPr lang="en-US" dirty="0"/>
              <a:t> </a:t>
            </a:r>
            <a:r>
              <a:rPr lang="en-US" dirty="0" err="1"/>
              <a:t>Martikainen</a:t>
            </a:r>
            <a:r>
              <a:rPr lang="en-US" dirty="0"/>
              <a:t>, and Siri </a:t>
            </a:r>
            <a:r>
              <a:rPr lang="en-US" dirty="0" err="1"/>
              <a:t>Piippo-Pinho</a:t>
            </a:r>
            <a:r>
              <a:rPr lang="en-US" dirty="0"/>
              <a:t> worked on the We comment! assignment </a:t>
            </a:r>
            <a:r>
              <a:rPr lang="en-US" dirty="0" err="1"/>
              <a:t>kineticly</a:t>
            </a:r>
            <a:r>
              <a:rPr lang="en-US" dirty="0"/>
              <a:t> and performatively. The students used their own bodies as material of the new artwork they created.</a:t>
            </a:r>
          </a:p>
        </p:txBody>
      </p:sp>
      <p:sp>
        <p:nvSpPr>
          <p:cNvPr id="5" name="Suorakulmio 4">
            <a:extLst>
              <a:ext uri="{FF2B5EF4-FFF2-40B4-BE49-F238E27FC236}">
                <a16:creationId xmlns:a16="http://schemas.microsoft.com/office/drawing/2014/main" id="{4286DEBF-3A4A-4E84-89CD-549586C3E73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575B580B-4E77-4354-AF61-61E082AA89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38887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FC025D0-6DBA-4B4F-ACFF-A99AE4848BAF}"/>
              </a:ext>
            </a:extLst>
          </p:cNvPr>
          <p:cNvPicPr>
            <a:picLocks noChangeAspect="1"/>
          </p:cNvPicPr>
          <p:nvPr/>
        </p:nvPicPr>
        <p:blipFill>
          <a:blip r:embed="rId2"/>
          <a:stretch>
            <a:fillRect/>
          </a:stretch>
        </p:blipFill>
        <p:spPr>
          <a:xfrm>
            <a:off x="1601670" y="1106743"/>
            <a:ext cx="2052228" cy="1960565"/>
          </a:xfrm>
          <a:prstGeom prst="rect">
            <a:avLst/>
          </a:prstGeom>
        </p:spPr>
      </p:pic>
      <p:pic>
        <p:nvPicPr>
          <p:cNvPr id="7" name="Kuva 6">
            <a:extLst>
              <a:ext uri="{FF2B5EF4-FFF2-40B4-BE49-F238E27FC236}">
                <a16:creationId xmlns:a16="http://schemas.microsoft.com/office/drawing/2014/main" id="{0620C6B3-D5FD-694D-B5C4-F18557BC79FB}"/>
              </a:ext>
            </a:extLst>
          </p:cNvPr>
          <p:cNvPicPr>
            <a:picLocks noChangeAspect="1"/>
          </p:cNvPicPr>
          <p:nvPr/>
        </p:nvPicPr>
        <p:blipFill>
          <a:blip r:embed="rId3"/>
          <a:stretch>
            <a:fillRect/>
          </a:stretch>
        </p:blipFill>
        <p:spPr>
          <a:xfrm>
            <a:off x="4950043" y="1106743"/>
            <a:ext cx="2588459" cy="3814228"/>
          </a:xfrm>
          <a:prstGeom prst="rect">
            <a:avLst/>
          </a:prstGeom>
        </p:spPr>
      </p:pic>
      <p:pic>
        <p:nvPicPr>
          <p:cNvPr id="9" name="Kuva 8">
            <a:extLst>
              <a:ext uri="{FF2B5EF4-FFF2-40B4-BE49-F238E27FC236}">
                <a16:creationId xmlns:a16="http://schemas.microsoft.com/office/drawing/2014/main" id="{6529E836-A097-6A43-AE28-E053377E02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1670" y="3374994"/>
            <a:ext cx="2160240" cy="1560783"/>
          </a:xfrm>
          <a:prstGeom prst="rect">
            <a:avLst/>
          </a:prstGeom>
        </p:spPr>
      </p:pic>
      <p:sp>
        <p:nvSpPr>
          <p:cNvPr id="3" name="Tekstiruutu 2">
            <a:extLst>
              <a:ext uri="{FF2B5EF4-FFF2-40B4-BE49-F238E27FC236}">
                <a16:creationId xmlns:a16="http://schemas.microsoft.com/office/drawing/2014/main" id="{84C2F226-BA40-3B42-BE3F-AD395191B5DD}"/>
              </a:ext>
            </a:extLst>
          </p:cNvPr>
          <p:cNvSpPr txBox="1"/>
          <p:nvPr/>
        </p:nvSpPr>
        <p:spPr>
          <a:xfrm>
            <a:off x="5707940" y="4938466"/>
            <a:ext cx="1866217" cy="276999"/>
          </a:xfrm>
          <a:prstGeom prst="rect">
            <a:avLst/>
          </a:prstGeom>
          <a:noFill/>
        </p:spPr>
        <p:txBody>
          <a:bodyPr wrap="none" rtlCol="0">
            <a:spAutoFit/>
          </a:bodyPr>
          <a:lstStyle/>
          <a:p>
            <a:r>
              <a:rPr lang="fi-FI" sz="1200" dirty="0" err="1"/>
              <a:t>Photos</a:t>
            </a:r>
            <a:r>
              <a:rPr lang="fi-FI" sz="1200" dirty="0"/>
              <a:t> </a:t>
            </a:r>
            <a:r>
              <a:rPr lang="fi-FI" sz="1200" dirty="0" err="1"/>
              <a:t>by</a:t>
            </a:r>
            <a:r>
              <a:rPr lang="fi-FI" sz="1200" dirty="0"/>
              <a:t> Elisa </a:t>
            </a:r>
            <a:r>
              <a:rPr lang="fi-FI" sz="1200" dirty="0" err="1"/>
              <a:t>Dametto</a:t>
            </a:r>
            <a:endParaRPr lang="fi-FI" sz="1200" dirty="0"/>
          </a:p>
        </p:txBody>
      </p:sp>
      <p:sp>
        <p:nvSpPr>
          <p:cNvPr id="8" name="Suorakulmio 7">
            <a:extLst>
              <a:ext uri="{FF2B5EF4-FFF2-40B4-BE49-F238E27FC236}">
                <a16:creationId xmlns:a16="http://schemas.microsoft.com/office/drawing/2014/main" id="{1D70A26A-3616-433F-A65B-D11D6DAB869F}"/>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11" name="Kuva 10">
            <a:extLst>
              <a:ext uri="{FF2B5EF4-FFF2-40B4-BE49-F238E27FC236}">
                <a16:creationId xmlns:a16="http://schemas.microsoft.com/office/drawing/2014/main" id="{CA2DCD19-5408-46CA-A710-5B2094EAB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490685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7BEFB01-ADA5-FB4D-B926-850C1B4C9666}"/>
              </a:ext>
            </a:extLst>
          </p:cNvPr>
          <p:cNvPicPr>
            <a:picLocks noChangeAspect="1"/>
          </p:cNvPicPr>
          <p:nvPr/>
        </p:nvPicPr>
        <p:blipFill>
          <a:blip r:embed="rId2"/>
          <a:stretch>
            <a:fillRect/>
          </a:stretch>
        </p:blipFill>
        <p:spPr>
          <a:xfrm>
            <a:off x="1358643" y="620688"/>
            <a:ext cx="6426714" cy="4619876"/>
          </a:xfrm>
          <a:prstGeom prst="rect">
            <a:avLst/>
          </a:prstGeom>
        </p:spPr>
      </p:pic>
      <p:sp>
        <p:nvSpPr>
          <p:cNvPr id="8" name="Tekstiruutu 7">
            <a:extLst>
              <a:ext uri="{FF2B5EF4-FFF2-40B4-BE49-F238E27FC236}">
                <a16:creationId xmlns:a16="http://schemas.microsoft.com/office/drawing/2014/main" id="{756B0E38-FE18-2A4A-9970-D843420F8098}"/>
              </a:ext>
            </a:extLst>
          </p:cNvPr>
          <p:cNvSpPr txBox="1"/>
          <p:nvPr/>
        </p:nvSpPr>
        <p:spPr>
          <a:xfrm>
            <a:off x="5996085" y="5292770"/>
            <a:ext cx="1789272" cy="276999"/>
          </a:xfrm>
          <a:prstGeom prst="rect">
            <a:avLst/>
          </a:prstGeom>
          <a:noFill/>
        </p:spPr>
        <p:txBody>
          <a:bodyPr wrap="none" rtlCol="0">
            <a:spAutoFit/>
          </a:bodyPr>
          <a:lstStyle/>
          <a:p>
            <a:r>
              <a:rPr lang="fi-FI" sz="1200" dirty="0"/>
              <a:t>Photo </a:t>
            </a:r>
            <a:r>
              <a:rPr lang="fi-FI" sz="1200" dirty="0" err="1"/>
              <a:t>by</a:t>
            </a:r>
            <a:r>
              <a:rPr lang="fi-FI" sz="1200" dirty="0"/>
              <a:t> Elisa </a:t>
            </a:r>
            <a:r>
              <a:rPr lang="fi-FI" sz="1200" dirty="0" err="1"/>
              <a:t>Dametto</a:t>
            </a:r>
            <a:endParaRPr lang="fi-FI" sz="1200" dirty="0"/>
          </a:p>
        </p:txBody>
      </p:sp>
      <p:sp>
        <p:nvSpPr>
          <p:cNvPr id="6" name="Suorakulmio 5">
            <a:extLst>
              <a:ext uri="{FF2B5EF4-FFF2-40B4-BE49-F238E27FC236}">
                <a16:creationId xmlns:a16="http://schemas.microsoft.com/office/drawing/2014/main" id="{D7C0D7FA-ECDA-4E3C-962B-095DACCADEFC}"/>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9" name="Kuva 8">
            <a:extLst>
              <a:ext uri="{FF2B5EF4-FFF2-40B4-BE49-F238E27FC236}">
                <a16:creationId xmlns:a16="http://schemas.microsoft.com/office/drawing/2014/main" id="{F0CB356A-2DA1-4148-8DE1-3F06DB65FB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55658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58993C5-B4B6-074F-9024-38DD1AA46CB2}"/>
              </a:ext>
            </a:extLst>
          </p:cNvPr>
          <p:cNvSpPr txBox="1"/>
          <p:nvPr/>
        </p:nvSpPr>
        <p:spPr>
          <a:xfrm>
            <a:off x="539552" y="548680"/>
            <a:ext cx="7920880" cy="3939540"/>
          </a:xfrm>
          <a:prstGeom prst="rect">
            <a:avLst/>
          </a:prstGeom>
          <a:noFill/>
        </p:spPr>
        <p:txBody>
          <a:bodyPr wrap="square" rtlCol="0">
            <a:spAutoFit/>
          </a:bodyPr>
          <a:lstStyle/>
          <a:p>
            <a:pPr algn="l"/>
            <a:r>
              <a:rPr lang="fi-FI" sz="2800" dirty="0">
                <a:solidFill>
                  <a:srgbClr val="0057C0"/>
                </a:solidFill>
              </a:rPr>
              <a:t>Creative, </a:t>
            </a:r>
            <a:r>
              <a:rPr lang="fi-FI" sz="2800" dirty="0" err="1">
                <a:solidFill>
                  <a:srgbClr val="0057C0"/>
                </a:solidFill>
              </a:rPr>
              <a:t>innovative</a:t>
            </a:r>
            <a:r>
              <a:rPr lang="fi-FI" sz="2800" dirty="0">
                <a:solidFill>
                  <a:srgbClr val="0057C0"/>
                </a:solidFill>
              </a:rPr>
              <a:t>, </a:t>
            </a:r>
            <a:r>
              <a:rPr lang="fi-FI" sz="2800" dirty="0" err="1">
                <a:solidFill>
                  <a:srgbClr val="0057C0"/>
                </a:solidFill>
              </a:rPr>
              <a:t>hands-on</a:t>
            </a:r>
            <a:r>
              <a:rPr lang="fi-FI" sz="2800" dirty="0">
                <a:solidFill>
                  <a:srgbClr val="0057C0"/>
                </a:solidFill>
              </a:rPr>
              <a:t> </a:t>
            </a:r>
            <a:r>
              <a:rPr lang="fi-FI" sz="2800" dirty="0" err="1">
                <a:solidFill>
                  <a:srgbClr val="0057C0"/>
                </a:solidFill>
              </a:rPr>
              <a:t>projects</a:t>
            </a:r>
            <a:r>
              <a:rPr lang="fi-FI" sz="2800" dirty="0">
                <a:solidFill>
                  <a:srgbClr val="0057C0"/>
                </a:solidFill>
              </a:rPr>
              <a:t> of the course</a:t>
            </a:r>
          </a:p>
          <a:p>
            <a:pPr algn="l"/>
            <a:endParaRPr lang="fi-FI" dirty="0"/>
          </a:p>
          <a:p>
            <a:pPr algn="l"/>
            <a:endParaRPr lang="fi-FI" sz="1600" b="1" dirty="0"/>
          </a:p>
          <a:p>
            <a:pPr algn="l"/>
            <a:r>
              <a:rPr lang="fi-FI" sz="1600" b="1" dirty="0" err="1"/>
              <a:t>Doctor</a:t>
            </a:r>
            <a:r>
              <a:rPr lang="fi-FI" sz="1600" b="1" dirty="0"/>
              <a:t> of </a:t>
            </a:r>
            <a:r>
              <a:rPr lang="fi-FI" sz="1600" b="1" dirty="0" err="1"/>
              <a:t>Arts</a:t>
            </a:r>
            <a:r>
              <a:rPr lang="fi-FI" sz="1600" b="1" dirty="0"/>
              <a:t> Riikka Mäkikoskela</a:t>
            </a:r>
            <a:r>
              <a:rPr lang="fi-FI" sz="1600" dirty="0"/>
              <a:t> </a:t>
            </a:r>
          </a:p>
          <a:p>
            <a:pPr algn="l"/>
            <a:endParaRPr lang="fi-FI" sz="1600" dirty="0"/>
          </a:p>
          <a:p>
            <a:pPr algn="l"/>
            <a:r>
              <a:rPr lang="fi-FI" sz="1600" dirty="0" err="1"/>
              <a:t>Mon</a:t>
            </a:r>
            <a:r>
              <a:rPr lang="fi-FI" sz="1600" dirty="0"/>
              <a:t> 3.5.2021</a:t>
            </a:r>
          </a:p>
          <a:p>
            <a:pPr algn="l"/>
            <a:endParaRPr lang="fi-FI" sz="1600" dirty="0"/>
          </a:p>
          <a:p>
            <a:pPr algn="l"/>
            <a:endParaRPr lang="fi-FI" sz="1600" dirty="0"/>
          </a:p>
          <a:p>
            <a:pPr algn="l"/>
            <a:r>
              <a:rPr lang="fi-FI" sz="1600" dirty="0"/>
              <a:t>riikka.i.makikoskela@aalto.fi</a:t>
            </a:r>
          </a:p>
          <a:p>
            <a:pPr algn="l"/>
            <a:endParaRPr lang="fi-FI" sz="1600" dirty="0"/>
          </a:p>
          <a:p>
            <a:pPr algn="l"/>
            <a:endParaRPr lang="fi-FI" sz="1600" dirty="0"/>
          </a:p>
          <a:p>
            <a:pPr algn="l"/>
            <a:endParaRPr lang="fi-FI" sz="1600" dirty="0"/>
          </a:p>
          <a:p>
            <a:pPr algn="l"/>
            <a:endParaRPr lang="fi-FI" sz="1600" dirty="0"/>
          </a:p>
        </p:txBody>
      </p:sp>
      <p:pic>
        <p:nvPicPr>
          <p:cNvPr id="21" name="Kuva 20">
            <a:extLst>
              <a:ext uri="{FF2B5EF4-FFF2-40B4-BE49-F238E27FC236}">
                <a16:creationId xmlns:a16="http://schemas.microsoft.com/office/drawing/2014/main" id="{1E413940-93B4-4043-9E60-D385D7C82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4" name="Suorakulmio 3">
            <a:extLst>
              <a:ext uri="{FF2B5EF4-FFF2-40B4-BE49-F238E27FC236}">
                <a16:creationId xmlns:a16="http://schemas.microsoft.com/office/drawing/2014/main" id="{4B5E97C9-6FB4-478B-A39D-A9BD9C70A5AA}"/>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71836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A7FA3FBF-B990-F948-9231-7E84B686BA09}"/>
              </a:ext>
            </a:extLst>
          </p:cNvPr>
          <p:cNvPicPr>
            <a:picLocks noChangeAspect="1"/>
          </p:cNvPicPr>
          <p:nvPr/>
        </p:nvPicPr>
        <p:blipFill>
          <a:blip r:embed="rId2"/>
          <a:stretch>
            <a:fillRect/>
          </a:stretch>
        </p:blipFill>
        <p:spPr>
          <a:xfrm>
            <a:off x="1115616" y="598707"/>
            <a:ext cx="6808744" cy="4339759"/>
          </a:xfrm>
          <a:prstGeom prst="rect">
            <a:avLst/>
          </a:prstGeom>
        </p:spPr>
      </p:pic>
      <p:sp>
        <p:nvSpPr>
          <p:cNvPr id="6" name="Tekstiruutu 5">
            <a:extLst>
              <a:ext uri="{FF2B5EF4-FFF2-40B4-BE49-F238E27FC236}">
                <a16:creationId xmlns:a16="http://schemas.microsoft.com/office/drawing/2014/main" id="{BAA76A43-A2C1-344C-96BB-375A43057916}"/>
              </a:ext>
            </a:extLst>
          </p:cNvPr>
          <p:cNvSpPr txBox="1"/>
          <p:nvPr/>
        </p:nvSpPr>
        <p:spPr>
          <a:xfrm>
            <a:off x="6228184" y="4949332"/>
            <a:ext cx="1789272" cy="276999"/>
          </a:xfrm>
          <a:prstGeom prst="rect">
            <a:avLst/>
          </a:prstGeom>
          <a:noFill/>
        </p:spPr>
        <p:txBody>
          <a:bodyPr wrap="none" rtlCol="0">
            <a:spAutoFit/>
          </a:bodyPr>
          <a:lstStyle/>
          <a:p>
            <a:r>
              <a:rPr lang="fi-FI" sz="1200" dirty="0"/>
              <a:t>Photo </a:t>
            </a:r>
            <a:r>
              <a:rPr lang="fi-FI" sz="1200" dirty="0" err="1"/>
              <a:t>by</a:t>
            </a:r>
            <a:r>
              <a:rPr lang="fi-FI" sz="1200" dirty="0"/>
              <a:t> Elisa </a:t>
            </a:r>
            <a:r>
              <a:rPr lang="fi-FI" sz="1200" dirty="0" err="1"/>
              <a:t>Dametto</a:t>
            </a:r>
            <a:endParaRPr lang="fi-FI" sz="1200" dirty="0"/>
          </a:p>
        </p:txBody>
      </p:sp>
      <p:pic>
        <p:nvPicPr>
          <p:cNvPr id="5" name="Kuva 4">
            <a:extLst>
              <a:ext uri="{FF2B5EF4-FFF2-40B4-BE49-F238E27FC236}">
                <a16:creationId xmlns:a16="http://schemas.microsoft.com/office/drawing/2014/main" id="{D136DCA1-0C12-4EA8-8FC9-4D71CC0604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7" name="Suorakulmio 6">
            <a:extLst>
              <a:ext uri="{FF2B5EF4-FFF2-40B4-BE49-F238E27FC236}">
                <a16:creationId xmlns:a16="http://schemas.microsoft.com/office/drawing/2014/main" id="{ACA35C6A-C85B-4E2B-AED2-9720794E09CB}"/>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882985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EC16433-3E27-0645-914A-5E8E7FE23BA4}"/>
              </a:ext>
            </a:extLst>
          </p:cNvPr>
          <p:cNvPicPr>
            <a:picLocks noChangeAspect="1"/>
          </p:cNvPicPr>
          <p:nvPr/>
        </p:nvPicPr>
        <p:blipFill>
          <a:blip r:embed="rId2"/>
          <a:stretch>
            <a:fillRect/>
          </a:stretch>
        </p:blipFill>
        <p:spPr>
          <a:xfrm>
            <a:off x="1115616" y="274945"/>
            <a:ext cx="4824536" cy="3218870"/>
          </a:xfrm>
          <a:prstGeom prst="rect">
            <a:avLst/>
          </a:prstGeom>
        </p:spPr>
      </p:pic>
      <p:pic>
        <p:nvPicPr>
          <p:cNvPr id="9" name="Kuva 8">
            <a:extLst>
              <a:ext uri="{FF2B5EF4-FFF2-40B4-BE49-F238E27FC236}">
                <a16:creationId xmlns:a16="http://schemas.microsoft.com/office/drawing/2014/main" id="{A176E0D9-FC15-6144-A9B9-AF2B8F0B65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8625" y="3634270"/>
            <a:ext cx="2874495" cy="1866425"/>
          </a:xfrm>
          <a:prstGeom prst="rect">
            <a:avLst/>
          </a:prstGeom>
        </p:spPr>
      </p:pic>
      <p:pic>
        <p:nvPicPr>
          <p:cNvPr id="11" name="Kuva 10">
            <a:extLst>
              <a:ext uri="{FF2B5EF4-FFF2-40B4-BE49-F238E27FC236}">
                <a16:creationId xmlns:a16="http://schemas.microsoft.com/office/drawing/2014/main" id="{71B91110-E7C3-8A4E-ADBB-5F8E6987F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408" y="3645024"/>
            <a:ext cx="2448272" cy="1861048"/>
          </a:xfrm>
          <a:prstGeom prst="rect">
            <a:avLst/>
          </a:prstGeom>
        </p:spPr>
      </p:pic>
      <p:sp>
        <p:nvSpPr>
          <p:cNvPr id="8" name="Tekstiruutu 7">
            <a:extLst>
              <a:ext uri="{FF2B5EF4-FFF2-40B4-BE49-F238E27FC236}">
                <a16:creationId xmlns:a16="http://schemas.microsoft.com/office/drawing/2014/main" id="{1A88CD46-8256-314D-98AE-70FE92D571B8}"/>
              </a:ext>
            </a:extLst>
          </p:cNvPr>
          <p:cNvSpPr txBox="1"/>
          <p:nvPr/>
        </p:nvSpPr>
        <p:spPr>
          <a:xfrm>
            <a:off x="6196903" y="3330395"/>
            <a:ext cx="1866217" cy="276999"/>
          </a:xfrm>
          <a:prstGeom prst="rect">
            <a:avLst/>
          </a:prstGeom>
          <a:noFill/>
        </p:spPr>
        <p:txBody>
          <a:bodyPr wrap="none" rtlCol="0">
            <a:spAutoFit/>
          </a:bodyPr>
          <a:lstStyle/>
          <a:p>
            <a:r>
              <a:rPr lang="fi-FI" sz="1200" dirty="0" err="1"/>
              <a:t>Photos</a:t>
            </a:r>
            <a:r>
              <a:rPr lang="fi-FI" sz="1200" dirty="0"/>
              <a:t> </a:t>
            </a:r>
            <a:r>
              <a:rPr lang="fi-FI" sz="1200" dirty="0" err="1"/>
              <a:t>by</a:t>
            </a:r>
            <a:r>
              <a:rPr lang="fi-FI" sz="1200" dirty="0"/>
              <a:t> Elisa </a:t>
            </a:r>
            <a:r>
              <a:rPr lang="fi-FI" sz="1200" dirty="0" err="1"/>
              <a:t>Dametto</a:t>
            </a:r>
            <a:endParaRPr lang="fi-FI" sz="1200" dirty="0"/>
          </a:p>
        </p:txBody>
      </p:sp>
      <p:pic>
        <p:nvPicPr>
          <p:cNvPr id="10" name="Kuva 9">
            <a:extLst>
              <a:ext uri="{FF2B5EF4-FFF2-40B4-BE49-F238E27FC236}">
                <a16:creationId xmlns:a16="http://schemas.microsoft.com/office/drawing/2014/main" id="{42C44FDF-3E1D-417A-B973-E0A6CC7C5C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12" name="Suorakulmio 11">
            <a:extLst>
              <a:ext uri="{FF2B5EF4-FFF2-40B4-BE49-F238E27FC236}">
                <a16:creationId xmlns:a16="http://schemas.microsoft.com/office/drawing/2014/main" id="{3B91467A-A7C8-4A77-B280-A9EEFAB01BA2}"/>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692976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4A84283-E78E-C948-A0ED-9F187B41CF82}"/>
              </a:ext>
            </a:extLst>
          </p:cNvPr>
          <p:cNvPicPr>
            <a:picLocks noChangeAspect="1"/>
          </p:cNvPicPr>
          <p:nvPr/>
        </p:nvPicPr>
        <p:blipFill>
          <a:blip r:embed="rId2"/>
          <a:stretch>
            <a:fillRect/>
          </a:stretch>
        </p:blipFill>
        <p:spPr>
          <a:xfrm>
            <a:off x="4059537" y="2726922"/>
            <a:ext cx="4398053" cy="2934326"/>
          </a:xfrm>
          <a:prstGeom prst="rect">
            <a:avLst/>
          </a:prstGeom>
        </p:spPr>
      </p:pic>
      <p:pic>
        <p:nvPicPr>
          <p:cNvPr id="9" name="Kuva 8">
            <a:extLst>
              <a:ext uri="{FF2B5EF4-FFF2-40B4-BE49-F238E27FC236}">
                <a16:creationId xmlns:a16="http://schemas.microsoft.com/office/drawing/2014/main" id="{71BF80C7-3A9D-744C-B29F-9B8048F37AB8}"/>
              </a:ext>
            </a:extLst>
          </p:cNvPr>
          <p:cNvPicPr>
            <a:picLocks noChangeAspect="1"/>
          </p:cNvPicPr>
          <p:nvPr/>
        </p:nvPicPr>
        <p:blipFill>
          <a:blip r:embed="rId3"/>
          <a:stretch>
            <a:fillRect/>
          </a:stretch>
        </p:blipFill>
        <p:spPr>
          <a:xfrm>
            <a:off x="603298" y="476672"/>
            <a:ext cx="4182198" cy="2790310"/>
          </a:xfrm>
          <a:prstGeom prst="rect">
            <a:avLst/>
          </a:prstGeom>
        </p:spPr>
      </p:pic>
      <p:sp>
        <p:nvSpPr>
          <p:cNvPr id="6" name="Tekstiruutu 5">
            <a:extLst>
              <a:ext uri="{FF2B5EF4-FFF2-40B4-BE49-F238E27FC236}">
                <a16:creationId xmlns:a16="http://schemas.microsoft.com/office/drawing/2014/main" id="{6DAF1C75-8D5F-E145-B285-034689E7E5A4}"/>
              </a:ext>
            </a:extLst>
          </p:cNvPr>
          <p:cNvSpPr txBox="1"/>
          <p:nvPr/>
        </p:nvSpPr>
        <p:spPr>
          <a:xfrm>
            <a:off x="6592365" y="2382748"/>
            <a:ext cx="1866217" cy="276999"/>
          </a:xfrm>
          <a:prstGeom prst="rect">
            <a:avLst/>
          </a:prstGeom>
          <a:noFill/>
        </p:spPr>
        <p:txBody>
          <a:bodyPr wrap="none" rtlCol="0">
            <a:spAutoFit/>
          </a:bodyPr>
          <a:lstStyle/>
          <a:p>
            <a:r>
              <a:rPr lang="fi-FI" sz="1200" dirty="0" err="1"/>
              <a:t>Photos</a:t>
            </a:r>
            <a:r>
              <a:rPr lang="fi-FI" sz="1200" dirty="0"/>
              <a:t> </a:t>
            </a:r>
            <a:r>
              <a:rPr lang="fi-FI" sz="1200" dirty="0" err="1"/>
              <a:t>by</a:t>
            </a:r>
            <a:r>
              <a:rPr lang="fi-FI" sz="1200" dirty="0"/>
              <a:t> Elisa </a:t>
            </a:r>
            <a:r>
              <a:rPr lang="fi-FI" sz="1200" dirty="0" err="1"/>
              <a:t>Dametto</a:t>
            </a:r>
            <a:endParaRPr lang="fi-FI" sz="1200" dirty="0"/>
          </a:p>
        </p:txBody>
      </p:sp>
      <p:pic>
        <p:nvPicPr>
          <p:cNvPr id="8" name="Kuva 7">
            <a:extLst>
              <a:ext uri="{FF2B5EF4-FFF2-40B4-BE49-F238E27FC236}">
                <a16:creationId xmlns:a16="http://schemas.microsoft.com/office/drawing/2014/main" id="{235A528D-5072-4F15-98A1-FD20EE8DB7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10" name="Suorakulmio 9">
            <a:extLst>
              <a:ext uri="{FF2B5EF4-FFF2-40B4-BE49-F238E27FC236}">
                <a16:creationId xmlns:a16="http://schemas.microsoft.com/office/drawing/2014/main" id="{481A7495-DCBD-4A2E-B812-FB897334B98E}"/>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046735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B8CA84C-6123-DA46-B932-E8AC48C0A0EF}"/>
              </a:ext>
            </a:extLst>
          </p:cNvPr>
          <p:cNvPicPr>
            <a:picLocks noChangeAspect="1"/>
          </p:cNvPicPr>
          <p:nvPr/>
        </p:nvPicPr>
        <p:blipFill>
          <a:blip r:embed="rId2"/>
          <a:stretch>
            <a:fillRect/>
          </a:stretch>
        </p:blipFill>
        <p:spPr>
          <a:xfrm>
            <a:off x="919295" y="548680"/>
            <a:ext cx="3128946" cy="4689754"/>
          </a:xfrm>
          <a:prstGeom prst="rect">
            <a:avLst/>
          </a:prstGeom>
        </p:spPr>
      </p:pic>
      <p:pic>
        <p:nvPicPr>
          <p:cNvPr id="9" name="Kuva 8">
            <a:extLst>
              <a:ext uri="{FF2B5EF4-FFF2-40B4-BE49-F238E27FC236}">
                <a16:creationId xmlns:a16="http://schemas.microsoft.com/office/drawing/2014/main" id="{6CE426CB-1069-6146-85BA-B6145E24145B}"/>
              </a:ext>
            </a:extLst>
          </p:cNvPr>
          <p:cNvPicPr>
            <a:picLocks noChangeAspect="1"/>
          </p:cNvPicPr>
          <p:nvPr/>
        </p:nvPicPr>
        <p:blipFill>
          <a:blip r:embed="rId3"/>
          <a:stretch>
            <a:fillRect/>
          </a:stretch>
        </p:blipFill>
        <p:spPr>
          <a:xfrm>
            <a:off x="4496963" y="2733036"/>
            <a:ext cx="3727742" cy="2487103"/>
          </a:xfrm>
          <a:prstGeom prst="rect">
            <a:avLst/>
          </a:prstGeom>
        </p:spPr>
      </p:pic>
      <p:sp>
        <p:nvSpPr>
          <p:cNvPr id="6" name="Tekstiruutu 5">
            <a:extLst>
              <a:ext uri="{FF2B5EF4-FFF2-40B4-BE49-F238E27FC236}">
                <a16:creationId xmlns:a16="http://schemas.microsoft.com/office/drawing/2014/main" id="{9A65BF90-BE8A-3D41-A794-23E35515887E}"/>
              </a:ext>
            </a:extLst>
          </p:cNvPr>
          <p:cNvSpPr txBox="1"/>
          <p:nvPr/>
        </p:nvSpPr>
        <p:spPr>
          <a:xfrm>
            <a:off x="6358488" y="2456037"/>
            <a:ext cx="1866217" cy="276999"/>
          </a:xfrm>
          <a:prstGeom prst="rect">
            <a:avLst/>
          </a:prstGeom>
          <a:noFill/>
        </p:spPr>
        <p:txBody>
          <a:bodyPr wrap="none" rtlCol="0">
            <a:spAutoFit/>
          </a:bodyPr>
          <a:lstStyle/>
          <a:p>
            <a:r>
              <a:rPr lang="fi-FI" sz="1200" dirty="0" err="1"/>
              <a:t>Photos</a:t>
            </a:r>
            <a:r>
              <a:rPr lang="fi-FI" sz="1200" dirty="0"/>
              <a:t> </a:t>
            </a:r>
            <a:r>
              <a:rPr lang="fi-FI" sz="1200" dirty="0" err="1"/>
              <a:t>by</a:t>
            </a:r>
            <a:r>
              <a:rPr lang="fi-FI" sz="1200" dirty="0"/>
              <a:t> Elisa </a:t>
            </a:r>
            <a:r>
              <a:rPr lang="fi-FI" sz="1200" dirty="0" err="1"/>
              <a:t>Dametto</a:t>
            </a:r>
            <a:endParaRPr lang="fi-FI" sz="1200" dirty="0"/>
          </a:p>
        </p:txBody>
      </p:sp>
      <p:pic>
        <p:nvPicPr>
          <p:cNvPr id="8" name="Kuva 7">
            <a:extLst>
              <a:ext uri="{FF2B5EF4-FFF2-40B4-BE49-F238E27FC236}">
                <a16:creationId xmlns:a16="http://schemas.microsoft.com/office/drawing/2014/main" id="{C9CF7FCE-954E-4D0E-A041-8177009493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10" name="Suorakulmio 9">
            <a:extLst>
              <a:ext uri="{FF2B5EF4-FFF2-40B4-BE49-F238E27FC236}">
                <a16:creationId xmlns:a16="http://schemas.microsoft.com/office/drawing/2014/main" id="{6302FAA3-5D29-4FEB-A318-5C3809289788}"/>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37939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8ECB638-CA91-A24E-B9BE-D528F9135233}"/>
              </a:ext>
            </a:extLst>
          </p:cNvPr>
          <p:cNvPicPr>
            <a:picLocks noChangeAspect="1"/>
          </p:cNvPicPr>
          <p:nvPr/>
        </p:nvPicPr>
        <p:blipFill>
          <a:blip r:embed="rId2"/>
          <a:stretch>
            <a:fillRect/>
          </a:stretch>
        </p:blipFill>
        <p:spPr>
          <a:xfrm>
            <a:off x="868727" y="373663"/>
            <a:ext cx="7406546" cy="4961667"/>
          </a:xfrm>
          <a:prstGeom prst="rect">
            <a:avLst/>
          </a:prstGeom>
        </p:spPr>
      </p:pic>
      <p:sp>
        <p:nvSpPr>
          <p:cNvPr id="6" name="Tekstiruutu 5">
            <a:extLst>
              <a:ext uri="{FF2B5EF4-FFF2-40B4-BE49-F238E27FC236}">
                <a16:creationId xmlns:a16="http://schemas.microsoft.com/office/drawing/2014/main" id="{1F7A7AD5-23BC-2343-ACD3-D49BB3D46B5F}"/>
              </a:ext>
            </a:extLst>
          </p:cNvPr>
          <p:cNvSpPr txBox="1"/>
          <p:nvPr/>
        </p:nvSpPr>
        <p:spPr>
          <a:xfrm>
            <a:off x="6486001" y="5335330"/>
            <a:ext cx="1789272" cy="276999"/>
          </a:xfrm>
          <a:prstGeom prst="rect">
            <a:avLst/>
          </a:prstGeom>
          <a:noFill/>
        </p:spPr>
        <p:txBody>
          <a:bodyPr wrap="none" rtlCol="0">
            <a:spAutoFit/>
          </a:bodyPr>
          <a:lstStyle/>
          <a:p>
            <a:r>
              <a:rPr lang="fi-FI" sz="1200" dirty="0"/>
              <a:t>Photo </a:t>
            </a:r>
            <a:r>
              <a:rPr lang="fi-FI" sz="1200" dirty="0" err="1"/>
              <a:t>by</a:t>
            </a:r>
            <a:r>
              <a:rPr lang="fi-FI" sz="1200" dirty="0"/>
              <a:t> Elisa </a:t>
            </a:r>
            <a:r>
              <a:rPr lang="fi-FI" sz="1200" dirty="0" err="1"/>
              <a:t>Dametto</a:t>
            </a:r>
            <a:endParaRPr lang="fi-FI" sz="1200" dirty="0"/>
          </a:p>
        </p:txBody>
      </p:sp>
      <p:pic>
        <p:nvPicPr>
          <p:cNvPr id="8" name="Kuva 7">
            <a:extLst>
              <a:ext uri="{FF2B5EF4-FFF2-40B4-BE49-F238E27FC236}">
                <a16:creationId xmlns:a16="http://schemas.microsoft.com/office/drawing/2014/main" id="{38B83E2A-628A-403B-AAA8-1CA8DFE9B4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9" name="Suorakulmio 8">
            <a:extLst>
              <a:ext uri="{FF2B5EF4-FFF2-40B4-BE49-F238E27FC236}">
                <a16:creationId xmlns:a16="http://schemas.microsoft.com/office/drawing/2014/main" id="{A21F323B-4CB5-4324-AC8B-2949D845C50C}"/>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53799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teksti&#10;&#10;Kuvaus luotu automaattisesti">
            <a:extLst>
              <a:ext uri="{FF2B5EF4-FFF2-40B4-BE49-F238E27FC236}">
                <a16:creationId xmlns:a16="http://schemas.microsoft.com/office/drawing/2014/main" id="{DF4CCBA5-FA39-4E69-866E-186F68846A98}"/>
              </a:ext>
            </a:extLst>
          </p:cNvPr>
          <p:cNvPicPr>
            <a:picLocks noGrp="1" noChangeAspect="1"/>
          </p:cNvPicPr>
          <p:nvPr>
            <p:ph idx="1"/>
          </p:nvPr>
        </p:nvPicPr>
        <p:blipFill>
          <a:blip r:embed="rId2"/>
          <a:stretch>
            <a:fillRect/>
          </a:stretch>
        </p:blipFill>
        <p:spPr>
          <a:xfrm>
            <a:off x="1146592" y="764704"/>
            <a:ext cx="6642613" cy="4608512"/>
          </a:xfrm>
        </p:spPr>
      </p:pic>
      <p:sp>
        <p:nvSpPr>
          <p:cNvPr id="4" name="Suorakulmio 3">
            <a:extLst>
              <a:ext uri="{FF2B5EF4-FFF2-40B4-BE49-F238E27FC236}">
                <a16:creationId xmlns:a16="http://schemas.microsoft.com/office/drawing/2014/main" id="{6323FBFA-AC36-4DED-8EA4-ABF8073E5F2B}"/>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5" name="Kuva 4">
            <a:extLst>
              <a:ext uri="{FF2B5EF4-FFF2-40B4-BE49-F238E27FC236}">
                <a16:creationId xmlns:a16="http://schemas.microsoft.com/office/drawing/2014/main" id="{0B65A3F2-3140-4B44-914C-01EDA2C3B1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311287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B4CE557-1C99-4F4A-ACDE-F428C7802040}"/>
              </a:ext>
            </a:extLst>
          </p:cNvPr>
          <p:cNvSpPr>
            <a:spLocks noGrp="1"/>
          </p:cNvSpPr>
          <p:nvPr>
            <p:ph idx="1"/>
          </p:nvPr>
        </p:nvSpPr>
        <p:spPr>
          <a:xfrm>
            <a:off x="579437" y="908720"/>
            <a:ext cx="7985125" cy="4608512"/>
          </a:xfrm>
        </p:spPr>
        <p:txBody>
          <a:bodyPr/>
          <a:lstStyle/>
          <a:p>
            <a:pPr marL="0" indent="0">
              <a:buNone/>
            </a:pPr>
            <a:r>
              <a:rPr lang="fi-FI" b="1" dirty="0">
                <a:solidFill>
                  <a:srgbClr val="0065C0"/>
                </a:solidFill>
              </a:rPr>
              <a:t>Or </a:t>
            </a:r>
            <a:r>
              <a:rPr lang="fi-FI" b="1" dirty="0" err="1">
                <a:solidFill>
                  <a:srgbClr val="0065C0"/>
                </a:solidFill>
              </a:rPr>
              <a:t>inspire</a:t>
            </a:r>
            <a:r>
              <a:rPr lang="fi-FI" b="1" dirty="0">
                <a:solidFill>
                  <a:srgbClr val="0065C0"/>
                </a:solidFill>
              </a:rPr>
              <a:t> by the </a:t>
            </a:r>
            <a:r>
              <a:rPr lang="fi-FI" b="1" dirty="0" err="1">
                <a:solidFill>
                  <a:srgbClr val="0065C0"/>
                </a:solidFill>
              </a:rPr>
              <a:t>lectures</a:t>
            </a:r>
            <a:r>
              <a:rPr lang="fi-FI" b="1" dirty="0">
                <a:solidFill>
                  <a:srgbClr val="0065C0"/>
                </a:solidFill>
              </a:rPr>
              <a:t> by the </a:t>
            </a:r>
            <a:r>
              <a:rPr lang="fi-FI" b="1" dirty="0" err="1">
                <a:solidFill>
                  <a:srgbClr val="0065C0"/>
                </a:solidFill>
              </a:rPr>
              <a:t>visiting</a:t>
            </a:r>
            <a:r>
              <a:rPr lang="fi-FI" b="1" dirty="0">
                <a:solidFill>
                  <a:srgbClr val="0065C0"/>
                </a:solidFill>
              </a:rPr>
              <a:t> </a:t>
            </a:r>
            <a:r>
              <a:rPr lang="fi-FI" b="1" dirty="0" err="1">
                <a:solidFill>
                  <a:srgbClr val="0065C0"/>
                </a:solidFill>
              </a:rPr>
              <a:t>lecturers</a:t>
            </a:r>
            <a:r>
              <a:rPr lang="fi-FI" b="1" dirty="0">
                <a:solidFill>
                  <a:srgbClr val="0065C0"/>
                </a:solidFill>
              </a:rPr>
              <a:t> of the course!</a:t>
            </a:r>
          </a:p>
          <a:p>
            <a:pPr marL="0" indent="0">
              <a:buNone/>
            </a:pPr>
            <a:endParaRPr lang="fi-FI" b="1" dirty="0">
              <a:solidFill>
                <a:srgbClr val="0065C0"/>
              </a:solidFill>
            </a:endParaRPr>
          </a:p>
          <a:p>
            <a:pPr>
              <a:buFontTx/>
              <a:buChar char="-"/>
            </a:pPr>
            <a:r>
              <a:rPr lang="fi-FI" b="1" dirty="0"/>
              <a:t>Dr. Raisa Foster</a:t>
            </a:r>
          </a:p>
          <a:p>
            <a:pPr>
              <a:buFontTx/>
              <a:buChar char="-"/>
            </a:pPr>
            <a:r>
              <a:rPr lang="fi-FI" b="1" dirty="0"/>
              <a:t>Dr. Taneli Tuovinen</a:t>
            </a:r>
          </a:p>
          <a:p>
            <a:pPr>
              <a:buFontTx/>
              <a:buChar char="-"/>
            </a:pPr>
            <a:r>
              <a:rPr lang="fi-FI" b="1" dirty="0" err="1"/>
              <a:t>Artist</a:t>
            </a:r>
            <a:r>
              <a:rPr lang="fi-FI" b="1" dirty="0"/>
              <a:t> duo Meri Linna ja Saija Kassinen (</a:t>
            </a:r>
            <a:r>
              <a:rPr lang="fi-FI" b="1" dirty="0" err="1"/>
              <a:t>yet</a:t>
            </a:r>
            <a:r>
              <a:rPr lang="fi-FI" b="1" dirty="0"/>
              <a:t> to </a:t>
            </a:r>
            <a:r>
              <a:rPr lang="fi-FI" b="1" dirty="0" err="1"/>
              <a:t>come</a:t>
            </a:r>
            <a:r>
              <a:rPr lang="fi-FI" b="1" dirty="0"/>
              <a:t>)</a:t>
            </a:r>
          </a:p>
          <a:p>
            <a:pPr>
              <a:buFontTx/>
              <a:buChar char="-"/>
            </a:pPr>
            <a:endParaRPr lang="fi-FI" b="1" dirty="0"/>
          </a:p>
          <a:p>
            <a:pPr marL="0" indent="0">
              <a:buNone/>
            </a:pPr>
            <a:r>
              <a:rPr lang="fi-FI" b="1" dirty="0" err="1">
                <a:solidFill>
                  <a:srgbClr val="0065C0"/>
                </a:solidFill>
              </a:rPr>
              <a:t>Don’t</a:t>
            </a:r>
            <a:r>
              <a:rPr lang="fi-FI" b="1" dirty="0">
                <a:solidFill>
                  <a:srgbClr val="0065C0"/>
                </a:solidFill>
              </a:rPr>
              <a:t> </a:t>
            </a:r>
            <a:r>
              <a:rPr lang="fi-FI" b="1" dirty="0" err="1">
                <a:solidFill>
                  <a:srgbClr val="0065C0"/>
                </a:solidFill>
              </a:rPr>
              <a:t>forget</a:t>
            </a:r>
            <a:r>
              <a:rPr lang="fi-FI" b="1" dirty="0">
                <a:solidFill>
                  <a:srgbClr val="0065C0"/>
                </a:solidFill>
              </a:rPr>
              <a:t> the Tavarataivas / My </a:t>
            </a:r>
            <a:r>
              <a:rPr lang="fi-FI" b="1" dirty="0" err="1">
                <a:solidFill>
                  <a:srgbClr val="0065C0"/>
                </a:solidFill>
              </a:rPr>
              <a:t>Stuff</a:t>
            </a:r>
            <a:r>
              <a:rPr lang="fi-FI" b="1" dirty="0">
                <a:solidFill>
                  <a:srgbClr val="0065C0"/>
                </a:solidFill>
              </a:rPr>
              <a:t> </a:t>
            </a:r>
            <a:r>
              <a:rPr lang="fi-FI" b="1" dirty="0" err="1">
                <a:solidFill>
                  <a:srgbClr val="0065C0"/>
                </a:solidFill>
              </a:rPr>
              <a:t>movie</a:t>
            </a:r>
            <a:r>
              <a:rPr lang="fi-FI" b="1" dirty="0">
                <a:solidFill>
                  <a:srgbClr val="0065C0"/>
                </a:solidFill>
              </a:rPr>
              <a:t>!</a:t>
            </a:r>
          </a:p>
          <a:p>
            <a:pPr marL="0" indent="0">
              <a:buNone/>
            </a:pPr>
            <a:endParaRPr lang="fi-FI" b="1" dirty="0">
              <a:solidFill>
                <a:srgbClr val="0065C0"/>
              </a:solidFill>
            </a:endParaRPr>
          </a:p>
          <a:p>
            <a:pPr marL="0" indent="0">
              <a:buNone/>
            </a:pPr>
            <a:r>
              <a:rPr lang="fi-FI" b="1" dirty="0">
                <a:solidFill>
                  <a:srgbClr val="0065C0"/>
                </a:solidFill>
              </a:rPr>
              <a:t>And the course </a:t>
            </a:r>
            <a:r>
              <a:rPr lang="fi-FI" b="1" dirty="0" err="1">
                <a:solidFill>
                  <a:srgbClr val="0065C0"/>
                </a:solidFill>
              </a:rPr>
              <a:t>literature</a:t>
            </a:r>
            <a:r>
              <a:rPr lang="fi-FI" b="1" dirty="0">
                <a:solidFill>
                  <a:srgbClr val="0065C0"/>
                </a:solidFill>
              </a:rPr>
              <a:t>!!!</a:t>
            </a:r>
          </a:p>
        </p:txBody>
      </p:sp>
      <p:sp>
        <p:nvSpPr>
          <p:cNvPr id="4" name="Suorakulmio 3">
            <a:extLst>
              <a:ext uri="{FF2B5EF4-FFF2-40B4-BE49-F238E27FC236}">
                <a16:creationId xmlns:a16="http://schemas.microsoft.com/office/drawing/2014/main" id="{7EDABC70-405A-4F5A-AC56-F9C518923C8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5" name="Kuva 4">
            <a:extLst>
              <a:ext uri="{FF2B5EF4-FFF2-40B4-BE49-F238E27FC236}">
                <a16:creationId xmlns:a16="http://schemas.microsoft.com/office/drawing/2014/main" id="{9EF555F6-603D-4E7B-ADBF-25CEC351A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148700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573426" y="358307"/>
            <a:ext cx="7992888" cy="5940088"/>
          </a:xfrm>
          <a:prstGeom prst="rect">
            <a:avLst/>
          </a:prstGeom>
          <a:noFill/>
        </p:spPr>
        <p:txBody>
          <a:bodyPr wrap="square" rtlCol="0">
            <a:spAutoFit/>
          </a:bodyPr>
          <a:lstStyle/>
          <a:p>
            <a:pPr algn="l"/>
            <a:r>
              <a:rPr lang="fi-FI" sz="2400" b="1" dirty="0">
                <a:solidFill>
                  <a:srgbClr val="0065C0"/>
                </a:solidFill>
              </a:rPr>
              <a:t>Project </a:t>
            </a:r>
            <a:r>
              <a:rPr lang="fi-FI" sz="2400" b="1" dirty="0" err="1">
                <a:solidFill>
                  <a:srgbClr val="0065C0"/>
                </a:solidFill>
              </a:rPr>
              <a:t>work</a:t>
            </a:r>
            <a:r>
              <a:rPr lang="fi-FI" sz="2400" b="1" dirty="0">
                <a:solidFill>
                  <a:srgbClr val="0065C0"/>
                </a:solidFill>
              </a:rPr>
              <a:t>. </a:t>
            </a:r>
            <a:r>
              <a:rPr lang="fi-FI" sz="2400" b="1" dirty="0" err="1">
                <a:solidFill>
                  <a:srgbClr val="0065C0"/>
                </a:solidFill>
              </a:rPr>
              <a:t>Let’s</a:t>
            </a:r>
            <a:r>
              <a:rPr lang="fi-FI" sz="2400" b="1" dirty="0">
                <a:solidFill>
                  <a:srgbClr val="0065C0"/>
                </a:solidFill>
              </a:rPr>
              <a:t> </a:t>
            </a:r>
            <a:r>
              <a:rPr lang="fi-FI" sz="2400" b="1" dirty="0" err="1">
                <a:solidFill>
                  <a:srgbClr val="0065C0"/>
                </a:solidFill>
              </a:rPr>
              <a:t>make</a:t>
            </a:r>
            <a:r>
              <a:rPr lang="fi-FI" sz="2400" b="1" dirty="0">
                <a:solidFill>
                  <a:srgbClr val="0065C0"/>
                </a:solidFill>
              </a:rPr>
              <a:t> </a:t>
            </a:r>
            <a:r>
              <a:rPr lang="fi-FI" sz="2400" b="1" dirty="0" err="1">
                <a:solidFill>
                  <a:srgbClr val="0065C0"/>
                </a:solidFill>
              </a:rPr>
              <a:t>experiments</a:t>
            </a:r>
            <a:r>
              <a:rPr lang="fi-FI" sz="2400" b="1" dirty="0">
                <a:solidFill>
                  <a:srgbClr val="0065C0"/>
                </a:solidFill>
              </a:rPr>
              <a:t> for </a:t>
            </a:r>
            <a:r>
              <a:rPr lang="fi-FI" sz="2400" b="1" dirty="0" err="1">
                <a:solidFill>
                  <a:srgbClr val="0065C0"/>
                </a:solidFill>
              </a:rPr>
              <a:t>making</a:t>
            </a:r>
            <a:r>
              <a:rPr lang="fi-FI" sz="2400" b="1" dirty="0">
                <a:solidFill>
                  <a:srgbClr val="0065C0"/>
                </a:solidFill>
              </a:rPr>
              <a:t> and </a:t>
            </a:r>
            <a:r>
              <a:rPr lang="fi-FI" sz="2400" b="1" dirty="0" err="1">
                <a:solidFill>
                  <a:srgbClr val="0065C0"/>
                </a:solidFill>
              </a:rPr>
              <a:t>consuming</a:t>
            </a:r>
            <a:r>
              <a:rPr lang="fi-FI" sz="2400" b="1" dirty="0">
                <a:solidFill>
                  <a:srgbClr val="0065C0"/>
                </a:solidFill>
              </a:rPr>
              <a:t> in the circular economy. </a:t>
            </a:r>
          </a:p>
          <a:p>
            <a:pPr algn="l"/>
            <a:endParaRPr lang="en-US" sz="2000" dirty="0">
              <a:latin typeface="+mn-lt"/>
              <a:cs typeface="Times New Roman" panose="02020603050405020304" pitchFamily="18" charset="0"/>
            </a:endParaRPr>
          </a:p>
          <a:p>
            <a:pPr algn="l"/>
            <a:endParaRPr lang="en-US" sz="2000" dirty="0">
              <a:latin typeface="+mn-lt"/>
              <a:cs typeface="Times New Roman" panose="02020603050405020304" pitchFamily="18" charset="0"/>
            </a:endParaRPr>
          </a:p>
          <a:p>
            <a:pPr marL="285750" indent="-285750" algn="l">
              <a:buFont typeface="Arial"/>
              <a:buChar char="•"/>
            </a:pPr>
            <a:r>
              <a:rPr lang="en-US" sz="2000" dirty="0">
                <a:latin typeface="+mn-lt"/>
                <a:cs typeface="Times New Roman" panose="02020603050405020304" pitchFamily="18" charset="0"/>
              </a:rPr>
              <a:t>Circular </a:t>
            </a:r>
            <a:r>
              <a:rPr lang="en-US" sz="2000" dirty="0">
                <a:latin typeface="+mn-lt"/>
                <a:cs typeface="Times New Roman"/>
              </a:rPr>
              <a:t>economy can be also seen as a </a:t>
            </a:r>
            <a:r>
              <a:rPr lang="en-US" sz="2000" dirty="0">
                <a:solidFill>
                  <a:srgbClr val="F00000"/>
                </a:solidFill>
                <a:latin typeface="+mn-lt"/>
                <a:cs typeface="Times New Roman"/>
              </a:rPr>
              <a:t>change of consumer culture </a:t>
            </a:r>
            <a:r>
              <a:rPr lang="en-US" sz="2000" dirty="0">
                <a:latin typeface="+mn-lt"/>
                <a:cs typeface="Times New Roman"/>
              </a:rPr>
              <a:t>in society</a:t>
            </a:r>
          </a:p>
          <a:p>
            <a:pPr algn="l"/>
            <a:endParaRPr lang="en-US" sz="2000" dirty="0">
              <a:latin typeface="+mn-lt"/>
              <a:cs typeface="Times New Roman"/>
            </a:endParaRPr>
          </a:p>
          <a:p>
            <a:pPr marL="342900" indent="-342900" algn="l">
              <a:buFont typeface="Arial" panose="020B0604020202020204" pitchFamily="34" charset="0"/>
              <a:buChar char="•"/>
            </a:pPr>
            <a:r>
              <a:rPr lang="en-US" sz="2000" dirty="0">
                <a:solidFill>
                  <a:srgbClr val="F00000"/>
                </a:solidFill>
                <a:latin typeface="+mn-lt"/>
                <a:cs typeface="Times New Roman"/>
              </a:rPr>
              <a:t>The cultural and social play a key role in consumption and recycling</a:t>
            </a:r>
          </a:p>
          <a:p>
            <a:pPr marL="342900" indent="-342900" algn="l">
              <a:buFont typeface="Arial" panose="020B0604020202020204" pitchFamily="34" charset="0"/>
              <a:buChar char="•"/>
            </a:pPr>
            <a:endParaRPr lang="en-US" sz="2000" dirty="0">
              <a:solidFill>
                <a:srgbClr val="F00000"/>
              </a:solidFill>
              <a:latin typeface="+mn-lt"/>
              <a:cs typeface="Times New Roman"/>
            </a:endParaRPr>
          </a:p>
          <a:p>
            <a:pPr marL="342900" indent="-342900" algn="l">
              <a:buFont typeface="Arial" panose="020B0604020202020204" pitchFamily="34" charset="0"/>
              <a:buChar char="•"/>
            </a:pPr>
            <a:r>
              <a:rPr lang="en-US" sz="2000" dirty="0">
                <a:cs typeface="Times New Roman"/>
              </a:rPr>
              <a:t>In material circulation, besides </a:t>
            </a:r>
            <a:r>
              <a:rPr lang="en-US" sz="2000" dirty="0">
                <a:solidFill>
                  <a:srgbClr val="F00000"/>
                </a:solidFill>
                <a:cs typeface="Times New Roman"/>
              </a:rPr>
              <a:t>concrete materiality, mental images </a:t>
            </a:r>
            <a:r>
              <a:rPr lang="en-US" sz="2000" dirty="0">
                <a:solidFill>
                  <a:srgbClr val="F00000"/>
                </a:solidFill>
                <a:cs typeface="Times New Roman" panose="02020603050405020304" pitchFamily="18" charset="0"/>
              </a:rPr>
              <a:t>and cultural and social materiality</a:t>
            </a:r>
            <a:r>
              <a:rPr lang="en-US" sz="2000" dirty="0">
                <a:cs typeface="Times New Roman" panose="02020603050405020304" pitchFamily="18" charset="0"/>
              </a:rPr>
              <a:t> are important </a:t>
            </a:r>
          </a:p>
          <a:p>
            <a:pPr marL="342900" indent="-342900" algn="l">
              <a:buFont typeface="Arial" panose="020B0604020202020204" pitchFamily="34" charset="0"/>
              <a:buChar char="•"/>
            </a:pPr>
            <a:endParaRPr lang="en-US" sz="2000" dirty="0">
              <a:cs typeface="Times New Roman" panose="02020603050405020304" pitchFamily="18" charset="0"/>
            </a:endParaRPr>
          </a:p>
          <a:p>
            <a:pPr marL="342900" indent="-342900" algn="l">
              <a:buFont typeface="Arial" panose="020B0604020202020204" pitchFamily="34" charset="0"/>
              <a:buChar char="•"/>
            </a:pPr>
            <a:r>
              <a:rPr lang="en-US" sz="2000" dirty="0">
                <a:cs typeface="Times New Roman" panose="02020603050405020304" pitchFamily="18" charset="0"/>
              </a:rPr>
              <a:t>The communal, social, and cultural material inexorably influence consumption habits</a:t>
            </a:r>
          </a:p>
          <a:p>
            <a:pPr algn="l"/>
            <a:endParaRPr lang="en-US" sz="2400" dirty="0">
              <a:cs typeface="Times New Roman" panose="02020603050405020304" pitchFamily="18" charset="0"/>
            </a:endParaRPr>
          </a:p>
          <a:p>
            <a:pPr marL="342900" indent="-342900" algn="l">
              <a:buFont typeface="Arial" panose="020B0604020202020204" pitchFamily="34" charset="0"/>
              <a:buChar char="•"/>
            </a:pPr>
            <a:endParaRPr lang="en-US" sz="2400" dirty="0">
              <a:solidFill>
                <a:srgbClr val="F00000"/>
              </a:solidFill>
              <a:latin typeface="+mn-lt"/>
              <a:cs typeface="Times New Roman"/>
            </a:endParaRPr>
          </a:p>
          <a:p>
            <a:pPr algn="l"/>
            <a:endParaRPr lang="en-US" sz="2400" dirty="0">
              <a:latin typeface="+mn-lt"/>
              <a:cs typeface="Times New Roman"/>
            </a:endParaRPr>
          </a:p>
        </p:txBody>
      </p:sp>
      <p:pic>
        <p:nvPicPr>
          <p:cNvPr id="4" name="Kuva 3">
            <a:extLst>
              <a:ext uri="{FF2B5EF4-FFF2-40B4-BE49-F238E27FC236}">
                <a16:creationId xmlns:a16="http://schemas.microsoft.com/office/drawing/2014/main" id="{19F57257-D4D8-A149-9AAB-64CC5BAB64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5" name="Suorakulmio 4">
            <a:extLst>
              <a:ext uri="{FF2B5EF4-FFF2-40B4-BE49-F238E27FC236}">
                <a16:creationId xmlns:a16="http://schemas.microsoft.com/office/drawing/2014/main" id="{06A38094-0958-C241-88F3-EE9C515E1E9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598166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539552" y="378732"/>
            <a:ext cx="7992888" cy="4678204"/>
          </a:xfrm>
          <a:prstGeom prst="rect">
            <a:avLst/>
          </a:prstGeom>
          <a:noFill/>
        </p:spPr>
        <p:txBody>
          <a:bodyPr wrap="square" rtlCol="0">
            <a:spAutoFit/>
          </a:bodyPr>
          <a:lstStyle/>
          <a:p>
            <a:pPr algn="l"/>
            <a:r>
              <a:rPr lang="fi-FI" sz="2400" b="1" dirty="0">
                <a:solidFill>
                  <a:srgbClr val="0065C0"/>
                </a:solidFill>
              </a:rPr>
              <a:t>Project </a:t>
            </a:r>
            <a:r>
              <a:rPr lang="fi-FI" sz="2400" b="1" dirty="0" err="1">
                <a:solidFill>
                  <a:srgbClr val="0065C0"/>
                </a:solidFill>
              </a:rPr>
              <a:t>work</a:t>
            </a:r>
            <a:r>
              <a:rPr lang="fi-FI" sz="2400" b="1" dirty="0">
                <a:solidFill>
                  <a:srgbClr val="0065C0"/>
                </a:solidFill>
              </a:rPr>
              <a:t>. </a:t>
            </a:r>
            <a:r>
              <a:rPr lang="fi-FI" sz="2400" b="1" dirty="0" err="1">
                <a:solidFill>
                  <a:srgbClr val="0065C0"/>
                </a:solidFill>
              </a:rPr>
              <a:t>Let’s</a:t>
            </a:r>
            <a:r>
              <a:rPr lang="fi-FI" sz="2400" b="1" dirty="0">
                <a:solidFill>
                  <a:srgbClr val="0065C0"/>
                </a:solidFill>
              </a:rPr>
              <a:t> </a:t>
            </a:r>
            <a:r>
              <a:rPr lang="fi-FI" sz="2400" b="1" dirty="0" err="1">
                <a:solidFill>
                  <a:srgbClr val="0065C0"/>
                </a:solidFill>
              </a:rPr>
              <a:t>make</a:t>
            </a:r>
            <a:r>
              <a:rPr lang="fi-FI" sz="2400" b="1" dirty="0">
                <a:solidFill>
                  <a:srgbClr val="0065C0"/>
                </a:solidFill>
              </a:rPr>
              <a:t> </a:t>
            </a:r>
            <a:r>
              <a:rPr lang="fi-FI" sz="2400" b="1" dirty="0" err="1">
                <a:solidFill>
                  <a:srgbClr val="0065C0"/>
                </a:solidFill>
              </a:rPr>
              <a:t>experiments</a:t>
            </a:r>
            <a:r>
              <a:rPr lang="fi-FI" sz="2400" b="1" dirty="0">
                <a:solidFill>
                  <a:srgbClr val="0065C0"/>
                </a:solidFill>
              </a:rPr>
              <a:t> for </a:t>
            </a:r>
            <a:r>
              <a:rPr lang="fi-FI" sz="2400" b="1" dirty="0" err="1">
                <a:solidFill>
                  <a:srgbClr val="0065C0"/>
                </a:solidFill>
              </a:rPr>
              <a:t>making</a:t>
            </a:r>
            <a:r>
              <a:rPr lang="fi-FI" sz="2400" b="1" dirty="0">
                <a:solidFill>
                  <a:srgbClr val="0065C0"/>
                </a:solidFill>
              </a:rPr>
              <a:t> and </a:t>
            </a:r>
            <a:r>
              <a:rPr lang="fi-FI" sz="2400" b="1" dirty="0" err="1">
                <a:solidFill>
                  <a:srgbClr val="0065C0"/>
                </a:solidFill>
              </a:rPr>
              <a:t>consuming</a:t>
            </a:r>
            <a:r>
              <a:rPr lang="fi-FI" sz="2400" b="1" dirty="0">
                <a:solidFill>
                  <a:srgbClr val="0065C0"/>
                </a:solidFill>
              </a:rPr>
              <a:t> in the circular economy. </a:t>
            </a:r>
          </a:p>
          <a:p>
            <a:pPr algn="l"/>
            <a:endParaRPr lang="en-US" sz="2200" dirty="0">
              <a:latin typeface="+mn-lt"/>
              <a:cs typeface="Times New Roman"/>
            </a:endParaRPr>
          </a:p>
          <a:p>
            <a:pPr algn="l"/>
            <a:endParaRPr lang="en-US" sz="2200" dirty="0">
              <a:latin typeface="+mn-lt"/>
              <a:cs typeface="Times New Roman"/>
            </a:endParaRPr>
          </a:p>
          <a:p>
            <a:pPr marL="285750" indent="-285750" algn="l">
              <a:buFont typeface="Arial"/>
              <a:buChar char="•"/>
            </a:pPr>
            <a:r>
              <a:rPr lang="en-US" sz="2400" dirty="0">
                <a:latin typeface="+mn-lt"/>
                <a:cs typeface="Times New Roman"/>
              </a:rPr>
              <a:t>Let’s work on the </a:t>
            </a:r>
            <a:r>
              <a:rPr lang="en-US" sz="2400" dirty="0">
                <a:solidFill>
                  <a:srgbClr val="F00000"/>
                </a:solidFill>
                <a:latin typeface="+mn-lt"/>
                <a:cs typeface="Times New Roman"/>
              </a:rPr>
              <a:t>cultural </a:t>
            </a:r>
            <a:r>
              <a:rPr lang="en-US" sz="2400" dirty="0">
                <a:solidFill>
                  <a:srgbClr val="F00000"/>
                </a:solidFill>
                <a:latin typeface="+mn-lt"/>
                <a:cs typeface="Times New Roman" panose="02020603050405020304" pitchFamily="18" charset="0"/>
              </a:rPr>
              <a:t>and social material that play a key role in consumption and recycling!</a:t>
            </a:r>
          </a:p>
          <a:p>
            <a:pPr algn="l"/>
            <a:endParaRPr lang="en-US" sz="2400" dirty="0">
              <a:solidFill>
                <a:srgbClr val="FF0000"/>
              </a:solidFill>
              <a:latin typeface="+mn-lt"/>
              <a:cs typeface="Times New Roman"/>
            </a:endParaRPr>
          </a:p>
          <a:p>
            <a:pPr marL="285750" indent="-285750" algn="l">
              <a:buFont typeface="Arial"/>
              <a:buChar char="•"/>
            </a:pPr>
            <a:r>
              <a:rPr lang="en-US" sz="2400" dirty="0">
                <a:latin typeface="+mn-lt"/>
                <a:cs typeface="Times New Roman"/>
              </a:rPr>
              <a:t>Can we </a:t>
            </a:r>
            <a:r>
              <a:rPr lang="en-US" sz="2400" dirty="0">
                <a:solidFill>
                  <a:srgbClr val="FF0000"/>
                </a:solidFill>
                <a:latin typeface="+mn-lt"/>
                <a:cs typeface="Times New Roman"/>
              </a:rPr>
              <a:t>imagine, envision and test </a:t>
            </a:r>
            <a:r>
              <a:rPr lang="en-US" sz="2400" dirty="0">
                <a:latin typeface="+mn-lt"/>
                <a:cs typeface="Times New Roman"/>
              </a:rPr>
              <a:t>beyond today's realities and solutions?</a:t>
            </a:r>
          </a:p>
          <a:p>
            <a:pPr marL="285750" indent="-285750" algn="l">
              <a:buFont typeface="Arial"/>
              <a:buChar char="•"/>
            </a:pPr>
            <a:endParaRPr lang="en-US" sz="2400" dirty="0">
              <a:latin typeface="+mn-lt"/>
              <a:cs typeface="Times New Roman"/>
            </a:endParaRPr>
          </a:p>
          <a:p>
            <a:pPr marL="285750" indent="-285750" algn="l">
              <a:buFont typeface="Arial"/>
              <a:buChar char="•"/>
            </a:pPr>
            <a:r>
              <a:rPr lang="en-GB" sz="2400" dirty="0"/>
              <a:t>Let’s work so that the radical intertwinement of </a:t>
            </a:r>
            <a:r>
              <a:rPr lang="en-GB" sz="2400" dirty="0">
                <a:solidFill>
                  <a:srgbClr val="FF0000"/>
                </a:solidFill>
              </a:rPr>
              <a:t>aesthetical, ethical and ecological can be a reality!</a:t>
            </a:r>
            <a:endParaRPr lang="en-US" sz="2400" dirty="0">
              <a:latin typeface="Times New Roman"/>
              <a:cs typeface="Times New Roman"/>
            </a:endParaRPr>
          </a:p>
          <a:p>
            <a:pPr algn="l"/>
            <a:endParaRPr lang="fi-FI" sz="1400" dirty="0">
              <a:latin typeface="Times New Roman"/>
              <a:cs typeface="Times New Roman"/>
            </a:endParaRPr>
          </a:p>
        </p:txBody>
      </p:sp>
      <p:pic>
        <p:nvPicPr>
          <p:cNvPr id="4" name="Kuva 3">
            <a:extLst>
              <a:ext uri="{FF2B5EF4-FFF2-40B4-BE49-F238E27FC236}">
                <a16:creationId xmlns:a16="http://schemas.microsoft.com/office/drawing/2014/main" id="{9888B73F-94D3-B241-A1DB-FD325344B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5" name="Suorakulmio 4">
            <a:extLst>
              <a:ext uri="{FF2B5EF4-FFF2-40B4-BE49-F238E27FC236}">
                <a16:creationId xmlns:a16="http://schemas.microsoft.com/office/drawing/2014/main" id="{92A5D35A-FC60-3144-BA52-FF0D8E3DCB51}"/>
              </a:ext>
            </a:extLst>
          </p:cNvPr>
          <p:cNvSpPr/>
          <p:nvPr/>
        </p:nvSpPr>
        <p:spPr bwMode="auto">
          <a:xfrm>
            <a:off x="1115616" y="5938656"/>
            <a:ext cx="1296144"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278307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4128" y="1710160"/>
            <a:ext cx="3240360" cy="3375024"/>
          </a:xfrm>
          <a:prstGeom prst="rect">
            <a:avLst/>
          </a:prstGeom>
        </p:spPr>
      </p:pic>
      <p:sp>
        <p:nvSpPr>
          <p:cNvPr id="5" name="Title 1"/>
          <p:cNvSpPr txBox="1">
            <a:spLocks/>
          </p:cNvSpPr>
          <p:nvPr/>
        </p:nvSpPr>
        <p:spPr>
          <a:xfrm>
            <a:off x="395536" y="549300"/>
            <a:ext cx="9361040" cy="1079500"/>
          </a:xfrm>
          <a:prstGeom prst="rect">
            <a:avLst/>
          </a:prstGeom>
        </p:spPr>
        <p:txBody>
          <a:bodyPr/>
          <a:lstStyle>
            <a:lvl1pPr algn="l" rtl="0" fontAlgn="base">
              <a:spcBef>
                <a:spcPct val="0"/>
              </a:spcBef>
              <a:spcAft>
                <a:spcPct val="0"/>
              </a:spcAft>
              <a:defRPr sz="3200" b="1">
                <a:solidFill>
                  <a:srgbClr val="ED2939"/>
                </a:solidFill>
                <a:latin typeface="+mj-lt"/>
                <a:ea typeface="+mj-ea"/>
                <a:cs typeface="+mj-cs"/>
              </a:defRPr>
            </a:lvl1pPr>
            <a:lvl2pPr algn="l" rtl="0" fontAlgn="base">
              <a:spcBef>
                <a:spcPct val="0"/>
              </a:spcBef>
              <a:spcAft>
                <a:spcPct val="0"/>
              </a:spcAft>
              <a:defRPr sz="3200" b="1">
                <a:solidFill>
                  <a:srgbClr val="ED2939"/>
                </a:solidFill>
                <a:latin typeface="Arial" charset="0"/>
                <a:ea typeface="ＭＳ Ｐゴシック" charset="0"/>
              </a:defRPr>
            </a:lvl2pPr>
            <a:lvl3pPr algn="l" rtl="0" fontAlgn="base">
              <a:spcBef>
                <a:spcPct val="0"/>
              </a:spcBef>
              <a:spcAft>
                <a:spcPct val="0"/>
              </a:spcAft>
              <a:defRPr sz="3200" b="1">
                <a:solidFill>
                  <a:srgbClr val="ED2939"/>
                </a:solidFill>
                <a:latin typeface="Arial" charset="0"/>
                <a:ea typeface="ＭＳ Ｐゴシック" charset="0"/>
              </a:defRPr>
            </a:lvl3pPr>
            <a:lvl4pPr algn="l" rtl="0" fontAlgn="base">
              <a:spcBef>
                <a:spcPct val="0"/>
              </a:spcBef>
              <a:spcAft>
                <a:spcPct val="0"/>
              </a:spcAft>
              <a:defRPr sz="3200" b="1">
                <a:solidFill>
                  <a:srgbClr val="ED2939"/>
                </a:solidFill>
                <a:latin typeface="Arial" charset="0"/>
                <a:ea typeface="ＭＳ Ｐゴシック" charset="0"/>
              </a:defRPr>
            </a:lvl4pPr>
            <a:lvl5pPr algn="l" rtl="0" fontAlgn="base">
              <a:spcBef>
                <a:spcPct val="0"/>
              </a:spcBef>
              <a:spcAft>
                <a:spcPct val="0"/>
              </a:spcAft>
              <a:defRPr sz="3200" b="1">
                <a:solidFill>
                  <a:srgbClr val="ED2939"/>
                </a:solidFill>
                <a:latin typeface="Arial" charset="0"/>
                <a:ea typeface="ＭＳ Ｐゴシック" charset="0"/>
              </a:defRPr>
            </a:lvl5pPr>
            <a:lvl6pPr marL="457200" algn="l" rtl="0" fontAlgn="base">
              <a:spcBef>
                <a:spcPct val="0"/>
              </a:spcBef>
              <a:spcAft>
                <a:spcPct val="0"/>
              </a:spcAft>
              <a:defRPr sz="3200" b="1">
                <a:solidFill>
                  <a:srgbClr val="ED2939"/>
                </a:solidFill>
                <a:latin typeface="Arial" charset="0"/>
                <a:ea typeface="ＭＳ Ｐゴシック" charset="0"/>
              </a:defRPr>
            </a:lvl6pPr>
            <a:lvl7pPr marL="914400" algn="l" rtl="0" fontAlgn="base">
              <a:spcBef>
                <a:spcPct val="0"/>
              </a:spcBef>
              <a:spcAft>
                <a:spcPct val="0"/>
              </a:spcAft>
              <a:defRPr sz="3200" b="1">
                <a:solidFill>
                  <a:srgbClr val="ED2939"/>
                </a:solidFill>
                <a:latin typeface="Arial" charset="0"/>
                <a:ea typeface="ＭＳ Ｐゴシック" charset="0"/>
              </a:defRPr>
            </a:lvl7pPr>
            <a:lvl8pPr marL="1371600" algn="l" rtl="0" fontAlgn="base">
              <a:spcBef>
                <a:spcPct val="0"/>
              </a:spcBef>
              <a:spcAft>
                <a:spcPct val="0"/>
              </a:spcAft>
              <a:defRPr sz="3200" b="1">
                <a:solidFill>
                  <a:srgbClr val="ED2939"/>
                </a:solidFill>
                <a:latin typeface="Arial" charset="0"/>
                <a:ea typeface="ＭＳ Ｐゴシック" charset="0"/>
              </a:defRPr>
            </a:lvl8pPr>
            <a:lvl9pPr marL="1828800" algn="l" rtl="0" fontAlgn="base">
              <a:spcBef>
                <a:spcPct val="0"/>
              </a:spcBef>
              <a:spcAft>
                <a:spcPct val="0"/>
              </a:spcAft>
              <a:defRPr sz="3200" b="1">
                <a:solidFill>
                  <a:srgbClr val="ED2939"/>
                </a:solidFill>
                <a:latin typeface="Arial" charset="0"/>
                <a:ea typeface="ＭＳ Ｐゴシック" charset="0"/>
              </a:defRPr>
            </a:lvl9pPr>
          </a:lstStyle>
          <a:p>
            <a:r>
              <a:rPr lang="fi-FI" sz="2200" b="0" dirty="0">
                <a:cs typeface="Times New Roman"/>
              </a:rPr>
              <a:t>INDUSTRIAL DESIGN AND CYCLIC ARTISTIC PROCESS</a:t>
            </a:r>
          </a:p>
          <a:p>
            <a:endParaRPr lang="en-US" sz="2200" b="0" dirty="0">
              <a:cs typeface="Times New Roman"/>
            </a:endParaRPr>
          </a:p>
          <a:p>
            <a:r>
              <a:rPr lang="en-US" sz="2200" b="0" dirty="0">
                <a:solidFill>
                  <a:srgbClr val="0065C0"/>
                </a:solidFill>
                <a:cs typeface="Times New Roman"/>
              </a:rPr>
              <a:t>Not worth thinking about either or – but both of that!</a:t>
            </a:r>
            <a:endParaRPr lang="fi-FI" sz="2200" b="0" dirty="0">
              <a:solidFill>
                <a:srgbClr val="0065C0"/>
              </a:solidFill>
              <a:cs typeface="Times New Roman"/>
            </a:endParaRPr>
          </a:p>
        </p:txBody>
      </p:sp>
      <p:pic>
        <p:nvPicPr>
          <p:cNvPr id="2" name="Picture 1"/>
          <p:cNvPicPr>
            <a:picLocks noChangeAspect="1"/>
          </p:cNvPicPr>
          <p:nvPr/>
        </p:nvPicPr>
        <p:blipFill>
          <a:blip r:embed="rId3"/>
          <a:stretch>
            <a:fillRect/>
          </a:stretch>
        </p:blipFill>
        <p:spPr>
          <a:xfrm>
            <a:off x="323528" y="1759434"/>
            <a:ext cx="4944500" cy="3276476"/>
          </a:xfrm>
          <a:prstGeom prst="rect">
            <a:avLst/>
          </a:prstGeom>
        </p:spPr>
      </p:pic>
      <p:pic>
        <p:nvPicPr>
          <p:cNvPr id="7" name="Kuva 6">
            <a:extLst>
              <a:ext uri="{FF2B5EF4-FFF2-40B4-BE49-F238E27FC236}">
                <a16:creationId xmlns:a16="http://schemas.microsoft.com/office/drawing/2014/main" id="{147B8F3E-3916-FE48-99D4-29DA4347C1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3" name="Suorakulmio 2">
            <a:extLst>
              <a:ext uri="{FF2B5EF4-FFF2-40B4-BE49-F238E27FC236}">
                <a16:creationId xmlns:a16="http://schemas.microsoft.com/office/drawing/2014/main" id="{4F228DC1-2582-4445-BC27-09708C908E24}"/>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
        <p:nvSpPr>
          <p:cNvPr id="8" name="Suorakulmio 7">
            <a:extLst>
              <a:ext uri="{FF2B5EF4-FFF2-40B4-BE49-F238E27FC236}">
                <a16:creationId xmlns:a16="http://schemas.microsoft.com/office/drawing/2014/main" id="{D7781269-E5E9-42FF-9DF2-801A5ACC2845}"/>
              </a:ext>
            </a:extLst>
          </p:cNvPr>
          <p:cNvSpPr/>
          <p:nvPr/>
        </p:nvSpPr>
        <p:spPr bwMode="auto">
          <a:xfrm>
            <a:off x="1115616" y="5943600"/>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871697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uvaobjekti">
            <a:extLst>
              <a:ext uri="{FF2B5EF4-FFF2-40B4-BE49-F238E27FC236}">
                <a16:creationId xmlns:a16="http://schemas.microsoft.com/office/drawing/2014/main" id="{CED8EAF7-61E3-48E5-9A57-B5CFBDF6B4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68500"/>
            <a:ext cx="9180512" cy="5952988"/>
          </a:xfrm>
          <a:prstGeom prst="rect">
            <a:avLst/>
          </a:prstGeom>
          <a:noFill/>
          <a:extLst>
            <a:ext uri="{909E8E84-426E-40DD-AFC4-6F175D3DCCD1}">
              <a14:hiddenFill xmlns:a14="http://schemas.microsoft.com/office/drawing/2010/main">
                <a:solidFill>
                  <a:srgbClr val="FFFFFF"/>
                </a:solidFill>
              </a14:hiddenFill>
            </a:ext>
          </a:extLst>
        </p:spPr>
      </p:pic>
      <p:sp>
        <p:nvSpPr>
          <p:cNvPr id="4" name="Otsikko 3">
            <a:extLst>
              <a:ext uri="{FF2B5EF4-FFF2-40B4-BE49-F238E27FC236}">
                <a16:creationId xmlns:a16="http://schemas.microsoft.com/office/drawing/2014/main" id="{465B301E-3843-441A-8DAD-439D57A0D337}"/>
              </a:ext>
            </a:extLst>
          </p:cNvPr>
          <p:cNvSpPr>
            <a:spLocks noGrp="1"/>
          </p:cNvSpPr>
          <p:nvPr>
            <p:ph type="title"/>
          </p:nvPr>
        </p:nvSpPr>
        <p:spPr>
          <a:xfrm>
            <a:off x="521803" y="567940"/>
            <a:ext cx="8136905" cy="1152128"/>
          </a:xfrm>
        </p:spPr>
        <p:txBody>
          <a:bodyPr/>
          <a:lstStyle/>
          <a:p>
            <a:r>
              <a:rPr lang="en-US" sz="2800" dirty="0">
                <a:solidFill>
                  <a:srgbClr val="FF0000"/>
                </a:solidFill>
              </a:rPr>
              <a:t>Circular economy society</a:t>
            </a:r>
            <a:br>
              <a:rPr lang="en-US" dirty="0"/>
            </a:br>
            <a:br>
              <a:rPr lang="en-US" dirty="0"/>
            </a:br>
            <a:endParaRPr lang="fi-FI" dirty="0"/>
          </a:p>
        </p:txBody>
      </p:sp>
      <p:sp>
        <p:nvSpPr>
          <p:cNvPr id="13" name="Tekstiruutu 12">
            <a:extLst>
              <a:ext uri="{FF2B5EF4-FFF2-40B4-BE49-F238E27FC236}">
                <a16:creationId xmlns:a16="http://schemas.microsoft.com/office/drawing/2014/main" id="{2856214A-6A31-4578-B9A6-15E6C5C249ED}"/>
              </a:ext>
            </a:extLst>
          </p:cNvPr>
          <p:cNvSpPr txBox="1"/>
          <p:nvPr/>
        </p:nvSpPr>
        <p:spPr>
          <a:xfrm>
            <a:off x="6246343" y="2590461"/>
            <a:ext cx="2210249"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CONSTRUCTION INDUSTRY</a:t>
            </a:r>
            <a:endParaRPr lang="fi-FI" sz="1200" dirty="0">
              <a:solidFill>
                <a:srgbClr val="FFFFFF"/>
              </a:solidFill>
              <a:latin typeface="Georgia"/>
              <a:ea typeface="+mn-ea"/>
            </a:endParaRPr>
          </a:p>
        </p:txBody>
      </p:sp>
      <p:sp>
        <p:nvSpPr>
          <p:cNvPr id="14" name="Tekstiruutu 13">
            <a:extLst>
              <a:ext uri="{FF2B5EF4-FFF2-40B4-BE49-F238E27FC236}">
                <a16:creationId xmlns:a16="http://schemas.microsoft.com/office/drawing/2014/main" id="{93FFF1AC-7EF5-46D0-88DB-B610ABA867AE}"/>
              </a:ext>
            </a:extLst>
          </p:cNvPr>
          <p:cNvSpPr txBox="1"/>
          <p:nvPr/>
        </p:nvSpPr>
        <p:spPr>
          <a:xfrm>
            <a:off x="6858000" y="3680497"/>
            <a:ext cx="2210249" cy="369332"/>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LOGISTICS AND TRANSPORTATION</a:t>
            </a:r>
            <a:endParaRPr lang="fi-FI" sz="1200" dirty="0">
              <a:solidFill>
                <a:srgbClr val="FFFFFF"/>
              </a:solidFill>
              <a:latin typeface="Georgia"/>
              <a:ea typeface="+mn-ea"/>
            </a:endParaRPr>
          </a:p>
        </p:txBody>
      </p:sp>
      <p:sp>
        <p:nvSpPr>
          <p:cNvPr id="15" name="Tekstiruutu 14">
            <a:extLst>
              <a:ext uri="{FF2B5EF4-FFF2-40B4-BE49-F238E27FC236}">
                <a16:creationId xmlns:a16="http://schemas.microsoft.com/office/drawing/2014/main" id="{E6323730-192E-4DEE-8D02-50315DD81801}"/>
              </a:ext>
            </a:extLst>
          </p:cNvPr>
          <p:cNvSpPr txBox="1"/>
          <p:nvPr/>
        </p:nvSpPr>
        <p:spPr>
          <a:xfrm>
            <a:off x="1590462" y="3444466"/>
            <a:ext cx="113214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INDIVIDUAL</a:t>
            </a:r>
            <a:endParaRPr lang="fi-FI" sz="1200" dirty="0">
              <a:solidFill>
                <a:srgbClr val="FFFFFF"/>
              </a:solidFill>
              <a:latin typeface="Georgia"/>
              <a:ea typeface="+mn-ea"/>
            </a:endParaRPr>
          </a:p>
        </p:txBody>
      </p:sp>
      <p:sp>
        <p:nvSpPr>
          <p:cNvPr id="16" name="Tekstiruutu 15">
            <a:extLst>
              <a:ext uri="{FF2B5EF4-FFF2-40B4-BE49-F238E27FC236}">
                <a16:creationId xmlns:a16="http://schemas.microsoft.com/office/drawing/2014/main" id="{F7248D22-AA8C-4175-B1E7-6FD647CD2C38}"/>
              </a:ext>
            </a:extLst>
          </p:cNvPr>
          <p:cNvSpPr txBox="1"/>
          <p:nvPr/>
        </p:nvSpPr>
        <p:spPr>
          <a:xfrm>
            <a:off x="6789317" y="1627805"/>
            <a:ext cx="2028541" cy="369332"/>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MINING AND </a:t>
            </a:r>
          </a:p>
          <a:p>
            <a:pPr algn="l" defTabSz="685800" fontAlgn="auto">
              <a:spcBef>
                <a:spcPts val="0"/>
              </a:spcBef>
              <a:spcAft>
                <a:spcPts val="0"/>
              </a:spcAft>
              <a:defRPr/>
            </a:pPr>
            <a:r>
              <a:rPr lang="en-US" sz="1200" dirty="0">
                <a:solidFill>
                  <a:srgbClr val="FFFFFF"/>
                </a:solidFill>
                <a:latin typeface="Georgia"/>
                <a:ea typeface="+mn-ea"/>
              </a:rPr>
              <a:t>PROCESS INDUSTRY</a:t>
            </a:r>
            <a:endParaRPr lang="fi-FI" sz="1200" dirty="0">
              <a:solidFill>
                <a:srgbClr val="FFFFFF"/>
              </a:solidFill>
              <a:latin typeface="Georgia"/>
              <a:ea typeface="+mn-ea"/>
            </a:endParaRPr>
          </a:p>
        </p:txBody>
      </p:sp>
      <p:sp>
        <p:nvSpPr>
          <p:cNvPr id="17" name="Tekstiruutu 16">
            <a:extLst>
              <a:ext uri="{FF2B5EF4-FFF2-40B4-BE49-F238E27FC236}">
                <a16:creationId xmlns:a16="http://schemas.microsoft.com/office/drawing/2014/main" id="{02FB1C9F-5853-4E1D-BD06-F36069C10F5E}"/>
              </a:ext>
            </a:extLst>
          </p:cNvPr>
          <p:cNvSpPr txBox="1"/>
          <p:nvPr/>
        </p:nvSpPr>
        <p:spPr>
          <a:xfrm>
            <a:off x="4605421" y="3093707"/>
            <a:ext cx="113214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FOOD</a:t>
            </a:r>
            <a:endParaRPr lang="fi-FI" sz="1200" dirty="0">
              <a:solidFill>
                <a:srgbClr val="FFFFFF"/>
              </a:solidFill>
              <a:latin typeface="Georgia"/>
              <a:ea typeface="+mn-ea"/>
            </a:endParaRPr>
          </a:p>
        </p:txBody>
      </p:sp>
      <p:sp>
        <p:nvSpPr>
          <p:cNvPr id="18" name="Tekstiruutu 17">
            <a:extLst>
              <a:ext uri="{FF2B5EF4-FFF2-40B4-BE49-F238E27FC236}">
                <a16:creationId xmlns:a16="http://schemas.microsoft.com/office/drawing/2014/main" id="{5C1A2284-B2B9-47F4-84C6-B646F886A244}"/>
              </a:ext>
            </a:extLst>
          </p:cNvPr>
          <p:cNvSpPr txBox="1"/>
          <p:nvPr/>
        </p:nvSpPr>
        <p:spPr>
          <a:xfrm>
            <a:off x="687408" y="3964414"/>
            <a:ext cx="122996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SOCIAL SECTOR</a:t>
            </a:r>
            <a:endParaRPr lang="fi-FI" sz="1200" dirty="0">
              <a:solidFill>
                <a:srgbClr val="FFFFFF"/>
              </a:solidFill>
              <a:latin typeface="Georgia"/>
              <a:ea typeface="+mn-ea"/>
            </a:endParaRPr>
          </a:p>
        </p:txBody>
      </p:sp>
      <p:sp>
        <p:nvSpPr>
          <p:cNvPr id="19" name="Tekstiruutu 18">
            <a:extLst>
              <a:ext uri="{FF2B5EF4-FFF2-40B4-BE49-F238E27FC236}">
                <a16:creationId xmlns:a16="http://schemas.microsoft.com/office/drawing/2014/main" id="{8C9591A1-B29F-4F82-B3E4-F9246F75EECE}"/>
              </a:ext>
            </a:extLst>
          </p:cNvPr>
          <p:cNvSpPr txBox="1"/>
          <p:nvPr/>
        </p:nvSpPr>
        <p:spPr>
          <a:xfrm>
            <a:off x="2906919" y="3167467"/>
            <a:ext cx="1229962" cy="369332"/>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EDUCATION AND RESEARCH</a:t>
            </a:r>
            <a:endParaRPr lang="fi-FI" sz="1200" dirty="0">
              <a:solidFill>
                <a:srgbClr val="FFFFFF"/>
              </a:solidFill>
              <a:latin typeface="Georgia"/>
              <a:ea typeface="+mn-ea"/>
            </a:endParaRPr>
          </a:p>
        </p:txBody>
      </p:sp>
      <p:sp>
        <p:nvSpPr>
          <p:cNvPr id="20" name="Tekstiruutu 19">
            <a:extLst>
              <a:ext uri="{FF2B5EF4-FFF2-40B4-BE49-F238E27FC236}">
                <a16:creationId xmlns:a16="http://schemas.microsoft.com/office/drawing/2014/main" id="{6927E9CB-2D77-4E1D-8DB8-2937CC1F4D68}"/>
              </a:ext>
            </a:extLst>
          </p:cNvPr>
          <p:cNvSpPr txBox="1"/>
          <p:nvPr/>
        </p:nvSpPr>
        <p:spPr>
          <a:xfrm>
            <a:off x="663675" y="2363030"/>
            <a:ext cx="122996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OTHER AREAS</a:t>
            </a:r>
            <a:endParaRPr lang="fi-FI" sz="1200" dirty="0">
              <a:solidFill>
                <a:srgbClr val="FFFFFF"/>
              </a:solidFill>
              <a:latin typeface="Georgia"/>
              <a:ea typeface="+mn-ea"/>
            </a:endParaRPr>
          </a:p>
        </p:txBody>
      </p:sp>
      <p:sp>
        <p:nvSpPr>
          <p:cNvPr id="23" name="Tekstiruutu 22">
            <a:extLst>
              <a:ext uri="{FF2B5EF4-FFF2-40B4-BE49-F238E27FC236}">
                <a16:creationId xmlns:a16="http://schemas.microsoft.com/office/drawing/2014/main" id="{18F1CB7B-DDB9-4729-9307-A367ADF5EB7C}"/>
              </a:ext>
            </a:extLst>
          </p:cNvPr>
          <p:cNvSpPr txBox="1"/>
          <p:nvPr/>
        </p:nvSpPr>
        <p:spPr>
          <a:xfrm>
            <a:off x="4190975" y="1720139"/>
            <a:ext cx="1429253" cy="369332"/>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FORESTRY AND FOREST INDUSTRY</a:t>
            </a:r>
            <a:endParaRPr lang="fi-FI" sz="1200" dirty="0">
              <a:solidFill>
                <a:srgbClr val="FFFFFF"/>
              </a:solidFill>
              <a:latin typeface="Georgia"/>
              <a:ea typeface="+mn-ea"/>
            </a:endParaRPr>
          </a:p>
        </p:txBody>
      </p:sp>
      <p:sp>
        <p:nvSpPr>
          <p:cNvPr id="24" name="Tekstiruutu 23">
            <a:extLst>
              <a:ext uri="{FF2B5EF4-FFF2-40B4-BE49-F238E27FC236}">
                <a16:creationId xmlns:a16="http://schemas.microsoft.com/office/drawing/2014/main" id="{B6467422-5DB7-448B-B593-53B652496D8E}"/>
              </a:ext>
            </a:extLst>
          </p:cNvPr>
          <p:cNvSpPr txBox="1"/>
          <p:nvPr/>
        </p:nvSpPr>
        <p:spPr>
          <a:xfrm>
            <a:off x="4266437" y="2495720"/>
            <a:ext cx="113214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AGRICULTURE</a:t>
            </a:r>
            <a:endParaRPr lang="fi-FI" sz="1200" dirty="0">
              <a:solidFill>
                <a:srgbClr val="FFFFFF"/>
              </a:solidFill>
              <a:latin typeface="Georgia"/>
              <a:ea typeface="+mn-ea"/>
            </a:endParaRPr>
          </a:p>
        </p:txBody>
      </p:sp>
      <p:sp>
        <p:nvSpPr>
          <p:cNvPr id="25" name="Tekstiruutu 24">
            <a:extLst>
              <a:ext uri="{FF2B5EF4-FFF2-40B4-BE49-F238E27FC236}">
                <a16:creationId xmlns:a16="http://schemas.microsoft.com/office/drawing/2014/main" id="{EDD16736-6287-4959-8624-72E0D91B7403}"/>
              </a:ext>
            </a:extLst>
          </p:cNvPr>
          <p:cNvSpPr txBox="1"/>
          <p:nvPr/>
        </p:nvSpPr>
        <p:spPr>
          <a:xfrm>
            <a:off x="5562877" y="3345026"/>
            <a:ext cx="1424310"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HOUSING</a:t>
            </a:r>
            <a:endParaRPr lang="fi-FI" sz="1200" dirty="0">
              <a:solidFill>
                <a:srgbClr val="FFFFFF"/>
              </a:solidFill>
              <a:latin typeface="Georgia"/>
              <a:ea typeface="+mn-ea"/>
            </a:endParaRPr>
          </a:p>
        </p:txBody>
      </p:sp>
      <p:sp>
        <p:nvSpPr>
          <p:cNvPr id="26" name="Tekstiruutu 25">
            <a:extLst>
              <a:ext uri="{FF2B5EF4-FFF2-40B4-BE49-F238E27FC236}">
                <a16:creationId xmlns:a16="http://schemas.microsoft.com/office/drawing/2014/main" id="{0E3FDB46-4DF5-4AC6-A2C6-8F85FF832BEB}"/>
              </a:ext>
            </a:extLst>
          </p:cNvPr>
          <p:cNvSpPr txBox="1"/>
          <p:nvPr/>
        </p:nvSpPr>
        <p:spPr>
          <a:xfrm>
            <a:off x="899997" y="2977933"/>
            <a:ext cx="113214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LEISURE TIME</a:t>
            </a:r>
            <a:endParaRPr lang="fi-FI" sz="1200" dirty="0">
              <a:solidFill>
                <a:srgbClr val="FFFFFF"/>
              </a:solidFill>
              <a:latin typeface="Georgia"/>
              <a:ea typeface="+mn-ea"/>
            </a:endParaRPr>
          </a:p>
        </p:txBody>
      </p:sp>
      <p:sp>
        <p:nvSpPr>
          <p:cNvPr id="27" name="Tekstiruutu 26">
            <a:extLst>
              <a:ext uri="{FF2B5EF4-FFF2-40B4-BE49-F238E27FC236}">
                <a16:creationId xmlns:a16="http://schemas.microsoft.com/office/drawing/2014/main" id="{FCB97A22-8D14-4A56-B096-9AA481D6D436}"/>
              </a:ext>
            </a:extLst>
          </p:cNvPr>
          <p:cNvSpPr txBox="1"/>
          <p:nvPr/>
        </p:nvSpPr>
        <p:spPr>
          <a:xfrm>
            <a:off x="1679500" y="1791653"/>
            <a:ext cx="1132142" cy="369332"/>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SPORT AND CULTURE</a:t>
            </a:r>
            <a:endParaRPr lang="fi-FI" sz="1200" dirty="0">
              <a:solidFill>
                <a:srgbClr val="FFFFFF"/>
              </a:solidFill>
              <a:latin typeface="Georgia"/>
              <a:ea typeface="+mn-ea"/>
            </a:endParaRPr>
          </a:p>
        </p:txBody>
      </p:sp>
      <p:sp>
        <p:nvSpPr>
          <p:cNvPr id="28" name="Tekstiruutu 27">
            <a:extLst>
              <a:ext uri="{FF2B5EF4-FFF2-40B4-BE49-F238E27FC236}">
                <a16:creationId xmlns:a16="http://schemas.microsoft.com/office/drawing/2014/main" id="{A4F51E8D-0DC3-49B9-94DE-E46E0DDC0FE6}"/>
              </a:ext>
            </a:extLst>
          </p:cNvPr>
          <p:cNvSpPr txBox="1"/>
          <p:nvPr/>
        </p:nvSpPr>
        <p:spPr>
          <a:xfrm>
            <a:off x="2641684" y="2476795"/>
            <a:ext cx="1132142" cy="184666"/>
          </a:xfrm>
          <a:prstGeom prst="rect">
            <a:avLst/>
          </a:prstGeom>
          <a:noFill/>
        </p:spPr>
        <p:txBody>
          <a:bodyPr wrap="square" lIns="0" tIns="0" rIns="0" bIns="0" rtlCol="0">
            <a:spAutoFit/>
          </a:bodyPr>
          <a:lstStyle/>
          <a:p>
            <a:pPr algn="l" defTabSz="685800" fontAlgn="auto">
              <a:spcBef>
                <a:spcPts val="0"/>
              </a:spcBef>
              <a:spcAft>
                <a:spcPts val="0"/>
              </a:spcAft>
              <a:defRPr/>
            </a:pPr>
            <a:r>
              <a:rPr lang="en-US" sz="1200" dirty="0">
                <a:solidFill>
                  <a:srgbClr val="FFFFFF"/>
                </a:solidFill>
                <a:latin typeface="Georgia"/>
                <a:ea typeface="+mn-ea"/>
              </a:rPr>
              <a:t>ENERGY</a:t>
            </a:r>
            <a:endParaRPr lang="fi-FI" sz="1200" dirty="0">
              <a:solidFill>
                <a:srgbClr val="FFFFFF"/>
              </a:solidFill>
              <a:latin typeface="Georgia"/>
              <a:ea typeface="+mn-ea"/>
            </a:endParaRPr>
          </a:p>
        </p:txBody>
      </p:sp>
      <p:sp>
        <p:nvSpPr>
          <p:cNvPr id="2" name="Tekstiruutu 1">
            <a:extLst>
              <a:ext uri="{FF2B5EF4-FFF2-40B4-BE49-F238E27FC236}">
                <a16:creationId xmlns:a16="http://schemas.microsoft.com/office/drawing/2014/main" id="{13E3CDBB-A842-EF44-8B82-9325FA8633DD}"/>
              </a:ext>
            </a:extLst>
          </p:cNvPr>
          <p:cNvSpPr txBox="1"/>
          <p:nvPr/>
        </p:nvSpPr>
        <p:spPr>
          <a:xfrm>
            <a:off x="31726" y="6027003"/>
            <a:ext cx="9220794" cy="830997"/>
          </a:xfrm>
          <a:prstGeom prst="rect">
            <a:avLst/>
          </a:prstGeom>
          <a:noFill/>
        </p:spPr>
        <p:txBody>
          <a:bodyPr wrap="none" rtlCol="0">
            <a:spAutoFit/>
          </a:bodyPr>
          <a:lstStyle/>
          <a:p>
            <a:pPr algn="l"/>
            <a:r>
              <a:rPr lang="fi-FI" sz="2400" b="1" dirty="0" err="1">
                <a:solidFill>
                  <a:srgbClr val="FFFF00"/>
                </a:solidFill>
              </a:rPr>
              <a:t>Everywhere</a:t>
            </a:r>
            <a:r>
              <a:rPr lang="fi-FI" sz="2400" b="1" dirty="0">
                <a:solidFill>
                  <a:srgbClr val="FFFF00"/>
                </a:solidFill>
              </a:rPr>
              <a:t> </a:t>
            </a:r>
            <a:r>
              <a:rPr lang="fi-FI" sz="2400" b="1" dirty="0" err="1">
                <a:solidFill>
                  <a:srgbClr val="FFFF00"/>
                </a:solidFill>
              </a:rPr>
              <a:t>there</a:t>
            </a:r>
            <a:r>
              <a:rPr lang="fi-FI" sz="2400" b="1" dirty="0">
                <a:solidFill>
                  <a:srgbClr val="FFFF00"/>
                </a:solidFill>
              </a:rPr>
              <a:t> is a </a:t>
            </a:r>
            <a:r>
              <a:rPr lang="fi-FI" sz="2400" b="1" dirty="0" err="1">
                <a:solidFill>
                  <a:srgbClr val="FFFF00"/>
                </a:solidFill>
              </a:rPr>
              <a:t>need</a:t>
            </a:r>
            <a:r>
              <a:rPr lang="fi-FI" sz="2400" b="1" dirty="0">
                <a:solidFill>
                  <a:srgbClr val="FFFF00"/>
                </a:solidFill>
              </a:rPr>
              <a:t> for </a:t>
            </a:r>
            <a:r>
              <a:rPr lang="fi-FI" sz="2400" b="1" dirty="0" err="1">
                <a:solidFill>
                  <a:srgbClr val="FFFF00"/>
                </a:solidFill>
              </a:rPr>
              <a:t>change</a:t>
            </a:r>
            <a:r>
              <a:rPr lang="fi-FI" sz="2400" b="1" dirty="0">
                <a:solidFill>
                  <a:srgbClr val="FFFF00"/>
                </a:solidFill>
              </a:rPr>
              <a:t>, </a:t>
            </a:r>
          </a:p>
          <a:p>
            <a:pPr algn="l"/>
            <a:r>
              <a:rPr lang="fi-FI" sz="2400" b="1" dirty="0">
                <a:solidFill>
                  <a:srgbClr val="FFFF00"/>
                </a:solidFill>
              </a:rPr>
              <a:t>and </a:t>
            </a:r>
            <a:r>
              <a:rPr lang="fi-FI" sz="2400" b="1" dirty="0" err="1">
                <a:solidFill>
                  <a:srgbClr val="FFFF00"/>
                </a:solidFill>
              </a:rPr>
              <a:t>everyone</a:t>
            </a:r>
            <a:r>
              <a:rPr lang="fi-FI" sz="2400" b="1" dirty="0">
                <a:solidFill>
                  <a:srgbClr val="FFFF00"/>
                </a:solidFill>
              </a:rPr>
              <a:t> </a:t>
            </a:r>
            <a:r>
              <a:rPr lang="fi-FI" sz="2400" b="1" dirty="0" err="1">
                <a:solidFill>
                  <a:srgbClr val="FFFF00"/>
                </a:solidFill>
              </a:rPr>
              <a:t>has</a:t>
            </a:r>
            <a:r>
              <a:rPr lang="fi-FI" sz="2400" b="1" dirty="0">
                <a:solidFill>
                  <a:srgbClr val="FFFF00"/>
                </a:solidFill>
              </a:rPr>
              <a:t> to </a:t>
            </a:r>
            <a:r>
              <a:rPr lang="fi-FI" sz="2400" b="1" dirty="0" err="1">
                <a:solidFill>
                  <a:srgbClr val="FFFF00"/>
                </a:solidFill>
              </a:rPr>
              <a:t>find</a:t>
            </a:r>
            <a:r>
              <a:rPr lang="fi-FI" sz="2400" b="1" dirty="0">
                <a:solidFill>
                  <a:srgbClr val="FFFF00"/>
                </a:solidFill>
              </a:rPr>
              <a:t> </a:t>
            </a:r>
            <a:r>
              <a:rPr lang="fi-FI" sz="2400" b="1" dirty="0" err="1">
                <a:solidFill>
                  <a:srgbClr val="FFFF00"/>
                </a:solidFill>
              </a:rPr>
              <a:t>their</a:t>
            </a:r>
            <a:r>
              <a:rPr lang="fi-FI" sz="2400" b="1" dirty="0">
                <a:solidFill>
                  <a:srgbClr val="FFFF00"/>
                </a:solidFill>
              </a:rPr>
              <a:t> </a:t>
            </a:r>
            <a:r>
              <a:rPr lang="fi-FI" sz="2400" b="1" dirty="0" err="1">
                <a:solidFill>
                  <a:srgbClr val="FFFF00"/>
                </a:solidFill>
              </a:rPr>
              <a:t>own</a:t>
            </a:r>
            <a:r>
              <a:rPr lang="fi-FI" sz="2400" b="1" dirty="0">
                <a:solidFill>
                  <a:srgbClr val="FFFF00"/>
                </a:solidFill>
              </a:rPr>
              <a:t> </a:t>
            </a:r>
            <a:r>
              <a:rPr lang="fi-FI" sz="2400" b="1" dirty="0" err="1">
                <a:solidFill>
                  <a:srgbClr val="FFFF00"/>
                </a:solidFill>
              </a:rPr>
              <a:t>role</a:t>
            </a:r>
            <a:r>
              <a:rPr lang="fi-FI" sz="2400" b="1" dirty="0">
                <a:solidFill>
                  <a:srgbClr val="FFFF00"/>
                </a:solidFill>
              </a:rPr>
              <a:t> in </a:t>
            </a:r>
            <a:r>
              <a:rPr lang="fi-FI" sz="2400" b="1" dirty="0" err="1">
                <a:solidFill>
                  <a:srgbClr val="FFFF00"/>
                </a:solidFill>
              </a:rPr>
              <a:t>making</a:t>
            </a:r>
            <a:r>
              <a:rPr lang="fi-FI" sz="2400" b="1" dirty="0">
                <a:solidFill>
                  <a:srgbClr val="FFFF00"/>
                </a:solidFill>
              </a:rPr>
              <a:t> </a:t>
            </a:r>
            <a:r>
              <a:rPr lang="fi-FI" sz="2400" b="1" dirty="0" err="1">
                <a:solidFill>
                  <a:srgbClr val="FFFF00"/>
                </a:solidFill>
              </a:rPr>
              <a:t>the</a:t>
            </a:r>
            <a:r>
              <a:rPr lang="fi-FI" sz="2400" b="1" dirty="0">
                <a:solidFill>
                  <a:srgbClr val="FFFF00"/>
                </a:solidFill>
              </a:rPr>
              <a:t> </a:t>
            </a:r>
            <a:r>
              <a:rPr lang="fi-FI" sz="2400" b="1" dirty="0" err="1">
                <a:solidFill>
                  <a:srgbClr val="FFFF00"/>
                </a:solidFill>
              </a:rPr>
              <a:t>change</a:t>
            </a:r>
            <a:r>
              <a:rPr lang="fi-FI" sz="2400" b="1" dirty="0">
                <a:solidFill>
                  <a:srgbClr val="FFFF00"/>
                </a:solidFill>
              </a:rPr>
              <a:t>.</a:t>
            </a:r>
          </a:p>
        </p:txBody>
      </p:sp>
    </p:spTree>
    <p:extLst>
      <p:ext uri="{BB962C8B-B14F-4D97-AF65-F5344CB8AC3E}">
        <p14:creationId xmlns:p14="http://schemas.microsoft.com/office/powerpoint/2010/main" val="969644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48C2DC58-E6FF-475D-88C1-65DA956FCF25}"/>
              </a:ext>
            </a:extLst>
          </p:cNvPr>
          <p:cNvSpPr/>
          <p:nvPr/>
        </p:nvSpPr>
        <p:spPr bwMode="auto">
          <a:xfrm>
            <a:off x="1115616" y="5943600"/>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3" name="Kuva 2">
            <a:extLst>
              <a:ext uri="{FF2B5EF4-FFF2-40B4-BE49-F238E27FC236}">
                <a16:creationId xmlns:a16="http://schemas.microsoft.com/office/drawing/2014/main" id="{FCAD443F-8207-40DB-B623-A79220CCB3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4" name="Tekstiruutu 3">
            <a:extLst>
              <a:ext uri="{FF2B5EF4-FFF2-40B4-BE49-F238E27FC236}">
                <a16:creationId xmlns:a16="http://schemas.microsoft.com/office/drawing/2014/main" id="{963BF261-B455-410A-BF28-CA5CA63D9F95}"/>
              </a:ext>
            </a:extLst>
          </p:cNvPr>
          <p:cNvSpPr txBox="1"/>
          <p:nvPr/>
        </p:nvSpPr>
        <p:spPr>
          <a:xfrm>
            <a:off x="539552" y="404664"/>
            <a:ext cx="7992888" cy="3231654"/>
          </a:xfrm>
          <a:prstGeom prst="rect">
            <a:avLst/>
          </a:prstGeom>
          <a:noFill/>
        </p:spPr>
        <p:txBody>
          <a:bodyPr wrap="square" rtlCol="0">
            <a:spAutoFit/>
          </a:bodyPr>
          <a:lstStyle/>
          <a:p>
            <a:pPr algn="l"/>
            <a:r>
              <a:rPr lang="en-US" sz="2400" b="1" dirty="0">
                <a:solidFill>
                  <a:srgbClr val="FF0000"/>
                </a:solidFill>
              </a:rPr>
              <a:t>One more example - a peculiar one</a:t>
            </a:r>
          </a:p>
          <a:p>
            <a:pPr algn="l"/>
            <a:endParaRPr lang="en-US" dirty="0">
              <a:solidFill>
                <a:srgbClr val="FF0000"/>
              </a:solidFill>
            </a:endParaRPr>
          </a:p>
          <a:p>
            <a:pPr algn="l"/>
            <a:r>
              <a:rPr lang="en-US" dirty="0" err="1"/>
              <a:t>Yle</a:t>
            </a:r>
            <a:r>
              <a:rPr lang="en-US" dirty="0"/>
              <a:t>, Climate crisis, 2 May 2021</a:t>
            </a:r>
          </a:p>
          <a:p>
            <a:pPr algn="l"/>
            <a:endParaRPr lang="en-US" dirty="0"/>
          </a:p>
          <a:p>
            <a:pPr algn="l"/>
            <a:r>
              <a:rPr lang="en-US" dirty="0">
                <a:hlinkClick r:id="rId3"/>
              </a:rPr>
              <a:t>https://yle.fi/uutiset/3-11906818</a:t>
            </a:r>
            <a:endParaRPr lang="en-US" dirty="0"/>
          </a:p>
          <a:p>
            <a:pPr algn="l"/>
            <a:endParaRPr lang="en-US" dirty="0"/>
          </a:p>
          <a:p>
            <a:pPr algn="l"/>
            <a:r>
              <a:rPr lang="en-US" dirty="0"/>
              <a:t>Sustainability issues can be presented to people so that the desired option is an attractive or effortless choice (nudging).</a:t>
            </a:r>
          </a:p>
          <a:p>
            <a:pPr algn="l"/>
            <a:endParaRPr lang="en-US" dirty="0"/>
          </a:p>
          <a:p>
            <a:pPr algn="l"/>
            <a:endParaRPr lang="en-US" dirty="0"/>
          </a:p>
          <a:p>
            <a:pPr algn="l"/>
            <a:endParaRPr lang="fi-FI" dirty="0"/>
          </a:p>
        </p:txBody>
      </p:sp>
      <p:pic>
        <p:nvPicPr>
          <p:cNvPr id="6" name="Kuva 5" descr="Kuva, joka sisältää kohteen sisä, kylpy&#10;&#10;Kuvaus luotu automaattisesti">
            <a:extLst>
              <a:ext uri="{FF2B5EF4-FFF2-40B4-BE49-F238E27FC236}">
                <a16:creationId xmlns:a16="http://schemas.microsoft.com/office/drawing/2014/main" id="{9F8DCA44-4565-4F93-869B-7A5E0C5BA193}"/>
              </a:ext>
            </a:extLst>
          </p:cNvPr>
          <p:cNvPicPr>
            <a:picLocks noChangeAspect="1"/>
          </p:cNvPicPr>
          <p:nvPr/>
        </p:nvPicPr>
        <p:blipFill>
          <a:blip r:embed="rId4"/>
          <a:stretch>
            <a:fillRect/>
          </a:stretch>
        </p:blipFill>
        <p:spPr>
          <a:xfrm>
            <a:off x="4932040" y="2924944"/>
            <a:ext cx="3600400" cy="2446358"/>
          </a:xfrm>
          <a:prstGeom prst="rect">
            <a:avLst/>
          </a:prstGeom>
        </p:spPr>
      </p:pic>
      <p:sp>
        <p:nvSpPr>
          <p:cNvPr id="7" name="Tekstiruutu 6">
            <a:extLst>
              <a:ext uri="{FF2B5EF4-FFF2-40B4-BE49-F238E27FC236}">
                <a16:creationId xmlns:a16="http://schemas.microsoft.com/office/drawing/2014/main" id="{E1A4A798-731F-411E-A2C0-5E8CFF30FCB0}"/>
              </a:ext>
            </a:extLst>
          </p:cNvPr>
          <p:cNvSpPr txBox="1"/>
          <p:nvPr/>
        </p:nvSpPr>
        <p:spPr>
          <a:xfrm>
            <a:off x="539553" y="2900897"/>
            <a:ext cx="4035008" cy="2585323"/>
          </a:xfrm>
          <a:prstGeom prst="rect">
            <a:avLst/>
          </a:prstGeom>
          <a:noFill/>
        </p:spPr>
        <p:txBody>
          <a:bodyPr wrap="square" rtlCol="0">
            <a:spAutoFit/>
          </a:bodyPr>
          <a:lstStyle/>
          <a:p>
            <a:pPr algn="l"/>
            <a:r>
              <a:rPr lang="en-US" dirty="0"/>
              <a:t>In Amsterdam, at Schiphol Airport, flies appeared in the urinals of men's toilets. The men could not help but aim at the fly at the bottom of the urinal. This is exactly what was wanted. Splashes and thus cleaning costs were significantly reduced - up to 80% and without preaching.</a:t>
            </a:r>
          </a:p>
          <a:p>
            <a:endParaRPr lang="fi-FI" dirty="0"/>
          </a:p>
        </p:txBody>
      </p:sp>
    </p:spTree>
    <p:extLst>
      <p:ext uri="{BB962C8B-B14F-4D97-AF65-F5344CB8AC3E}">
        <p14:creationId xmlns:p14="http://schemas.microsoft.com/office/powerpoint/2010/main" val="291280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E90FA0-724A-874E-84D7-47B330DF33C6}"/>
              </a:ext>
            </a:extLst>
          </p:cNvPr>
          <p:cNvSpPr>
            <a:spLocks noGrp="1"/>
          </p:cNvSpPr>
          <p:nvPr>
            <p:ph type="title"/>
          </p:nvPr>
        </p:nvSpPr>
        <p:spPr>
          <a:xfrm>
            <a:off x="579437" y="332656"/>
            <a:ext cx="7985125" cy="1079500"/>
          </a:xfrm>
        </p:spPr>
        <p:txBody>
          <a:bodyPr/>
          <a:lstStyle/>
          <a:p>
            <a:r>
              <a:rPr lang="fi-FI" dirty="0"/>
              <a:t>Course </a:t>
            </a:r>
            <a:r>
              <a:rPr lang="fi-FI" dirty="0" err="1"/>
              <a:t>diary</a:t>
            </a:r>
            <a:endParaRPr lang="fi-FI" dirty="0"/>
          </a:p>
        </p:txBody>
      </p:sp>
      <p:sp>
        <p:nvSpPr>
          <p:cNvPr id="3" name="Sisällön paikkamerkki 2">
            <a:extLst>
              <a:ext uri="{FF2B5EF4-FFF2-40B4-BE49-F238E27FC236}">
                <a16:creationId xmlns:a16="http://schemas.microsoft.com/office/drawing/2014/main" id="{DE534B4B-79A7-4043-A39C-75E3E9A1A50F}"/>
              </a:ext>
            </a:extLst>
          </p:cNvPr>
          <p:cNvSpPr>
            <a:spLocks noGrp="1"/>
          </p:cNvSpPr>
          <p:nvPr>
            <p:ph idx="1"/>
          </p:nvPr>
        </p:nvSpPr>
        <p:spPr>
          <a:xfrm>
            <a:off x="579436" y="1160748"/>
            <a:ext cx="7985125" cy="4536504"/>
          </a:xfrm>
        </p:spPr>
        <p:txBody>
          <a:bodyPr>
            <a:normAutofit fontScale="92500" lnSpcReduction="20000"/>
          </a:bodyPr>
          <a:lstStyle/>
          <a:p>
            <a:pPr marL="0" indent="0">
              <a:buNone/>
            </a:pPr>
            <a:r>
              <a:rPr lang="fi-FI" sz="2000" dirty="0" err="1"/>
              <a:t>The</a:t>
            </a:r>
            <a:r>
              <a:rPr lang="fi-FI" sz="2000" dirty="0"/>
              <a:t> </a:t>
            </a:r>
            <a:r>
              <a:rPr lang="fi-FI" sz="2000" dirty="0" err="1"/>
              <a:t>students</a:t>
            </a:r>
            <a:r>
              <a:rPr lang="fi-FI" sz="2000" dirty="0"/>
              <a:t> </a:t>
            </a:r>
            <a:r>
              <a:rPr lang="fi-FI" sz="2000" dirty="0" err="1"/>
              <a:t>keep</a:t>
            </a:r>
            <a:r>
              <a:rPr lang="fi-FI" sz="2000" dirty="0"/>
              <a:t> a </a:t>
            </a:r>
            <a:r>
              <a:rPr lang="fi-FI" sz="2000" dirty="0" err="1"/>
              <a:t>course</a:t>
            </a:r>
            <a:r>
              <a:rPr lang="fi-FI" sz="2000" dirty="0"/>
              <a:t> </a:t>
            </a:r>
            <a:r>
              <a:rPr lang="fi-FI" sz="2000" dirty="0" err="1"/>
              <a:t>diary</a:t>
            </a:r>
            <a:r>
              <a:rPr lang="fi-FI" sz="2000" dirty="0"/>
              <a:t> (for </a:t>
            </a:r>
            <a:r>
              <a:rPr lang="fi-FI" sz="2000" dirty="0" err="1"/>
              <a:t>example</a:t>
            </a:r>
            <a:r>
              <a:rPr lang="fi-FI" sz="2000" dirty="0"/>
              <a:t>, in </a:t>
            </a:r>
            <a:r>
              <a:rPr lang="fi-FI" sz="2000" dirty="0" err="1"/>
              <a:t>the</a:t>
            </a:r>
            <a:r>
              <a:rPr lang="fi-FI" sz="2000" dirty="0"/>
              <a:t> </a:t>
            </a:r>
            <a:r>
              <a:rPr lang="fi-FI" sz="2000" dirty="0" err="1"/>
              <a:t>digital</a:t>
            </a:r>
            <a:r>
              <a:rPr lang="fi-FI" sz="2000" dirty="0"/>
              <a:t> </a:t>
            </a:r>
            <a:r>
              <a:rPr lang="fi-FI" sz="2000" dirty="0" err="1"/>
              <a:t>form</a:t>
            </a:r>
            <a:r>
              <a:rPr lang="fi-FI" sz="2000" dirty="0"/>
              <a:t> </a:t>
            </a:r>
            <a:r>
              <a:rPr lang="fi-FI" sz="2000" dirty="0" err="1"/>
              <a:t>or</a:t>
            </a:r>
            <a:r>
              <a:rPr lang="fi-FI" sz="2000" dirty="0"/>
              <a:t> as a portfolio), </a:t>
            </a:r>
            <a:r>
              <a:rPr lang="fi-FI" sz="2000" dirty="0" err="1"/>
              <a:t>where</a:t>
            </a:r>
            <a:r>
              <a:rPr lang="fi-FI" sz="2000" dirty="0"/>
              <a:t> </a:t>
            </a:r>
            <a:r>
              <a:rPr lang="fi-FI" sz="2000" dirty="0" err="1"/>
              <a:t>they</a:t>
            </a:r>
            <a:r>
              <a:rPr lang="fi-FI" sz="2000" dirty="0"/>
              <a:t> </a:t>
            </a:r>
            <a:r>
              <a:rPr lang="fi-FI" sz="2000" dirty="0" err="1"/>
              <a:t>discuss</a:t>
            </a:r>
            <a:r>
              <a:rPr lang="fi-FI" sz="2000" dirty="0"/>
              <a:t> and </a:t>
            </a:r>
            <a:r>
              <a:rPr lang="fi-FI" sz="2000" dirty="0" err="1"/>
              <a:t>reflect</a:t>
            </a:r>
            <a:r>
              <a:rPr lang="fi-FI" sz="2000" dirty="0"/>
              <a:t> on </a:t>
            </a:r>
            <a:r>
              <a:rPr lang="fi-FI" sz="2000" dirty="0" err="1"/>
              <a:t>the</a:t>
            </a:r>
            <a:r>
              <a:rPr lang="fi-FI" sz="2000" dirty="0"/>
              <a:t> </a:t>
            </a:r>
            <a:r>
              <a:rPr lang="fi-FI" sz="2000" dirty="0" err="1"/>
              <a:t>questions</a:t>
            </a:r>
            <a:r>
              <a:rPr lang="fi-FI" sz="2000" dirty="0"/>
              <a:t> </a:t>
            </a:r>
            <a:r>
              <a:rPr lang="fi-FI" sz="2000" dirty="0" err="1"/>
              <a:t>raised</a:t>
            </a:r>
            <a:r>
              <a:rPr lang="fi-FI" sz="2000" dirty="0"/>
              <a:t> in </a:t>
            </a:r>
            <a:r>
              <a:rPr lang="fi-FI" sz="2000" dirty="0" err="1"/>
              <a:t>the</a:t>
            </a:r>
            <a:r>
              <a:rPr lang="fi-FI" sz="2000" dirty="0"/>
              <a:t> </a:t>
            </a:r>
            <a:r>
              <a:rPr lang="fi-FI" sz="2000" dirty="0" err="1"/>
              <a:t>course</a:t>
            </a:r>
            <a:r>
              <a:rPr lang="fi-FI" sz="2000" dirty="0"/>
              <a:t>, </a:t>
            </a:r>
            <a:r>
              <a:rPr lang="fi-FI" sz="2000" dirty="0" err="1"/>
              <a:t>both</a:t>
            </a:r>
            <a:r>
              <a:rPr lang="fi-FI" sz="2000" dirty="0"/>
              <a:t> </a:t>
            </a:r>
            <a:r>
              <a:rPr lang="fi-FI" sz="2000" dirty="0" err="1"/>
              <a:t>from</a:t>
            </a:r>
            <a:r>
              <a:rPr lang="fi-FI" sz="2000" dirty="0"/>
              <a:t> </a:t>
            </a:r>
            <a:r>
              <a:rPr lang="fi-FI" sz="2000" dirty="0" err="1"/>
              <a:t>the</a:t>
            </a:r>
            <a:r>
              <a:rPr lang="fi-FI" sz="2000" dirty="0"/>
              <a:t> </a:t>
            </a:r>
            <a:r>
              <a:rPr lang="fi-FI" sz="2000" dirty="0" err="1">
                <a:solidFill>
                  <a:srgbClr val="FF0000"/>
                </a:solidFill>
              </a:rPr>
              <a:t>point</a:t>
            </a:r>
            <a:r>
              <a:rPr lang="fi-FI" sz="2000" dirty="0">
                <a:solidFill>
                  <a:srgbClr val="FF0000"/>
                </a:solidFill>
              </a:rPr>
              <a:t> of </a:t>
            </a:r>
            <a:r>
              <a:rPr lang="fi-FI" sz="2000" dirty="0" err="1">
                <a:solidFill>
                  <a:srgbClr val="FF0000"/>
                </a:solidFill>
              </a:rPr>
              <a:t>view</a:t>
            </a:r>
            <a:r>
              <a:rPr lang="fi-FI" sz="2000" dirty="0">
                <a:solidFill>
                  <a:srgbClr val="FF0000"/>
                </a:solidFill>
              </a:rPr>
              <a:t> of </a:t>
            </a:r>
            <a:r>
              <a:rPr lang="fi-FI" sz="2000" dirty="0" err="1">
                <a:solidFill>
                  <a:srgbClr val="FF0000"/>
                </a:solidFill>
              </a:rPr>
              <a:t>their</a:t>
            </a:r>
            <a:r>
              <a:rPr lang="fi-FI" sz="2000" dirty="0">
                <a:solidFill>
                  <a:srgbClr val="FF0000"/>
                </a:solidFill>
              </a:rPr>
              <a:t> </a:t>
            </a:r>
            <a:r>
              <a:rPr lang="fi-FI" sz="2000" dirty="0" err="1">
                <a:solidFill>
                  <a:srgbClr val="FF0000"/>
                </a:solidFill>
              </a:rPr>
              <a:t>own</a:t>
            </a:r>
            <a:r>
              <a:rPr lang="fi-FI" sz="2000" dirty="0">
                <a:solidFill>
                  <a:srgbClr val="FF0000"/>
                </a:solidFill>
              </a:rPr>
              <a:t> </a:t>
            </a:r>
            <a:r>
              <a:rPr lang="fi-FI" sz="2000" dirty="0" err="1">
                <a:solidFill>
                  <a:srgbClr val="FF0000"/>
                </a:solidFill>
              </a:rPr>
              <a:t>field</a:t>
            </a:r>
            <a:r>
              <a:rPr lang="fi-FI" sz="2000" dirty="0">
                <a:solidFill>
                  <a:srgbClr val="FF0000"/>
                </a:solidFill>
              </a:rPr>
              <a:t> </a:t>
            </a:r>
            <a:r>
              <a:rPr lang="fi-FI" sz="2000" dirty="0"/>
              <a:t>and </a:t>
            </a:r>
            <a:r>
              <a:rPr lang="fi-FI" sz="2000" dirty="0" err="1"/>
              <a:t>from</a:t>
            </a:r>
            <a:r>
              <a:rPr lang="fi-FI" sz="2000" dirty="0"/>
              <a:t> </a:t>
            </a:r>
            <a:r>
              <a:rPr lang="fi-FI" sz="2000" dirty="0" err="1"/>
              <a:t>the</a:t>
            </a:r>
            <a:r>
              <a:rPr lang="fi-FI" sz="2000" dirty="0"/>
              <a:t> </a:t>
            </a:r>
            <a:r>
              <a:rPr lang="fi-FI" sz="2000" dirty="0" err="1"/>
              <a:t>point</a:t>
            </a:r>
            <a:r>
              <a:rPr lang="fi-FI" sz="2000" dirty="0"/>
              <a:t> of </a:t>
            </a:r>
            <a:r>
              <a:rPr lang="fi-FI" sz="2000" dirty="0" err="1"/>
              <a:t>view</a:t>
            </a:r>
            <a:r>
              <a:rPr lang="fi-FI" sz="2000" dirty="0"/>
              <a:t> of </a:t>
            </a:r>
            <a:r>
              <a:rPr lang="fi-FI" sz="2000" dirty="0" err="1"/>
              <a:t>artistic</a:t>
            </a:r>
            <a:r>
              <a:rPr lang="fi-FI" sz="2000" dirty="0"/>
              <a:t> </a:t>
            </a:r>
            <a:r>
              <a:rPr lang="fi-FI" sz="2000" dirty="0" err="1"/>
              <a:t>methods</a:t>
            </a:r>
            <a:r>
              <a:rPr lang="fi-FI" sz="2000" dirty="0"/>
              <a:t>, and </a:t>
            </a:r>
            <a:r>
              <a:rPr lang="fi-FI" sz="2000" dirty="0" err="1"/>
              <a:t>where</a:t>
            </a:r>
            <a:r>
              <a:rPr lang="fi-FI" sz="2000" dirty="0"/>
              <a:t> </a:t>
            </a:r>
            <a:r>
              <a:rPr lang="fi-FI" sz="2000" dirty="0" err="1"/>
              <a:t>they</a:t>
            </a:r>
            <a:r>
              <a:rPr lang="fi-FI" sz="2000" dirty="0"/>
              <a:t> </a:t>
            </a:r>
            <a:r>
              <a:rPr lang="fi-FI" sz="2000" dirty="0" err="1"/>
              <a:t>present</a:t>
            </a:r>
            <a:r>
              <a:rPr lang="fi-FI" sz="2000" dirty="0"/>
              <a:t> </a:t>
            </a:r>
            <a:r>
              <a:rPr lang="fi-FI" sz="2000" dirty="0" err="1"/>
              <a:t>the</a:t>
            </a:r>
            <a:r>
              <a:rPr lang="fi-FI" sz="2000" dirty="0"/>
              <a:t> </a:t>
            </a:r>
            <a:r>
              <a:rPr lang="fi-FI" sz="2000" dirty="0" err="1"/>
              <a:t>course</a:t>
            </a:r>
            <a:r>
              <a:rPr lang="fi-FI" sz="2000" dirty="0"/>
              <a:t> </a:t>
            </a:r>
            <a:r>
              <a:rPr lang="fi-FI" sz="2000" dirty="0" err="1"/>
              <a:t>assignments</a:t>
            </a:r>
            <a:r>
              <a:rPr lang="fi-FI" sz="2000" dirty="0"/>
              <a:t>. </a:t>
            </a:r>
            <a:r>
              <a:rPr lang="fi-FI" sz="2000" dirty="0" err="1"/>
              <a:t>The</a:t>
            </a:r>
            <a:r>
              <a:rPr lang="fi-FI" sz="2000" dirty="0"/>
              <a:t> </a:t>
            </a:r>
            <a:r>
              <a:rPr lang="fi-FI" sz="2000" dirty="0" err="1"/>
              <a:t>course</a:t>
            </a:r>
            <a:r>
              <a:rPr lang="fi-FI" sz="2000" dirty="0"/>
              <a:t> </a:t>
            </a:r>
            <a:r>
              <a:rPr lang="fi-FI" sz="2000" dirty="0" err="1"/>
              <a:t>diary</a:t>
            </a:r>
            <a:r>
              <a:rPr lang="fi-FI" sz="2000" dirty="0"/>
              <a:t> </a:t>
            </a:r>
            <a:r>
              <a:rPr lang="fi-FI" sz="2000" dirty="0" err="1"/>
              <a:t>has</a:t>
            </a:r>
            <a:r>
              <a:rPr lang="fi-FI" sz="2000" dirty="0"/>
              <a:t> to </a:t>
            </a:r>
            <a:r>
              <a:rPr lang="fi-FI" sz="2000" dirty="0" err="1"/>
              <a:t>be</a:t>
            </a:r>
            <a:r>
              <a:rPr lang="fi-FI" sz="2000" dirty="0"/>
              <a:t> </a:t>
            </a:r>
            <a:r>
              <a:rPr lang="fi-FI" sz="2000" dirty="0" err="1"/>
              <a:t>handed</a:t>
            </a:r>
            <a:r>
              <a:rPr lang="fi-FI" sz="2000" dirty="0"/>
              <a:t> in to </a:t>
            </a:r>
            <a:r>
              <a:rPr lang="fi-FI" sz="2000" dirty="0" err="1"/>
              <a:t>pass</a:t>
            </a:r>
            <a:r>
              <a:rPr lang="fi-FI" sz="2000" dirty="0"/>
              <a:t> </a:t>
            </a:r>
            <a:r>
              <a:rPr lang="fi-FI" sz="2000" dirty="0" err="1"/>
              <a:t>the</a:t>
            </a:r>
            <a:r>
              <a:rPr lang="fi-FI" sz="2000" dirty="0"/>
              <a:t> </a:t>
            </a:r>
            <a:r>
              <a:rPr lang="fi-FI" sz="2000" dirty="0" err="1"/>
              <a:t>course</a:t>
            </a:r>
            <a:r>
              <a:rPr lang="fi-FI" sz="2000" dirty="0"/>
              <a:t>.</a:t>
            </a:r>
          </a:p>
          <a:p>
            <a:pPr marL="0" indent="0">
              <a:buNone/>
            </a:pPr>
            <a:endParaRPr lang="fi-FI" sz="2000" dirty="0"/>
          </a:p>
          <a:p>
            <a:pPr marL="0" indent="0">
              <a:buNone/>
            </a:pPr>
            <a:r>
              <a:rPr lang="fi-FI" dirty="0"/>
              <a:t>3.</a:t>
            </a:r>
          </a:p>
          <a:p>
            <a:pPr marL="0" indent="0">
              <a:buNone/>
            </a:pPr>
            <a:r>
              <a:rPr lang="fi-FI" dirty="0" err="1"/>
              <a:t>Start</a:t>
            </a:r>
            <a:r>
              <a:rPr lang="fi-FI" dirty="0"/>
              <a:t> the </a:t>
            </a:r>
            <a:r>
              <a:rPr lang="fi-FI" dirty="0" err="1"/>
              <a:t>ideation</a:t>
            </a:r>
            <a:r>
              <a:rPr lang="fi-FI" dirty="0"/>
              <a:t> and </a:t>
            </a:r>
            <a:r>
              <a:rPr lang="fi-FI" dirty="0" err="1"/>
              <a:t>skecthing</a:t>
            </a:r>
            <a:r>
              <a:rPr lang="fi-FI" dirty="0"/>
              <a:t> for the project </a:t>
            </a:r>
            <a:r>
              <a:rPr lang="fi-FI" dirty="0" err="1"/>
              <a:t>work</a:t>
            </a:r>
            <a:r>
              <a:rPr lang="fi-FI" dirty="0"/>
              <a:t>. You </a:t>
            </a:r>
            <a:r>
              <a:rPr lang="fi-FI" dirty="0" err="1"/>
              <a:t>can</a:t>
            </a:r>
            <a:r>
              <a:rPr lang="fi-FI" dirty="0"/>
              <a:t> </a:t>
            </a:r>
            <a:r>
              <a:rPr lang="fi-FI" dirty="0" err="1"/>
              <a:t>make</a:t>
            </a:r>
            <a:r>
              <a:rPr lang="fi-FI" dirty="0"/>
              <a:t> an </a:t>
            </a:r>
            <a:r>
              <a:rPr lang="fi-FI" dirty="0" err="1"/>
              <a:t>individual</a:t>
            </a:r>
            <a:r>
              <a:rPr lang="fi-FI" dirty="0"/>
              <a:t> project or </a:t>
            </a:r>
            <a:r>
              <a:rPr lang="fi-FI" dirty="0" err="1"/>
              <a:t>work</a:t>
            </a:r>
            <a:r>
              <a:rPr lang="fi-FI" dirty="0"/>
              <a:t> as a </a:t>
            </a:r>
            <a:r>
              <a:rPr lang="fi-FI" dirty="0" err="1"/>
              <a:t>group</a:t>
            </a:r>
            <a:r>
              <a:rPr lang="fi-FI" dirty="0"/>
              <a:t>. </a:t>
            </a:r>
          </a:p>
          <a:p>
            <a:r>
              <a:rPr lang="en-US" sz="2000" dirty="0"/>
              <a:t>Is your life and choices good for sustainability?</a:t>
            </a:r>
          </a:p>
          <a:p>
            <a:r>
              <a:rPr lang="en-US" sz="2000" dirty="0"/>
              <a:t>Or do you have any habits you could develop to be more environmentally friendly?</a:t>
            </a:r>
          </a:p>
          <a:p>
            <a:r>
              <a:rPr lang="en-US" sz="2000" dirty="0"/>
              <a:t>Is there a problem in our society that you would like to find a solution or a partial solution to?</a:t>
            </a:r>
          </a:p>
          <a:p>
            <a:r>
              <a:rPr lang="en-US" sz="2000" dirty="0">
                <a:solidFill>
                  <a:srgbClr val="0065C0"/>
                </a:solidFill>
              </a:rPr>
              <a:t>Remember, anything is possible, and you should have gasoline for group discussions!</a:t>
            </a:r>
            <a:endParaRPr lang="fi-FI" sz="2000" dirty="0">
              <a:solidFill>
                <a:srgbClr val="0065C0"/>
              </a:solidFill>
            </a:endParaRPr>
          </a:p>
        </p:txBody>
      </p:sp>
      <p:sp>
        <p:nvSpPr>
          <p:cNvPr id="4" name="Suorakulmio 3">
            <a:extLst>
              <a:ext uri="{FF2B5EF4-FFF2-40B4-BE49-F238E27FC236}">
                <a16:creationId xmlns:a16="http://schemas.microsoft.com/office/drawing/2014/main" id="{4467A326-9706-4290-9B61-8C9197EE90A8}"/>
              </a:ext>
            </a:extLst>
          </p:cNvPr>
          <p:cNvSpPr/>
          <p:nvPr/>
        </p:nvSpPr>
        <p:spPr bwMode="auto">
          <a:xfrm>
            <a:off x="1115616" y="5943600"/>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5" name="Kuva 4">
            <a:extLst>
              <a:ext uri="{FF2B5EF4-FFF2-40B4-BE49-F238E27FC236}">
                <a16:creationId xmlns:a16="http://schemas.microsoft.com/office/drawing/2014/main" id="{CE2010A0-9D34-487B-9821-979E5E2E32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1700548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3A1E31A-2585-384E-8975-368B9BB1EACB}"/>
              </a:ext>
            </a:extLst>
          </p:cNvPr>
          <p:cNvSpPr>
            <a:spLocks noGrp="1"/>
          </p:cNvSpPr>
          <p:nvPr>
            <p:ph idx="1"/>
          </p:nvPr>
        </p:nvSpPr>
        <p:spPr>
          <a:xfrm>
            <a:off x="628650" y="836712"/>
            <a:ext cx="7886700" cy="4896543"/>
          </a:xfrm>
        </p:spPr>
        <p:txBody>
          <a:bodyPr>
            <a:noAutofit/>
          </a:bodyPr>
          <a:lstStyle/>
          <a:p>
            <a:pPr marL="0" indent="0">
              <a:spcBef>
                <a:spcPts val="0"/>
              </a:spcBef>
              <a:buNone/>
            </a:pPr>
            <a:r>
              <a:rPr lang="fi-FI" sz="1400" dirty="0"/>
              <a:t>1. Soini, K.; </a:t>
            </a:r>
            <a:r>
              <a:rPr lang="fi-FI" sz="1400" dirty="0" err="1"/>
              <a:t>Dessein</a:t>
            </a:r>
            <a:r>
              <a:rPr lang="fi-FI" sz="1400" dirty="0"/>
              <a:t>, J. Culture-Sustainability </a:t>
            </a:r>
            <a:r>
              <a:rPr lang="fi-FI" sz="1400" dirty="0" err="1"/>
              <a:t>Relation</a:t>
            </a:r>
            <a:r>
              <a:rPr lang="fi-FI" sz="1400" dirty="0"/>
              <a:t>: </a:t>
            </a:r>
            <a:r>
              <a:rPr lang="fi-FI" sz="1400" dirty="0" err="1"/>
              <a:t>Towards</a:t>
            </a:r>
            <a:r>
              <a:rPr lang="fi-FI" sz="1400" dirty="0"/>
              <a:t> a </a:t>
            </a:r>
            <a:r>
              <a:rPr lang="fi-FI" sz="1400" dirty="0" err="1"/>
              <a:t>Conceptual</a:t>
            </a:r>
            <a:r>
              <a:rPr lang="fi-FI" sz="1400" dirty="0"/>
              <a:t> Framework. Sustainability 2016, 8, 167</a:t>
            </a:r>
          </a:p>
          <a:p>
            <a:pPr>
              <a:spcBef>
                <a:spcPts val="0"/>
              </a:spcBef>
            </a:pPr>
            <a:endParaRPr lang="fi-FI" sz="1400" dirty="0"/>
          </a:p>
          <a:p>
            <a:pPr marL="0" indent="0">
              <a:spcBef>
                <a:spcPts val="0"/>
              </a:spcBef>
              <a:buNone/>
            </a:pPr>
            <a:r>
              <a:rPr lang="fi-FI" sz="1400" dirty="0">
                <a:hlinkClick r:id="rId2"/>
              </a:rPr>
              <a:t>https://www.mdpi.com/2071-1050/8/2/167</a:t>
            </a:r>
            <a:endParaRPr lang="fi-FI" sz="1400" dirty="0"/>
          </a:p>
          <a:p>
            <a:pPr marL="0" indent="0">
              <a:spcBef>
                <a:spcPts val="0"/>
              </a:spcBef>
              <a:buNone/>
            </a:pPr>
            <a:endParaRPr lang="fi-FI" sz="1400" dirty="0"/>
          </a:p>
          <a:p>
            <a:pPr marL="0" indent="0">
              <a:spcBef>
                <a:spcPts val="0"/>
              </a:spcBef>
              <a:buNone/>
            </a:pPr>
            <a:r>
              <a:rPr lang="fi-FI" sz="1400" dirty="0"/>
              <a:t>2. Mäkikoskela, Riikka. </a:t>
            </a:r>
            <a:r>
              <a:rPr lang="en-US" sz="1400" dirty="0"/>
              <a:t>2018. FROM FAR TO CLOSE (AND BACK). MATERIAL RESISTANCE AND CHANGING PERSPECTIVES IN VISUAL ART PRACTICE. </a:t>
            </a:r>
            <a:r>
              <a:rPr lang="en-US" sz="1400" dirty="0" err="1"/>
              <a:t>Synnyt</a:t>
            </a:r>
            <a:r>
              <a:rPr lang="en-US" sz="1400" dirty="0"/>
              <a:t>/Origins Journal, Issue 3: Special issue on </a:t>
            </a:r>
            <a:r>
              <a:rPr lang="en-US" sz="1400" dirty="0" err="1"/>
              <a:t>Catalyses</a:t>
            </a:r>
            <a:r>
              <a:rPr lang="en-US" sz="1400" dirty="0"/>
              <a:t>, Interventions, Transformations, 349–378 </a:t>
            </a:r>
          </a:p>
          <a:p>
            <a:pPr>
              <a:spcBef>
                <a:spcPts val="0"/>
              </a:spcBef>
            </a:pPr>
            <a:endParaRPr lang="en-US" sz="1400" dirty="0">
              <a:hlinkClick r:id="" action="ppaction://noaction"/>
            </a:endParaRPr>
          </a:p>
          <a:p>
            <a:pPr marL="0" indent="0">
              <a:spcBef>
                <a:spcPts val="0"/>
              </a:spcBef>
              <a:buNone/>
            </a:pPr>
            <a:r>
              <a:rPr lang="en-US" sz="1400" dirty="0">
                <a:hlinkClick r:id="" action="ppaction://noaction"/>
              </a:rPr>
              <a:t>https://researtsedu.com/2018-december-issue</a:t>
            </a:r>
            <a:endParaRPr lang="en-US" sz="1400" dirty="0"/>
          </a:p>
          <a:p>
            <a:pPr marL="0" indent="0">
              <a:spcBef>
                <a:spcPts val="0"/>
              </a:spcBef>
              <a:buNone/>
            </a:pPr>
            <a:endParaRPr lang="fi-FI" sz="1400" dirty="0"/>
          </a:p>
          <a:p>
            <a:pPr>
              <a:spcBef>
                <a:spcPts val="0"/>
              </a:spcBef>
            </a:pPr>
            <a:r>
              <a:rPr lang="fi-FI" sz="1400" dirty="0"/>
              <a:t>Niinimäki, Kirsi (ed.), 2018:</a:t>
            </a:r>
          </a:p>
          <a:p>
            <a:pPr marL="0" indent="0">
              <a:spcBef>
                <a:spcPts val="0"/>
              </a:spcBef>
              <a:buNone/>
            </a:pPr>
            <a:endParaRPr lang="fi-FI" sz="1400" b="1" dirty="0"/>
          </a:p>
          <a:p>
            <a:pPr marL="0" indent="0">
              <a:spcBef>
                <a:spcPts val="0"/>
              </a:spcBef>
              <a:buNone/>
            </a:pPr>
            <a:r>
              <a:rPr lang="fi-FI" sz="1400" b="1" dirty="0" err="1"/>
              <a:t>Sustainable</a:t>
            </a:r>
            <a:r>
              <a:rPr lang="fi-FI" sz="1400" b="1" dirty="0"/>
              <a:t> </a:t>
            </a:r>
            <a:r>
              <a:rPr lang="fi-FI" sz="1400" b="1" dirty="0" err="1"/>
              <a:t>Fashion</a:t>
            </a:r>
            <a:r>
              <a:rPr lang="fi-FI" sz="1400" b="1" dirty="0"/>
              <a:t> in a </a:t>
            </a:r>
            <a:r>
              <a:rPr lang="fi-FI" sz="1400" b="1" dirty="0" err="1"/>
              <a:t>Circular</a:t>
            </a:r>
            <a:r>
              <a:rPr lang="fi-FI" sz="1400" b="1" dirty="0"/>
              <a:t> </a:t>
            </a:r>
            <a:r>
              <a:rPr lang="fi-FI" sz="1400" b="1" dirty="0" err="1"/>
              <a:t>Economy</a:t>
            </a:r>
            <a:endParaRPr lang="fi-FI" sz="1400" b="1" dirty="0"/>
          </a:p>
          <a:p>
            <a:pPr marL="0" indent="0">
              <a:spcBef>
                <a:spcPts val="0"/>
              </a:spcBef>
              <a:buNone/>
            </a:pPr>
            <a:endParaRPr lang="fi-FI" sz="1400" dirty="0"/>
          </a:p>
          <a:p>
            <a:pPr marL="0" indent="0">
              <a:spcBef>
                <a:spcPts val="0"/>
              </a:spcBef>
              <a:buNone/>
            </a:pPr>
            <a:r>
              <a:rPr lang="fi-FI" sz="1400" dirty="0">
                <a:hlinkClick r:id="rId3"/>
              </a:rPr>
              <a:t>https://shop.aalto.fi/media/filer_public/53/dc/53dc45bd-9e9e-4d83-916d-1d1ff6bf88d2/sustainable_fashion_in_a_circular_economyfinal.pdf</a:t>
            </a:r>
            <a:endParaRPr lang="fi-FI" sz="1400" dirty="0"/>
          </a:p>
          <a:p>
            <a:pPr marL="0" indent="0">
              <a:spcBef>
                <a:spcPts val="0"/>
              </a:spcBef>
              <a:buNone/>
            </a:pPr>
            <a:endParaRPr lang="fi-FI" sz="1400" dirty="0"/>
          </a:p>
          <a:p>
            <a:pPr marL="0" indent="0">
              <a:spcBef>
                <a:spcPts val="0"/>
              </a:spcBef>
              <a:buNone/>
            </a:pPr>
            <a:r>
              <a:rPr lang="fi-FI" sz="1400" dirty="0" err="1"/>
              <a:t>Especially</a:t>
            </a:r>
            <a:r>
              <a:rPr lang="fi-FI" sz="1400" dirty="0"/>
              <a:t> the </a:t>
            </a:r>
            <a:r>
              <a:rPr lang="fi-FI" sz="1400" dirty="0" err="1"/>
              <a:t>chapters</a:t>
            </a:r>
            <a:r>
              <a:rPr lang="fi-FI" sz="1400" dirty="0"/>
              <a:t>:</a:t>
            </a:r>
          </a:p>
          <a:p>
            <a:pPr marL="0" indent="0">
              <a:spcBef>
                <a:spcPts val="0"/>
              </a:spcBef>
              <a:buNone/>
            </a:pPr>
            <a:endParaRPr lang="fi-FI" sz="1400" dirty="0"/>
          </a:p>
          <a:p>
            <a:pPr marL="0" indent="0">
              <a:spcBef>
                <a:spcPts val="0"/>
              </a:spcBef>
              <a:buNone/>
            </a:pPr>
            <a:r>
              <a:rPr lang="fi-FI" sz="1400" dirty="0"/>
              <a:t>3. </a:t>
            </a:r>
            <a:r>
              <a:rPr lang="fi-FI" sz="1400" dirty="0" err="1"/>
              <a:t>Collaborative</a:t>
            </a:r>
            <a:r>
              <a:rPr lang="fi-FI" sz="1400" dirty="0"/>
              <a:t> </a:t>
            </a:r>
            <a:r>
              <a:rPr lang="fi-FI" sz="1400" dirty="0" err="1"/>
              <a:t>Consumption</a:t>
            </a:r>
            <a:r>
              <a:rPr lang="fi-FI" sz="1400" dirty="0"/>
              <a:t> and the </a:t>
            </a:r>
            <a:r>
              <a:rPr lang="fi-FI" sz="1400" dirty="0" err="1"/>
              <a:t>Fashion</a:t>
            </a:r>
            <a:r>
              <a:rPr lang="fi-FI" sz="1400" dirty="0"/>
              <a:t> Industry (</a:t>
            </a:r>
            <a:r>
              <a:rPr lang="fi-FI" sz="1400" dirty="0" err="1"/>
              <a:t>Henninger</a:t>
            </a:r>
            <a:r>
              <a:rPr lang="fi-FI" sz="1400" dirty="0"/>
              <a:t>, Jones, </a:t>
            </a:r>
            <a:r>
              <a:rPr lang="fi-FI" sz="1400" dirty="0" err="1"/>
              <a:t>Boardman</a:t>
            </a:r>
            <a:r>
              <a:rPr lang="fi-FI" sz="1400" dirty="0"/>
              <a:t> &amp; Mc </a:t>
            </a:r>
            <a:r>
              <a:rPr lang="fi-FI" sz="1400" dirty="0" err="1"/>
              <a:t>Cormick</a:t>
            </a:r>
            <a:r>
              <a:rPr lang="fi-FI" sz="1400" dirty="0"/>
              <a:t>)</a:t>
            </a:r>
          </a:p>
          <a:p>
            <a:pPr marL="0" indent="0">
              <a:spcBef>
                <a:spcPts val="0"/>
              </a:spcBef>
              <a:buNone/>
            </a:pPr>
            <a:r>
              <a:rPr lang="fi-FI" sz="1400" dirty="0"/>
              <a:t>4. </a:t>
            </a:r>
            <a:r>
              <a:rPr lang="fi-FI" sz="1400" dirty="0" err="1"/>
              <a:t>Designing</a:t>
            </a:r>
            <a:r>
              <a:rPr lang="fi-FI" sz="1400" dirty="0"/>
              <a:t> for a Circular Economy (</a:t>
            </a:r>
            <a:r>
              <a:rPr lang="fi-FI" sz="1400" dirty="0" err="1"/>
              <a:t>Balkenende</a:t>
            </a:r>
            <a:r>
              <a:rPr lang="fi-FI" sz="1400" dirty="0"/>
              <a:t> &amp; </a:t>
            </a:r>
            <a:r>
              <a:rPr lang="fi-FI" sz="1400" dirty="0" err="1"/>
              <a:t>Bakker</a:t>
            </a:r>
            <a:r>
              <a:rPr lang="fi-FI" sz="1400" dirty="0"/>
              <a:t>)</a:t>
            </a:r>
          </a:p>
        </p:txBody>
      </p:sp>
      <p:sp>
        <p:nvSpPr>
          <p:cNvPr id="4" name="Otsikko 1">
            <a:extLst>
              <a:ext uri="{FF2B5EF4-FFF2-40B4-BE49-F238E27FC236}">
                <a16:creationId xmlns:a16="http://schemas.microsoft.com/office/drawing/2014/main" id="{1F63E554-915F-414F-B975-1DD20FAE31EC}"/>
              </a:ext>
            </a:extLst>
          </p:cNvPr>
          <p:cNvSpPr>
            <a:spLocks noGrp="1"/>
          </p:cNvSpPr>
          <p:nvPr>
            <p:ph type="title"/>
          </p:nvPr>
        </p:nvSpPr>
        <p:spPr>
          <a:xfrm>
            <a:off x="628650" y="260648"/>
            <a:ext cx="7886700" cy="994172"/>
          </a:xfrm>
        </p:spPr>
        <p:txBody>
          <a:bodyPr/>
          <a:lstStyle/>
          <a:p>
            <a:r>
              <a:rPr lang="fi-FI" dirty="0" err="1"/>
              <a:t>Readings</a:t>
            </a:r>
            <a:endParaRPr lang="fi-FI" dirty="0"/>
          </a:p>
        </p:txBody>
      </p:sp>
      <p:pic>
        <p:nvPicPr>
          <p:cNvPr id="5" name="Kuva 4">
            <a:extLst>
              <a:ext uri="{FF2B5EF4-FFF2-40B4-BE49-F238E27FC236}">
                <a16:creationId xmlns:a16="http://schemas.microsoft.com/office/drawing/2014/main" id="{792370E2-C8E6-4A05-918E-CFFF84DC0F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6" name="Suorakulmio 5">
            <a:extLst>
              <a:ext uri="{FF2B5EF4-FFF2-40B4-BE49-F238E27FC236}">
                <a16:creationId xmlns:a16="http://schemas.microsoft.com/office/drawing/2014/main" id="{924A16FD-8F94-4E32-8A95-5C435DF55DEA}"/>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08715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73F201E-1E37-4F55-AC3E-3A13C9347D34}"/>
              </a:ext>
            </a:extLst>
          </p:cNvPr>
          <p:cNvSpPr>
            <a:spLocks noGrp="1"/>
          </p:cNvSpPr>
          <p:nvPr>
            <p:ph idx="1"/>
          </p:nvPr>
        </p:nvSpPr>
        <p:spPr>
          <a:xfrm>
            <a:off x="571502" y="1124745"/>
            <a:ext cx="7985125" cy="4593432"/>
          </a:xfrm>
        </p:spPr>
        <p:txBody>
          <a:bodyPr/>
          <a:lstStyle/>
          <a:p>
            <a:pPr marL="0" indent="0">
              <a:buNone/>
            </a:pPr>
            <a:r>
              <a:rPr lang="fi-FI" sz="2800" b="1" dirty="0" err="1">
                <a:solidFill>
                  <a:srgbClr val="FF0000"/>
                </a:solidFill>
              </a:rPr>
              <a:t>Pick</a:t>
            </a:r>
            <a:r>
              <a:rPr lang="fi-FI" sz="2800" b="1" dirty="0">
                <a:solidFill>
                  <a:srgbClr val="FF0000"/>
                </a:solidFill>
              </a:rPr>
              <a:t> </a:t>
            </a:r>
            <a:r>
              <a:rPr lang="fi-FI" sz="2800" b="1" dirty="0" err="1">
                <a:solidFill>
                  <a:srgbClr val="FF0000"/>
                </a:solidFill>
              </a:rPr>
              <a:t>two</a:t>
            </a:r>
            <a:r>
              <a:rPr lang="fi-FI" sz="2800" b="1" dirty="0">
                <a:solidFill>
                  <a:srgbClr val="FF0000"/>
                </a:solidFill>
              </a:rPr>
              <a:t> </a:t>
            </a:r>
            <a:r>
              <a:rPr lang="fi-FI" sz="2800" b="1" dirty="0" err="1">
                <a:solidFill>
                  <a:srgbClr val="FF0000"/>
                </a:solidFill>
              </a:rPr>
              <a:t>articles</a:t>
            </a:r>
            <a:r>
              <a:rPr lang="fi-FI" sz="2800" b="1" dirty="0">
                <a:solidFill>
                  <a:srgbClr val="FF0000"/>
                </a:solidFill>
              </a:rPr>
              <a:t>/</a:t>
            </a:r>
            <a:r>
              <a:rPr lang="fi-FI" sz="2800" b="1" dirty="0" err="1">
                <a:solidFill>
                  <a:srgbClr val="FF0000"/>
                </a:solidFill>
              </a:rPr>
              <a:t>chapters</a:t>
            </a:r>
            <a:r>
              <a:rPr lang="fi-FI" sz="2800" b="1" dirty="0">
                <a:solidFill>
                  <a:srgbClr val="FF0000"/>
                </a:solidFill>
              </a:rPr>
              <a:t> from the </a:t>
            </a:r>
            <a:r>
              <a:rPr lang="fi-FI" sz="2800" b="1" dirty="0" err="1">
                <a:solidFill>
                  <a:srgbClr val="FF0000"/>
                </a:solidFill>
              </a:rPr>
              <a:t>reading</a:t>
            </a:r>
            <a:r>
              <a:rPr lang="fi-FI" sz="2800" b="1" dirty="0">
                <a:solidFill>
                  <a:srgbClr val="FF0000"/>
                </a:solidFill>
              </a:rPr>
              <a:t> </a:t>
            </a:r>
            <a:r>
              <a:rPr lang="fi-FI" sz="2800" b="1" dirty="0" err="1">
                <a:solidFill>
                  <a:srgbClr val="FF0000"/>
                </a:solidFill>
              </a:rPr>
              <a:t>list</a:t>
            </a:r>
            <a:r>
              <a:rPr lang="fi-FI" sz="2800" b="1" dirty="0">
                <a:solidFill>
                  <a:srgbClr val="FF0000"/>
                </a:solidFill>
              </a:rPr>
              <a:t>.</a:t>
            </a:r>
          </a:p>
          <a:p>
            <a:pPr marL="0" indent="0">
              <a:buNone/>
            </a:pPr>
            <a:endParaRPr lang="fi-FI" sz="2800" b="1" dirty="0">
              <a:solidFill>
                <a:srgbClr val="FF0000"/>
              </a:solidFill>
            </a:endParaRPr>
          </a:p>
          <a:p>
            <a:pPr marL="0" indent="0">
              <a:buNone/>
            </a:pPr>
            <a:r>
              <a:rPr lang="fi-FI" sz="2800" b="1" dirty="0">
                <a:solidFill>
                  <a:srgbClr val="FF0000"/>
                </a:solidFill>
              </a:rPr>
              <a:t>Please, </a:t>
            </a:r>
            <a:r>
              <a:rPr lang="fi-FI" sz="2800" b="1" dirty="0" err="1">
                <a:solidFill>
                  <a:srgbClr val="FF0000"/>
                </a:solidFill>
              </a:rPr>
              <a:t>read</a:t>
            </a:r>
            <a:r>
              <a:rPr lang="fi-FI" sz="2800" b="1" dirty="0">
                <a:solidFill>
                  <a:srgbClr val="FF0000"/>
                </a:solidFill>
              </a:rPr>
              <a:t> </a:t>
            </a:r>
            <a:r>
              <a:rPr lang="fi-FI" sz="2800" b="1" dirty="0" err="1">
                <a:solidFill>
                  <a:srgbClr val="FF0000"/>
                </a:solidFill>
              </a:rPr>
              <a:t>them</a:t>
            </a:r>
            <a:r>
              <a:rPr lang="fi-FI" sz="2800" b="1" dirty="0">
                <a:solidFill>
                  <a:srgbClr val="FF0000"/>
                </a:solidFill>
              </a:rPr>
              <a:t> by the 10th of May!</a:t>
            </a:r>
          </a:p>
          <a:p>
            <a:pPr marL="0" indent="0">
              <a:buNone/>
            </a:pPr>
            <a:endParaRPr lang="fi-FI" sz="2800" dirty="0"/>
          </a:p>
          <a:p>
            <a:pPr marL="0" indent="0">
              <a:buNone/>
            </a:pPr>
            <a:r>
              <a:rPr lang="en-US" sz="2800" dirty="0"/>
              <a:t>Then, we will have group works based on the text </a:t>
            </a:r>
            <a:r>
              <a:rPr lang="en-US" sz="2800" dirty="0">
                <a:sym typeface="Wingdings" panose="05000000000000000000" pitchFamily="2" charset="2"/>
              </a:rPr>
              <a:t></a:t>
            </a:r>
            <a:endParaRPr lang="fi-FI" sz="2800" dirty="0"/>
          </a:p>
        </p:txBody>
      </p:sp>
      <p:pic>
        <p:nvPicPr>
          <p:cNvPr id="4" name="Kuva 3">
            <a:extLst>
              <a:ext uri="{FF2B5EF4-FFF2-40B4-BE49-F238E27FC236}">
                <a16:creationId xmlns:a16="http://schemas.microsoft.com/office/drawing/2014/main" id="{60AD42A2-7136-4A1F-A2E5-64EF04BDB8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5" name="Suorakulmio 4">
            <a:extLst>
              <a:ext uri="{FF2B5EF4-FFF2-40B4-BE49-F238E27FC236}">
                <a16:creationId xmlns:a16="http://schemas.microsoft.com/office/drawing/2014/main" id="{9C53CD9B-CA60-40EA-B031-C790402AD132}"/>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9126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000D2BD1-E64D-5F42-89F5-CECF344D0030}"/>
              </a:ext>
            </a:extLst>
          </p:cNvPr>
          <p:cNvSpPr txBox="1"/>
          <p:nvPr/>
        </p:nvSpPr>
        <p:spPr>
          <a:xfrm>
            <a:off x="539552" y="548680"/>
            <a:ext cx="7536294" cy="5016758"/>
          </a:xfrm>
          <a:prstGeom prst="rect">
            <a:avLst/>
          </a:prstGeom>
          <a:noFill/>
        </p:spPr>
        <p:txBody>
          <a:bodyPr wrap="none" rtlCol="0">
            <a:spAutoFit/>
          </a:bodyPr>
          <a:lstStyle/>
          <a:p>
            <a:pPr algn="l"/>
            <a:r>
              <a:rPr lang="fi-FI" sz="2800" b="1" dirty="0" err="1">
                <a:solidFill>
                  <a:srgbClr val="0065BD"/>
                </a:solidFill>
              </a:rPr>
              <a:t>The</a:t>
            </a:r>
            <a:r>
              <a:rPr lang="fi-FI" sz="2800" b="1" dirty="0">
                <a:solidFill>
                  <a:srgbClr val="0065BD"/>
                </a:solidFill>
              </a:rPr>
              <a:t> Ellen </a:t>
            </a:r>
            <a:r>
              <a:rPr lang="fi-FI" sz="2800" b="1" dirty="0" err="1">
                <a:solidFill>
                  <a:srgbClr val="0065BD"/>
                </a:solidFill>
              </a:rPr>
              <a:t>MacArthur</a:t>
            </a:r>
            <a:r>
              <a:rPr lang="fi-FI" sz="2800" b="1" dirty="0">
                <a:solidFill>
                  <a:srgbClr val="0065BD"/>
                </a:solidFill>
              </a:rPr>
              <a:t> Foundation </a:t>
            </a:r>
          </a:p>
          <a:p>
            <a:pPr algn="l"/>
            <a:r>
              <a:rPr lang="fi-FI" sz="2800" dirty="0" err="1"/>
              <a:t>www.ellenmacarthurfoundation.org</a:t>
            </a:r>
            <a:endParaRPr lang="fi-FI" sz="2800" dirty="0"/>
          </a:p>
          <a:p>
            <a:pPr algn="l"/>
            <a:endParaRPr lang="fi-FI" dirty="0"/>
          </a:p>
          <a:p>
            <a:pPr algn="l"/>
            <a:endParaRPr lang="fi-FI" dirty="0"/>
          </a:p>
          <a:p>
            <a:pPr algn="l"/>
            <a:r>
              <a:rPr lang="fi-FI" sz="2400" dirty="0"/>
              <a:t>A </a:t>
            </a:r>
            <a:r>
              <a:rPr lang="fi-FI" sz="2400" dirty="0" err="1"/>
              <a:t>new</a:t>
            </a:r>
            <a:r>
              <a:rPr lang="fi-FI" sz="2400" dirty="0"/>
              <a:t> </a:t>
            </a:r>
            <a:r>
              <a:rPr lang="fi-FI" sz="2400" dirty="0" err="1"/>
              <a:t>system</a:t>
            </a:r>
            <a:r>
              <a:rPr lang="fi-FI" sz="2400" dirty="0"/>
              <a:t>, </a:t>
            </a:r>
            <a:r>
              <a:rPr lang="fi-FI" sz="2400" dirty="0" err="1">
                <a:solidFill>
                  <a:srgbClr val="F00000"/>
                </a:solidFill>
              </a:rPr>
              <a:t>circular</a:t>
            </a:r>
            <a:r>
              <a:rPr lang="fi-FI" sz="2400" dirty="0">
                <a:solidFill>
                  <a:srgbClr val="F00000"/>
                </a:solidFill>
              </a:rPr>
              <a:t> </a:t>
            </a:r>
            <a:r>
              <a:rPr lang="fi-FI" sz="2400" dirty="0" err="1">
                <a:solidFill>
                  <a:srgbClr val="F00000"/>
                </a:solidFill>
              </a:rPr>
              <a:t>economy</a:t>
            </a:r>
            <a:r>
              <a:rPr lang="fi-FI" sz="2400" dirty="0"/>
              <a:t>, </a:t>
            </a:r>
            <a:r>
              <a:rPr lang="fi-FI" sz="2400" dirty="0" err="1"/>
              <a:t>can</a:t>
            </a:r>
            <a:r>
              <a:rPr lang="fi-FI" sz="2400" dirty="0"/>
              <a:t> </a:t>
            </a:r>
            <a:r>
              <a:rPr lang="fi-FI" sz="2400" dirty="0" err="1"/>
              <a:t>meet</a:t>
            </a:r>
            <a:r>
              <a:rPr lang="fi-FI" sz="2400" dirty="0"/>
              <a:t> </a:t>
            </a:r>
            <a:r>
              <a:rPr lang="fi-FI" sz="2400" dirty="0" err="1"/>
              <a:t>our</a:t>
            </a:r>
            <a:r>
              <a:rPr lang="fi-FI" sz="2400" dirty="0"/>
              <a:t> </a:t>
            </a:r>
            <a:r>
              <a:rPr lang="fi-FI" sz="2400" dirty="0" err="1"/>
              <a:t>needs</a:t>
            </a:r>
            <a:r>
              <a:rPr lang="fi-FI" sz="2400" dirty="0"/>
              <a:t> </a:t>
            </a:r>
          </a:p>
          <a:p>
            <a:pPr algn="l"/>
            <a:r>
              <a:rPr lang="fi-FI" sz="2400" dirty="0" err="1"/>
              <a:t>within</a:t>
            </a:r>
            <a:r>
              <a:rPr lang="fi-FI" sz="2400" dirty="0"/>
              <a:t> </a:t>
            </a:r>
            <a:r>
              <a:rPr lang="fi-FI" sz="2400" dirty="0" err="1"/>
              <a:t>planetary</a:t>
            </a:r>
            <a:r>
              <a:rPr lang="fi-FI" sz="2400" dirty="0"/>
              <a:t> </a:t>
            </a:r>
            <a:r>
              <a:rPr lang="fi-FI" sz="2400" dirty="0" err="1"/>
              <a:t>boundaries</a:t>
            </a:r>
            <a:endParaRPr lang="fi-FI" sz="2400" dirty="0"/>
          </a:p>
          <a:p>
            <a:pPr algn="l"/>
            <a:endParaRPr lang="fi-FI" sz="2400" dirty="0"/>
          </a:p>
          <a:p>
            <a:pPr algn="l"/>
            <a:r>
              <a:rPr lang="fi-FI" sz="2400" dirty="0">
                <a:solidFill>
                  <a:srgbClr val="0065BD"/>
                </a:solidFill>
              </a:rPr>
              <a:t>1. Design out </a:t>
            </a:r>
            <a:r>
              <a:rPr lang="fi-FI" sz="2400" dirty="0" err="1">
                <a:solidFill>
                  <a:srgbClr val="0065BD"/>
                </a:solidFill>
              </a:rPr>
              <a:t>waste</a:t>
            </a:r>
            <a:r>
              <a:rPr lang="fi-FI" sz="2400" dirty="0">
                <a:solidFill>
                  <a:srgbClr val="0065BD"/>
                </a:solidFill>
              </a:rPr>
              <a:t> and </a:t>
            </a:r>
            <a:r>
              <a:rPr lang="fi-FI" sz="2400" dirty="0" err="1">
                <a:solidFill>
                  <a:srgbClr val="0065BD"/>
                </a:solidFill>
              </a:rPr>
              <a:t>pollution</a:t>
            </a:r>
            <a:endParaRPr lang="fi-FI" sz="2400" dirty="0">
              <a:solidFill>
                <a:srgbClr val="0065BD"/>
              </a:solidFill>
            </a:endParaRPr>
          </a:p>
          <a:p>
            <a:pPr algn="l"/>
            <a:endParaRPr lang="fi-FI" sz="2400" dirty="0"/>
          </a:p>
          <a:p>
            <a:pPr algn="l"/>
            <a:r>
              <a:rPr lang="fi-FI" sz="2400" dirty="0">
                <a:solidFill>
                  <a:srgbClr val="0065BD"/>
                </a:solidFill>
              </a:rPr>
              <a:t>2. </a:t>
            </a:r>
            <a:r>
              <a:rPr lang="fi-FI" sz="2400" dirty="0" err="1">
                <a:solidFill>
                  <a:srgbClr val="0065BD"/>
                </a:solidFill>
              </a:rPr>
              <a:t>Keep</a:t>
            </a:r>
            <a:r>
              <a:rPr lang="fi-FI" sz="2400" dirty="0">
                <a:solidFill>
                  <a:srgbClr val="0065BD"/>
                </a:solidFill>
              </a:rPr>
              <a:t> </a:t>
            </a:r>
            <a:r>
              <a:rPr lang="fi-FI" sz="2400" dirty="0" err="1">
                <a:solidFill>
                  <a:srgbClr val="0065BD"/>
                </a:solidFill>
              </a:rPr>
              <a:t>materials</a:t>
            </a:r>
            <a:r>
              <a:rPr lang="fi-FI" sz="2400" dirty="0">
                <a:solidFill>
                  <a:srgbClr val="0065BD"/>
                </a:solidFill>
              </a:rPr>
              <a:t> and products in </a:t>
            </a:r>
            <a:r>
              <a:rPr lang="fi-FI" sz="2400" dirty="0" err="1">
                <a:solidFill>
                  <a:srgbClr val="0065BD"/>
                </a:solidFill>
              </a:rPr>
              <a:t>use</a:t>
            </a:r>
            <a:r>
              <a:rPr lang="fi-FI" sz="2400" dirty="0">
                <a:solidFill>
                  <a:srgbClr val="0065BD"/>
                </a:solidFill>
              </a:rPr>
              <a:t> </a:t>
            </a:r>
          </a:p>
          <a:p>
            <a:pPr algn="l"/>
            <a:endParaRPr lang="fi-FI" sz="2400" dirty="0"/>
          </a:p>
          <a:p>
            <a:pPr algn="l"/>
            <a:r>
              <a:rPr lang="fi-FI" sz="2400" dirty="0">
                <a:solidFill>
                  <a:srgbClr val="0065BD"/>
                </a:solidFill>
              </a:rPr>
              <a:t>3. </a:t>
            </a:r>
            <a:r>
              <a:rPr lang="fi-FI" sz="2400" dirty="0" err="1">
                <a:solidFill>
                  <a:srgbClr val="0065BD"/>
                </a:solidFill>
              </a:rPr>
              <a:t>Regenerate</a:t>
            </a:r>
            <a:r>
              <a:rPr lang="fi-FI" sz="2400" dirty="0">
                <a:solidFill>
                  <a:srgbClr val="0065BD"/>
                </a:solidFill>
              </a:rPr>
              <a:t> </a:t>
            </a:r>
            <a:r>
              <a:rPr lang="fi-FI" sz="2400" dirty="0" err="1">
                <a:solidFill>
                  <a:srgbClr val="0065BD"/>
                </a:solidFill>
              </a:rPr>
              <a:t>natural</a:t>
            </a:r>
            <a:r>
              <a:rPr lang="fi-FI" sz="2400" dirty="0">
                <a:solidFill>
                  <a:srgbClr val="0065BD"/>
                </a:solidFill>
              </a:rPr>
              <a:t> </a:t>
            </a:r>
            <a:r>
              <a:rPr lang="fi-FI" sz="2400" dirty="0" err="1">
                <a:solidFill>
                  <a:srgbClr val="0065BD"/>
                </a:solidFill>
              </a:rPr>
              <a:t>systems</a:t>
            </a:r>
            <a:endParaRPr lang="fi-FI" sz="2400" dirty="0">
              <a:solidFill>
                <a:srgbClr val="0065BD"/>
              </a:solidFill>
            </a:endParaRPr>
          </a:p>
          <a:p>
            <a:pPr algn="l"/>
            <a:endParaRPr lang="fi-FI" dirty="0"/>
          </a:p>
          <a:p>
            <a:endParaRPr lang="fi-FI" dirty="0"/>
          </a:p>
        </p:txBody>
      </p:sp>
      <p:sp>
        <p:nvSpPr>
          <p:cNvPr id="3" name="Suorakulmio 2">
            <a:extLst>
              <a:ext uri="{FF2B5EF4-FFF2-40B4-BE49-F238E27FC236}">
                <a16:creationId xmlns:a16="http://schemas.microsoft.com/office/drawing/2014/main" id="{CD59A233-0D02-2547-8953-9F7B150DD74C}"/>
              </a:ext>
            </a:extLst>
          </p:cNvPr>
          <p:cNvSpPr/>
          <p:nvPr/>
        </p:nvSpPr>
        <p:spPr bwMode="auto">
          <a:xfrm>
            <a:off x="1115616" y="59108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4" name="Kuva 3">
            <a:extLst>
              <a:ext uri="{FF2B5EF4-FFF2-40B4-BE49-F238E27FC236}">
                <a16:creationId xmlns:a16="http://schemas.microsoft.com/office/drawing/2014/main" id="{4298F635-79B1-C34E-A043-F9F72EDD6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132472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83D7040-1926-E446-A4C5-A8CC66BFDF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656" y="0"/>
            <a:ext cx="6344219" cy="5688984"/>
          </a:xfrm>
          <a:prstGeom prst="rect">
            <a:avLst/>
          </a:prstGeom>
        </p:spPr>
      </p:pic>
      <p:sp>
        <p:nvSpPr>
          <p:cNvPr id="4" name="Suorakulmio 3">
            <a:extLst>
              <a:ext uri="{FF2B5EF4-FFF2-40B4-BE49-F238E27FC236}">
                <a16:creationId xmlns:a16="http://schemas.microsoft.com/office/drawing/2014/main" id="{A2C9539E-A049-C947-BE37-D32C52A6EBE8}"/>
              </a:ext>
            </a:extLst>
          </p:cNvPr>
          <p:cNvSpPr/>
          <p:nvPr/>
        </p:nvSpPr>
        <p:spPr bwMode="auto">
          <a:xfrm>
            <a:off x="6876256" y="5373215"/>
            <a:ext cx="1274440" cy="319569"/>
          </a:xfrm>
          <a:prstGeom prst="rect">
            <a:avLst/>
          </a:prstGeom>
          <a:ln>
            <a:headEnd type="none" w="med" len="med"/>
            <a:tailEnd type="none" w="med" len="med"/>
          </a:ln>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6" name="Kuva 5">
            <a:extLst>
              <a:ext uri="{FF2B5EF4-FFF2-40B4-BE49-F238E27FC236}">
                <a16:creationId xmlns:a16="http://schemas.microsoft.com/office/drawing/2014/main" id="{D1AC64FE-B438-E642-B68D-DBCED72263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2" name="Suorakulmio 1">
            <a:extLst>
              <a:ext uri="{FF2B5EF4-FFF2-40B4-BE49-F238E27FC236}">
                <a16:creationId xmlns:a16="http://schemas.microsoft.com/office/drawing/2014/main" id="{DBA39DA2-8A55-304A-8B5B-2C387E50665C}"/>
              </a:ext>
            </a:extLst>
          </p:cNvPr>
          <p:cNvSpPr/>
          <p:nvPr/>
        </p:nvSpPr>
        <p:spPr bwMode="auto">
          <a:xfrm>
            <a:off x="1115616" y="5943600"/>
            <a:ext cx="1296144"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
        <p:nvSpPr>
          <p:cNvPr id="5" name="Suorakulmio 4">
            <a:extLst>
              <a:ext uri="{FF2B5EF4-FFF2-40B4-BE49-F238E27FC236}">
                <a16:creationId xmlns:a16="http://schemas.microsoft.com/office/drawing/2014/main" id="{E3BDD84A-8376-4912-98E1-A3C8625A6F2E}"/>
              </a:ext>
            </a:extLst>
          </p:cNvPr>
          <p:cNvSpPr/>
          <p:nvPr/>
        </p:nvSpPr>
        <p:spPr bwMode="auto">
          <a:xfrm>
            <a:off x="5292080" y="116632"/>
            <a:ext cx="2527795" cy="5572352"/>
          </a:xfrm>
          <a:prstGeom prst="rect">
            <a:avLst/>
          </a:prstGeom>
          <a:noFill/>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575975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FEA3C0C-86FD-3248-8962-CADB2DE49375}"/>
              </a:ext>
            </a:extLst>
          </p:cNvPr>
          <p:cNvSpPr txBox="1"/>
          <p:nvPr/>
        </p:nvSpPr>
        <p:spPr>
          <a:xfrm>
            <a:off x="611560" y="404664"/>
            <a:ext cx="7926842" cy="5878532"/>
          </a:xfrm>
          <a:prstGeom prst="rect">
            <a:avLst/>
          </a:prstGeom>
          <a:noFill/>
        </p:spPr>
        <p:txBody>
          <a:bodyPr wrap="square" rtlCol="0">
            <a:spAutoFit/>
          </a:bodyPr>
          <a:lstStyle/>
          <a:p>
            <a:pPr algn="l"/>
            <a:r>
              <a:rPr lang="fi-FI" sz="2400" b="1" dirty="0">
                <a:solidFill>
                  <a:srgbClr val="FF0000"/>
                </a:solidFill>
              </a:rPr>
              <a:t>Project </a:t>
            </a:r>
            <a:r>
              <a:rPr lang="fi-FI" sz="2400" b="1" dirty="0" err="1">
                <a:solidFill>
                  <a:srgbClr val="FF0000"/>
                </a:solidFill>
              </a:rPr>
              <a:t>work</a:t>
            </a:r>
            <a:r>
              <a:rPr lang="fi-FI" sz="2400" b="1" dirty="0">
                <a:solidFill>
                  <a:srgbClr val="FF0000"/>
                </a:solidFill>
              </a:rPr>
              <a:t>. </a:t>
            </a:r>
            <a:r>
              <a:rPr lang="fi-FI" sz="2400" b="1" dirty="0" err="1">
                <a:solidFill>
                  <a:srgbClr val="FF0000"/>
                </a:solidFill>
              </a:rPr>
              <a:t>Let’s</a:t>
            </a:r>
            <a:r>
              <a:rPr lang="fi-FI" sz="2400" b="1" dirty="0">
                <a:solidFill>
                  <a:srgbClr val="FF0000"/>
                </a:solidFill>
              </a:rPr>
              <a:t> </a:t>
            </a:r>
            <a:r>
              <a:rPr lang="fi-FI" sz="2400" b="1" dirty="0" err="1">
                <a:solidFill>
                  <a:srgbClr val="FF0000"/>
                </a:solidFill>
              </a:rPr>
              <a:t>make</a:t>
            </a:r>
            <a:r>
              <a:rPr lang="fi-FI" sz="2400" b="1" dirty="0">
                <a:solidFill>
                  <a:srgbClr val="FF0000"/>
                </a:solidFill>
              </a:rPr>
              <a:t> </a:t>
            </a:r>
            <a:r>
              <a:rPr lang="fi-FI" sz="2400" b="1" dirty="0" err="1">
                <a:solidFill>
                  <a:srgbClr val="FF0000"/>
                </a:solidFill>
              </a:rPr>
              <a:t>experiments</a:t>
            </a:r>
            <a:r>
              <a:rPr lang="fi-FI" sz="2400" b="1" dirty="0">
                <a:solidFill>
                  <a:srgbClr val="FF0000"/>
                </a:solidFill>
              </a:rPr>
              <a:t> for </a:t>
            </a:r>
            <a:r>
              <a:rPr lang="fi-FI" sz="2400" b="1" dirty="0" err="1">
                <a:solidFill>
                  <a:srgbClr val="FF0000"/>
                </a:solidFill>
              </a:rPr>
              <a:t>making</a:t>
            </a:r>
            <a:r>
              <a:rPr lang="fi-FI" sz="2400" b="1" dirty="0">
                <a:solidFill>
                  <a:srgbClr val="FF0000"/>
                </a:solidFill>
              </a:rPr>
              <a:t> and </a:t>
            </a:r>
            <a:r>
              <a:rPr lang="fi-FI" sz="2400" b="1" dirty="0" err="1">
                <a:solidFill>
                  <a:srgbClr val="FF0000"/>
                </a:solidFill>
              </a:rPr>
              <a:t>consuming</a:t>
            </a:r>
            <a:r>
              <a:rPr lang="fi-FI" sz="2400" b="1" dirty="0">
                <a:solidFill>
                  <a:srgbClr val="FF0000"/>
                </a:solidFill>
              </a:rPr>
              <a:t> in the circular economy. </a:t>
            </a:r>
          </a:p>
          <a:p>
            <a:pPr algn="l"/>
            <a:endParaRPr lang="fi-FI" sz="2400" b="1" dirty="0"/>
          </a:p>
          <a:p>
            <a:pPr algn="l"/>
            <a:r>
              <a:rPr lang="fi-FI" sz="2400" b="1" dirty="0"/>
              <a:t>For </a:t>
            </a:r>
            <a:r>
              <a:rPr lang="fi-FI" sz="2400" b="1" dirty="0" err="1"/>
              <a:t>example</a:t>
            </a:r>
            <a:r>
              <a:rPr lang="fi-FI" sz="2400" b="1" dirty="0"/>
              <a:t>:</a:t>
            </a:r>
          </a:p>
          <a:p>
            <a:pPr algn="l"/>
            <a:endParaRPr lang="fi-FI" sz="2400" dirty="0"/>
          </a:p>
          <a:p>
            <a:pPr marL="342900" indent="-342900" algn="l">
              <a:buAutoNum type="arabicParenR"/>
            </a:pPr>
            <a:r>
              <a:rPr lang="fi-FI" sz="2000" dirty="0" err="1"/>
              <a:t>Use</a:t>
            </a:r>
            <a:r>
              <a:rPr lang="fi-FI" sz="2000" dirty="0"/>
              <a:t> a </a:t>
            </a:r>
            <a:r>
              <a:rPr lang="fi-FI" sz="2000" dirty="0" err="1"/>
              <a:t>product</a:t>
            </a:r>
            <a:r>
              <a:rPr lang="fi-FI" sz="2000" dirty="0"/>
              <a:t> </a:t>
            </a:r>
            <a:r>
              <a:rPr lang="fi-FI" sz="2000" dirty="0" err="1"/>
              <a:t>that</a:t>
            </a:r>
            <a:r>
              <a:rPr lang="fi-FI" sz="2000" dirty="0"/>
              <a:t> </a:t>
            </a:r>
            <a:r>
              <a:rPr lang="fi-FI" sz="2000" dirty="0" err="1"/>
              <a:t>already</a:t>
            </a:r>
            <a:r>
              <a:rPr lang="fi-FI" sz="2000" dirty="0"/>
              <a:t> </a:t>
            </a:r>
            <a:r>
              <a:rPr lang="fi-FI" sz="2000" dirty="0" err="1"/>
              <a:t>exists</a:t>
            </a:r>
            <a:r>
              <a:rPr lang="fi-FI" sz="2000" dirty="0"/>
              <a:t> and </a:t>
            </a:r>
            <a:r>
              <a:rPr lang="fi-FI" sz="2000" dirty="0">
                <a:solidFill>
                  <a:srgbClr val="00B050"/>
                </a:solidFill>
              </a:rPr>
              <a:t>design</a:t>
            </a:r>
            <a:r>
              <a:rPr lang="fi-FI" sz="2000" dirty="0"/>
              <a:t> of it a </a:t>
            </a:r>
            <a:r>
              <a:rPr lang="fi-FI" sz="2000" dirty="0" err="1"/>
              <a:t>new</a:t>
            </a:r>
            <a:r>
              <a:rPr lang="fi-FI" sz="2000" dirty="0"/>
              <a:t> </a:t>
            </a:r>
            <a:r>
              <a:rPr lang="fi-FI" sz="2000" dirty="0" err="1"/>
              <a:t>product</a:t>
            </a:r>
            <a:r>
              <a:rPr lang="fi-FI" sz="2000" dirty="0"/>
              <a:t>. </a:t>
            </a:r>
            <a:r>
              <a:rPr lang="fi-FI" sz="2000" dirty="0" err="1"/>
              <a:t>Expand</a:t>
            </a:r>
            <a:r>
              <a:rPr lang="fi-FI" sz="2000" dirty="0"/>
              <a:t> the life </a:t>
            </a:r>
            <a:r>
              <a:rPr lang="fi-FI" sz="2000" dirty="0" err="1"/>
              <a:t>cycle</a:t>
            </a:r>
            <a:r>
              <a:rPr lang="fi-FI" sz="2000" dirty="0"/>
              <a:t> of the </a:t>
            </a:r>
            <a:r>
              <a:rPr lang="fi-FI" sz="2000" dirty="0" err="1"/>
              <a:t>product</a:t>
            </a:r>
            <a:r>
              <a:rPr lang="fi-FI" sz="2000" dirty="0"/>
              <a:t> and its </a:t>
            </a:r>
            <a:r>
              <a:rPr lang="fi-FI" sz="2000" dirty="0" err="1"/>
              <a:t>materials</a:t>
            </a:r>
            <a:r>
              <a:rPr lang="fi-FI" sz="2000" dirty="0"/>
              <a:t>. </a:t>
            </a:r>
            <a:r>
              <a:rPr lang="fi-FI" sz="2000" dirty="0" err="1"/>
              <a:t>Draw</a:t>
            </a:r>
            <a:r>
              <a:rPr lang="fi-FI" sz="2000" dirty="0"/>
              <a:t> a </a:t>
            </a:r>
            <a:r>
              <a:rPr lang="fi-FI" sz="2000" dirty="0" err="1"/>
              <a:t>model</a:t>
            </a:r>
            <a:r>
              <a:rPr lang="fi-FI" sz="2000" dirty="0"/>
              <a:t>, </a:t>
            </a:r>
            <a:r>
              <a:rPr lang="fi-FI" sz="2000" dirty="0" err="1"/>
              <a:t>make</a:t>
            </a:r>
            <a:r>
              <a:rPr lang="fi-FI" sz="2000" dirty="0"/>
              <a:t> a </a:t>
            </a:r>
            <a:r>
              <a:rPr lang="fi-FI" sz="2000" dirty="0" err="1"/>
              <a:t>prototype</a:t>
            </a:r>
            <a:r>
              <a:rPr lang="fi-FI" sz="2000" dirty="0"/>
              <a:t> and/</a:t>
            </a:r>
            <a:r>
              <a:rPr lang="fi-FI" sz="2000" dirty="0" err="1"/>
              <a:t>or</a:t>
            </a:r>
            <a:r>
              <a:rPr lang="fi-FI" sz="2000" dirty="0"/>
              <a:t> </a:t>
            </a:r>
            <a:r>
              <a:rPr lang="fi-FI" sz="2000" dirty="0" err="1"/>
              <a:t>write</a:t>
            </a:r>
            <a:r>
              <a:rPr lang="fi-FI" sz="2000" dirty="0"/>
              <a:t> </a:t>
            </a:r>
            <a:r>
              <a:rPr lang="fi-FI" sz="2000" dirty="0" err="1"/>
              <a:t>down</a:t>
            </a:r>
            <a:r>
              <a:rPr lang="fi-FI" sz="2000" dirty="0"/>
              <a:t> </a:t>
            </a:r>
            <a:r>
              <a:rPr lang="fi-FI" sz="2000" dirty="0" err="1"/>
              <a:t>the</a:t>
            </a:r>
            <a:r>
              <a:rPr lang="fi-FI" sz="2000" dirty="0"/>
              <a:t> idea of </a:t>
            </a:r>
            <a:r>
              <a:rPr lang="fi-FI" sz="2000" dirty="0" err="1"/>
              <a:t>the</a:t>
            </a:r>
            <a:r>
              <a:rPr lang="fi-FI" sz="2000" dirty="0"/>
              <a:t> </a:t>
            </a:r>
            <a:r>
              <a:rPr lang="fi-FI" sz="2000" dirty="0" err="1"/>
              <a:t>new</a:t>
            </a:r>
            <a:r>
              <a:rPr lang="fi-FI" sz="2000" dirty="0"/>
              <a:t> </a:t>
            </a:r>
            <a:r>
              <a:rPr lang="fi-FI" sz="2000" dirty="0" err="1"/>
              <a:t>product</a:t>
            </a:r>
            <a:r>
              <a:rPr lang="fi-FI" sz="2000" dirty="0"/>
              <a:t>.</a:t>
            </a:r>
          </a:p>
          <a:p>
            <a:pPr marL="342900" indent="-342900" algn="l">
              <a:buAutoNum type="arabicParenR"/>
            </a:pPr>
            <a:endParaRPr lang="fi-FI" sz="2000" dirty="0"/>
          </a:p>
          <a:p>
            <a:pPr marL="342900" indent="-342900" algn="l">
              <a:buAutoNum type="arabicParenR"/>
            </a:pPr>
            <a:r>
              <a:rPr lang="fi-FI" sz="2000" dirty="0" err="1">
                <a:solidFill>
                  <a:srgbClr val="00B050"/>
                </a:solidFill>
              </a:rPr>
              <a:t>Recycle</a:t>
            </a:r>
            <a:r>
              <a:rPr lang="fi-FI" sz="2000" dirty="0"/>
              <a:t> </a:t>
            </a:r>
            <a:r>
              <a:rPr lang="fi-FI" sz="2000" dirty="0">
                <a:solidFill>
                  <a:srgbClr val="00B050"/>
                </a:solidFill>
              </a:rPr>
              <a:t>an </a:t>
            </a:r>
            <a:r>
              <a:rPr lang="fi-FI" sz="2000" dirty="0" err="1">
                <a:solidFill>
                  <a:srgbClr val="00B050"/>
                </a:solidFill>
              </a:rPr>
              <a:t>artwork</a:t>
            </a:r>
            <a:r>
              <a:rPr lang="fi-FI" sz="2000" dirty="0">
                <a:solidFill>
                  <a:srgbClr val="00B050"/>
                </a:solidFill>
              </a:rPr>
              <a:t> </a:t>
            </a:r>
            <a:r>
              <a:rPr lang="fi-FI" sz="2000" dirty="0" err="1"/>
              <a:t>that</a:t>
            </a:r>
            <a:r>
              <a:rPr lang="fi-FI" sz="2000" dirty="0"/>
              <a:t> </a:t>
            </a:r>
            <a:r>
              <a:rPr lang="fi-FI" sz="2000" dirty="0" err="1"/>
              <a:t>already</a:t>
            </a:r>
            <a:r>
              <a:rPr lang="fi-FI" sz="2000" dirty="0"/>
              <a:t> </a:t>
            </a:r>
            <a:r>
              <a:rPr lang="fi-FI" sz="2000" dirty="0" err="1"/>
              <a:t>exists</a:t>
            </a:r>
            <a:r>
              <a:rPr lang="fi-FI" sz="2000" dirty="0"/>
              <a:t> and </a:t>
            </a:r>
            <a:r>
              <a:rPr lang="fi-FI" sz="2000" dirty="0" err="1"/>
              <a:t>make</a:t>
            </a:r>
            <a:r>
              <a:rPr lang="fi-FI" sz="2000" dirty="0"/>
              <a:t> a </a:t>
            </a:r>
            <a:r>
              <a:rPr lang="fi-FI" sz="2000" dirty="0" err="1"/>
              <a:t>new</a:t>
            </a:r>
            <a:r>
              <a:rPr lang="fi-FI" sz="2000" dirty="0"/>
              <a:t> </a:t>
            </a:r>
            <a:r>
              <a:rPr lang="fi-FI" sz="2000" dirty="0" err="1"/>
              <a:t>artwork</a:t>
            </a:r>
            <a:r>
              <a:rPr lang="fi-FI" sz="2000" dirty="0"/>
              <a:t> out of it. </a:t>
            </a:r>
          </a:p>
          <a:p>
            <a:pPr marL="342900" indent="-342900" algn="l">
              <a:buAutoNum type="arabicParenR"/>
            </a:pPr>
            <a:endParaRPr lang="fi-FI" sz="2000" dirty="0"/>
          </a:p>
          <a:p>
            <a:pPr marL="342900" indent="-342900" algn="l">
              <a:buAutoNum type="arabicParenR"/>
            </a:pPr>
            <a:r>
              <a:rPr lang="fi-FI" sz="2000" dirty="0" err="1">
                <a:solidFill>
                  <a:srgbClr val="00B050"/>
                </a:solidFill>
              </a:rPr>
              <a:t>Work</a:t>
            </a:r>
            <a:r>
              <a:rPr lang="fi-FI" sz="2000" dirty="0">
                <a:solidFill>
                  <a:srgbClr val="00B050"/>
                </a:solidFill>
              </a:rPr>
              <a:t> on </a:t>
            </a:r>
            <a:r>
              <a:rPr lang="fi-FI" sz="2000" dirty="0" err="1">
                <a:solidFill>
                  <a:srgbClr val="00B050"/>
                </a:solidFill>
              </a:rPr>
              <a:t>the</a:t>
            </a:r>
            <a:r>
              <a:rPr lang="fi-FI" sz="2000" dirty="0">
                <a:solidFill>
                  <a:srgbClr val="00B050"/>
                </a:solidFill>
              </a:rPr>
              <a:t> </a:t>
            </a:r>
            <a:r>
              <a:rPr lang="fi-FI" sz="2000" dirty="0" err="1">
                <a:solidFill>
                  <a:srgbClr val="00B050"/>
                </a:solidFill>
              </a:rPr>
              <a:t>Test</a:t>
            </a:r>
            <a:r>
              <a:rPr lang="fi-FI" sz="2000" dirty="0">
                <a:solidFill>
                  <a:srgbClr val="00B050"/>
                </a:solidFill>
              </a:rPr>
              <a:t> </a:t>
            </a:r>
            <a:r>
              <a:rPr lang="fi-FI" sz="2000" dirty="0" err="1">
                <a:solidFill>
                  <a:srgbClr val="00B050"/>
                </a:solidFill>
              </a:rPr>
              <a:t>Site</a:t>
            </a:r>
            <a:r>
              <a:rPr lang="fi-FI" sz="2000" dirty="0"/>
              <a:t>. Join in an </a:t>
            </a:r>
            <a:r>
              <a:rPr lang="fi-FI" sz="2000" dirty="0" err="1"/>
              <a:t>already</a:t>
            </a:r>
            <a:r>
              <a:rPr lang="fi-FI" sz="2000" dirty="0"/>
              <a:t> </a:t>
            </a:r>
            <a:r>
              <a:rPr lang="fi-FI" sz="2000" dirty="0" err="1"/>
              <a:t>existing</a:t>
            </a:r>
            <a:r>
              <a:rPr lang="fi-FI" sz="2000" dirty="0"/>
              <a:t> </a:t>
            </a:r>
            <a:r>
              <a:rPr lang="fi-FI" sz="2000" dirty="0" err="1"/>
              <a:t>project</a:t>
            </a:r>
            <a:r>
              <a:rPr lang="fi-FI" sz="2000" dirty="0"/>
              <a:t> </a:t>
            </a:r>
            <a:r>
              <a:rPr lang="fi-FI" sz="2000" dirty="0" err="1"/>
              <a:t>or</a:t>
            </a:r>
            <a:r>
              <a:rPr lang="fi-FI" sz="2000" dirty="0"/>
              <a:t> </a:t>
            </a:r>
            <a:r>
              <a:rPr lang="fi-FI" sz="2000" dirty="0" err="1"/>
              <a:t>create</a:t>
            </a:r>
            <a:r>
              <a:rPr lang="fi-FI" sz="2000" dirty="0"/>
              <a:t> a </a:t>
            </a:r>
            <a:r>
              <a:rPr lang="fi-FI" sz="2000" dirty="0" err="1"/>
              <a:t>new</a:t>
            </a:r>
            <a:r>
              <a:rPr lang="fi-FI" sz="2000" dirty="0"/>
              <a:t> </a:t>
            </a:r>
            <a:r>
              <a:rPr lang="fi-FI" sz="2000" dirty="0" err="1"/>
              <a:t>one</a:t>
            </a:r>
            <a:r>
              <a:rPr lang="fi-FI" sz="2000" dirty="0"/>
              <a:t>. </a:t>
            </a:r>
            <a:r>
              <a:rPr lang="fi-FI" sz="2000" dirty="0" err="1"/>
              <a:t>Or</a:t>
            </a:r>
            <a:r>
              <a:rPr lang="fi-FI" sz="2000" dirty="0"/>
              <a:t> </a:t>
            </a:r>
            <a:r>
              <a:rPr lang="fi-FI" sz="2000" dirty="0" err="1"/>
              <a:t>make</a:t>
            </a:r>
            <a:r>
              <a:rPr lang="fi-FI" sz="2000" dirty="0"/>
              <a:t> an </a:t>
            </a:r>
            <a:r>
              <a:rPr lang="fi-FI" sz="2000" dirty="0" err="1"/>
              <a:t>experimentation</a:t>
            </a:r>
            <a:r>
              <a:rPr lang="fi-FI" sz="2000" dirty="0"/>
              <a:t> on </a:t>
            </a:r>
            <a:r>
              <a:rPr lang="fi-FI" sz="2000" dirty="0" err="1"/>
              <a:t>the</a:t>
            </a:r>
            <a:r>
              <a:rPr lang="fi-FI" sz="2000" dirty="0"/>
              <a:t> </a:t>
            </a:r>
            <a:r>
              <a:rPr lang="fi-FI" sz="2000" dirty="0" err="1"/>
              <a:t>Test</a:t>
            </a:r>
            <a:r>
              <a:rPr lang="fi-FI" sz="2000" dirty="0"/>
              <a:t> </a:t>
            </a:r>
            <a:r>
              <a:rPr lang="fi-FI" sz="2000" dirty="0" err="1"/>
              <a:t>Site</a:t>
            </a:r>
            <a:r>
              <a:rPr lang="fi-FI" sz="2000" dirty="0"/>
              <a:t> in </a:t>
            </a:r>
            <a:r>
              <a:rPr lang="fi-FI" sz="2000" dirty="0" err="1"/>
              <a:t>which</a:t>
            </a:r>
            <a:r>
              <a:rPr lang="fi-FI" sz="2000" dirty="0"/>
              <a:t> </a:t>
            </a:r>
            <a:r>
              <a:rPr lang="fi-FI" sz="2000" dirty="0" err="1"/>
              <a:t>materials</a:t>
            </a:r>
            <a:r>
              <a:rPr lang="fi-FI" sz="2000" dirty="0"/>
              <a:t> </a:t>
            </a:r>
            <a:r>
              <a:rPr lang="fi-FI" sz="2000" dirty="0" err="1"/>
              <a:t>circle</a:t>
            </a:r>
            <a:r>
              <a:rPr lang="fi-FI" sz="2000" dirty="0"/>
              <a:t>.</a:t>
            </a:r>
          </a:p>
          <a:p>
            <a:pPr algn="l"/>
            <a:endParaRPr lang="fi-FI" dirty="0"/>
          </a:p>
          <a:p>
            <a:pPr algn="l"/>
            <a:endParaRPr lang="fi-FI" dirty="0"/>
          </a:p>
        </p:txBody>
      </p:sp>
      <p:sp>
        <p:nvSpPr>
          <p:cNvPr id="3" name="Suorakulmio 2">
            <a:extLst>
              <a:ext uri="{FF2B5EF4-FFF2-40B4-BE49-F238E27FC236}">
                <a16:creationId xmlns:a16="http://schemas.microsoft.com/office/drawing/2014/main" id="{5000B4A6-AF2D-4A95-8331-06EEE517ACCA}"/>
              </a:ext>
            </a:extLst>
          </p:cNvPr>
          <p:cNvSpPr/>
          <p:nvPr/>
        </p:nvSpPr>
        <p:spPr bwMode="auto">
          <a:xfrm>
            <a:off x="1115616" y="59108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4" name="Kuva 3">
            <a:extLst>
              <a:ext uri="{FF2B5EF4-FFF2-40B4-BE49-F238E27FC236}">
                <a16:creationId xmlns:a16="http://schemas.microsoft.com/office/drawing/2014/main" id="{130B48F7-3B1A-48ED-9BAD-DD8A7ABEF3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54434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383868" y="4833156"/>
            <a:ext cx="4482498" cy="7560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fontAlgn="base">
              <a:spcBef>
                <a:spcPct val="0"/>
              </a:spcBef>
              <a:spcAft>
                <a:spcPct val="0"/>
              </a:spcAft>
            </a:pPr>
            <a:endParaRPr lang="en-US">
              <a:latin typeface="Arial" charset="0"/>
              <a:ea typeface="ＭＳ Ｐゴシック"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7604" y="2373186"/>
            <a:ext cx="2808312" cy="1325844"/>
          </a:xfrm>
          <a:prstGeom prst="rect">
            <a:avLst/>
          </a:prstGeom>
        </p:spPr>
      </p:pic>
      <p:pic>
        <p:nvPicPr>
          <p:cNvPr id="6" name="Content Placeholder 7" descr="Ruukki10p IMG_4101.jpg"/>
          <p:cNvPicPr>
            <a:picLocks noChangeAspect="1"/>
          </p:cNvPicPr>
          <p:nvPr/>
        </p:nvPicPr>
        <p:blipFill>
          <a:blip r:embed="rId3" cstate="email">
            <a:extLst>
              <a:ext uri="{28A0092B-C50C-407E-A947-70E740481C1C}">
                <a14:useLocalDpi xmlns:a14="http://schemas.microsoft.com/office/drawing/2010/main"/>
              </a:ext>
            </a:extLst>
          </a:blip>
          <a:srcRect l="-91580" r="-91580"/>
          <a:stretch>
            <a:fillRect/>
          </a:stretch>
        </p:blipFill>
        <p:spPr>
          <a:xfrm>
            <a:off x="1516142" y="998730"/>
            <a:ext cx="5730102" cy="2699876"/>
          </a:xfrm>
          <a:prstGeom prst="rect">
            <a:avLst/>
          </a:prstGeom>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8718" y="998730"/>
            <a:ext cx="2026172" cy="27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Content Placeholder 7" descr="Ruukki6p IMG_4089.jpg"/>
          <p:cNvPicPr>
            <a:picLocks noChangeAspect="1"/>
          </p:cNvPicPr>
          <p:nvPr/>
        </p:nvPicPr>
        <p:blipFill>
          <a:blip r:embed="rId5" cstate="email">
            <a:extLst>
              <a:ext uri="{28A0092B-C50C-407E-A947-70E740481C1C}">
                <a14:useLocalDpi xmlns:a14="http://schemas.microsoft.com/office/drawing/2010/main"/>
              </a:ext>
            </a:extLst>
          </a:blip>
          <a:srcRect l="-29538" r="-29538"/>
          <a:stretch>
            <a:fillRect/>
          </a:stretch>
        </p:blipFill>
        <p:spPr>
          <a:xfrm>
            <a:off x="1007604" y="998730"/>
            <a:ext cx="2808312" cy="1323204"/>
          </a:xfrm>
          <a:prstGeom prst="rect">
            <a:avLst/>
          </a:prstGeom>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1608" y="3752916"/>
            <a:ext cx="2430270" cy="162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Content Placeholder 9"/>
          <p:cNvPicPr>
            <a:picLocks noChangeAspect="1"/>
          </p:cNvPicPr>
          <p:nvPr/>
        </p:nvPicPr>
        <p:blipFill>
          <a:blip r:embed="rId7" cstate="email">
            <a:extLst>
              <a:ext uri="{28A0092B-C50C-407E-A947-70E740481C1C}">
                <a14:useLocalDpi xmlns:a14="http://schemas.microsoft.com/office/drawing/2010/main"/>
              </a:ext>
            </a:extLst>
          </a:blip>
          <a:srcRect l="-902" r="-902"/>
          <a:stretch>
            <a:fillRect/>
          </a:stretch>
        </p:blipFill>
        <p:spPr>
          <a:xfrm>
            <a:off x="4087331" y="3745310"/>
            <a:ext cx="3455000" cy="1627907"/>
          </a:xfrm>
          <a:prstGeom prst="rect">
            <a:avLst/>
          </a:prstGeom>
        </p:spPr>
      </p:pic>
      <p:sp>
        <p:nvSpPr>
          <p:cNvPr id="14" name="1 Título"/>
          <p:cNvSpPr txBox="1">
            <a:spLocks/>
          </p:cNvSpPr>
          <p:nvPr/>
        </p:nvSpPr>
        <p:spPr>
          <a:xfrm>
            <a:off x="1655676" y="1221600"/>
            <a:ext cx="4590510" cy="857250"/>
          </a:xfrm>
          <a:prstGeom prst="rect">
            <a:avLst/>
          </a:prstGeom>
        </p:spPr>
        <p:txBody>
          <a:bodyPr/>
          <a:lstStyle>
            <a:lvl1pPr algn="l" rtl="0" eaLnBrk="1" fontAlgn="base" hangingPunct="1">
              <a:spcBef>
                <a:spcPct val="0"/>
              </a:spcBef>
              <a:spcAft>
                <a:spcPct val="0"/>
              </a:spcAft>
              <a:defRPr sz="3200" b="1">
                <a:solidFill>
                  <a:srgbClr val="ED2939"/>
                </a:solidFill>
                <a:latin typeface="+mj-lt"/>
                <a:ea typeface="+mj-ea"/>
                <a:cs typeface="+mj-cs"/>
              </a:defRPr>
            </a:lvl1pPr>
            <a:lvl2pPr algn="l" rtl="0" eaLnBrk="1" fontAlgn="base" hangingPunct="1">
              <a:spcBef>
                <a:spcPct val="0"/>
              </a:spcBef>
              <a:spcAft>
                <a:spcPct val="0"/>
              </a:spcAft>
              <a:defRPr sz="3200" b="1">
                <a:solidFill>
                  <a:srgbClr val="ED2939"/>
                </a:solidFill>
                <a:latin typeface="Arial" charset="0"/>
                <a:ea typeface="ＭＳ Ｐゴシック" charset="0"/>
              </a:defRPr>
            </a:lvl2pPr>
            <a:lvl3pPr algn="l" rtl="0" eaLnBrk="1" fontAlgn="base" hangingPunct="1">
              <a:spcBef>
                <a:spcPct val="0"/>
              </a:spcBef>
              <a:spcAft>
                <a:spcPct val="0"/>
              </a:spcAft>
              <a:defRPr sz="3200" b="1">
                <a:solidFill>
                  <a:srgbClr val="ED2939"/>
                </a:solidFill>
                <a:latin typeface="Arial" charset="0"/>
                <a:ea typeface="ＭＳ Ｐゴシック" charset="0"/>
              </a:defRPr>
            </a:lvl3pPr>
            <a:lvl4pPr algn="l" rtl="0" eaLnBrk="1" fontAlgn="base" hangingPunct="1">
              <a:spcBef>
                <a:spcPct val="0"/>
              </a:spcBef>
              <a:spcAft>
                <a:spcPct val="0"/>
              </a:spcAft>
              <a:defRPr sz="3200" b="1">
                <a:solidFill>
                  <a:srgbClr val="ED2939"/>
                </a:solidFill>
                <a:latin typeface="Arial" charset="0"/>
                <a:ea typeface="ＭＳ Ｐゴシック" charset="0"/>
              </a:defRPr>
            </a:lvl4pPr>
            <a:lvl5pPr algn="l" rtl="0" eaLnBrk="1" fontAlgn="base" hangingPunct="1">
              <a:spcBef>
                <a:spcPct val="0"/>
              </a:spcBef>
              <a:spcAft>
                <a:spcPct val="0"/>
              </a:spcAft>
              <a:defRPr sz="3200" b="1">
                <a:solidFill>
                  <a:srgbClr val="ED2939"/>
                </a:solidFill>
                <a:latin typeface="Arial" charset="0"/>
                <a:ea typeface="ＭＳ Ｐゴシック" charset="0"/>
              </a:defRPr>
            </a:lvl5pPr>
            <a:lvl6pPr marL="457200" algn="l" rtl="0" eaLnBrk="1" fontAlgn="base" hangingPunct="1">
              <a:spcBef>
                <a:spcPct val="0"/>
              </a:spcBef>
              <a:spcAft>
                <a:spcPct val="0"/>
              </a:spcAft>
              <a:defRPr sz="3200" b="1">
                <a:solidFill>
                  <a:srgbClr val="ED2939"/>
                </a:solidFill>
                <a:latin typeface="Arial" charset="0"/>
                <a:ea typeface="ＭＳ Ｐゴシック" charset="0"/>
              </a:defRPr>
            </a:lvl6pPr>
            <a:lvl7pPr marL="914400" algn="l" rtl="0" eaLnBrk="1" fontAlgn="base" hangingPunct="1">
              <a:spcBef>
                <a:spcPct val="0"/>
              </a:spcBef>
              <a:spcAft>
                <a:spcPct val="0"/>
              </a:spcAft>
              <a:defRPr sz="3200" b="1">
                <a:solidFill>
                  <a:srgbClr val="ED2939"/>
                </a:solidFill>
                <a:latin typeface="Arial" charset="0"/>
                <a:ea typeface="ＭＳ Ｐゴシック" charset="0"/>
              </a:defRPr>
            </a:lvl7pPr>
            <a:lvl8pPr marL="1371600" algn="l" rtl="0" eaLnBrk="1" fontAlgn="base" hangingPunct="1">
              <a:spcBef>
                <a:spcPct val="0"/>
              </a:spcBef>
              <a:spcAft>
                <a:spcPct val="0"/>
              </a:spcAft>
              <a:defRPr sz="3200" b="1">
                <a:solidFill>
                  <a:srgbClr val="ED2939"/>
                </a:solidFill>
                <a:latin typeface="Arial" charset="0"/>
                <a:ea typeface="ＭＳ Ｐゴシック" charset="0"/>
              </a:defRPr>
            </a:lvl8pPr>
            <a:lvl9pPr marL="1828800" algn="l" rtl="0" eaLnBrk="1" fontAlgn="base" hangingPunct="1">
              <a:spcBef>
                <a:spcPct val="0"/>
              </a:spcBef>
              <a:spcAft>
                <a:spcPct val="0"/>
              </a:spcAft>
              <a:defRPr sz="3200" b="1">
                <a:solidFill>
                  <a:srgbClr val="ED2939"/>
                </a:solidFill>
                <a:latin typeface="Arial" charset="0"/>
                <a:ea typeface="ＭＳ Ｐゴシック" charset="0"/>
              </a:defRPr>
            </a:lvl9pPr>
          </a:lstStyle>
          <a:p>
            <a:r>
              <a:rPr lang="en-US" sz="2700" b="0" dirty="0">
                <a:latin typeface="Arial"/>
                <a:cs typeface="Arial"/>
              </a:rPr>
              <a:t>SANDWICH PANEL</a:t>
            </a:r>
          </a:p>
        </p:txBody>
      </p:sp>
      <p:sp>
        <p:nvSpPr>
          <p:cNvPr id="10" name="Suorakulmio 9">
            <a:extLst>
              <a:ext uri="{FF2B5EF4-FFF2-40B4-BE49-F238E27FC236}">
                <a16:creationId xmlns:a16="http://schemas.microsoft.com/office/drawing/2014/main" id="{4A3C5D83-8DC7-46B9-8EA1-229E55138FC3}"/>
              </a:ext>
            </a:extLst>
          </p:cNvPr>
          <p:cNvSpPr/>
          <p:nvPr/>
        </p:nvSpPr>
        <p:spPr bwMode="auto">
          <a:xfrm>
            <a:off x="1115616" y="59108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13" name="Kuva 12">
            <a:extLst>
              <a:ext uri="{FF2B5EF4-FFF2-40B4-BE49-F238E27FC236}">
                <a16:creationId xmlns:a16="http://schemas.microsoft.com/office/drawing/2014/main" id="{5FD66289-AE20-4306-8247-F3D28639D4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36658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36986"/>
            <a:ext cx="4464446" cy="2975991"/>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3212977"/>
            <a:ext cx="3744416" cy="249657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1478" y="248965"/>
            <a:ext cx="2120963" cy="316835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3523" y="248965"/>
            <a:ext cx="2180687" cy="3168352"/>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7937" y="3212977"/>
            <a:ext cx="1782137" cy="2476321"/>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064" y="3212976"/>
            <a:ext cx="3384376" cy="2487360"/>
          </a:xfrm>
          <a:prstGeom prst="rect">
            <a:avLst/>
          </a:prstGeom>
        </p:spPr>
      </p:pic>
      <p:sp>
        <p:nvSpPr>
          <p:cNvPr id="15362" name="Content Placeholder 2"/>
          <p:cNvSpPr>
            <a:spLocks noGrp="1"/>
          </p:cNvSpPr>
          <p:nvPr>
            <p:ph idx="1"/>
          </p:nvPr>
        </p:nvSpPr>
        <p:spPr>
          <a:xfrm>
            <a:off x="827584" y="260648"/>
            <a:ext cx="7776864" cy="1584176"/>
          </a:xfrm>
        </p:spPr>
        <p:txBody>
          <a:bodyPr>
            <a:normAutofit/>
          </a:bodyPr>
          <a:lstStyle/>
          <a:p>
            <a:pPr marL="0" indent="0">
              <a:buNone/>
              <a:defRPr/>
            </a:pPr>
            <a:r>
              <a:rPr lang="en-US" dirty="0">
                <a:solidFill>
                  <a:srgbClr val="ED2939"/>
                </a:solidFill>
                <a:latin typeface="Times New Roman"/>
                <a:cs typeface="Times New Roman"/>
              </a:rPr>
              <a:t>Instead of brainstorming and ideation on paper, workshop participants now work on sandwich panels by hand </a:t>
            </a:r>
          </a:p>
          <a:p>
            <a:pPr>
              <a:buFont typeface="Wingdings" charset="2"/>
              <a:buChar char="ü"/>
              <a:defRPr/>
            </a:pPr>
            <a:endParaRPr lang="en-US" dirty="0">
              <a:solidFill>
                <a:srgbClr val="ED2939"/>
              </a:solidFill>
              <a:latin typeface="Times New Roman"/>
              <a:cs typeface="Times New Roman"/>
            </a:endParaRPr>
          </a:p>
        </p:txBody>
      </p:sp>
      <p:pic>
        <p:nvPicPr>
          <p:cNvPr id="11" name="Kuva 10">
            <a:extLst>
              <a:ext uri="{FF2B5EF4-FFF2-40B4-BE49-F238E27FC236}">
                <a16:creationId xmlns:a16="http://schemas.microsoft.com/office/drawing/2014/main" id="{EC48CAF6-DD2D-47A5-9F96-611FFFC7B2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
        <p:nvSpPr>
          <p:cNvPr id="12" name="Suorakulmio 11">
            <a:extLst>
              <a:ext uri="{FF2B5EF4-FFF2-40B4-BE49-F238E27FC236}">
                <a16:creationId xmlns:a16="http://schemas.microsoft.com/office/drawing/2014/main" id="{A5E34FCF-2BD1-43CC-8D5E-96E8C7355160}"/>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610403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3A6202E-3795-894D-A77A-5CEDEFEBE68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87624" y="404664"/>
            <a:ext cx="6773057" cy="5153909"/>
          </a:xfrm>
          <a:prstGeom prst="rect">
            <a:avLst/>
          </a:prstGeom>
        </p:spPr>
      </p:pic>
      <p:sp>
        <p:nvSpPr>
          <p:cNvPr id="4" name="Suorakulmio 3">
            <a:extLst>
              <a:ext uri="{FF2B5EF4-FFF2-40B4-BE49-F238E27FC236}">
                <a16:creationId xmlns:a16="http://schemas.microsoft.com/office/drawing/2014/main" id="{A1623BA9-82D6-42FB-B3F8-93E44E840649}"/>
              </a:ext>
            </a:extLst>
          </p:cNvPr>
          <p:cNvSpPr/>
          <p:nvPr/>
        </p:nvSpPr>
        <p:spPr bwMode="auto">
          <a:xfrm>
            <a:off x="1115616" y="5898976"/>
            <a:ext cx="1368152" cy="914400"/>
          </a:xfrm>
          <a:prstGeom prst="rect">
            <a:avLst/>
          </a:prstGeom>
          <a:ln>
            <a:headEnd type="none" w="med" len="med"/>
            <a:tailEnd type="none" w="med" len="med"/>
          </a:ln>
          <a:extLst>
            <a:ext uri="{AF507438-7753-43e0-B8FC-AC1667EBCBE1}">
              <a14:hiddenEffects xmlns="" xmlns:a14="http://schemas.microsoft.com/office/drawing/2010/main">
                <a:effectLst>
                  <a:outerShdw blurRad="63500" dist="107763" dir="2700000" algn="ctr" rotWithShape="0">
                    <a:srgbClr val="928B81">
                      <a:alpha val="50000"/>
                    </a:srgbClr>
                  </a:outerShdw>
                </a:effectLst>
              </a14:hiddenEffects>
            </a:ext>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a:ln>
                <a:noFill/>
              </a:ln>
              <a:solidFill>
                <a:schemeClr val="tx1"/>
              </a:solidFill>
              <a:effectLst/>
              <a:latin typeface="Arial" charset="0"/>
              <a:ea typeface="ＭＳ Ｐゴシック" charset="0"/>
            </a:endParaRPr>
          </a:p>
        </p:txBody>
      </p:sp>
      <p:pic>
        <p:nvPicPr>
          <p:cNvPr id="5" name="Kuva 4">
            <a:extLst>
              <a:ext uri="{FF2B5EF4-FFF2-40B4-BE49-F238E27FC236}">
                <a16:creationId xmlns:a16="http://schemas.microsoft.com/office/drawing/2014/main" id="{02F57CE3-FDD5-4AD1-A65B-AAD1B4DC5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4567" y="6072598"/>
            <a:ext cx="2047873" cy="524754"/>
          </a:xfrm>
          <a:prstGeom prst="rect">
            <a:avLst/>
          </a:prstGeom>
        </p:spPr>
      </p:pic>
    </p:spTree>
    <p:extLst>
      <p:ext uri="{BB962C8B-B14F-4D97-AF65-F5344CB8AC3E}">
        <p14:creationId xmlns:p14="http://schemas.microsoft.com/office/powerpoint/2010/main" val="2322645719"/>
      </p:ext>
    </p:extLst>
  </p:cSld>
  <p:clrMapOvr>
    <a:masterClrMapping/>
  </p:clrMapOvr>
</p:sld>
</file>

<file path=ppt/theme/theme1.xml><?xml version="1.0" encoding="utf-8"?>
<a:theme xmlns:a="http://schemas.openxmlformats.org/drawingml/2006/main" name="aalto_Chem_Tech">
  <a:themeElements>
    <a:clrScheme name="aalto_Chem_Tech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fontScheme name="aalto_Chem_Tech">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aalto_Chem_Tech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_title">
  <a:themeElements>
    <a:clrScheme name="white_title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fontScheme name="white_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white_title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ubtitle">
  <a:themeElements>
    <a:clrScheme name="subtitle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fontScheme name="sub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928B81">
                    <a:alpha val="50000"/>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i-FI"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subtitle 1">
        <a:dk1>
          <a:srgbClr val="000000"/>
        </a:dk1>
        <a:lt1>
          <a:srgbClr val="FFFFFF"/>
        </a:lt1>
        <a:dk2>
          <a:srgbClr val="6639B7"/>
        </a:dk2>
        <a:lt2>
          <a:srgbClr val="FECB00"/>
        </a:lt2>
        <a:accent1>
          <a:srgbClr val="009B3A"/>
        </a:accent1>
        <a:accent2>
          <a:srgbClr val="FF7900"/>
        </a:accent2>
        <a:accent3>
          <a:srgbClr val="FFFFFF"/>
        </a:accent3>
        <a:accent4>
          <a:srgbClr val="000000"/>
        </a:accent4>
        <a:accent5>
          <a:srgbClr val="AACBAE"/>
        </a:accent5>
        <a:accent6>
          <a:srgbClr val="E76D00"/>
        </a:accent6>
        <a:hlink>
          <a:srgbClr val="0065BD"/>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aalto_Chem_Tech.pot</Template>
  <TotalTime>22294</TotalTime>
  <Words>1148</Words>
  <Application>Microsoft Office PowerPoint</Application>
  <PresentationFormat>Näytössä katseltava diaesitys (4:3)</PresentationFormat>
  <Paragraphs>156</Paragraphs>
  <Slides>33</Slides>
  <Notes>6</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33</vt:i4>
      </vt:variant>
    </vt:vector>
  </HeadingPairs>
  <TitlesOfParts>
    <vt:vector size="41" baseType="lpstr">
      <vt:lpstr>Arial</vt:lpstr>
      <vt:lpstr>Georgia</vt:lpstr>
      <vt:lpstr>Lucida Grande</vt:lpstr>
      <vt:lpstr>Times New Roman</vt:lpstr>
      <vt:lpstr>Wingdings</vt:lpstr>
      <vt:lpstr>aalto_Chem_Tech</vt:lpstr>
      <vt:lpstr>white_title</vt:lpstr>
      <vt:lpstr>subtitle</vt:lpstr>
      <vt:lpstr>PowerPoint-esitys</vt:lpstr>
      <vt:lpstr>PowerPoint-esitys</vt:lpstr>
      <vt:lpstr>Circular economy society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Course diary</vt:lpstr>
      <vt:lpstr>Readings</vt:lpstr>
      <vt:lpstr>PowerPoint-esitys</vt:lpstr>
    </vt:vector>
  </TitlesOfParts>
  <Company>jj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JJ</dc:creator>
  <cp:lastModifiedBy>Mäkikoskela Riikka (SA)</cp:lastModifiedBy>
  <cp:revision>282</cp:revision>
  <dcterms:created xsi:type="dcterms:W3CDTF">2011-01-05T10:14:13Z</dcterms:created>
  <dcterms:modified xsi:type="dcterms:W3CDTF">2021-05-02T15:54:58Z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TieturiVerId">
    <vt:lpwstr>001</vt:lpwstr>
  </property>
</Properties>
</file>