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17"/>
  </p:notesMasterIdLst>
  <p:handoutMasterIdLst>
    <p:handoutMasterId r:id="rId18"/>
  </p:handoutMasterIdLst>
  <p:sldIdLst>
    <p:sldId id="256" r:id="rId4"/>
    <p:sldId id="391" r:id="rId5"/>
    <p:sldId id="392" r:id="rId6"/>
    <p:sldId id="386" r:id="rId7"/>
    <p:sldId id="315" r:id="rId8"/>
    <p:sldId id="1751" r:id="rId9"/>
    <p:sldId id="1753" r:id="rId10"/>
    <p:sldId id="389" r:id="rId11"/>
    <p:sldId id="1754" r:id="rId12"/>
    <p:sldId id="373" r:id="rId13"/>
    <p:sldId id="1752" r:id="rId14"/>
    <p:sldId id="314" r:id="rId15"/>
    <p:sldId id="1755" r:id="rId16"/>
  </p:sldIdLst>
  <p:sldSz cx="9144000" cy="6858000" type="screen4x3"/>
  <p:notesSz cx="6858000" cy="9144000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00"/>
    <a:srgbClr val="0065BD"/>
    <a:srgbClr val="210043"/>
    <a:srgbClr val="009B3A"/>
    <a:srgbClr val="ED2939"/>
    <a:srgbClr val="898989"/>
    <a:srgbClr val="928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5"/>
    <p:restoredTop sz="94799"/>
  </p:normalViewPr>
  <p:slideViewPr>
    <p:cSldViewPr>
      <p:cViewPr varScale="1">
        <p:scale>
          <a:sx n="84" d="100"/>
          <a:sy n="84" d="100"/>
        </p:scale>
        <p:origin x="8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ED9602-9ED0-154D-92D4-4AF76DE93C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90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67644F-B636-DD41-A3FD-E2424151955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619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06400" y="1712914"/>
            <a:ext cx="8324850" cy="391953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2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Click to edit Master title style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2" y="3141665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fi-FI" noProof="0"/>
              <a:t>Click to edit Master subtitle style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5959476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E3AC4BD4-D4F4-3242-98BB-25C48A4A0524}" type="datetime1">
              <a:rPr lang="en-US"/>
              <a:pPr/>
              <a:t>5/8/2021</a:t>
            </a:fld>
            <a:endParaRPr lang="en-US"/>
          </a:p>
        </p:txBody>
      </p:sp>
      <p:pic>
        <p:nvPicPr>
          <p:cNvPr id="3092" name="Picture 20" descr="Aalto_EN_Chem-Tech_21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7" y="0"/>
            <a:ext cx="17891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1113C-FB61-AE43-8117-384C34E435DC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9AEF5-61E7-FD4F-934C-AFF92AF007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65F22-70D2-F04B-9110-F6B2360E7BDB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235CA-E6F1-A94E-A321-BD84599EB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2" y="1770063"/>
            <a:ext cx="7769225" cy="133191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2" y="3141665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ED2939"/>
                </a:solidFill>
                <a:latin typeface="Georgia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5959476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C7D3E45E-D723-6249-8A30-6B30739DA3EA}" type="datetime1">
              <a:rPr lang="en-US"/>
              <a:pPr/>
              <a:t>5/8/2021</a:t>
            </a:fld>
            <a:endParaRPr lang="en-US"/>
          </a:p>
        </p:txBody>
      </p:sp>
      <p:pic>
        <p:nvPicPr>
          <p:cNvPr id="5136" name="Picture 16" descr="Aalto_EN_Chem-Tech_21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7" y="0"/>
            <a:ext cx="17891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47FDE-D7C8-E447-A5DE-2F803927A26F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156EE-1FEC-314A-8340-F9B533832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CC5CC-1AFC-4D46-BAE1-6F8EA4A4EBDD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D7C0B-22DE-BF4D-B88C-6437CA615C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E3C8F-7299-D542-8CBE-693ADCA366F9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801DC-0C08-8A4F-B2C2-C11463B15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C2728-FFB5-7A48-AF1F-9B3576DB0617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29D38-BCF5-5549-B8B7-2E9642D46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9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38F5FC-4EA9-5544-B63E-0E5F1B3E5F5A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8A393-3035-204C-A09D-D94765989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9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1655F5-8EDC-2F47-911E-FCB60A0F93A1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7A6C5-CE04-194B-9E1B-F58CF6087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81BE1D-3791-8C46-8033-FEB0ECA3ED58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EB9A7-155C-1A4E-8738-82DEF4EBFA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829B-9D57-A44B-8721-CA617F349B73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E0AAD-3281-0E4D-8516-656558BC6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74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DC9A5-4090-3347-83F2-5CC78E48C86F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58A29-066A-A245-BF31-5EA05A040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83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A169D-70E0-7E48-BB5E-F7E2C3320496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F4E16-FF23-0841-BF99-3D6D60A52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47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39C609-529D-2540-AFC7-BC66F3745AF6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1D1CA-AD9A-C24A-9CEC-DCBFC2BF1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8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Aalto_EN_Chem-Tech_13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6400" y="406400"/>
            <a:ext cx="8324850" cy="5470525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2" y="546101"/>
            <a:ext cx="7769225" cy="220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2" y="2852739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43E1EB8-801B-2943-AE75-DD0DD85AB364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D7BF2C-B271-4646-B248-F94975A02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2EEF7A-F046-AA45-A082-0BECFF4D2EFB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0A83-49FE-6949-BACB-69EE99EA4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FEB97-E5E5-A54B-BB7B-125A45007160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BBC36-E4AC-2A47-9715-D72997B23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2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CADA2-0F23-AA48-BE16-1DB7FBAB83DA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DD9A4-D069-7441-892B-CDD8E3E82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51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0047A-E1AC-DD45-B2A1-81BE82D3FB8B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D6D20-07AE-0440-A365-E57501826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6256B-D226-D048-83E4-BD7642D38C43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A5FA-7854-4A4C-BA9D-1F017F01D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0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4A51-AAEF-014F-BA46-315E90E38257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9FA08-072F-BC40-AD5A-C4173D7B00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8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31EA3-F41B-D441-BFAB-B92441CEB912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C6056-BAC6-3548-8B17-1BBD63E17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85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661D-8979-F34B-8BB4-8C932B85FE6E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CC654-0BE4-F84A-90A2-0638D0C6B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1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B64D5-F88A-F942-9204-2AE7141BF972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7D0E5-631C-4D48-83D4-17B670EC8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76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F23F5-6DEC-0A4E-806A-1EFD727178B9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8BFEA-5B1E-564F-946F-8704E356D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2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BF79E-70AA-E84A-8D9F-2C8FAB0D4DE6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19032-DDD1-8246-A9B3-1AD508AF7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80A924-B18C-4049-95C8-D0637D19955E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056EE-3967-394B-9148-4137F8EF4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8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E69109-5546-9242-98CD-7AFF040BAF4D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7FA59-4879-3C46-A2F3-324CCC050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9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18346-C87E-1A41-84E9-D4DFA6A64173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11E77-DD27-734C-AB9A-48C4A28CA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14EAD-4C95-D44D-85C3-41AA1E187859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A0BF-E338-F540-BFF9-FB83E5625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5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25E28-EBA4-1A4D-B0FD-AFB6D5F39933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998A8-4C33-1348-AC65-96824ECDD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44E91-46A8-EE4A-A389-E8A802B40D6B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FC12B-54C0-8542-9B7B-8EB5FD62B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6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75D5989F-C555-8E4F-B2E3-1945A624DDC0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420B9762-FCBE-6146-8CE0-588B92E698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9517B1C0-FEE2-5946-A436-97A7348B74EF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50326F4B-2767-2D4B-9AEF-60EB77003B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E5BFF92E-2D75-B642-B97F-2BC9AA7FCA91}" type="datetime1">
              <a:rPr lang="en-US"/>
              <a:pPr/>
              <a:t>5/8/2021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DE6A4C4A-2ECF-A941-9394-FC0C1C04C7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aalto-university/internal-instructions-related-to-coronavirus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aalto.fi/media/filer_public/53/dc/53dc45bd-9e9e-4d83-916d-1d1ff6bf88d2/sustainable_fashion_in_a_circular_economyfinal.pdf" TargetMode="External"/><Relationship Id="rId2" Type="http://schemas.openxmlformats.org/officeDocument/2006/relationships/hyperlink" Target="https://www.mdpi.com/2071-1050/8/2/16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A2FBFDB-249A-4B57-83C6-E656D39B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135" y="1042416"/>
            <a:ext cx="4697730" cy="469773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6EC443A5-2C09-488B-AAB9-A99F91BD410A}"/>
              </a:ext>
            </a:extLst>
          </p:cNvPr>
          <p:cNvSpPr/>
          <p:nvPr/>
        </p:nvSpPr>
        <p:spPr bwMode="auto">
          <a:xfrm>
            <a:off x="467544" y="332656"/>
            <a:ext cx="1274440" cy="1130424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0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D58993C5-B4B6-074F-9024-38DD1AA46CB2}"/>
              </a:ext>
            </a:extLst>
          </p:cNvPr>
          <p:cNvSpPr txBox="1"/>
          <p:nvPr/>
        </p:nvSpPr>
        <p:spPr>
          <a:xfrm>
            <a:off x="539552" y="548680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16.00–16.40 Q201 at </a:t>
            </a:r>
            <a:r>
              <a:rPr lang="en-US" b="1" dirty="0" err="1"/>
              <a:t>Väre</a:t>
            </a:r>
            <a:endParaRPr lang="en-US" b="1" dirty="0"/>
          </a:p>
          <a:p>
            <a:pPr algn="l"/>
            <a:endParaRPr lang="en-US" dirty="0"/>
          </a:p>
          <a:p>
            <a:pPr algn="l"/>
            <a:r>
              <a:rPr lang="en-US" dirty="0"/>
              <a:t>Group 1</a:t>
            </a:r>
          </a:p>
          <a:p>
            <a:pPr algn="l"/>
            <a:r>
              <a:rPr lang="en-US" dirty="0"/>
              <a:t>Group 2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b="1" dirty="0"/>
              <a:t>16.00–16.40 Q201 at </a:t>
            </a:r>
            <a:r>
              <a:rPr lang="en-US" b="1" dirty="0" err="1"/>
              <a:t>Väre</a:t>
            </a:r>
            <a:endParaRPr lang="en-US" b="1" dirty="0"/>
          </a:p>
          <a:p>
            <a:pPr algn="l"/>
            <a:endParaRPr lang="en-US" dirty="0"/>
          </a:p>
          <a:p>
            <a:pPr algn="l"/>
            <a:r>
              <a:rPr lang="en-US" dirty="0"/>
              <a:t>Group 3</a:t>
            </a:r>
          </a:p>
          <a:p>
            <a:pPr algn="l"/>
            <a:r>
              <a:rPr lang="en-US" dirty="0"/>
              <a:t>Group 4</a:t>
            </a:r>
          </a:p>
          <a:p>
            <a:pPr algn="l"/>
            <a:endParaRPr lang="fi-FI" dirty="0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1E413940-93B4-4043-9E60-D385D7C82D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16ED081C-7583-014C-BAB0-3B875FF860D3}"/>
              </a:ext>
            </a:extLst>
          </p:cNvPr>
          <p:cNvSpPr/>
          <p:nvPr/>
        </p:nvSpPr>
        <p:spPr bwMode="auto">
          <a:xfrm>
            <a:off x="1115616" y="6072598"/>
            <a:ext cx="1202432" cy="66877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6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97B79EDA-1070-47A2-9463-BCAA2D2D5884}"/>
              </a:ext>
            </a:extLst>
          </p:cNvPr>
          <p:cNvSpPr txBox="1"/>
          <p:nvPr/>
        </p:nvSpPr>
        <p:spPr>
          <a:xfrm>
            <a:off x="647563" y="836712"/>
            <a:ext cx="784887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400" b="1" dirty="0" err="1">
                <a:solidFill>
                  <a:srgbClr val="0065BD"/>
                </a:solidFill>
              </a:rPr>
              <a:t>Assignment</a:t>
            </a:r>
            <a:r>
              <a:rPr lang="fi-FI" sz="2400" b="1" dirty="0">
                <a:solidFill>
                  <a:srgbClr val="0065BD"/>
                </a:solidFill>
              </a:rPr>
              <a:t> 2 for the </a:t>
            </a:r>
            <a:r>
              <a:rPr lang="fi-FI" sz="2400" b="1" dirty="0" err="1">
                <a:solidFill>
                  <a:srgbClr val="0065BD"/>
                </a:solidFill>
              </a:rPr>
              <a:t>group</a:t>
            </a:r>
            <a:r>
              <a:rPr lang="fi-FI" sz="2400" b="1" dirty="0">
                <a:solidFill>
                  <a:srgbClr val="0065BD"/>
                </a:solidFill>
              </a:rPr>
              <a:t> </a:t>
            </a:r>
            <a:r>
              <a:rPr lang="fi-FI" sz="2400" b="1" dirty="0" err="1">
                <a:solidFill>
                  <a:srgbClr val="0065BD"/>
                </a:solidFill>
              </a:rPr>
              <a:t>work</a:t>
            </a:r>
            <a:endParaRPr lang="fi-FI" sz="2400" b="1" dirty="0">
              <a:solidFill>
                <a:srgbClr val="0065BD"/>
              </a:solidFill>
            </a:endParaRPr>
          </a:p>
          <a:p>
            <a:pPr algn="l"/>
            <a:endParaRPr lang="fi-FI" sz="2400" b="1" dirty="0">
              <a:solidFill>
                <a:srgbClr val="0065BD"/>
              </a:solidFill>
            </a:endParaRPr>
          </a:p>
          <a:p>
            <a:pPr algn="l"/>
            <a:r>
              <a:rPr lang="en-US" sz="2000" dirty="0"/>
              <a:t>Introduce to your group members at least one and a maximum of three of your ideas for project work. Consider for a moment how the idea(s) could be developed further towards implementation.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Also discuss whether the ideas of the group members are of the same type and whether you could collaborate and set up a group for the course’s project works.</a:t>
            </a:r>
            <a:endParaRPr lang="fi-FI" sz="2000" dirty="0"/>
          </a:p>
          <a:p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F26A20F-409A-4B83-9359-AE415BDAF65D}"/>
              </a:ext>
            </a:extLst>
          </p:cNvPr>
          <p:cNvSpPr/>
          <p:nvPr/>
        </p:nvSpPr>
        <p:spPr bwMode="auto">
          <a:xfrm>
            <a:off x="1115616" y="6072598"/>
            <a:ext cx="1296144" cy="59676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516C67C-26C8-4768-8418-0912DAEED8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5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E90FA0-724A-874E-84D7-47B330DF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Course </a:t>
            </a:r>
            <a:r>
              <a:rPr lang="fi-FI" dirty="0" err="1"/>
              <a:t>diary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534B4B-79A7-4043-A39C-75E3E9A1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1196752"/>
            <a:ext cx="7985125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keep</a:t>
            </a:r>
            <a:r>
              <a:rPr lang="fi-FI" dirty="0"/>
              <a:t> a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diary</a:t>
            </a:r>
            <a:r>
              <a:rPr lang="fi-FI" dirty="0"/>
              <a:t> (for </a:t>
            </a:r>
            <a:r>
              <a:rPr lang="fi-FI" dirty="0" err="1"/>
              <a:t>example</a:t>
            </a:r>
            <a:r>
              <a:rPr lang="fi-FI" dirty="0"/>
              <a:t>,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as a portfolio),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discuss</a:t>
            </a:r>
            <a:r>
              <a:rPr lang="fi-FI" dirty="0"/>
              <a:t> and </a:t>
            </a:r>
            <a:r>
              <a:rPr lang="fi-FI" dirty="0" err="1"/>
              <a:t>reflect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raised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, </a:t>
            </a:r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point</a:t>
            </a:r>
            <a:r>
              <a:rPr lang="fi-FI" dirty="0">
                <a:solidFill>
                  <a:srgbClr val="FF0000"/>
                </a:solidFill>
              </a:rPr>
              <a:t> of </a:t>
            </a:r>
            <a:r>
              <a:rPr lang="fi-FI" dirty="0" err="1">
                <a:solidFill>
                  <a:srgbClr val="FF0000"/>
                </a:solidFill>
              </a:rPr>
              <a:t>view</a:t>
            </a:r>
            <a:r>
              <a:rPr lang="fi-FI" dirty="0">
                <a:solidFill>
                  <a:srgbClr val="FF0000"/>
                </a:solidFill>
              </a:rPr>
              <a:t> of </a:t>
            </a:r>
            <a:r>
              <a:rPr lang="fi-FI" dirty="0" err="1">
                <a:solidFill>
                  <a:srgbClr val="FF0000"/>
                </a:solidFill>
              </a:rPr>
              <a:t>their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own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field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/>
              <a:t>and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 of </a:t>
            </a:r>
            <a:r>
              <a:rPr lang="fi-FI" dirty="0" err="1"/>
              <a:t>view</a:t>
            </a:r>
            <a:r>
              <a:rPr lang="fi-FI" dirty="0"/>
              <a:t> of </a:t>
            </a:r>
            <a:r>
              <a:rPr lang="fi-FI" dirty="0" err="1"/>
              <a:t>artistic</a:t>
            </a:r>
            <a:r>
              <a:rPr lang="fi-FI" dirty="0"/>
              <a:t> </a:t>
            </a:r>
            <a:r>
              <a:rPr lang="fi-FI" dirty="0" err="1"/>
              <a:t>methods</a:t>
            </a:r>
            <a:r>
              <a:rPr lang="fi-FI" dirty="0"/>
              <a:t>, and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present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assignments</a:t>
            </a:r>
            <a:r>
              <a:rPr lang="fi-FI" dirty="0"/>
              <a:t>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diary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handed</a:t>
            </a:r>
            <a:r>
              <a:rPr lang="fi-FI" dirty="0"/>
              <a:t> in to </a:t>
            </a:r>
            <a:r>
              <a:rPr lang="fi-FI" dirty="0" err="1"/>
              <a:t>pass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4B </a:t>
            </a:r>
          </a:p>
          <a:p>
            <a:pPr marL="0" indent="0">
              <a:buNone/>
            </a:pPr>
            <a:r>
              <a:rPr lang="en-US" dirty="0"/>
              <a:t>Develop your idea based on the group discussion to move towards implementation</a:t>
            </a:r>
            <a:endParaRPr lang="fi-FI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A3916C0A-1F3E-2745-B0F9-20E054CEFF46}"/>
              </a:ext>
            </a:extLst>
          </p:cNvPr>
          <p:cNvSpPr/>
          <p:nvPr/>
        </p:nvSpPr>
        <p:spPr bwMode="auto">
          <a:xfrm>
            <a:off x="1043608" y="6093296"/>
            <a:ext cx="1296144" cy="64807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2290B83-B0E6-374F-817B-EDEC1A781E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4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DE495C-A3EC-4814-809D-02938936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 the whole course remotely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F9936E-2B09-4F21-B3E6-636087BA0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Do</a:t>
            </a:r>
            <a:r>
              <a:rPr lang="fi-FI" dirty="0"/>
              <a:t> the </a:t>
            </a:r>
            <a:r>
              <a:rPr lang="fi-FI" dirty="0" err="1"/>
              <a:t>assignments</a:t>
            </a:r>
            <a:r>
              <a:rPr lang="fi-FI" dirty="0"/>
              <a:t> 1 and 2</a:t>
            </a:r>
          </a:p>
          <a:p>
            <a:r>
              <a:rPr lang="fi-FI" dirty="0" err="1"/>
              <a:t>Form</a:t>
            </a:r>
            <a:r>
              <a:rPr lang="fi-FI" dirty="0"/>
              <a:t> a </a:t>
            </a:r>
            <a:r>
              <a:rPr lang="fi-FI" dirty="0" err="1"/>
              <a:t>group</a:t>
            </a:r>
            <a:r>
              <a:rPr lang="fi-FI" dirty="0"/>
              <a:t> </a:t>
            </a:r>
            <a:r>
              <a:rPr lang="en-US" dirty="0"/>
              <a:t>of your loved ones or family members. Invite, for example, your brother, sister, mom, dad or your boy friend or a girl friend to discuss with you about the assignments.</a:t>
            </a:r>
          </a:p>
          <a:p>
            <a:endParaRPr lang="en-US" dirty="0"/>
          </a:p>
          <a:p>
            <a:r>
              <a:rPr lang="en-US" dirty="0"/>
              <a:t>Course diary 4 A ja B: </a:t>
            </a:r>
            <a:r>
              <a:rPr lang="fi-FI" dirty="0" err="1"/>
              <a:t>discuss</a:t>
            </a:r>
            <a:r>
              <a:rPr lang="fi-FI" dirty="0"/>
              <a:t> and </a:t>
            </a:r>
            <a:r>
              <a:rPr lang="fi-FI" dirty="0" err="1"/>
              <a:t>reflect</a:t>
            </a:r>
            <a:r>
              <a:rPr lang="fi-FI" dirty="0"/>
              <a:t> on the </a:t>
            </a:r>
            <a:r>
              <a:rPr lang="fi-FI" dirty="0" err="1"/>
              <a:t>assignments</a:t>
            </a:r>
            <a:r>
              <a:rPr lang="fi-FI" dirty="0"/>
              <a:t> 1 and 2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C3E8371E-454B-4B6E-8D40-DB1139DE52BD}"/>
              </a:ext>
            </a:extLst>
          </p:cNvPr>
          <p:cNvSpPr/>
          <p:nvPr/>
        </p:nvSpPr>
        <p:spPr bwMode="auto">
          <a:xfrm>
            <a:off x="1043608" y="6093296"/>
            <a:ext cx="1296144" cy="64807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3AD4159-CD7D-4033-8155-7D899EADC8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9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009B771-ADFA-458B-B46E-36DB95ADFC38}"/>
              </a:ext>
            </a:extLst>
          </p:cNvPr>
          <p:cNvSpPr/>
          <p:nvPr/>
        </p:nvSpPr>
        <p:spPr bwMode="auto">
          <a:xfrm>
            <a:off x="1115616" y="6021288"/>
            <a:ext cx="1296144" cy="72008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B8DF976-B3B6-4381-9AB5-4B9EEB2E48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048BE67-F100-4F86-A90E-14AB95E27414}"/>
              </a:ext>
            </a:extLst>
          </p:cNvPr>
          <p:cNvSpPr txBox="1"/>
          <p:nvPr/>
        </p:nvSpPr>
        <p:spPr>
          <a:xfrm>
            <a:off x="611560" y="404664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Mon 10.5. In-person / on-campus + excursion to the Test Site</a:t>
            </a:r>
            <a:endParaRPr lang="fi-FI" sz="2400" dirty="0">
              <a:solidFill>
                <a:srgbClr val="FF0000"/>
              </a:solidFill>
            </a:endParaRPr>
          </a:p>
          <a:p>
            <a:pPr algn="l"/>
            <a:endParaRPr lang="fi-FI" dirty="0"/>
          </a:p>
          <a:p>
            <a:pPr algn="l"/>
            <a:r>
              <a:rPr lang="en-US" b="1" dirty="0"/>
              <a:t>Internal instructions related to coronavirus:</a:t>
            </a:r>
            <a:endParaRPr lang="fi-FI" dirty="0"/>
          </a:p>
          <a:p>
            <a:pPr algn="l"/>
            <a:r>
              <a:rPr lang="en-US" dirty="0"/>
              <a:t> </a:t>
            </a:r>
            <a:endParaRPr lang="fi-FI" dirty="0"/>
          </a:p>
          <a:p>
            <a:pPr algn="l"/>
            <a:r>
              <a:rPr lang="fi-FI" u="sng" dirty="0">
                <a:hlinkClick r:id="rId3"/>
              </a:rPr>
              <a:t>https://www.aalto.fi/en/aalto-university/internal-instructions-related-to-coronavirus</a:t>
            </a:r>
            <a:endParaRPr lang="fi-FI" dirty="0"/>
          </a:p>
          <a:p>
            <a:pPr algn="l"/>
            <a:r>
              <a:rPr lang="fi-FI" dirty="0"/>
              <a:t> 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/>
              <a:t>Teaching may be arranged on campus when the nature and goals of the teaching demand, for example, for experimental work and artistic activities. </a:t>
            </a:r>
            <a:r>
              <a:rPr lang="fi-FI" dirty="0"/>
              <a:t>Schools are </a:t>
            </a:r>
            <a:r>
              <a:rPr lang="fi-FI" dirty="0" err="1"/>
              <a:t>responsible</a:t>
            </a:r>
            <a:r>
              <a:rPr lang="fi-FI" dirty="0"/>
              <a:t> for </a:t>
            </a:r>
            <a:r>
              <a:rPr lang="fi-FI" dirty="0" err="1"/>
              <a:t>identifying</a:t>
            </a:r>
            <a:r>
              <a:rPr lang="fi-FI" dirty="0"/>
              <a:t> and </a:t>
            </a:r>
            <a:r>
              <a:rPr lang="fi-FI" dirty="0" err="1"/>
              <a:t>prioritising</a:t>
            </a:r>
            <a:r>
              <a:rPr lang="fi-FI" dirty="0"/>
              <a:t> </a:t>
            </a:r>
            <a:r>
              <a:rPr lang="fi-FI" dirty="0" err="1"/>
              <a:t>such</a:t>
            </a:r>
            <a:r>
              <a:rPr lang="fi-FI" dirty="0"/>
              <a:t> </a:t>
            </a:r>
            <a:r>
              <a:rPr lang="fi-FI" dirty="0" err="1"/>
              <a:t>teaching</a:t>
            </a:r>
            <a:r>
              <a:rPr lang="fi-FI" dirty="0"/>
              <a:t>.</a:t>
            </a:r>
          </a:p>
          <a:p>
            <a:pPr lvl="0" algn="l"/>
            <a:endParaRPr lang="fi-FI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/>
              <a:t>If you have any questions about course arrangements at the general level, you can contact the UWAS office.</a:t>
            </a:r>
          </a:p>
          <a:p>
            <a:pPr lvl="0" algn="l"/>
            <a:endParaRPr lang="fi-FI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/>
              <a:t>If you have symptoms of a cold, influenza or some other infectious disease, stay at home.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178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A47B7303-D2CA-4F95-8BCA-C2C2A2BADBDF}"/>
              </a:ext>
            </a:extLst>
          </p:cNvPr>
          <p:cNvSpPr/>
          <p:nvPr/>
        </p:nvSpPr>
        <p:spPr bwMode="auto">
          <a:xfrm>
            <a:off x="1115616" y="6021288"/>
            <a:ext cx="1296144" cy="72008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D3D4A6A-01E5-459C-BE02-CCFB8126AA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20C69E8-7E10-42C2-B85F-38D2299CD47E}"/>
              </a:ext>
            </a:extLst>
          </p:cNvPr>
          <p:cNvSpPr txBox="1"/>
          <p:nvPr/>
        </p:nvSpPr>
        <p:spPr>
          <a:xfrm>
            <a:off x="611560" y="692696"/>
            <a:ext cx="79208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00000"/>
                </a:solidFill>
              </a:rPr>
              <a:t>When you arrive on campus:</a:t>
            </a:r>
            <a:endParaRPr lang="fi-FI" sz="2400" dirty="0">
              <a:solidFill>
                <a:srgbClr val="F00000"/>
              </a:solidFill>
            </a:endParaRPr>
          </a:p>
          <a:p>
            <a:pPr algn="l"/>
            <a:r>
              <a:rPr lang="en-US" dirty="0"/>
              <a:t> </a:t>
            </a:r>
            <a:endParaRPr lang="fi-FI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/>
              <a:t>Make sure you comply with the general hygiene instructions and wash your hands.</a:t>
            </a:r>
          </a:p>
          <a:p>
            <a:pPr lvl="0" algn="l"/>
            <a:endParaRPr lang="fi-FI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/>
              <a:t>We use face masks in all university indoor spaces, except in the case of individuals who are prevented from doing so for health reasons. If you forget to bring a mask, you may obtain a spare one from the lobby services of the building.  </a:t>
            </a:r>
          </a:p>
          <a:p>
            <a:pPr lvl="0" algn="l"/>
            <a:r>
              <a:rPr lang="en-US" dirty="0"/>
              <a:t>  </a:t>
            </a:r>
            <a:endParaRPr lang="fi-FI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/>
              <a:t>The safety distance between two persons must be two </a:t>
            </a:r>
            <a:r>
              <a:rPr lang="en-US" dirty="0" err="1"/>
              <a:t>metres</a:t>
            </a:r>
            <a:r>
              <a:rPr lang="en-US" dirty="0"/>
              <a:t> at a minimum. Everyone is responsible for seeing to their own physical distancing.</a:t>
            </a:r>
          </a:p>
          <a:p>
            <a:pPr lvl="0" algn="l"/>
            <a:endParaRPr lang="fi-FI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/>
              <a:t>Avoid staying in public indoor spaces on campus.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569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31D84C00-3F8A-4C46-8BC9-158A5ECCE339}"/>
              </a:ext>
            </a:extLst>
          </p:cNvPr>
          <p:cNvSpPr txBox="1"/>
          <p:nvPr/>
        </p:nvSpPr>
        <p:spPr>
          <a:xfrm>
            <a:off x="647564" y="112474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Mon 10.5. at 15.15–16.45 </a:t>
            </a:r>
          </a:p>
          <a:p>
            <a:pPr algn="l"/>
            <a:r>
              <a:rPr lang="en-US" sz="2400" b="1" dirty="0"/>
              <a:t>Lecture rooms: Q201 ja Q202 at </a:t>
            </a:r>
            <a:r>
              <a:rPr lang="en-US" sz="2400" b="1" dirty="0" err="1"/>
              <a:t>Väre</a:t>
            </a:r>
            <a:endParaRPr lang="fi-FI" sz="2400" dirty="0"/>
          </a:p>
          <a:p>
            <a:pPr algn="l"/>
            <a:endParaRPr lang="en-US" sz="2400" b="1" dirty="0">
              <a:solidFill>
                <a:srgbClr val="FF0000"/>
              </a:solidFill>
            </a:endParaRP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Group works based on the course literature and lectures</a:t>
            </a:r>
            <a:endParaRPr lang="fi-FI" sz="2400" b="1" dirty="0">
              <a:solidFill>
                <a:srgbClr val="FF0000"/>
              </a:solidFill>
            </a:endParaRPr>
          </a:p>
          <a:p>
            <a:pPr algn="l"/>
            <a:endParaRPr lang="fi-FI" sz="2400" dirty="0"/>
          </a:p>
          <a:p>
            <a:pPr algn="l"/>
            <a:r>
              <a:rPr lang="fi-FI" sz="2400" b="1" dirty="0">
                <a:solidFill>
                  <a:srgbClr val="F00000"/>
                </a:solidFill>
              </a:rPr>
              <a:t>+</a:t>
            </a:r>
          </a:p>
          <a:p>
            <a:pPr algn="l"/>
            <a:endParaRPr lang="fi-FI" sz="2400" b="1" dirty="0">
              <a:solidFill>
                <a:srgbClr val="F00000"/>
              </a:solidFill>
            </a:endParaRPr>
          </a:p>
          <a:p>
            <a:pPr algn="l"/>
            <a:r>
              <a:rPr lang="en-US" sz="2400" b="1" dirty="0">
                <a:solidFill>
                  <a:srgbClr val="F00000"/>
                </a:solidFill>
              </a:rPr>
              <a:t>Sketches / ideas for the projects </a:t>
            </a:r>
            <a:endParaRPr lang="fi-FI" sz="2400" b="1" dirty="0">
              <a:solidFill>
                <a:srgbClr val="F00000"/>
              </a:solidFill>
            </a:endParaRPr>
          </a:p>
          <a:p>
            <a:pPr algn="l"/>
            <a:endParaRPr lang="fi-FI" sz="2400" dirty="0"/>
          </a:p>
          <a:p>
            <a:pPr algn="l"/>
            <a:endParaRPr lang="fi-FI" sz="2400" dirty="0"/>
          </a:p>
          <a:p>
            <a:pPr algn="l"/>
            <a:endParaRPr lang="fi-FI" sz="2400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023859CA-539B-BD48-8C05-DBC1F218C16B}"/>
              </a:ext>
            </a:extLst>
          </p:cNvPr>
          <p:cNvSpPr/>
          <p:nvPr/>
        </p:nvSpPr>
        <p:spPr bwMode="auto">
          <a:xfrm>
            <a:off x="1115616" y="6021288"/>
            <a:ext cx="1296144" cy="72008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912E572-87B3-1241-954A-F9FBA5C92C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4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A1E31A-2585-384E-8975-368B9BB1E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489654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1400" dirty="0"/>
              <a:t>1. Soini, K.; </a:t>
            </a:r>
            <a:r>
              <a:rPr lang="fi-FI" sz="1400" dirty="0" err="1"/>
              <a:t>Dessein</a:t>
            </a:r>
            <a:r>
              <a:rPr lang="fi-FI" sz="1400" dirty="0"/>
              <a:t>, J. Culture-Sustainability </a:t>
            </a:r>
            <a:r>
              <a:rPr lang="fi-FI" sz="1400" dirty="0" err="1"/>
              <a:t>Relation</a:t>
            </a:r>
            <a:r>
              <a:rPr lang="fi-FI" sz="1400" dirty="0"/>
              <a:t>: </a:t>
            </a:r>
            <a:r>
              <a:rPr lang="fi-FI" sz="1400" dirty="0" err="1"/>
              <a:t>Towards</a:t>
            </a:r>
            <a:r>
              <a:rPr lang="fi-FI" sz="1400" dirty="0"/>
              <a:t> a </a:t>
            </a:r>
            <a:r>
              <a:rPr lang="fi-FI" sz="1400" dirty="0" err="1"/>
              <a:t>Conceptual</a:t>
            </a:r>
            <a:r>
              <a:rPr lang="fi-FI" sz="1400" dirty="0"/>
              <a:t> Framework. Sustainability 2016, 8, 167</a:t>
            </a:r>
          </a:p>
          <a:p>
            <a:pPr>
              <a:spcBef>
                <a:spcPts val="0"/>
              </a:spcBef>
            </a:pPr>
            <a:endParaRPr lang="fi-FI" sz="1400" dirty="0"/>
          </a:p>
          <a:p>
            <a:pPr marL="0" indent="0">
              <a:spcBef>
                <a:spcPts val="0"/>
              </a:spcBef>
              <a:buNone/>
            </a:pPr>
            <a:r>
              <a:rPr lang="fi-FI" sz="1400" dirty="0">
                <a:hlinkClick r:id="rId2"/>
              </a:rPr>
              <a:t>https://www.mdpi.com/2071-1050/8/2/167</a:t>
            </a:r>
            <a:endParaRPr lang="fi-FI" sz="1400" dirty="0"/>
          </a:p>
          <a:p>
            <a:pPr marL="0" indent="0">
              <a:spcBef>
                <a:spcPts val="0"/>
              </a:spcBef>
              <a:buNone/>
            </a:pPr>
            <a:endParaRPr lang="fi-FI" sz="1400" dirty="0"/>
          </a:p>
          <a:p>
            <a:pPr marL="0" indent="0">
              <a:spcBef>
                <a:spcPts val="0"/>
              </a:spcBef>
              <a:buNone/>
            </a:pPr>
            <a:r>
              <a:rPr lang="fi-FI" sz="1400" dirty="0"/>
              <a:t>2. Mäkikoskela, Riikka. </a:t>
            </a:r>
            <a:r>
              <a:rPr lang="en-US" sz="1400" dirty="0"/>
              <a:t>2018. FROM FAR TO CLOSE (AND BACK). MATERIAL RESISTANCE AND CHANGING PERSPECTIVES IN VISUAL ART PRACTICE. </a:t>
            </a:r>
            <a:r>
              <a:rPr lang="en-US" sz="1400" dirty="0" err="1"/>
              <a:t>Synnyt</a:t>
            </a:r>
            <a:r>
              <a:rPr lang="en-US" sz="1400" dirty="0"/>
              <a:t>/Origins Journal, Issue 3: Special issue on </a:t>
            </a:r>
            <a:r>
              <a:rPr lang="en-US" sz="1400" dirty="0" err="1"/>
              <a:t>Catalyses</a:t>
            </a:r>
            <a:r>
              <a:rPr lang="en-US" sz="1400" dirty="0"/>
              <a:t>, Interventions, Transformations, 349–378 </a:t>
            </a:r>
          </a:p>
          <a:p>
            <a:pPr>
              <a:spcBef>
                <a:spcPts val="0"/>
              </a:spcBef>
            </a:pPr>
            <a:endParaRPr lang="en-US" sz="1400" dirty="0">
              <a:hlinkClick r:id="" action="ppaction://noactio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hlinkClick r:id="" action="ppaction://noaction"/>
              </a:rPr>
              <a:t>https://researtsedu.com/2018-december-issue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fi-FI" sz="1400" dirty="0"/>
          </a:p>
          <a:p>
            <a:pPr>
              <a:spcBef>
                <a:spcPts val="0"/>
              </a:spcBef>
            </a:pPr>
            <a:r>
              <a:rPr lang="fi-FI" sz="1400" dirty="0"/>
              <a:t>Niinimäki, Kirsi (ed.), 2018:</a:t>
            </a:r>
          </a:p>
          <a:p>
            <a:pPr marL="0" indent="0">
              <a:spcBef>
                <a:spcPts val="0"/>
              </a:spcBef>
              <a:buNone/>
            </a:pPr>
            <a:endParaRPr lang="fi-FI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fi-FI" sz="1400" b="1" dirty="0" err="1"/>
              <a:t>Sustainable</a:t>
            </a:r>
            <a:r>
              <a:rPr lang="fi-FI" sz="1400" b="1" dirty="0"/>
              <a:t> </a:t>
            </a:r>
            <a:r>
              <a:rPr lang="fi-FI" sz="1400" b="1" dirty="0" err="1"/>
              <a:t>Fashion</a:t>
            </a:r>
            <a:r>
              <a:rPr lang="fi-FI" sz="1400" b="1" dirty="0"/>
              <a:t> in a </a:t>
            </a:r>
            <a:r>
              <a:rPr lang="fi-FI" sz="1400" b="1" dirty="0" err="1"/>
              <a:t>Circular</a:t>
            </a:r>
            <a:r>
              <a:rPr lang="fi-FI" sz="1400" b="1" dirty="0"/>
              <a:t> </a:t>
            </a:r>
            <a:r>
              <a:rPr lang="fi-FI" sz="1400" b="1" dirty="0" err="1"/>
              <a:t>Economy</a:t>
            </a:r>
            <a:endParaRPr lang="fi-FI" sz="1400" b="1" dirty="0"/>
          </a:p>
          <a:p>
            <a:pPr marL="0" indent="0">
              <a:spcBef>
                <a:spcPts val="0"/>
              </a:spcBef>
              <a:buNone/>
            </a:pPr>
            <a:endParaRPr lang="fi-FI" sz="1400" dirty="0"/>
          </a:p>
          <a:p>
            <a:pPr marL="0" indent="0">
              <a:spcBef>
                <a:spcPts val="0"/>
              </a:spcBef>
              <a:buNone/>
            </a:pPr>
            <a:r>
              <a:rPr lang="fi-FI" sz="1400" dirty="0">
                <a:hlinkClick r:id="rId3"/>
              </a:rPr>
              <a:t>https://shop.aalto.fi/media/filer_public/53/dc/53dc45bd-9e9e-4d83-916d-1d1ff6bf88d2/sustainable_fashion_in_a_circular_economyfinal.pdf</a:t>
            </a:r>
            <a:endParaRPr lang="fi-FI" sz="1400" dirty="0"/>
          </a:p>
          <a:p>
            <a:pPr marL="0" indent="0">
              <a:spcBef>
                <a:spcPts val="0"/>
              </a:spcBef>
              <a:buNone/>
            </a:pPr>
            <a:endParaRPr lang="fi-FI" sz="1400" dirty="0"/>
          </a:p>
          <a:p>
            <a:pPr marL="0" indent="0">
              <a:spcBef>
                <a:spcPts val="0"/>
              </a:spcBef>
              <a:buNone/>
            </a:pPr>
            <a:r>
              <a:rPr lang="fi-FI" sz="1400" dirty="0" err="1"/>
              <a:t>Especially</a:t>
            </a:r>
            <a:r>
              <a:rPr lang="fi-FI" sz="1400" dirty="0"/>
              <a:t> the </a:t>
            </a:r>
            <a:r>
              <a:rPr lang="fi-FI" sz="1400" dirty="0" err="1"/>
              <a:t>chapters</a:t>
            </a:r>
            <a:r>
              <a:rPr lang="fi-FI" sz="14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fi-FI" sz="1400" dirty="0"/>
          </a:p>
          <a:p>
            <a:pPr marL="0" indent="0">
              <a:spcBef>
                <a:spcPts val="0"/>
              </a:spcBef>
              <a:buNone/>
            </a:pPr>
            <a:r>
              <a:rPr lang="fi-FI" sz="1400" dirty="0"/>
              <a:t>3. </a:t>
            </a:r>
            <a:r>
              <a:rPr lang="fi-FI" sz="1400" dirty="0" err="1"/>
              <a:t>Collaborative</a:t>
            </a:r>
            <a:r>
              <a:rPr lang="fi-FI" sz="1400" dirty="0"/>
              <a:t> </a:t>
            </a:r>
            <a:r>
              <a:rPr lang="fi-FI" sz="1400" dirty="0" err="1"/>
              <a:t>Consumption</a:t>
            </a:r>
            <a:r>
              <a:rPr lang="fi-FI" sz="1400" dirty="0"/>
              <a:t> and the </a:t>
            </a:r>
            <a:r>
              <a:rPr lang="fi-FI" sz="1400" dirty="0" err="1"/>
              <a:t>Fashion</a:t>
            </a:r>
            <a:r>
              <a:rPr lang="fi-FI" sz="1400" dirty="0"/>
              <a:t> Industry (</a:t>
            </a:r>
            <a:r>
              <a:rPr lang="fi-FI" sz="1400" dirty="0" err="1"/>
              <a:t>Henninger</a:t>
            </a:r>
            <a:r>
              <a:rPr lang="fi-FI" sz="1400" dirty="0"/>
              <a:t>, Jones, </a:t>
            </a:r>
            <a:r>
              <a:rPr lang="fi-FI" sz="1400" dirty="0" err="1"/>
              <a:t>Boardman</a:t>
            </a:r>
            <a:r>
              <a:rPr lang="fi-FI" sz="1400" dirty="0"/>
              <a:t> &amp; Mc </a:t>
            </a:r>
            <a:r>
              <a:rPr lang="fi-FI" sz="1400" dirty="0" err="1"/>
              <a:t>Cormick</a:t>
            </a:r>
            <a:r>
              <a:rPr lang="fi-FI" sz="14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400" dirty="0"/>
              <a:t>4. </a:t>
            </a:r>
            <a:r>
              <a:rPr lang="fi-FI" sz="1400" dirty="0" err="1"/>
              <a:t>Designing</a:t>
            </a:r>
            <a:r>
              <a:rPr lang="fi-FI" sz="1400" dirty="0"/>
              <a:t> for a Circular Economy (</a:t>
            </a:r>
            <a:r>
              <a:rPr lang="fi-FI" sz="1400" dirty="0" err="1"/>
              <a:t>Balkenende</a:t>
            </a:r>
            <a:r>
              <a:rPr lang="fi-FI" sz="1400" dirty="0"/>
              <a:t> &amp; </a:t>
            </a:r>
            <a:r>
              <a:rPr lang="fi-FI" sz="1400" dirty="0" err="1"/>
              <a:t>Bakker</a:t>
            </a:r>
            <a:r>
              <a:rPr lang="fi-FI" sz="1400" dirty="0"/>
              <a:t>)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1F63E554-915F-414F-B975-1DD20FAE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994172"/>
          </a:xfrm>
        </p:spPr>
        <p:txBody>
          <a:bodyPr/>
          <a:lstStyle/>
          <a:p>
            <a:r>
              <a:rPr lang="fi-FI" dirty="0" err="1"/>
              <a:t>Readings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2370E2-C8E6-4A05-918E-CFFF84DC0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924A16FD-8F94-4E32-8A95-5C435DF55DEA}"/>
              </a:ext>
            </a:extLst>
          </p:cNvPr>
          <p:cNvSpPr/>
          <p:nvPr/>
        </p:nvSpPr>
        <p:spPr bwMode="auto">
          <a:xfrm>
            <a:off x="1115616" y="5898976"/>
            <a:ext cx="1368152" cy="9144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5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3F201E-1E37-4F55-AC3E-3A13C934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7" y="620688"/>
            <a:ext cx="7985125" cy="4593432"/>
          </a:xfrm>
        </p:spPr>
        <p:txBody>
          <a:bodyPr/>
          <a:lstStyle/>
          <a:p>
            <a:pPr marL="0" indent="0">
              <a:buNone/>
            </a:pPr>
            <a:r>
              <a:rPr lang="fi-FI" sz="2800" b="1" dirty="0"/>
              <a:t>ASSIGNMENT</a:t>
            </a:r>
          </a:p>
          <a:p>
            <a:pPr marL="0" indent="0">
              <a:buNone/>
            </a:pPr>
            <a:endParaRPr lang="fi-FI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2800" b="1" dirty="0" err="1">
                <a:solidFill>
                  <a:srgbClr val="FF0000"/>
                </a:solidFill>
              </a:rPr>
              <a:t>Pick</a:t>
            </a:r>
            <a:r>
              <a:rPr lang="fi-FI" sz="2800" b="1" dirty="0">
                <a:solidFill>
                  <a:srgbClr val="FF0000"/>
                </a:solidFill>
              </a:rPr>
              <a:t> </a:t>
            </a:r>
            <a:r>
              <a:rPr lang="fi-FI" sz="2800" b="1" dirty="0" err="1">
                <a:solidFill>
                  <a:srgbClr val="FF0000"/>
                </a:solidFill>
              </a:rPr>
              <a:t>two</a:t>
            </a:r>
            <a:r>
              <a:rPr lang="fi-FI" sz="2800" b="1" dirty="0">
                <a:solidFill>
                  <a:srgbClr val="FF0000"/>
                </a:solidFill>
              </a:rPr>
              <a:t> </a:t>
            </a:r>
            <a:r>
              <a:rPr lang="fi-FI" sz="2800" b="1" dirty="0" err="1">
                <a:solidFill>
                  <a:srgbClr val="FF0000"/>
                </a:solidFill>
              </a:rPr>
              <a:t>articles</a:t>
            </a:r>
            <a:r>
              <a:rPr lang="fi-FI" sz="2800" b="1" dirty="0">
                <a:solidFill>
                  <a:srgbClr val="FF0000"/>
                </a:solidFill>
              </a:rPr>
              <a:t>/</a:t>
            </a:r>
            <a:r>
              <a:rPr lang="fi-FI" sz="2800" b="1" dirty="0" err="1">
                <a:solidFill>
                  <a:srgbClr val="FF0000"/>
                </a:solidFill>
              </a:rPr>
              <a:t>chapters</a:t>
            </a:r>
            <a:r>
              <a:rPr lang="fi-FI" sz="2800" b="1" dirty="0">
                <a:solidFill>
                  <a:srgbClr val="FF0000"/>
                </a:solidFill>
              </a:rPr>
              <a:t> from the </a:t>
            </a:r>
            <a:r>
              <a:rPr lang="fi-FI" sz="2800" b="1" dirty="0" err="1">
                <a:solidFill>
                  <a:srgbClr val="FF0000"/>
                </a:solidFill>
              </a:rPr>
              <a:t>reading</a:t>
            </a:r>
            <a:r>
              <a:rPr lang="fi-FI" sz="2800" b="1" dirty="0">
                <a:solidFill>
                  <a:srgbClr val="FF0000"/>
                </a:solidFill>
              </a:rPr>
              <a:t> </a:t>
            </a:r>
            <a:r>
              <a:rPr lang="fi-FI" sz="2800" b="1" dirty="0" err="1">
                <a:solidFill>
                  <a:srgbClr val="FF0000"/>
                </a:solidFill>
              </a:rPr>
              <a:t>list</a:t>
            </a:r>
            <a:r>
              <a:rPr lang="fi-FI" sz="28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fi-FI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2800" b="1" dirty="0">
                <a:solidFill>
                  <a:srgbClr val="FF0000"/>
                </a:solidFill>
              </a:rPr>
              <a:t>Please, </a:t>
            </a:r>
            <a:r>
              <a:rPr lang="fi-FI" sz="2800" b="1" dirty="0" err="1">
                <a:solidFill>
                  <a:srgbClr val="FF0000"/>
                </a:solidFill>
              </a:rPr>
              <a:t>read</a:t>
            </a:r>
            <a:r>
              <a:rPr lang="fi-FI" sz="2800" b="1" dirty="0">
                <a:solidFill>
                  <a:srgbClr val="FF0000"/>
                </a:solidFill>
              </a:rPr>
              <a:t> </a:t>
            </a:r>
            <a:r>
              <a:rPr lang="fi-FI" sz="2800" b="1" dirty="0" err="1">
                <a:solidFill>
                  <a:srgbClr val="FF0000"/>
                </a:solidFill>
              </a:rPr>
              <a:t>them</a:t>
            </a:r>
            <a:r>
              <a:rPr lang="fi-FI" sz="2800" b="1" dirty="0">
                <a:solidFill>
                  <a:srgbClr val="FF0000"/>
                </a:solidFill>
              </a:rPr>
              <a:t> by the 10th of May!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en-US" sz="2800" dirty="0"/>
              <a:t>Then, we will have group works based on the text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fi-FI" sz="2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AD42A2-7136-4A1F-A2E5-64EF04BDB8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9C53CD9B-CA60-40EA-B031-C790402AD132}"/>
              </a:ext>
            </a:extLst>
          </p:cNvPr>
          <p:cNvSpPr/>
          <p:nvPr/>
        </p:nvSpPr>
        <p:spPr bwMode="auto">
          <a:xfrm>
            <a:off x="1115616" y="5898976"/>
            <a:ext cx="1368152" cy="9144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D58993C5-B4B6-074F-9024-38DD1AA46CB2}"/>
              </a:ext>
            </a:extLst>
          </p:cNvPr>
          <p:cNvSpPr txBox="1"/>
          <p:nvPr/>
        </p:nvSpPr>
        <p:spPr>
          <a:xfrm>
            <a:off x="539552" y="548680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15.15–15.55 Q201 at </a:t>
            </a:r>
            <a:r>
              <a:rPr lang="en-US" b="1" dirty="0" err="1"/>
              <a:t>Väre</a:t>
            </a:r>
            <a:endParaRPr lang="fi-FI" b="1" dirty="0"/>
          </a:p>
          <a:p>
            <a:pPr algn="l"/>
            <a:endParaRPr lang="en-US" dirty="0"/>
          </a:p>
          <a:p>
            <a:pPr algn="l"/>
            <a:r>
              <a:rPr lang="en-US" dirty="0"/>
              <a:t>Group 1</a:t>
            </a:r>
          </a:p>
          <a:p>
            <a:pPr algn="l"/>
            <a:r>
              <a:rPr lang="en-US" dirty="0"/>
              <a:t>Group 2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b="1" dirty="0"/>
              <a:t>15.15–15.55 Q202 at </a:t>
            </a:r>
            <a:r>
              <a:rPr lang="en-US" b="1" dirty="0" err="1"/>
              <a:t>Väre</a:t>
            </a:r>
            <a:endParaRPr lang="fi-FI" b="1" dirty="0"/>
          </a:p>
          <a:p>
            <a:pPr algn="l"/>
            <a:endParaRPr lang="en-US" dirty="0"/>
          </a:p>
          <a:p>
            <a:pPr algn="l"/>
            <a:r>
              <a:rPr lang="en-US" dirty="0"/>
              <a:t>Group 3</a:t>
            </a:r>
          </a:p>
          <a:p>
            <a:pPr algn="l"/>
            <a:r>
              <a:rPr lang="en-US" dirty="0"/>
              <a:t>Group 4</a:t>
            </a:r>
          </a:p>
          <a:p>
            <a:pPr algn="l"/>
            <a:endParaRPr lang="fi-FI" dirty="0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1E413940-93B4-4043-9E60-D385D7C82D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16ED081C-7583-014C-BAB0-3B875FF860D3}"/>
              </a:ext>
            </a:extLst>
          </p:cNvPr>
          <p:cNvSpPr/>
          <p:nvPr/>
        </p:nvSpPr>
        <p:spPr bwMode="auto">
          <a:xfrm>
            <a:off x="1115616" y="6072598"/>
            <a:ext cx="1202432" cy="66877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6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045B69D-F776-7847-B48F-E99587139F45}"/>
              </a:ext>
            </a:extLst>
          </p:cNvPr>
          <p:cNvSpPr txBox="1"/>
          <p:nvPr/>
        </p:nvSpPr>
        <p:spPr>
          <a:xfrm>
            <a:off x="503548" y="205830"/>
            <a:ext cx="813690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b="1" dirty="0" err="1">
                <a:solidFill>
                  <a:srgbClr val="0065BD"/>
                </a:solidFill>
                <a:latin typeface="+mn-lt"/>
              </a:rPr>
              <a:t>Assignment</a:t>
            </a:r>
            <a:r>
              <a:rPr lang="fi-FI" sz="2000" b="1" dirty="0">
                <a:solidFill>
                  <a:srgbClr val="0065BD"/>
                </a:solidFill>
                <a:latin typeface="+mn-lt"/>
              </a:rPr>
              <a:t> 1 for the </a:t>
            </a:r>
            <a:r>
              <a:rPr lang="fi-FI" sz="2000" b="1" dirty="0" err="1">
                <a:solidFill>
                  <a:srgbClr val="0065BD"/>
                </a:solidFill>
                <a:latin typeface="+mn-lt"/>
              </a:rPr>
              <a:t>group</a:t>
            </a:r>
            <a:r>
              <a:rPr lang="fi-FI" sz="2000" b="1" dirty="0">
                <a:solidFill>
                  <a:srgbClr val="0065BD"/>
                </a:solidFill>
                <a:latin typeface="+mn-lt"/>
              </a:rPr>
              <a:t> </a:t>
            </a:r>
            <a:r>
              <a:rPr lang="fi-FI" sz="2000" b="1" dirty="0" err="1">
                <a:solidFill>
                  <a:srgbClr val="0065BD"/>
                </a:solidFill>
                <a:latin typeface="+mn-lt"/>
              </a:rPr>
              <a:t>work</a:t>
            </a:r>
            <a:endParaRPr lang="fi-FI" sz="2000" b="1" dirty="0">
              <a:solidFill>
                <a:srgbClr val="0065BD"/>
              </a:solidFill>
              <a:latin typeface="+mn-lt"/>
            </a:endParaRPr>
          </a:p>
          <a:p>
            <a:pPr algn="l"/>
            <a:r>
              <a:rPr lang="fi-FI" sz="2000" dirty="0">
                <a:latin typeface="+mn-lt"/>
              </a:rPr>
              <a:t> </a:t>
            </a:r>
          </a:p>
          <a:p>
            <a:pPr algn="l"/>
            <a:r>
              <a:rPr lang="en-US" dirty="0">
                <a:cs typeface="Times New Roman" panose="02020603050405020304" pitchFamily="18" charset="0"/>
              </a:rPr>
              <a:t>The importance of the cultural dimension has strengthened in ecological thinking. </a:t>
            </a:r>
            <a:r>
              <a:rPr lang="fi-FI" dirty="0">
                <a:latin typeface="+mn-lt"/>
                <a:cs typeface="Times New Roman" panose="02020603050405020304" pitchFamily="18" charset="0"/>
              </a:rPr>
              <a:t>How </a:t>
            </a:r>
            <a:r>
              <a:rPr lang="fi-FI" dirty="0" err="1">
                <a:latin typeface="+mn-lt"/>
              </a:rPr>
              <a:t>can</a:t>
            </a:r>
            <a:r>
              <a:rPr lang="fi-FI" dirty="0">
                <a:latin typeface="+mn-lt"/>
              </a:rPr>
              <a:t> culture </a:t>
            </a:r>
            <a:r>
              <a:rPr lang="fi-FI" dirty="0" err="1">
                <a:latin typeface="+mn-lt"/>
              </a:rPr>
              <a:t>be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understood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within</a:t>
            </a:r>
            <a:r>
              <a:rPr lang="fi-FI" dirty="0">
                <a:latin typeface="+mn-lt"/>
              </a:rPr>
              <a:t> the </a:t>
            </a:r>
            <a:r>
              <a:rPr lang="fi-FI" dirty="0" err="1">
                <a:latin typeface="+mn-lt"/>
              </a:rPr>
              <a:t>context</a:t>
            </a:r>
            <a:r>
              <a:rPr lang="fi-FI" dirty="0">
                <a:latin typeface="+mn-lt"/>
              </a:rPr>
              <a:t> of </a:t>
            </a:r>
            <a:r>
              <a:rPr lang="fi-FI" dirty="0" err="1">
                <a:latin typeface="+mn-lt"/>
              </a:rPr>
              <a:t>sustainability</a:t>
            </a:r>
            <a:r>
              <a:rPr lang="fi-FI" dirty="0">
                <a:latin typeface="+mn-lt"/>
              </a:rPr>
              <a:t> and circular economy? </a:t>
            </a:r>
          </a:p>
          <a:p>
            <a:pPr algn="l"/>
            <a:endParaRPr lang="fi-FI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fi-FI" dirty="0" err="1">
                <a:solidFill>
                  <a:srgbClr val="FF0000"/>
                </a:solidFill>
                <a:latin typeface="+mn-lt"/>
              </a:rPr>
              <a:t>Discuss</a:t>
            </a:r>
            <a:r>
              <a:rPr lang="fi-FI" dirty="0">
                <a:solidFill>
                  <a:srgbClr val="FF0000"/>
                </a:solidFill>
                <a:latin typeface="+mn-lt"/>
              </a:rPr>
              <a:t> and </a:t>
            </a:r>
            <a:r>
              <a:rPr lang="fi-FI" dirty="0" err="1">
                <a:solidFill>
                  <a:srgbClr val="FF0000"/>
                </a:solidFill>
                <a:latin typeface="+mn-lt"/>
              </a:rPr>
              <a:t>pick</a:t>
            </a:r>
            <a:r>
              <a:rPr lang="fi-FI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+mn-lt"/>
              </a:rPr>
              <a:t>one</a:t>
            </a:r>
            <a:r>
              <a:rPr lang="fi-FI" dirty="0">
                <a:solidFill>
                  <a:srgbClr val="FF0000"/>
                </a:solidFill>
                <a:latin typeface="+mn-lt"/>
              </a:rPr>
              <a:t> long-</a:t>
            </a:r>
            <a:r>
              <a:rPr lang="fi-FI" dirty="0" err="1">
                <a:solidFill>
                  <a:srgbClr val="FF0000"/>
                </a:solidFill>
                <a:latin typeface="+mn-lt"/>
              </a:rPr>
              <a:t>lived</a:t>
            </a:r>
            <a:r>
              <a:rPr lang="fi-FI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+mn-lt"/>
              </a:rPr>
              <a:t>product</a:t>
            </a:r>
            <a:r>
              <a:rPr lang="fi-FI" dirty="0">
                <a:solidFill>
                  <a:srgbClr val="FF0000"/>
                </a:solidFill>
                <a:latin typeface="+mn-lt"/>
              </a:rPr>
              <a:t>, service or </a:t>
            </a:r>
            <a:r>
              <a:rPr lang="fi-FI" dirty="0" err="1">
                <a:solidFill>
                  <a:srgbClr val="FF0000"/>
                </a:solidFill>
                <a:latin typeface="+mn-lt"/>
              </a:rPr>
              <a:t>widely</a:t>
            </a:r>
            <a:r>
              <a:rPr lang="fi-FI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+mn-lt"/>
              </a:rPr>
              <a:t>known</a:t>
            </a:r>
            <a:r>
              <a:rPr lang="fi-FI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+mn-lt"/>
              </a:rPr>
              <a:t>artwork</a:t>
            </a:r>
            <a:r>
              <a:rPr lang="fi-FI" dirty="0">
                <a:solidFill>
                  <a:srgbClr val="FF0000"/>
                </a:solidFill>
                <a:latin typeface="+mn-lt"/>
              </a:rPr>
              <a:t>, </a:t>
            </a:r>
            <a:r>
              <a:rPr lang="fi-FI" dirty="0" err="1">
                <a:solidFill>
                  <a:srgbClr val="FF0000"/>
                </a:solidFill>
                <a:latin typeface="+mn-lt"/>
              </a:rPr>
              <a:t>which</a:t>
            </a:r>
            <a:r>
              <a:rPr lang="fi-FI" dirty="0">
                <a:solidFill>
                  <a:srgbClr val="FF0000"/>
                </a:solidFill>
                <a:latin typeface="+mn-lt"/>
              </a:rPr>
              <a:t> has </a:t>
            </a:r>
            <a:r>
              <a:rPr lang="fi-FI" dirty="0" err="1">
                <a:solidFill>
                  <a:srgbClr val="FF0000"/>
                </a:solidFill>
                <a:latin typeface="+mn-lt"/>
              </a:rPr>
              <a:t>evolved</a:t>
            </a:r>
            <a:r>
              <a:rPr lang="fi-FI" dirty="0">
                <a:solidFill>
                  <a:srgbClr val="FF0000"/>
                </a:solidFill>
                <a:latin typeface="+mn-lt"/>
              </a:rPr>
              <a:t> in </a:t>
            </a:r>
            <a:r>
              <a:rPr lang="fi-FI" dirty="0" err="1">
                <a:solidFill>
                  <a:srgbClr val="FF0000"/>
                </a:solidFill>
                <a:latin typeface="+mn-lt"/>
              </a:rPr>
              <a:t>several</a:t>
            </a:r>
            <a:r>
              <a:rPr lang="fi-FI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+mn-lt"/>
              </a:rPr>
              <a:t>time</a:t>
            </a:r>
            <a:r>
              <a:rPr lang="fi-FI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+mn-lt"/>
              </a:rPr>
              <a:t>periods</a:t>
            </a:r>
            <a:r>
              <a:rPr lang="fi-FI" dirty="0">
                <a:solidFill>
                  <a:srgbClr val="FF0000"/>
                </a:solidFill>
                <a:latin typeface="+mn-lt"/>
              </a:rPr>
              <a:t>. </a:t>
            </a:r>
          </a:p>
          <a:p>
            <a:pPr algn="l"/>
            <a:endParaRPr lang="fi-FI" dirty="0">
              <a:latin typeface="+mn-lt"/>
            </a:endParaRPr>
          </a:p>
          <a:p>
            <a:pPr marL="457200" indent="-457200" algn="l">
              <a:buAutoNum type="arabicParenR"/>
            </a:pPr>
            <a:r>
              <a:rPr lang="en-US" dirty="0">
                <a:latin typeface="+mn-lt"/>
              </a:rPr>
              <a:t>Can it be said that a product, service or work of art includes culture as capital or cultural capital? </a:t>
            </a:r>
          </a:p>
          <a:p>
            <a:pPr marL="457200" indent="-457200" algn="l">
              <a:buAutoNum type="arabicParenR"/>
            </a:pPr>
            <a:r>
              <a:rPr lang="en-US" dirty="0"/>
              <a:t>Can it be said that a product, service or work of art is related to c</a:t>
            </a:r>
            <a:r>
              <a:rPr lang="fi-FI" dirty="0" err="1">
                <a:latin typeface="+mn-lt"/>
              </a:rPr>
              <a:t>ulture</a:t>
            </a:r>
            <a:r>
              <a:rPr lang="fi-FI" dirty="0">
                <a:latin typeface="+mn-lt"/>
              </a:rPr>
              <a:t> as a </a:t>
            </a:r>
            <a:r>
              <a:rPr lang="fi-FI" dirty="0" err="1">
                <a:latin typeface="+mn-lt"/>
              </a:rPr>
              <a:t>way</a:t>
            </a:r>
            <a:r>
              <a:rPr lang="fi-FI" dirty="0">
                <a:latin typeface="+mn-lt"/>
              </a:rPr>
              <a:t> of life? </a:t>
            </a:r>
          </a:p>
          <a:p>
            <a:pPr marL="457200" indent="-457200" algn="l">
              <a:buAutoNum type="arabicParenR"/>
            </a:pPr>
            <a:r>
              <a:rPr lang="en-US" dirty="0"/>
              <a:t>Can it be said that a product, service or work of art includes c</a:t>
            </a:r>
            <a:r>
              <a:rPr lang="fi-FI" dirty="0" err="1">
                <a:latin typeface="+mn-lt"/>
              </a:rPr>
              <a:t>ulture</a:t>
            </a:r>
            <a:r>
              <a:rPr lang="fi-FI" dirty="0">
                <a:latin typeface="+mn-lt"/>
              </a:rPr>
              <a:t> as </a:t>
            </a:r>
            <a:r>
              <a:rPr lang="fi-FI" dirty="0" err="1">
                <a:latin typeface="+mn-lt"/>
              </a:rPr>
              <a:t>semiosis</a:t>
            </a:r>
            <a:r>
              <a:rPr lang="fi-FI" dirty="0">
                <a:latin typeface="+mn-lt"/>
              </a:rPr>
              <a:t> (</a:t>
            </a:r>
            <a:r>
              <a:rPr lang="fi-FI" dirty="0"/>
              <a:t>the </a:t>
            </a:r>
            <a:r>
              <a:rPr lang="fi-FI" dirty="0" err="1"/>
              <a:t>process</a:t>
            </a:r>
            <a:r>
              <a:rPr lang="fi-FI" dirty="0"/>
              <a:t> of </a:t>
            </a:r>
            <a:r>
              <a:rPr lang="fi-FI" dirty="0" err="1"/>
              <a:t>signification</a:t>
            </a:r>
            <a:r>
              <a:rPr lang="fi-FI" dirty="0"/>
              <a:t> and </a:t>
            </a:r>
            <a:r>
              <a:rPr lang="fi-FI" dirty="0" err="1"/>
              <a:t>meaning</a:t>
            </a:r>
            <a:r>
              <a:rPr lang="fi-FI" dirty="0"/>
              <a:t> </a:t>
            </a:r>
            <a:r>
              <a:rPr lang="fi-FI" dirty="0" err="1"/>
              <a:t>making</a:t>
            </a:r>
            <a:r>
              <a:rPr lang="fi-FI" dirty="0"/>
              <a:t>)? </a:t>
            </a:r>
          </a:p>
          <a:p>
            <a:pPr marL="457200" indent="-457200" algn="l">
              <a:buAutoNum type="arabicParenR"/>
            </a:pPr>
            <a:r>
              <a:rPr lang="en-US" dirty="0">
                <a:latin typeface="+mn-lt"/>
              </a:rPr>
              <a:t>Do these features or characteristics mentioned above make the product, </a:t>
            </a:r>
            <a:r>
              <a:rPr lang="en-US" dirty="0"/>
              <a:t>service or work of art </a:t>
            </a:r>
            <a:r>
              <a:rPr lang="en-US" dirty="0">
                <a:latin typeface="+mn-lt"/>
              </a:rPr>
              <a:t>sustainable and environmentally friendly? </a:t>
            </a:r>
          </a:p>
          <a:p>
            <a:pPr marL="457200" indent="-457200" algn="l">
              <a:buAutoNum type="arabicParenR"/>
            </a:pPr>
            <a:r>
              <a:rPr lang="en-US" dirty="0">
                <a:latin typeface="+mn-lt"/>
              </a:rPr>
              <a:t>What should be changed in a product, service or work of art to be in line with the circular economy?</a:t>
            </a:r>
            <a:endParaRPr lang="fi-FI" dirty="0">
              <a:latin typeface="+mn-lt"/>
            </a:endParaRPr>
          </a:p>
          <a:p>
            <a:pPr algn="l"/>
            <a:endParaRPr lang="fi-FI" sz="2000" dirty="0">
              <a:latin typeface="+mn-lt"/>
            </a:endParaRPr>
          </a:p>
          <a:p>
            <a:pPr algn="l"/>
            <a:endParaRPr lang="fi-FI" sz="2000" dirty="0">
              <a:latin typeface="+mn-lt"/>
            </a:endParaRPr>
          </a:p>
          <a:p>
            <a:pPr algn="l"/>
            <a:endParaRPr lang="fi-FI" sz="2000" dirty="0">
              <a:latin typeface="+mn-lt"/>
            </a:endParaRPr>
          </a:p>
          <a:p>
            <a:pPr algn="l"/>
            <a:endParaRPr lang="fi-FI" sz="2000" dirty="0">
              <a:latin typeface="+mn-lt"/>
            </a:endParaRPr>
          </a:p>
          <a:p>
            <a:pPr algn="l"/>
            <a:endParaRPr lang="fi-FI" sz="2000" dirty="0">
              <a:latin typeface="+mn-lt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CE82065-A726-7444-80B1-40E2BC2FAC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19A4AA2A-5F8D-8F42-B321-29239E9B5AE3}"/>
              </a:ext>
            </a:extLst>
          </p:cNvPr>
          <p:cNvSpPr/>
          <p:nvPr/>
        </p:nvSpPr>
        <p:spPr bwMode="auto">
          <a:xfrm>
            <a:off x="1115616" y="6072598"/>
            <a:ext cx="1296144" cy="59676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1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E90FA0-724A-874E-84D7-47B330DF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Course </a:t>
            </a:r>
            <a:r>
              <a:rPr lang="fi-FI" dirty="0" err="1"/>
              <a:t>diary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534B4B-79A7-4043-A39C-75E3E9A1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1268760"/>
            <a:ext cx="7985125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keep</a:t>
            </a:r>
            <a:r>
              <a:rPr lang="fi-FI" dirty="0"/>
              <a:t> a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diary</a:t>
            </a:r>
            <a:r>
              <a:rPr lang="fi-FI" dirty="0"/>
              <a:t> (for </a:t>
            </a:r>
            <a:r>
              <a:rPr lang="fi-FI" dirty="0" err="1"/>
              <a:t>example</a:t>
            </a:r>
            <a:r>
              <a:rPr lang="fi-FI" dirty="0"/>
              <a:t>,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as a portfolio),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discuss</a:t>
            </a:r>
            <a:r>
              <a:rPr lang="fi-FI" dirty="0"/>
              <a:t> and </a:t>
            </a:r>
            <a:r>
              <a:rPr lang="fi-FI" dirty="0" err="1"/>
              <a:t>reflect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raised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, </a:t>
            </a:r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point</a:t>
            </a:r>
            <a:r>
              <a:rPr lang="fi-FI" dirty="0">
                <a:solidFill>
                  <a:srgbClr val="FF0000"/>
                </a:solidFill>
              </a:rPr>
              <a:t> of </a:t>
            </a:r>
            <a:r>
              <a:rPr lang="fi-FI" dirty="0" err="1">
                <a:solidFill>
                  <a:srgbClr val="FF0000"/>
                </a:solidFill>
              </a:rPr>
              <a:t>view</a:t>
            </a:r>
            <a:r>
              <a:rPr lang="fi-FI" dirty="0">
                <a:solidFill>
                  <a:srgbClr val="FF0000"/>
                </a:solidFill>
              </a:rPr>
              <a:t> of </a:t>
            </a:r>
            <a:r>
              <a:rPr lang="fi-FI" dirty="0" err="1">
                <a:solidFill>
                  <a:srgbClr val="FF0000"/>
                </a:solidFill>
              </a:rPr>
              <a:t>their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own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field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/>
              <a:t>and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 of </a:t>
            </a:r>
            <a:r>
              <a:rPr lang="fi-FI" dirty="0" err="1"/>
              <a:t>view</a:t>
            </a:r>
            <a:r>
              <a:rPr lang="fi-FI" dirty="0"/>
              <a:t> of </a:t>
            </a:r>
            <a:r>
              <a:rPr lang="fi-FI" dirty="0" err="1"/>
              <a:t>artistic</a:t>
            </a:r>
            <a:r>
              <a:rPr lang="fi-FI" dirty="0"/>
              <a:t> </a:t>
            </a:r>
            <a:r>
              <a:rPr lang="fi-FI" dirty="0" err="1"/>
              <a:t>methods</a:t>
            </a:r>
            <a:r>
              <a:rPr lang="fi-FI" dirty="0"/>
              <a:t>, and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present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assignments</a:t>
            </a:r>
            <a:r>
              <a:rPr lang="fi-FI" dirty="0"/>
              <a:t>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diary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handed</a:t>
            </a:r>
            <a:r>
              <a:rPr lang="fi-FI" dirty="0"/>
              <a:t> in to </a:t>
            </a:r>
            <a:r>
              <a:rPr lang="fi-FI" dirty="0" err="1"/>
              <a:t>pass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4A</a:t>
            </a:r>
          </a:p>
          <a:p>
            <a:pPr marL="0" indent="0">
              <a:buNone/>
            </a:pPr>
            <a:r>
              <a:rPr lang="fi-FI" dirty="0" err="1"/>
              <a:t>Describe</a:t>
            </a:r>
            <a:r>
              <a:rPr lang="fi-FI" dirty="0"/>
              <a:t> your </a:t>
            </a:r>
            <a:r>
              <a:rPr lang="fi-FI" dirty="0" err="1"/>
              <a:t>group’s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on your course </a:t>
            </a:r>
            <a:r>
              <a:rPr lang="fi-FI" dirty="0" err="1"/>
              <a:t>diary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A3916C0A-1F3E-2745-B0F9-20E054CEFF46}"/>
              </a:ext>
            </a:extLst>
          </p:cNvPr>
          <p:cNvSpPr/>
          <p:nvPr/>
        </p:nvSpPr>
        <p:spPr bwMode="auto">
          <a:xfrm>
            <a:off x="1043608" y="6093296"/>
            <a:ext cx="1296144" cy="64807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2290B83-B0E6-374F-817B-EDEC1A781E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92851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Chem_Tech">
  <a:themeElements>
    <a:clrScheme name="aalto_Chem_Tech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Chem_Tech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aalto_Chem_Tech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_title">
  <a:themeElements>
    <a:clrScheme name="white_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white_tit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white_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ubtitle">
  <a:themeElements>
    <a:clrScheme name="sub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subtit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ub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aalto_Chem_Tech.pot</Template>
  <TotalTime>22106</TotalTime>
  <Words>956</Words>
  <Application>Microsoft Office PowerPoint</Application>
  <PresentationFormat>Näytössä katseltava diaesitys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Georgia</vt:lpstr>
      <vt:lpstr>aalto_Chem_Tech</vt:lpstr>
      <vt:lpstr>white_title</vt:lpstr>
      <vt:lpstr>subtitle</vt:lpstr>
      <vt:lpstr>PowerPoint-esitys</vt:lpstr>
      <vt:lpstr>PowerPoint-esitys</vt:lpstr>
      <vt:lpstr>PowerPoint-esitys</vt:lpstr>
      <vt:lpstr>PowerPoint-esitys</vt:lpstr>
      <vt:lpstr>Readings</vt:lpstr>
      <vt:lpstr>PowerPoint-esitys</vt:lpstr>
      <vt:lpstr>PowerPoint-esitys</vt:lpstr>
      <vt:lpstr>PowerPoint-esitys</vt:lpstr>
      <vt:lpstr>Course diary</vt:lpstr>
      <vt:lpstr>PowerPoint-esitys</vt:lpstr>
      <vt:lpstr>PowerPoint-esitys</vt:lpstr>
      <vt:lpstr>Course diary</vt:lpstr>
      <vt:lpstr>If you do the whole course remotely</vt:lpstr>
    </vt:vector>
  </TitlesOfParts>
  <Company>jj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</dc:creator>
  <cp:lastModifiedBy>Mäkikoskela Riikka</cp:lastModifiedBy>
  <cp:revision>246</cp:revision>
  <dcterms:created xsi:type="dcterms:W3CDTF">2011-01-05T10:14:13Z</dcterms:created>
  <dcterms:modified xsi:type="dcterms:W3CDTF">2021-05-08T16:02:55Z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001</vt:lpwstr>
  </property>
</Properties>
</file>