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12"/>
  </p:notesMasterIdLst>
  <p:handoutMasterIdLst>
    <p:handoutMasterId r:id="rId13"/>
  </p:handoutMasterIdLst>
  <p:sldIdLst>
    <p:sldId id="256" r:id="rId4"/>
    <p:sldId id="318" r:id="rId5"/>
    <p:sldId id="319" r:id="rId6"/>
    <p:sldId id="320" r:id="rId7"/>
    <p:sldId id="314" r:id="rId8"/>
    <p:sldId id="315" r:id="rId9"/>
    <p:sldId id="316" r:id="rId10"/>
    <p:sldId id="317" r:id="rId11"/>
  </p:sldIdLst>
  <p:sldSz cx="9144000" cy="6858000" type="screen4x3"/>
  <p:notesSz cx="6858000" cy="9144000"/>
  <p:defaultTextStyle>
    <a:defPPr>
      <a:defRPr lang="fi-FI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0000"/>
    <a:srgbClr val="0065BD"/>
    <a:srgbClr val="210043"/>
    <a:srgbClr val="009B3A"/>
    <a:srgbClr val="ED2939"/>
    <a:srgbClr val="898989"/>
    <a:srgbClr val="928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5"/>
    <p:restoredTop sz="94799"/>
  </p:normalViewPr>
  <p:slideViewPr>
    <p:cSldViewPr>
      <p:cViewPr varScale="1">
        <p:scale>
          <a:sx n="105" d="100"/>
          <a:sy n="105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ED9602-9ED0-154D-92D4-4AF76DE93C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90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67644F-B636-DD41-A3FD-E2424151955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5619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06400" y="1712914"/>
            <a:ext cx="8324850" cy="3919537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2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Click to edit Master title style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2" y="3141665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fi-FI" noProof="0"/>
              <a:t>Click to edit Master subtitle style</a:t>
            </a:r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860675" y="5959476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fld id="{E3AC4BD4-D4F4-3242-98BB-25C48A4A0524}" type="datetime1">
              <a:rPr lang="en-US"/>
              <a:pPr/>
              <a:t>5/18/2021</a:t>
            </a:fld>
            <a:endParaRPr lang="en-US"/>
          </a:p>
        </p:txBody>
      </p:sp>
      <p:pic>
        <p:nvPicPr>
          <p:cNvPr id="3092" name="Picture 20" descr="Aalto_EN_Chem-Tech_21_RGB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7" y="0"/>
            <a:ext cx="178911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C1113C-FB61-AE43-8117-384C34E435DC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9AEF5-61E7-FD4F-934C-AFF92AF007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40" y="488952"/>
            <a:ext cx="1995487" cy="52292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2"/>
            <a:ext cx="5837238" cy="52292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965F22-70D2-F04B-9110-F6B2360E7BDB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235CA-E6F1-A94E-A321-BD84599EB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34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1502" y="1770063"/>
            <a:ext cx="7769225" cy="133191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1502" y="3141665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ED2939"/>
                </a:solidFill>
                <a:latin typeface="Georgia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2860675" y="5959476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fld id="{C7D3E45E-D723-6249-8A30-6B30739DA3EA}" type="datetime1">
              <a:rPr lang="en-US"/>
              <a:pPr/>
              <a:t>5/18/2021</a:t>
            </a:fld>
            <a:endParaRPr lang="en-US"/>
          </a:p>
        </p:txBody>
      </p:sp>
      <p:pic>
        <p:nvPicPr>
          <p:cNvPr id="5136" name="Picture 16" descr="Aalto_EN_Chem-Tech_21_RGB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7" y="0"/>
            <a:ext cx="178911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147FDE-D7C8-E447-A5DE-2F803927A26F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156EE-1FEC-314A-8340-F9B533832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CC5CC-1AFC-4D46-BAE1-6F8EA4A4EBDD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D7C0B-22DE-BF4D-B88C-6437CA615C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7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2" y="1582739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9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7E3C8F-7299-D542-8CBE-693ADCA366F9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801DC-0C08-8A4F-B2C2-C11463B153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20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EC2728-FFB5-7A48-AF1F-9B3576DB0617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29D38-BCF5-5549-B8B7-2E9642D461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92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38F5FC-4EA9-5544-B63E-0E5F1B3E5F5A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8A393-3035-204C-A09D-D947659891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89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1655F5-8EDC-2F47-911E-FCB60A0F93A1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7A6C5-CE04-194B-9E1B-F58CF60877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35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81BE1D-3791-8C46-8033-FEB0ECA3ED58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EB9A7-155C-1A4E-8738-82DEF4EBFA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2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5829B-9D57-A44B-8721-CA617F349B73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E0AAD-3281-0E4D-8516-656558BC6B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74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4DC9A5-4090-3347-83F2-5CC78E48C86F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58A29-066A-A245-BF31-5EA05A0408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83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2A169D-70E0-7E48-BB5E-F7E2C3320496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F4E16-FF23-0841-BF99-3D6D60A52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47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40" y="488952"/>
            <a:ext cx="1995487" cy="52292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2"/>
            <a:ext cx="5837238" cy="52292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39C609-529D-2540-AFC7-BC66F3745AF6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1D1CA-AD9A-C24A-9CEC-DCBFC2BF15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08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 descr="Aalto_EN_Chem-Tech_13_RGB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2" y="5811839"/>
            <a:ext cx="2447925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06400" y="406400"/>
            <a:ext cx="8324850" cy="5470525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1502" y="546101"/>
            <a:ext cx="7769225" cy="220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1502" y="2852739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43E1EB8-801B-2943-AE75-DD0DD85AB364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D7BF2C-B271-4646-B248-F94975A026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2EEF7A-F046-AA45-A082-0BECFF4D2EFB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30A83-49FE-6949-BACB-69EE99EA4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7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3FEB97-E5E5-A54B-BB7B-125A45007160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BBC36-E4AC-2A47-9715-D72997B237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72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2" y="1582739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9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6CADA2-0F23-AA48-BE16-1DB7FBAB83DA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DD9A4-D069-7441-892B-CDD8E3E821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51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0047A-E1AC-DD45-B2A1-81BE82D3FB8B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D6D20-07AE-0440-A365-E57501826D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74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D6256B-D226-D048-83E4-BD7642D38C43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4A5FA-7854-4A4C-BA9D-1F017F01DC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0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4A51-AAEF-014F-BA46-315E90E38257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9FA08-072F-BC40-AD5A-C4173D7B00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8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231EA3-F41B-D441-BFAB-B92441CEB912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C6056-BAC6-3548-8B17-1BBD63E176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85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9661D-8979-F34B-8BB4-8C932B85FE6E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CC654-0BE4-F84A-90A2-0638D0C6B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1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B64D5-F88A-F942-9204-2AE7141BF972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7D0E5-631C-4D48-83D4-17B670EC8D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76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9F23F5-6DEC-0A4E-806A-1EFD727178B9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8BFEA-5B1E-564F-946F-8704E356D7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52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40" y="488952"/>
            <a:ext cx="1995487" cy="52292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2"/>
            <a:ext cx="5837238" cy="52292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BBF79E-70AA-E84A-8D9F-2C8FAB0D4DE6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19032-DDD1-8246-A9B3-1AD508AF7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1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2" y="1582739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9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80A924-B18C-4049-95C8-D0637D19955E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056EE-3967-394B-9148-4137F8EF4E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8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E69109-5546-9242-98CD-7AFF040BAF4D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7FA59-4879-3C46-A2F3-324CCC050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9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18346-C87E-1A41-84E9-D4DFA6A64173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11E77-DD27-734C-AB9A-48C4A28CA9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8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14EAD-4C95-D44D-85C3-41AA1E187859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7A0BF-E338-F540-BFF9-FB83E5625D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5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25E28-EBA4-1A4D-B0FD-AFB6D5F39933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998A8-4C33-1348-AC65-96824ECDD7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6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44E91-46A8-EE4A-A389-E8A802B40D6B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FC12B-54C0-8542-9B7B-8EB5FD62B9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6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Aalto_EN_Chem-Tech_13_RGB_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2" y="5811839"/>
            <a:ext cx="2447925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2" y="488951"/>
            <a:ext cx="7985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2" y="1582739"/>
            <a:ext cx="7985125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4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75D5989F-C555-8E4F-B2E3-1945A624DDC0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9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6"/>
            <a:ext cx="154463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420B9762-FCBE-6146-8CE0-588B92E698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2" y="5811839"/>
            <a:ext cx="7985125" cy="65087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" name="Picture 17" descr="Aalto_EN_Chem-Tech_13_RGB_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2" y="5811839"/>
            <a:ext cx="2447925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2" y="488951"/>
            <a:ext cx="7985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2" y="1582739"/>
            <a:ext cx="7985125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4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9517B1C0-FEE2-5946-A436-97A7348B74EF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9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6"/>
            <a:ext cx="154463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50326F4B-2767-2D4B-9AEF-60EB77003B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71502" y="5811839"/>
            <a:ext cx="7985125" cy="65087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Aalto_EN_Chem-Tech_13_RGB_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2" y="5811839"/>
            <a:ext cx="2447925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2" y="488951"/>
            <a:ext cx="7985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2" y="1582739"/>
            <a:ext cx="7985125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4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E5BFF92E-2D75-B642-B97F-2BC9AA7FCA91}" type="datetime1">
              <a:rPr lang="en-US"/>
              <a:pPr/>
              <a:t>5/18/2021</a:t>
            </a:fld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9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6"/>
            <a:ext cx="154463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DE6A4C4A-2ECF-A941-9394-FC0C1C04C7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71502" y="5811839"/>
            <a:ext cx="7985125" cy="65087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A2FBFDB-249A-4B57-83C6-E656D39BB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135" y="1042416"/>
            <a:ext cx="4697730" cy="469773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6EC443A5-2C09-488B-AAB9-A99F91BD410A}"/>
              </a:ext>
            </a:extLst>
          </p:cNvPr>
          <p:cNvSpPr/>
          <p:nvPr/>
        </p:nvSpPr>
        <p:spPr bwMode="auto">
          <a:xfrm>
            <a:off x="467544" y="332656"/>
            <a:ext cx="1274440" cy="1130424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0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E90FA0-724A-874E-84D7-47B330DF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37" y="280120"/>
            <a:ext cx="7985125" cy="1079500"/>
          </a:xfrm>
        </p:spPr>
        <p:txBody>
          <a:bodyPr/>
          <a:lstStyle/>
          <a:p>
            <a:r>
              <a:rPr lang="en-US" dirty="0"/>
              <a:t>Prepare to present your thinking and making on Monday 24 May 2021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534B4B-79A7-4043-A39C-75E3E9A1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69" y="1798471"/>
            <a:ext cx="8169027" cy="45365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First module on Teams at 15.15: Project work presentations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Present your project work orally and, for example, with slides, sketches, photos and videos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Please, make your / your group’s thinking visible 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A3916C0A-1F3E-2745-B0F9-20E054CEFF46}"/>
              </a:ext>
            </a:extLst>
          </p:cNvPr>
          <p:cNvSpPr/>
          <p:nvPr/>
        </p:nvSpPr>
        <p:spPr bwMode="auto">
          <a:xfrm>
            <a:off x="1043608" y="6093296"/>
            <a:ext cx="1296144" cy="648072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2290B83-B0E6-374F-817B-EDEC1A781E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567" y="6072598"/>
            <a:ext cx="2047873" cy="5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1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77B910-7B09-4F5E-B7EB-EDDCE1B0E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71" y="908720"/>
            <a:ext cx="7985125" cy="41354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Illustrate your / your group’s process with the project work. Here, you can utilize everything you have done on the course diaries.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Focus on material circulation and recycling ideas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If you have made an object or a product, please, think and present what to do with it after the course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We have 10 minutes for each project work presentation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AEC6DCF-E0AA-47BE-BB9D-DDA14CDC3715}"/>
              </a:ext>
            </a:extLst>
          </p:cNvPr>
          <p:cNvSpPr/>
          <p:nvPr/>
        </p:nvSpPr>
        <p:spPr bwMode="auto">
          <a:xfrm>
            <a:off x="1043608" y="6093296"/>
            <a:ext cx="1296144" cy="648072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750B1F9-CDC7-4A8D-B1D6-E6DF8C2A7F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567" y="6072598"/>
            <a:ext cx="2047873" cy="5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6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2B91E5-6129-43F4-ACF8-CE13D152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3" y="404664"/>
            <a:ext cx="7985125" cy="1079500"/>
          </a:xfrm>
        </p:spPr>
        <p:txBody>
          <a:bodyPr/>
          <a:lstStyle/>
          <a:p>
            <a:r>
              <a:rPr lang="fi-FI" dirty="0"/>
              <a:t>Schedule for project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presentations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379B1F-7CCE-43E1-A40F-8A4D6A460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3" y="1052736"/>
            <a:ext cx="7985125" cy="41354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1. Time 15.15-15.25 Anni</a:t>
            </a:r>
          </a:p>
          <a:p>
            <a:pPr marL="0" indent="0">
              <a:buNone/>
            </a:pPr>
            <a:r>
              <a:rPr lang="en-US" sz="2000" dirty="0"/>
              <a:t>2. Time 15.25-15.35 Mari</a:t>
            </a:r>
          </a:p>
          <a:p>
            <a:pPr marL="0" indent="0">
              <a:buNone/>
            </a:pPr>
            <a:r>
              <a:rPr lang="en-US" sz="2000" dirty="0"/>
              <a:t>3. Time 15.35-15.45 Max</a:t>
            </a:r>
          </a:p>
          <a:p>
            <a:pPr marL="0" indent="0">
              <a:buNone/>
            </a:pPr>
            <a:r>
              <a:rPr lang="en-US" sz="2000" dirty="0"/>
              <a:t>4. Time 15.45-15.55 Irina, Emily &amp; Jesse</a:t>
            </a:r>
          </a:p>
          <a:p>
            <a:pPr marL="0" indent="0">
              <a:buNone/>
            </a:pPr>
            <a:r>
              <a:rPr lang="en-US" sz="2000" dirty="0"/>
              <a:t>5. Time 15.55-16.05 Carlotta, </a:t>
            </a:r>
            <a:r>
              <a:rPr lang="en-US" sz="2000" dirty="0" err="1"/>
              <a:t>Samyukta</a:t>
            </a:r>
            <a:r>
              <a:rPr lang="en-US" sz="2000" dirty="0"/>
              <a:t>, </a:t>
            </a:r>
            <a:r>
              <a:rPr lang="en-US" sz="2000" dirty="0" err="1"/>
              <a:t>Eszter</a:t>
            </a:r>
            <a:r>
              <a:rPr lang="en-US" sz="2000" dirty="0"/>
              <a:t> &amp; Marek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Break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6. Time 16.15-16.25 Lara</a:t>
            </a:r>
          </a:p>
          <a:p>
            <a:pPr marL="0" indent="0">
              <a:buNone/>
            </a:pPr>
            <a:r>
              <a:rPr lang="en-US" sz="2000" dirty="0"/>
              <a:t>7. Time 16.25-16.35 Nina, Elina &amp; Daniel</a:t>
            </a:r>
          </a:p>
          <a:p>
            <a:pPr marL="0" indent="0">
              <a:buNone/>
            </a:pPr>
            <a:r>
              <a:rPr lang="en-US" sz="2000" dirty="0"/>
              <a:t>8. Time 16.35-16.45 Veera</a:t>
            </a:r>
          </a:p>
          <a:p>
            <a:pPr marL="0" indent="0">
              <a:buNone/>
            </a:pPr>
            <a:r>
              <a:rPr lang="en-US" sz="2000" dirty="0"/>
              <a:t>9. Time 16.45-16.55 </a:t>
            </a:r>
            <a:r>
              <a:rPr lang="en-US" sz="2000" dirty="0" err="1"/>
              <a:t>Pihta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10. Time 16.55-17.05 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BA2D45E5-6383-4312-B254-752CC083EE6C}"/>
              </a:ext>
            </a:extLst>
          </p:cNvPr>
          <p:cNvSpPr/>
          <p:nvPr/>
        </p:nvSpPr>
        <p:spPr bwMode="auto">
          <a:xfrm>
            <a:off x="1043608" y="6093296"/>
            <a:ext cx="1296144" cy="648072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0FEF3A3-933A-4AA4-B64D-678B6444FA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567" y="6072598"/>
            <a:ext cx="2047873" cy="5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18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E90FA0-724A-874E-84D7-47B330DF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 </a:t>
            </a:r>
            <a:r>
              <a:rPr lang="fi-FI" dirty="0" err="1"/>
              <a:t>finish</a:t>
            </a:r>
            <a:r>
              <a:rPr lang="fi-FI" dirty="0"/>
              <a:t> your course </a:t>
            </a:r>
            <a:r>
              <a:rPr lang="fi-FI" dirty="0" err="1"/>
              <a:t>diary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534B4B-79A7-4043-A39C-75E3E9A1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2" y="1196752"/>
            <a:ext cx="7985125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students</a:t>
            </a:r>
            <a:r>
              <a:rPr lang="fi-FI" sz="2000" dirty="0"/>
              <a:t> </a:t>
            </a:r>
            <a:r>
              <a:rPr lang="fi-FI" sz="2000" dirty="0" err="1"/>
              <a:t>keep</a:t>
            </a:r>
            <a:r>
              <a:rPr lang="fi-FI" sz="2000" dirty="0"/>
              <a:t> a </a:t>
            </a:r>
            <a:r>
              <a:rPr lang="fi-FI" sz="2000" dirty="0" err="1"/>
              <a:t>course</a:t>
            </a:r>
            <a:r>
              <a:rPr lang="fi-FI" sz="2000" dirty="0"/>
              <a:t> </a:t>
            </a:r>
            <a:r>
              <a:rPr lang="fi-FI" sz="2000" dirty="0" err="1"/>
              <a:t>diary</a:t>
            </a:r>
            <a:r>
              <a:rPr lang="fi-FI" sz="2000" dirty="0"/>
              <a:t> (for </a:t>
            </a:r>
            <a:r>
              <a:rPr lang="fi-FI" sz="2000" dirty="0" err="1"/>
              <a:t>example</a:t>
            </a:r>
            <a:r>
              <a:rPr lang="fi-FI" sz="2000" dirty="0"/>
              <a:t>, in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digital</a:t>
            </a:r>
            <a:r>
              <a:rPr lang="fi-FI" sz="2000" dirty="0"/>
              <a:t> </a:t>
            </a:r>
            <a:r>
              <a:rPr lang="fi-FI" sz="2000" dirty="0" err="1"/>
              <a:t>form</a:t>
            </a:r>
            <a:r>
              <a:rPr lang="fi-FI" sz="2000" dirty="0"/>
              <a:t> </a:t>
            </a:r>
            <a:r>
              <a:rPr lang="fi-FI" sz="2000" dirty="0" err="1"/>
              <a:t>or</a:t>
            </a:r>
            <a:r>
              <a:rPr lang="fi-FI" sz="2000" dirty="0"/>
              <a:t> as a portfolio), </a:t>
            </a:r>
            <a:r>
              <a:rPr lang="fi-FI" sz="2000" dirty="0" err="1"/>
              <a:t>where</a:t>
            </a:r>
            <a:r>
              <a:rPr lang="fi-FI" sz="2000" dirty="0"/>
              <a:t> </a:t>
            </a:r>
            <a:r>
              <a:rPr lang="fi-FI" sz="2000" dirty="0" err="1"/>
              <a:t>they</a:t>
            </a:r>
            <a:r>
              <a:rPr lang="fi-FI" sz="2000" dirty="0"/>
              <a:t> </a:t>
            </a:r>
            <a:r>
              <a:rPr lang="fi-FI" sz="2000" dirty="0" err="1"/>
              <a:t>discuss</a:t>
            </a:r>
            <a:r>
              <a:rPr lang="fi-FI" sz="2000" dirty="0"/>
              <a:t> and </a:t>
            </a:r>
            <a:r>
              <a:rPr lang="fi-FI" sz="2000" dirty="0" err="1"/>
              <a:t>reflect</a:t>
            </a:r>
            <a:r>
              <a:rPr lang="fi-FI" sz="2000" dirty="0"/>
              <a:t> on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questions</a:t>
            </a:r>
            <a:r>
              <a:rPr lang="fi-FI" sz="2000" dirty="0"/>
              <a:t> </a:t>
            </a:r>
            <a:r>
              <a:rPr lang="fi-FI" sz="2000" dirty="0" err="1"/>
              <a:t>raised</a:t>
            </a:r>
            <a:r>
              <a:rPr lang="fi-FI" sz="2000" dirty="0"/>
              <a:t> in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course</a:t>
            </a:r>
            <a:r>
              <a:rPr lang="fi-FI" sz="2000" dirty="0"/>
              <a:t>, </a:t>
            </a:r>
            <a:r>
              <a:rPr lang="fi-FI" sz="2000" dirty="0" err="1"/>
              <a:t>both</a:t>
            </a:r>
            <a:r>
              <a:rPr lang="fi-FI" sz="2000" dirty="0"/>
              <a:t> </a:t>
            </a:r>
            <a:r>
              <a:rPr lang="fi-FI" sz="2000" dirty="0" err="1"/>
              <a:t>from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>
                <a:solidFill>
                  <a:srgbClr val="FF0000"/>
                </a:solidFill>
              </a:rPr>
              <a:t>point</a:t>
            </a:r>
            <a:r>
              <a:rPr lang="fi-FI" sz="2000" dirty="0">
                <a:solidFill>
                  <a:srgbClr val="FF0000"/>
                </a:solidFill>
              </a:rPr>
              <a:t> of </a:t>
            </a:r>
            <a:r>
              <a:rPr lang="fi-FI" sz="2000" dirty="0" err="1">
                <a:solidFill>
                  <a:srgbClr val="FF0000"/>
                </a:solidFill>
              </a:rPr>
              <a:t>view</a:t>
            </a:r>
            <a:r>
              <a:rPr lang="fi-FI" sz="2000" dirty="0">
                <a:solidFill>
                  <a:srgbClr val="FF0000"/>
                </a:solidFill>
              </a:rPr>
              <a:t> of </a:t>
            </a:r>
            <a:r>
              <a:rPr lang="fi-FI" sz="2000" dirty="0" err="1">
                <a:solidFill>
                  <a:srgbClr val="FF0000"/>
                </a:solidFill>
              </a:rPr>
              <a:t>their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own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field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/>
              <a:t>and </a:t>
            </a:r>
            <a:r>
              <a:rPr lang="fi-FI" sz="2000" dirty="0" err="1"/>
              <a:t>from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point</a:t>
            </a:r>
            <a:r>
              <a:rPr lang="fi-FI" sz="2000" dirty="0"/>
              <a:t> of </a:t>
            </a:r>
            <a:r>
              <a:rPr lang="fi-FI" sz="2000" dirty="0" err="1"/>
              <a:t>view</a:t>
            </a:r>
            <a:r>
              <a:rPr lang="fi-FI" sz="2000" dirty="0"/>
              <a:t> of </a:t>
            </a:r>
            <a:r>
              <a:rPr lang="fi-FI" sz="2000" dirty="0" err="1"/>
              <a:t>artistic</a:t>
            </a:r>
            <a:r>
              <a:rPr lang="fi-FI" sz="2000" dirty="0"/>
              <a:t> </a:t>
            </a:r>
            <a:r>
              <a:rPr lang="fi-FI" sz="2000" dirty="0" err="1"/>
              <a:t>methods</a:t>
            </a:r>
            <a:r>
              <a:rPr lang="fi-FI" sz="2000" dirty="0"/>
              <a:t>, and </a:t>
            </a:r>
            <a:r>
              <a:rPr lang="fi-FI" sz="2000" dirty="0" err="1"/>
              <a:t>where</a:t>
            </a:r>
            <a:r>
              <a:rPr lang="fi-FI" sz="2000" dirty="0"/>
              <a:t> </a:t>
            </a:r>
            <a:r>
              <a:rPr lang="fi-FI" sz="2000" dirty="0" err="1"/>
              <a:t>they</a:t>
            </a:r>
            <a:r>
              <a:rPr lang="fi-FI" sz="2000" dirty="0"/>
              <a:t> </a:t>
            </a:r>
            <a:r>
              <a:rPr lang="fi-FI" sz="2000" dirty="0" err="1"/>
              <a:t>present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course</a:t>
            </a:r>
            <a:r>
              <a:rPr lang="fi-FI" sz="2000" dirty="0"/>
              <a:t> </a:t>
            </a:r>
            <a:r>
              <a:rPr lang="fi-FI" sz="2000" dirty="0" err="1"/>
              <a:t>assignments</a:t>
            </a:r>
            <a:r>
              <a:rPr lang="fi-FI" sz="2000" dirty="0"/>
              <a:t>.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course</a:t>
            </a:r>
            <a:r>
              <a:rPr lang="fi-FI" sz="2000" dirty="0"/>
              <a:t> </a:t>
            </a:r>
            <a:r>
              <a:rPr lang="fi-FI" sz="2000" dirty="0" err="1"/>
              <a:t>diary</a:t>
            </a:r>
            <a:r>
              <a:rPr lang="fi-FI" sz="2000" dirty="0"/>
              <a:t> </a:t>
            </a:r>
            <a:r>
              <a:rPr lang="fi-FI" sz="2000" dirty="0" err="1"/>
              <a:t>has</a:t>
            </a:r>
            <a:r>
              <a:rPr lang="fi-FI" sz="2000" dirty="0"/>
              <a:t> to </a:t>
            </a:r>
            <a:r>
              <a:rPr lang="fi-FI" sz="2000" dirty="0" err="1"/>
              <a:t>be</a:t>
            </a:r>
            <a:r>
              <a:rPr lang="fi-FI" sz="2000" dirty="0"/>
              <a:t> </a:t>
            </a:r>
            <a:r>
              <a:rPr lang="fi-FI" sz="2000" dirty="0" err="1"/>
              <a:t>handed</a:t>
            </a:r>
            <a:r>
              <a:rPr lang="fi-FI" sz="2000" dirty="0"/>
              <a:t> in to </a:t>
            </a:r>
            <a:r>
              <a:rPr lang="fi-FI" sz="2000" dirty="0" err="1"/>
              <a:t>pass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course</a:t>
            </a:r>
            <a:r>
              <a:rPr lang="fi-FI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6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First, check the texts you produced for the 1</a:t>
            </a:r>
            <a:r>
              <a:rPr lang="en-US" sz="2000" baseline="30000" dirty="0"/>
              <a:t>st</a:t>
            </a:r>
            <a:r>
              <a:rPr lang="en-US" sz="2000" dirty="0"/>
              <a:t> course diary assignment:</a:t>
            </a: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A Circular Economy (</a:t>
            </a:r>
            <a:r>
              <a:rPr lang="fi-FI" sz="2000" dirty="0" err="1"/>
              <a:t>about</a:t>
            </a:r>
            <a:r>
              <a:rPr lang="fi-FI" sz="2000" dirty="0"/>
              <a:t> 100–200 </a:t>
            </a:r>
            <a:r>
              <a:rPr lang="fi-FI" sz="2000" dirty="0" err="1"/>
              <a:t>words</a:t>
            </a:r>
            <a:r>
              <a:rPr lang="fi-FI" sz="2000" dirty="0"/>
              <a:t> for </a:t>
            </a:r>
            <a:r>
              <a:rPr lang="fi-FI" sz="2000" dirty="0" err="1"/>
              <a:t>each</a:t>
            </a:r>
            <a:r>
              <a:rPr lang="fi-FI" sz="2000" dirty="0"/>
              <a:t>)</a:t>
            </a:r>
          </a:p>
          <a:p>
            <a:pPr marL="0" indent="0">
              <a:buNone/>
            </a:pPr>
            <a:r>
              <a:rPr lang="fi-FI" sz="2000" dirty="0"/>
              <a:t>B Art </a:t>
            </a:r>
          </a:p>
          <a:p>
            <a:pPr marL="0" indent="0">
              <a:buNone/>
            </a:pPr>
            <a:r>
              <a:rPr lang="fi-FI" sz="2000" dirty="0"/>
              <a:t>C </a:t>
            </a:r>
            <a:r>
              <a:rPr lang="fi-FI" sz="2000" dirty="0" err="1"/>
              <a:t>Change</a:t>
            </a:r>
            <a:r>
              <a:rPr lang="fi-FI" sz="2000" dirty="0"/>
              <a:t> in </a:t>
            </a:r>
            <a:r>
              <a:rPr lang="fi-FI" sz="2000" dirty="0" err="1"/>
              <a:t>Consumption</a:t>
            </a:r>
            <a:r>
              <a:rPr lang="fi-FI" sz="2000" dirty="0"/>
              <a:t>/Consumer Culture</a:t>
            </a:r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A3916C0A-1F3E-2745-B0F9-20E054CEFF46}"/>
              </a:ext>
            </a:extLst>
          </p:cNvPr>
          <p:cNvSpPr/>
          <p:nvPr/>
        </p:nvSpPr>
        <p:spPr bwMode="auto">
          <a:xfrm>
            <a:off x="1043608" y="6093296"/>
            <a:ext cx="1296144" cy="648072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2290B83-B0E6-374F-817B-EDEC1A781E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567" y="6072598"/>
            <a:ext cx="2047873" cy="5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4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77B910-7B09-4F5E-B7EB-EDDCE1B0E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37" y="548680"/>
            <a:ext cx="7985125" cy="41354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Read the rest of the course literature. After the course lectures, excursion, group works and project work, think again. Also reflect from your discipline and develop your texts on.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fi-FI" sz="2000" dirty="0"/>
              <a:t>About 200-300 </a:t>
            </a:r>
            <a:r>
              <a:rPr lang="fi-FI" sz="2000" dirty="0" err="1"/>
              <a:t>words</a:t>
            </a:r>
            <a:r>
              <a:rPr lang="fi-FI" sz="2000" dirty="0"/>
              <a:t> for </a:t>
            </a:r>
            <a:r>
              <a:rPr lang="fi-FI" sz="2000" dirty="0" err="1"/>
              <a:t>each</a:t>
            </a:r>
            <a:r>
              <a:rPr lang="fi-FI" sz="2000" dirty="0"/>
              <a:t>: A Circular Economy, B Art, C </a:t>
            </a:r>
            <a:r>
              <a:rPr lang="fi-FI" sz="2000" dirty="0" err="1"/>
              <a:t>Change</a:t>
            </a:r>
            <a:r>
              <a:rPr lang="fi-FI" sz="2000" dirty="0"/>
              <a:t> in </a:t>
            </a:r>
            <a:r>
              <a:rPr lang="fi-FI" sz="2000" dirty="0" err="1"/>
              <a:t>Consumption</a:t>
            </a:r>
            <a:r>
              <a:rPr lang="fi-FI" sz="2000" dirty="0"/>
              <a:t>/Consumer Culture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example: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What could be your and/or your disciplines role in circular economy?</a:t>
            </a:r>
            <a:endParaRPr lang="fi-FI" sz="2000" dirty="0"/>
          </a:p>
          <a:p>
            <a:pPr marL="0" indent="0">
              <a:buNone/>
            </a:pPr>
            <a:r>
              <a:rPr lang="en-US" sz="2000" dirty="0"/>
              <a:t>What are the art’s and creative practices’ possibilities for ecological and social issues?</a:t>
            </a:r>
            <a:endParaRPr lang="fi-FI" sz="2000" dirty="0"/>
          </a:p>
          <a:p>
            <a:pPr marL="0" indent="0">
              <a:buNone/>
            </a:pPr>
            <a:r>
              <a:rPr lang="en-US" sz="2000" dirty="0"/>
              <a:t>How do you see the change, what should be first done to change out consumption habits?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AEC6DCF-E0AA-47BE-BB9D-DDA14CDC3715}"/>
              </a:ext>
            </a:extLst>
          </p:cNvPr>
          <p:cNvSpPr/>
          <p:nvPr/>
        </p:nvSpPr>
        <p:spPr bwMode="auto">
          <a:xfrm>
            <a:off x="1043608" y="6093296"/>
            <a:ext cx="1296144" cy="648072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750B1F9-CDC7-4A8D-B1D6-E6DF8C2A7F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567" y="6072598"/>
            <a:ext cx="2047873" cy="5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3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0256DB-4B17-4229-9AA8-5580F19D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How and </a:t>
            </a:r>
            <a:r>
              <a:rPr lang="fi-FI" dirty="0" err="1"/>
              <a:t>when</a:t>
            </a:r>
            <a:r>
              <a:rPr lang="fi-FI" dirty="0"/>
              <a:t> to </a:t>
            </a:r>
            <a:r>
              <a:rPr lang="fi-FI" dirty="0" err="1"/>
              <a:t>hand</a:t>
            </a:r>
            <a:r>
              <a:rPr lang="fi-FI" dirty="0"/>
              <a:t> in your course </a:t>
            </a:r>
            <a:r>
              <a:rPr lang="fi-FI" dirty="0" err="1"/>
              <a:t>diary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B0FC7A-1A32-4231-9F87-E5351B6B7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382" y="1937161"/>
            <a:ext cx="7985125" cy="41354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i-FI" dirty="0"/>
              <a:t>If your course </a:t>
            </a:r>
            <a:r>
              <a:rPr lang="fi-FI" dirty="0" err="1"/>
              <a:t>diary</a:t>
            </a:r>
            <a:r>
              <a:rPr lang="fi-FI" dirty="0"/>
              <a:t> is in a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form</a:t>
            </a:r>
            <a:r>
              <a:rPr lang="fi-FI" dirty="0"/>
              <a:t>, please, </a:t>
            </a:r>
            <a:r>
              <a:rPr lang="fi-FI" dirty="0" err="1"/>
              <a:t>send</a:t>
            </a:r>
            <a:r>
              <a:rPr lang="fi-FI" dirty="0"/>
              <a:t> it to me via email, riikka.i.makikoskela@aalto.fi</a:t>
            </a:r>
          </a:p>
          <a:p>
            <a:pPr>
              <a:spcBef>
                <a:spcPts val="0"/>
              </a:spcBef>
            </a:pPr>
            <a:endParaRPr lang="fi-FI" dirty="0"/>
          </a:p>
          <a:p>
            <a:pPr>
              <a:spcBef>
                <a:spcPts val="0"/>
              </a:spcBef>
            </a:pPr>
            <a:r>
              <a:rPr lang="fi-FI" dirty="0"/>
              <a:t>If your course </a:t>
            </a:r>
            <a:r>
              <a:rPr lang="fi-FI" dirty="0" err="1"/>
              <a:t>diary</a:t>
            </a:r>
            <a:r>
              <a:rPr lang="fi-FI" dirty="0"/>
              <a:t> is in a </a:t>
            </a:r>
            <a:r>
              <a:rPr lang="fi-FI" dirty="0" err="1"/>
              <a:t>paper</a:t>
            </a:r>
            <a:r>
              <a:rPr lang="fi-FI" dirty="0"/>
              <a:t> </a:t>
            </a:r>
            <a:r>
              <a:rPr lang="fi-FI" dirty="0" err="1"/>
              <a:t>form</a:t>
            </a:r>
            <a:r>
              <a:rPr lang="fi-FI" dirty="0"/>
              <a:t>, please, </a:t>
            </a:r>
            <a:r>
              <a:rPr lang="fi-FI" dirty="0" err="1"/>
              <a:t>send</a:t>
            </a:r>
            <a:r>
              <a:rPr lang="fi-FI" dirty="0"/>
              <a:t> it to my </a:t>
            </a:r>
            <a:r>
              <a:rPr lang="fi-FI" dirty="0" err="1"/>
              <a:t>address</a:t>
            </a:r>
            <a:r>
              <a:rPr lang="fi-FI" dirty="0"/>
              <a:t>: Riikka Mäkikoskela, Henrik Sohlbergin tie 25 a 2, 00640 Helsinki</a:t>
            </a:r>
          </a:p>
          <a:p>
            <a:pPr>
              <a:spcBef>
                <a:spcPts val="0"/>
              </a:spcBef>
            </a:pPr>
            <a:endParaRPr lang="fi-FI" dirty="0"/>
          </a:p>
          <a:p>
            <a:pPr>
              <a:spcBef>
                <a:spcPts val="0"/>
              </a:spcBef>
            </a:pPr>
            <a:r>
              <a:rPr lang="fi-FI" dirty="0"/>
              <a:t>The dead line for course </a:t>
            </a:r>
            <a:r>
              <a:rPr lang="fi-FI" dirty="0" err="1"/>
              <a:t>diaries</a:t>
            </a:r>
            <a:r>
              <a:rPr lang="fi-FI" dirty="0"/>
              <a:t> is </a:t>
            </a:r>
            <a:r>
              <a:rPr lang="fi-FI" b="1" u="sng" dirty="0"/>
              <a:t>31 May 2021 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67D78768-6AB3-4E7E-9991-AE4E855FEB0D}"/>
              </a:ext>
            </a:extLst>
          </p:cNvPr>
          <p:cNvSpPr/>
          <p:nvPr/>
        </p:nvSpPr>
        <p:spPr bwMode="auto">
          <a:xfrm>
            <a:off x="1043608" y="6093296"/>
            <a:ext cx="1296144" cy="648072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66120B5-9DFB-4A1D-A6FE-1540F4429E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567" y="6072598"/>
            <a:ext cx="2047873" cy="5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37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C2DACF-C9B2-42AB-BB99-168235EE1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37" y="1196752"/>
            <a:ext cx="7985125" cy="4135437"/>
          </a:xfrm>
        </p:spPr>
        <p:txBody>
          <a:bodyPr/>
          <a:lstStyle/>
          <a:p>
            <a:r>
              <a:rPr lang="fi-FI" dirty="0"/>
              <a:t>Please, </a:t>
            </a:r>
            <a:r>
              <a:rPr lang="fi-FI" dirty="0" err="1"/>
              <a:t>note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my Aalto email </a:t>
            </a:r>
            <a:r>
              <a:rPr lang="fi-FI" dirty="0" err="1"/>
              <a:t>closes</a:t>
            </a:r>
            <a:r>
              <a:rPr lang="fi-FI" dirty="0"/>
              <a:t> 1 </a:t>
            </a:r>
            <a:r>
              <a:rPr lang="fi-FI" dirty="0" err="1"/>
              <a:t>June</a:t>
            </a:r>
            <a:r>
              <a:rPr lang="fi-FI" dirty="0"/>
              <a:t> 2021. My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working</a:t>
            </a:r>
            <a:r>
              <a:rPr lang="fi-FI" dirty="0"/>
              <a:t> email is riikka.makikoskela@aka.fi</a:t>
            </a:r>
          </a:p>
          <a:p>
            <a:endParaRPr lang="fi-FI" dirty="0"/>
          </a:p>
          <a:p>
            <a:r>
              <a:rPr lang="fi-FI" dirty="0"/>
              <a:t>If you </a:t>
            </a:r>
            <a:r>
              <a:rPr lang="fi-FI" dirty="0" err="1"/>
              <a:t>need</a:t>
            </a:r>
            <a:r>
              <a:rPr lang="fi-FI" dirty="0"/>
              <a:t> your course </a:t>
            </a:r>
            <a:r>
              <a:rPr lang="fi-FI" dirty="0" err="1"/>
              <a:t>credits</a:t>
            </a:r>
            <a:r>
              <a:rPr lang="fi-FI" dirty="0"/>
              <a:t> </a:t>
            </a:r>
            <a:r>
              <a:rPr lang="fi-FI" dirty="0" err="1"/>
              <a:t>earlier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the </a:t>
            </a:r>
            <a:r>
              <a:rPr lang="fi-FI" dirty="0" err="1"/>
              <a:t>normal</a:t>
            </a:r>
            <a:r>
              <a:rPr lang="fi-FI" dirty="0"/>
              <a:t> </a:t>
            </a:r>
            <a:r>
              <a:rPr lang="fi-FI" dirty="0" err="1"/>
              <a:t>procedure</a:t>
            </a:r>
            <a:r>
              <a:rPr lang="fi-FI" dirty="0"/>
              <a:t>, </a:t>
            </a:r>
            <a:r>
              <a:rPr lang="fi-FI" dirty="0" err="1"/>
              <a:t>hand</a:t>
            </a:r>
            <a:r>
              <a:rPr lang="fi-FI" dirty="0"/>
              <a:t> in your course </a:t>
            </a:r>
            <a:r>
              <a:rPr lang="fi-FI" dirty="0" err="1"/>
              <a:t>diary</a:t>
            </a:r>
            <a:r>
              <a:rPr lang="fi-FI" dirty="0"/>
              <a:t> </a:t>
            </a:r>
            <a:r>
              <a:rPr lang="fi-FI" dirty="0" err="1"/>
              <a:t>early</a:t>
            </a:r>
            <a:r>
              <a:rPr lang="fi-FI" dirty="0"/>
              <a:t> </a:t>
            </a:r>
            <a:r>
              <a:rPr lang="fi-FI" dirty="0" err="1"/>
              <a:t>enough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I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send</a:t>
            </a:r>
            <a:r>
              <a:rPr lang="fi-FI" dirty="0"/>
              <a:t> your </a:t>
            </a:r>
            <a:r>
              <a:rPr lang="fi-FI" dirty="0" err="1"/>
              <a:t>credits</a:t>
            </a:r>
            <a:r>
              <a:rPr lang="fi-FI" dirty="0"/>
              <a:t> on.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378E9D96-6BD8-4FD8-9777-B22C23F4C91B}"/>
              </a:ext>
            </a:extLst>
          </p:cNvPr>
          <p:cNvSpPr/>
          <p:nvPr/>
        </p:nvSpPr>
        <p:spPr bwMode="auto">
          <a:xfrm>
            <a:off x="1043608" y="6093296"/>
            <a:ext cx="1296144" cy="648072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321041B-8CA4-4B00-8482-A61EF3533E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567" y="6072598"/>
            <a:ext cx="2047873" cy="5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77645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Chem_Tech">
  <a:themeElements>
    <a:clrScheme name="aalto_Chem_Tech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Chem_Tech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aalto_Chem_Tech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ite_title">
  <a:themeElements>
    <a:clrScheme name="white_title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white_tit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white_title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ubtitle">
  <a:themeElements>
    <a:clrScheme name="subtitle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subtit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ubtitle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aalto_Chem_Tech.pot</Template>
  <TotalTime>22344</TotalTime>
  <Words>528</Words>
  <Application>Microsoft Office PowerPoint</Application>
  <PresentationFormat>Näytössä katseltava diaesitys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Georgia</vt:lpstr>
      <vt:lpstr>aalto_Chem_Tech</vt:lpstr>
      <vt:lpstr>white_title</vt:lpstr>
      <vt:lpstr>subtitle</vt:lpstr>
      <vt:lpstr>PowerPoint-esitys</vt:lpstr>
      <vt:lpstr>Prepare to present your thinking and making on Monday 24 May 2021</vt:lpstr>
      <vt:lpstr>PowerPoint-esitys</vt:lpstr>
      <vt:lpstr>Schedule for project work presentations</vt:lpstr>
      <vt:lpstr>To finish your course diary</vt:lpstr>
      <vt:lpstr>PowerPoint-esitys</vt:lpstr>
      <vt:lpstr>How and when to hand in your course diary?</vt:lpstr>
      <vt:lpstr>PowerPoint-esitys</vt:lpstr>
    </vt:vector>
  </TitlesOfParts>
  <Company>jj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JJ</dc:creator>
  <cp:lastModifiedBy>Mäkikoskela Riikka</cp:lastModifiedBy>
  <cp:revision>271</cp:revision>
  <dcterms:created xsi:type="dcterms:W3CDTF">2011-01-05T10:14:13Z</dcterms:created>
  <dcterms:modified xsi:type="dcterms:W3CDTF">2021-05-18T17:22:43Z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001</vt:lpwstr>
  </property>
</Properties>
</file>