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354" r:id="rId2"/>
    <p:sldId id="412" r:id="rId3"/>
    <p:sldId id="356" r:id="rId4"/>
    <p:sldId id="414" r:id="rId5"/>
    <p:sldId id="422" r:id="rId6"/>
    <p:sldId id="423" r:id="rId7"/>
    <p:sldId id="424" r:id="rId8"/>
    <p:sldId id="425" r:id="rId9"/>
    <p:sldId id="426" r:id="rId10"/>
    <p:sldId id="416" r:id="rId11"/>
    <p:sldId id="294" r:id="rId12"/>
    <p:sldId id="413" r:id="rId13"/>
    <p:sldId id="259" r:id="rId14"/>
    <p:sldId id="257" r:id="rId15"/>
    <p:sldId id="419" r:id="rId16"/>
    <p:sldId id="401" r:id="rId17"/>
    <p:sldId id="421" r:id="rId18"/>
    <p:sldId id="41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5204"/>
  </p:normalViewPr>
  <p:slideViewPr>
    <p:cSldViewPr snapToGrid="0" snapToObjects="1">
      <p:cViewPr varScale="1">
        <p:scale>
          <a:sx n="96" d="100"/>
          <a:sy n="96" d="100"/>
        </p:scale>
        <p:origin x="1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01DB3-E553-0941-8BB7-F8D9B8D282A2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6C56F-769C-FA43-B837-4B59726A5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Someone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sat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side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table</a:t>
            </a:r>
            <a:r>
              <a:rPr lang="fi-FI" dirty="0"/>
              <a:t> as </a:t>
            </a:r>
            <a:r>
              <a:rPr lang="fi-FI" dirty="0" err="1"/>
              <a:t>charismatic</a:t>
            </a:r>
            <a:r>
              <a:rPr lang="fi-FI" dirty="0"/>
              <a:t> </a:t>
            </a:r>
            <a:r>
              <a:rPr lang="fi-FI" dirty="0" err="1"/>
              <a:t>admen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</a:t>
            </a:r>
            <a:r>
              <a:rPr lang="fi-FI" dirty="0" err="1"/>
              <a:t>them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meant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8C49-4576-CA4D-9DE8-F6C5BE9805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8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Someone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sat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side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table</a:t>
            </a:r>
            <a:r>
              <a:rPr lang="fi-FI" dirty="0"/>
              <a:t> as </a:t>
            </a:r>
            <a:r>
              <a:rPr lang="fi-FI" dirty="0" err="1"/>
              <a:t>charismatic</a:t>
            </a:r>
            <a:r>
              <a:rPr lang="fi-FI" dirty="0"/>
              <a:t> </a:t>
            </a:r>
            <a:r>
              <a:rPr lang="fi-FI" dirty="0" err="1"/>
              <a:t>admen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</a:t>
            </a:r>
            <a:r>
              <a:rPr lang="fi-FI" dirty="0" err="1"/>
              <a:t>them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meant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8C49-4576-CA4D-9DE8-F6C5BE9805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9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827C07-B049-9D45-9242-3DA9E9FB2DF7}"/>
              </a:ext>
            </a:extLst>
          </p:cNvPr>
          <p:cNvCxnSpPr/>
          <p:nvPr userDrawn="1"/>
        </p:nvCxnSpPr>
        <p:spPr>
          <a:xfrm>
            <a:off x="624418" y="5848350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">
            <a:extLst>
              <a:ext uri="{FF2B5EF4-FFF2-40B4-BE49-F238E27FC236}">
                <a16:creationId xmlns:a16="http://schemas.microsoft.com/office/drawing/2014/main" id="{79137C80-5048-C442-AA27-56EB5DF91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5654040"/>
            <a:ext cx="2969683" cy="11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18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8640" b="1" spc="-24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9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FC7412-AB34-F141-8322-34E7B2295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920" y="1051560"/>
            <a:ext cx="10424160" cy="3497580"/>
          </a:xfrm>
        </p:spPr>
        <p:txBody>
          <a:bodyPr/>
          <a:lstStyle/>
          <a:p>
            <a:pPr>
              <a:defRPr/>
            </a:pPr>
            <a:br>
              <a:rPr lang="en-US" sz="4320" dirty="0">
                <a:ea typeface="ＭＳ Ｐゴシック" charset="0"/>
              </a:rPr>
            </a:br>
            <a:br>
              <a:rPr lang="en-US" sz="4320" dirty="0">
                <a:ea typeface="ＭＳ Ｐゴシック" charset="0"/>
              </a:rPr>
            </a:br>
            <a:r>
              <a:rPr lang="en-US" sz="4320" dirty="0">
                <a:ea typeface="ＭＳ Ｐゴシック" charset="0"/>
              </a:rPr>
              <a:t>Understanding the building blocks of branding and brand management</a:t>
            </a:r>
          </a:p>
        </p:txBody>
      </p:sp>
    </p:spTree>
    <p:extLst>
      <p:ext uri="{BB962C8B-B14F-4D97-AF65-F5344CB8AC3E}">
        <p14:creationId xmlns:p14="http://schemas.microsoft.com/office/powerpoint/2010/main" val="2647738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0EA7-9893-0143-B9E9-85D8E7A0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life of a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Manager</a:t>
            </a:r>
            <a:r>
              <a:rPr lang="fi-FI" dirty="0"/>
              <a:t> (</a:t>
            </a:r>
            <a:r>
              <a:rPr lang="fi-FI" dirty="0" err="1"/>
              <a:t>then</a:t>
            </a:r>
            <a:r>
              <a:rPr lang="fi-FI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7C76A-8A50-DD4A-8565-4FDF3B7C4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0" y="1263650"/>
            <a:ext cx="6921500" cy="433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FB548C-E1F9-7A40-A48D-CF609DA39E45}"/>
              </a:ext>
            </a:extLst>
          </p:cNvPr>
          <p:cNvSpPr txBox="1"/>
          <p:nvPr/>
        </p:nvSpPr>
        <p:spPr>
          <a:xfrm>
            <a:off x="7665494" y="6332561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@</a:t>
            </a:r>
            <a:r>
              <a:rPr lang="fi-FI" dirty="0" err="1"/>
              <a:t>Pic</a:t>
            </a:r>
            <a:r>
              <a:rPr lang="fi-FI" dirty="0"/>
              <a:t> </a:t>
            </a:r>
            <a:r>
              <a:rPr lang="fi-FI" dirty="0" err="1"/>
              <a:t>credit</a:t>
            </a:r>
            <a:r>
              <a:rPr lang="fi-FI" dirty="0"/>
              <a:t>: IMDB</a:t>
            </a:r>
          </a:p>
        </p:txBody>
      </p:sp>
    </p:spTree>
    <p:extLst>
      <p:ext uri="{BB962C8B-B14F-4D97-AF65-F5344CB8AC3E}">
        <p14:creationId xmlns:p14="http://schemas.microsoft.com/office/powerpoint/2010/main" val="375107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0EA7-9893-0143-B9E9-85D8E7A0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life of a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Manager</a:t>
            </a:r>
            <a:r>
              <a:rPr lang="fi-FI" dirty="0"/>
              <a:t> (</a:t>
            </a:r>
            <a:r>
              <a:rPr lang="fi-FI" dirty="0" err="1"/>
              <a:t>then</a:t>
            </a:r>
            <a:r>
              <a:rPr lang="fi-FI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B548C-E1F9-7A40-A48D-CF609DA39E45}"/>
              </a:ext>
            </a:extLst>
          </p:cNvPr>
          <p:cNvSpPr txBox="1"/>
          <p:nvPr/>
        </p:nvSpPr>
        <p:spPr>
          <a:xfrm>
            <a:off x="7665494" y="6332561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@</a:t>
            </a:r>
            <a:r>
              <a:rPr lang="fi-FI" dirty="0" err="1"/>
              <a:t>Pic</a:t>
            </a:r>
            <a:r>
              <a:rPr lang="fi-FI" dirty="0"/>
              <a:t> </a:t>
            </a:r>
            <a:r>
              <a:rPr lang="fi-FI" dirty="0" err="1"/>
              <a:t>credit</a:t>
            </a:r>
            <a:r>
              <a:rPr lang="fi-FI" dirty="0"/>
              <a:t>: IMDB</a:t>
            </a:r>
          </a:p>
        </p:txBody>
      </p:sp>
      <p:pic>
        <p:nvPicPr>
          <p:cNvPr id="3" name="Mad Men - The Carousel (Higher Quality).mp4">
            <a:hlinkClick r:id="" action="ppaction://media"/>
            <a:extLst>
              <a:ext uri="{FF2B5EF4-FFF2-40B4-BE49-F238E27FC236}">
                <a16:creationId xmlns:a16="http://schemas.microsoft.com/office/drawing/2014/main" id="{374DEAE5-AE95-4247-B49A-28BC0CD13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5795" y="1248612"/>
            <a:ext cx="6778599" cy="50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450F31-E940-D84B-9888-DCF079D3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brands exist?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935AC-13FA-B74F-893E-7136C7D6C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Simplify choice</a:t>
            </a:r>
          </a:p>
          <a:p>
            <a:r>
              <a:rPr lang="en-GB" sz="2400" dirty="0"/>
              <a:t>Promise quality</a:t>
            </a:r>
          </a:p>
          <a:p>
            <a:r>
              <a:rPr lang="en-GB" sz="2400" dirty="0"/>
              <a:t>Reduce Risk</a:t>
            </a:r>
          </a:p>
          <a:p>
            <a:endParaRPr lang="en-GB" sz="2400" dirty="0"/>
          </a:p>
          <a:p>
            <a:r>
              <a:rPr lang="en-GB" sz="2400" dirty="0"/>
              <a:t>Charge Premium</a:t>
            </a:r>
          </a:p>
          <a:p>
            <a:r>
              <a:rPr lang="en-GB" sz="2400" dirty="0"/>
              <a:t>Asset on the balance sheet</a:t>
            </a:r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2120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“name, term, sign, symbol, or design, or a combination of them, intended to identify the goods and services of one seller or group of sellers and to differentiate them from those of competition.”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940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Brand?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CMO – Set of associations/impressions</a:t>
            </a:r>
          </a:p>
          <a:p>
            <a:r>
              <a:rPr lang="en-US" sz="2400" dirty="0"/>
              <a:t>Economist - Ability to charge premium</a:t>
            </a:r>
          </a:p>
          <a:p>
            <a:r>
              <a:rPr lang="en-US" sz="2400" dirty="0"/>
              <a:t>Accountant – Intangible Asset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7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1E69-BB36-F845-BFB7-DA676E72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71A5-2126-F745-B6EB-21D4E0B85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B89401-2923-5D41-A0E6-9B2FE1A5E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3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FADC93-6385-CE47-9883-133AE0AD5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102390"/>
            <a:ext cx="8911687" cy="1280890"/>
          </a:xfrm>
        </p:spPr>
        <p:txBody>
          <a:bodyPr/>
          <a:lstStyle/>
          <a:p>
            <a:r>
              <a:rPr lang="en-GB" dirty="0"/>
              <a:t>Create =&gt; Measure =&gt; Increase</a:t>
            </a: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D14A2D77-DF96-1E49-9D62-5105C6C919F2}"/>
              </a:ext>
            </a:extLst>
          </p:cNvPr>
          <p:cNvSpPr/>
          <p:nvPr/>
        </p:nvSpPr>
        <p:spPr>
          <a:xfrm flipV="1">
            <a:off x="3228356" y="1611456"/>
            <a:ext cx="5745163" cy="2479729"/>
          </a:xfrm>
          <a:prstGeom prst="blockArc">
            <a:avLst>
              <a:gd name="adj1" fmla="val 10800000"/>
              <a:gd name="adj2" fmla="val 21562401"/>
              <a:gd name="adj3" fmla="val 2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79FCF9-6272-1347-8F1C-3F53BD4D4421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259353" y="2609658"/>
            <a:ext cx="496" cy="241662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461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3C8C-F3E0-644F-B6CF-BB179536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A043-3586-A648-A7EF-6EE2770E0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Gobe</a:t>
            </a:r>
            <a:r>
              <a:rPr lang="en-GB" dirty="0"/>
              <a:t>, Marc (2001), </a:t>
            </a:r>
            <a:r>
              <a:rPr lang="en-GB" i="1" dirty="0"/>
              <a:t>Emotional Branding: The New Paradigm for Connecting Brands to People</a:t>
            </a:r>
            <a:r>
              <a:rPr lang="en-GB" dirty="0"/>
              <a:t>. New York: Allworth Press.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8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0C652-B1C0-1949-B766-A2E08059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EFFB3-7C31-144C-A5B9-99A696CBD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Brands are complex entities</a:t>
            </a:r>
          </a:p>
          <a:p>
            <a:r>
              <a:rPr lang="en-GB" dirty="0"/>
              <a:t>They don’t take well to ‘Management’</a:t>
            </a:r>
          </a:p>
          <a:p>
            <a:r>
              <a:rPr lang="en-GB" dirty="0"/>
              <a:t>Treat them like little children</a:t>
            </a:r>
          </a:p>
        </p:txBody>
      </p:sp>
    </p:spTree>
    <p:extLst>
      <p:ext uri="{BB962C8B-B14F-4D97-AF65-F5344CB8AC3E}">
        <p14:creationId xmlns:p14="http://schemas.microsoft.com/office/powerpoint/2010/main" val="94205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022B-D17F-0749-AF12-8B819F58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1CBD6D-1821-9E48-8C69-49098CD4E2DD}"/>
              </a:ext>
            </a:extLst>
          </p:cNvPr>
          <p:cNvGrpSpPr/>
          <p:nvPr/>
        </p:nvGrpSpPr>
        <p:grpSpPr>
          <a:xfrm>
            <a:off x="0" y="913559"/>
            <a:ext cx="12192000" cy="5944442"/>
            <a:chOff x="0" y="913559"/>
            <a:chExt cx="12192000" cy="59444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C5A35C-4D69-C341-94E1-1DABFD6C9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13559"/>
              <a:ext cx="12192000" cy="594444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44AC02-AE7C-9446-A363-58BFB78918AB}"/>
                </a:ext>
              </a:extLst>
            </p:cNvPr>
            <p:cNvSpPr/>
            <p:nvPr/>
          </p:nvSpPr>
          <p:spPr>
            <a:xfrm>
              <a:off x="426720" y="913559"/>
              <a:ext cx="2727960" cy="7253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B0B960-F59B-3549-AEB2-62D9DBD42AFD}"/>
              </a:ext>
            </a:extLst>
          </p:cNvPr>
          <p:cNvSpPr txBox="1"/>
          <p:nvPr/>
        </p:nvSpPr>
        <p:spPr>
          <a:xfrm>
            <a:off x="9006840" y="624110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USI, Switzerland</a:t>
            </a:r>
          </a:p>
        </p:txBody>
      </p:sp>
    </p:spTree>
    <p:extLst>
      <p:ext uri="{BB962C8B-B14F-4D97-AF65-F5344CB8AC3E}">
        <p14:creationId xmlns:p14="http://schemas.microsoft.com/office/powerpoint/2010/main" val="3454720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8253-1127-CF4C-A061-1298151E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360" dirty="0">
                <a:ea typeface="ＭＳ Ｐゴシック" charset="0"/>
              </a:rPr>
              <a:t>Warm-Up Exercise – 3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ADAE5-50C2-884E-A277-2F743B983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000" dirty="0">
                <a:ea typeface="ＭＳ Ｐゴシック" charset="0"/>
              </a:rPr>
              <a:t>Think of your </a:t>
            </a:r>
            <a:r>
              <a:rPr lang="en-US" sz="2000" dirty="0" err="1">
                <a:ea typeface="ＭＳ Ｐゴシック" charset="0"/>
              </a:rPr>
              <a:t>favourite</a:t>
            </a:r>
            <a:r>
              <a:rPr lang="en-US" sz="2000" dirty="0">
                <a:ea typeface="ＭＳ Ｐゴシック" charset="0"/>
              </a:rPr>
              <a:t> brand</a:t>
            </a:r>
          </a:p>
          <a:p>
            <a:pPr>
              <a:defRPr/>
            </a:pPr>
            <a:r>
              <a:rPr lang="en-US" sz="2000" dirty="0">
                <a:ea typeface="ＭＳ Ｐゴシック" charset="0"/>
              </a:rPr>
              <a:t>Now write as many things down about it as possible – objects, feelings, experiences, words or phrases that you associated with them</a:t>
            </a:r>
          </a:p>
          <a:p>
            <a:pPr>
              <a:defRPr/>
            </a:pPr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2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285A-D129-544F-9491-F13FFEDB8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Heating up: 2 mins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E15CB-624D-524B-AC2B-11DC4DDA1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Now that you have written out these things about your favourite brand, choose any 5 things and write one sentence each about how this thing came to be important for you</a:t>
            </a:r>
          </a:p>
        </p:txBody>
      </p:sp>
    </p:spTree>
    <p:extLst>
      <p:ext uri="{BB962C8B-B14F-4D97-AF65-F5344CB8AC3E}">
        <p14:creationId xmlns:p14="http://schemas.microsoft.com/office/powerpoint/2010/main" val="62226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2087E85-5F13-3046-BACC-523ED6199F66}"/>
              </a:ext>
            </a:extLst>
          </p:cNvPr>
          <p:cNvSpPr/>
          <p:nvPr/>
        </p:nvSpPr>
        <p:spPr>
          <a:xfrm>
            <a:off x="5359400" y="2501900"/>
            <a:ext cx="2578100" cy="170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BRANDING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E126C-A170-4140-B1EC-C61565A63B5F}"/>
              </a:ext>
            </a:extLst>
          </p:cNvPr>
          <p:cNvSpPr/>
          <p:nvPr/>
        </p:nvSpPr>
        <p:spPr>
          <a:xfrm>
            <a:off x="3200400" y="1003300"/>
            <a:ext cx="1917700" cy="109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CATEGORY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7EA3C-A21D-5A42-850E-73ADE7E1FE68}"/>
              </a:ext>
            </a:extLst>
          </p:cNvPr>
          <p:cNvSpPr/>
          <p:nvPr/>
        </p:nvSpPr>
        <p:spPr>
          <a:xfrm>
            <a:off x="5638800" y="1003300"/>
            <a:ext cx="1917700" cy="109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EMPLOYEES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373D1-595B-9F44-A8FC-F5902F58EA1D}"/>
              </a:ext>
            </a:extLst>
          </p:cNvPr>
          <p:cNvSpPr/>
          <p:nvPr/>
        </p:nvSpPr>
        <p:spPr>
          <a:xfrm>
            <a:off x="3200400" y="4610100"/>
            <a:ext cx="1917700" cy="109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8C69D-D497-654A-B9B2-6A76067D3C28}"/>
              </a:ext>
            </a:extLst>
          </p:cNvPr>
          <p:cNvSpPr/>
          <p:nvPr/>
        </p:nvSpPr>
        <p:spPr>
          <a:xfrm>
            <a:off x="5638800" y="4610100"/>
            <a:ext cx="1917700" cy="109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CUSTOMERS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BA9207-D758-8847-BF76-9B7610C17731}"/>
              </a:ext>
            </a:extLst>
          </p:cNvPr>
          <p:cNvSpPr/>
          <p:nvPr/>
        </p:nvSpPr>
        <p:spPr>
          <a:xfrm>
            <a:off x="8077200" y="1003300"/>
            <a:ext cx="1917700" cy="109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STAKEHOLDERS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D0F93A-BC45-C345-9631-AA7270B9DBDE}"/>
              </a:ext>
            </a:extLst>
          </p:cNvPr>
          <p:cNvSpPr/>
          <p:nvPr/>
        </p:nvSpPr>
        <p:spPr>
          <a:xfrm>
            <a:off x="8077200" y="4610100"/>
            <a:ext cx="1917700" cy="109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INSTITUTIONS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99ED34D-526F-AE47-8DAE-FC9204B8CEEF}"/>
              </a:ext>
            </a:extLst>
          </p:cNvPr>
          <p:cNvCxnSpPr>
            <a:cxnSpLocks/>
          </p:cNvCxnSpPr>
          <p:nvPr/>
        </p:nvCxnSpPr>
        <p:spPr>
          <a:xfrm>
            <a:off x="4146549" y="2095500"/>
            <a:ext cx="1352551" cy="762002"/>
          </a:xfrm>
          <a:prstGeom prst="bentConnector3">
            <a:avLst>
              <a:gd name="adj1" fmla="val 211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C88E58F1-2EC9-4C4E-90BA-2BDAC7BC4B62}"/>
              </a:ext>
            </a:extLst>
          </p:cNvPr>
          <p:cNvCxnSpPr>
            <a:cxnSpLocks/>
            <a:stCxn id="7" idx="0"/>
          </p:cNvCxnSpPr>
          <p:nvPr/>
        </p:nvCxnSpPr>
        <p:spPr>
          <a:xfrm rot="5400000" flipH="1" flipV="1">
            <a:off x="4365625" y="3540125"/>
            <a:ext cx="863600" cy="127635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5CA6DB65-C837-2642-91D9-659ED10FB34C}"/>
              </a:ext>
            </a:extLst>
          </p:cNvPr>
          <p:cNvCxnSpPr>
            <a:stCxn id="8" idx="0"/>
            <a:endCxn id="4" idx="4"/>
          </p:cNvCxnSpPr>
          <p:nvPr/>
        </p:nvCxnSpPr>
        <p:spPr>
          <a:xfrm rot="5400000" flipH="1" flipV="1">
            <a:off x="6419850" y="4381500"/>
            <a:ext cx="406400" cy="508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0ED5D7F-AF52-B143-BB41-212ACE6BE78C}"/>
              </a:ext>
            </a:extLst>
          </p:cNvPr>
          <p:cNvCxnSpPr>
            <a:stCxn id="6" idx="2"/>
            <a:endCxn id="4" idx="0"/>
          </p:cNvCxnSpPr>
          <p:nvPr/>
        </p:nvCxnSpPr>
        <p:spPr>
          <a:xfrm rot="16200000" flipH="1">
            <a:off x="6419850" y="2273300"/>
            <a:ext cx="406400" cy="508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2BD00F27-3AE2-AA4A-A6F7-63E28EC0F357}"/>
              </a:ext>
            </a:extLst>
          </p:cNvPr>
          <p:cNvCxnSpPr>
            <a:stCxn id="9" idx="2"/>
          </p:cNvCxnSpPr>
          <p:nvPr/>
        </p:nvCxnSpPr>
        <p:spPr>
          <a:xfrm rot="5400000">
            <a:off x="8010525" y="1831975"/>
            <a:ext cx="762000" cy="128905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2142E75-566E-F248-B7B4-3BB343FE82FC}"/>
              </a:ext>
            </a:extLst>
          </p:cNvPr>
          <p:cNvCxnSpPr>
            <a:stCxn id="10" idx="0"/>
          </p:cNvCxnSpPr>
          <p:nvPr/>
        </p:nvCxnSpPr>
        <p:spPr>
          <a:xfrm rot="16200000" flipV="1">
            <a:off x="8010525" y="3584575"/>
            <a:ext cx="863600" cy="118745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3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64A6-C51F-EC43-A3FE-E4030EA0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Awakening to the financial value of brands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D03B9-6DB3-A24B-B917-8F0C41F69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E.g. Brand Asset Valuator (BAV)</a:t>
            </a:r>
          </a:p>
          <a:p>
            <a:endParaRPr lang="en-US" dirty="0"/>
          </a:p>
          <a:p>
            <a:r>
              <a:rPr lang="en-US" dirty="0"/>
              <a:t>Brand as a trademark whose value is never really exploitable</a:t>
            </a:r>
          </a:p>
          <a:p>
            <a:endParaRPr lang="en-US" dirty="0"/>
          </a:p>
          <a:p>
            <a:r>
              <a:rPr lang="en-US" dirty="0"/>
              <a:t>”Spreadsheet” view of brands and branding</a:t>
            </a:r>
          </a:p>
          <a:p>
            <a:pPr lvl="1"/>
            <a:r>
              <a:rPr lang="en-US" dirty="0"/>
              <a:t>Useful for Mergers &amp; Acquisitions but not much else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1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ACB9-4F88-C943-9A20-FA717F9C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2CFD7-0C1C-5744-970B-5B9F0272B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3" y="2234813"/>
            <a:ext cx="8915400" cy="3575824"/>
          </a:xfrm>
        </p:spPr>
      </p:pic>
    </p:spTree>
    <p:extLst>
      <p:ext uri="{BB962C8B-B14F-4D97-AF65-F5344CB8AC3E}">
        <p14:creationId xmlns:p14="http://schemas.microsoft.com/office/powerpoint/2010/main" val="2677657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8D5B-992E-BB40-87A2-66F253BA0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33EF20-E36F-8F4C-AD0B-C1877139F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6107" y="624110"/>
            <a:ext cx="6180014" cy="6130310"/>
          </a:xfrm>
        </p:spPr>
      </p:pic>
    </p:spTree>
    <p:extLst>
      <p:ext uri="{BB962C8B-B14F-4D97-AF65-F5344CB8AC3E}">
        <p14:creationId xmlns:p14="http://schemas.microsoft.com/office/powerpoint/2010/main" val="98075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6AD19-5227-1D43-A812-FB4F6D94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F6BAD3-3458-2142-A6B7-182B56669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2367" y="1364973"/>
            <a:ext cx="5331875" cy="5009157"/>
          </a:xfrm>
        </p:spPr>
      </p:pic>
    </p:spTree>
    <p:extLst>
      <p:ext uri="{BB962C8B-B14F-4D97-AF65-F5344CB8AC3E}">
        <p14:creationId xmlns:p14="http://schemas.microsoft.com/office/powerpoint/2010/main" val="232366089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</TotalTime>
  <Words>340</Words>
  <Application>Microsoft Macintosh PowerPoint</Application>
  <PresentationFormat>Widescreen</PresentationFormat>
  <Paragraphs>50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Wisp</vt:lpstr>
      <vt:lpstr>  Understanding the building blocks of branding and brand management</vt:lpstr>
      <vt:lpstr>PowerPoint Presentation</vt:lpstr>
      <vt:lpstr>Warm-Up Exercise – 3 minutes</vt:lpstr>
      <vt:lpstr>Heating up: 2 mins</vt:lpstr>
      <vt:lpstr>PowerPoint Presentation</vt:lpstr>
      <vt:lpstr>Awakening to the financial value of brands</vt:lpstr>
      <vt:lpstr>BAV</vt:lpstr>
      <vt:lpstr>PowerPoint Presentation</vt:lpstr>
      <vt:lpstr>PowerPoint Presentation</vt:lpstr>
      <vt:lpstr>The life of a Brand Manager (then)</vt:lpstr>
      <vt:lpstr>The life of a Brand Manager (then)</vt:lpstr>
      <vt:lpstr>Why do brands exist?</vt:lpstr>
      <vt:lpstr>BRAND</vt:lpstr>
      <vt:lpstr>What is a Brand?</vt:lpstr>
      <vt:lpstr>PowerPoint Presentation</vt:lpstr>
      <vt:lpstr>Create =&gt; Measure =&gt; Increase</vt:lpstr>
      <vt:lpstr>Resources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Understanding the building blocks of branding and brand management</dc:title>
  <dc:creator>Kush</dc:creator>
  <cp:lastModifiedBy>Kush</cp:lastModifiedBy>
  <cp:revision>8</cp:revision>
  <dcterms:created xsi:type="dcterms:W3CDTF">2021-04-26T15:30:14Z</dcterms:created>
  <dcterms:modified xsi:type="dcterms:W3CDTF">2021-04-26T17:05:09Z</dcterms:modified>
</cp:coreProperties>
</file>