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417" r:id="rId2"/>
    <p:sldId id="283" r:id="rId3"/>
    <p:sldId id="263" r:id="rId4"/>
    <p:sldId id="262" r:id="rId5"/>
    <p:sldId id="276" r:id="rId6"/>
    <p:sldId id="418" r:id="rId7"/>
    <p:sldId id="426" r:id="rId8"/>
    <p:sldId id="279" r:id="rId9"/>
    <p:sldId id="431" r:id="rId10"/>
    <p:sldId id="421" r:id="rId11"/>
    <p:sldId id="432" r:id="rId12"/>
    <p:sldId id="420" r:id="rId13"/>
    <p:sldId id="433" r:id="rId14"/>
    <p:sldId id="434" r:id="rId15"/>
    <p:sldId id="435" r:id="rId16"/>
    <p:sldId id="436" r:id="rId17"/>
    <p:sldId id="427" r:id="rId18"/>
    <p:sldId id="430" r:id="rId19"/>
    <p:sldId id="28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2"/>
    <p:restoredTop sz="95204"/>
  </p:normalViewPr>
  <p:slideViewPr>
    <p:cSldViewPr snapToGrid="0" snapToObjects="1">
      <p:cViewPr varScale="1">
        <p:scale>
          <a:sx n="96" d="100"/>
          <a:sy n="96" d="100"/>
        </p:scale>
        <p:origin x="1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978B6-97B1-7F49-8A60-DD7939BAF92C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FE170-D31E-B446-A049-CC52F2A6C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15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85BFF-1071-3E40-ABAC-0C8614808FF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8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45E4D-EBD1-C043-B980-5AF01035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 – Rational/USP Branding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94DF9-9C75-7C4A-9466-1603CFAED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Product Attribute + Brand Association (if needed)</a:t>
            </a:r>
          </a:p>
        </p:txBody>
      </p:sp>
    </p:spTree>
    <p:extLst>
      <p:ext uri="{BB962C8B-B14F-4D97-AF65-F5344CB8AC3E}">
        <p14:creationId xmlns:p14="http://schemas.microsoft.com/office/powerpoint/2010/main" val="846751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FA6D-2348-6441-8A46-958DF393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III – Cultural Branding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9669-19A1-3A4E-A6FA-39F0D0C3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Cultural conversation + Brand Meaning + Product</a:t>
            </a:r>
          </a:p>
        </p:txBody>
      </p:sp>
    </p:spTree>
    <p:extLst>
      <p:ext uri="{BB962C8B-B14F-4D97-AF65-F5344CB8AC3E}">
        <p14:creationId xmlns:p14="http://schemas.microsoft.com/office/powerpoint/2010/main" val="415180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B1B06-2396-0F4A-9113-46BE753F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Dove videos evolution.mp4">
            <a:hlinkClick r:id="" action="ppaction://media"/>
            <a:extLst>
              <a:ext uri="{FF2B5EF4-FFF2-40B4-BE49-F238E27FC236}">
                <a16:creationId xmlns:a16="http://schemas.microsoft.com/office/drawing/2014/main" id="{4BAADAD5-BEAE-084A-B32B-17EBCE4ED9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000" y="357001"/>
            <a:ext cx="7405688" cy="5554849"/>
          </a:xfrm>
        </p:spPr>
      </p:pic>
    </p:spTree>
    <p:extLst>
      <p:ext uri="{BB962C8B-B14F-4D97-AF65-F5344CB8AC3E}">
        <p14:creationId xmlns:p14="http://schemas.microsoft.com/office/powerpoint/2010/main" val="5206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9BBD5-1DDF-FA45-964A-A33960EE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Free the Kids - Dirt is Good.mp4">
            <a:hlinkClick r:id="" action="ppaction://media"/>
            <a:extLst>
              <a:ext uri="{FF2B5EF4-FFF2-40B4-BE49-F238E27FC236}">
                <a16:creationId xmlns:a16="http://schemas.microsoft.com/office/drawing/2014/main" id="{A9DBD65F-0E08-EC41-9C11-D45BB80108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822" y="-1"/>
            <a:ext cx="11515277" cy="6472923"/>
          </a:xfrm>
        </p:spPr>
      </p:pic>
    </p:spTree>
    <p:extLst>
      <p:ext uri="{BB962C8B-B14F-4D97-AF65-F5344CB8AC3E}">
        <p14:creationId xmlns:p14="http://schemas.microsoft.com/office/powerpoint/2010/main" val="2091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024E-A587-9D49-831D-22A3A16E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Dove - Onslaught.mp4">
            <a:hlinkClick r:id="" action="ppaction://media"/>
            <a:extLst>
              <a:ext uri="{FF2B5EF4-FFF2-40B4-BE49-F238E27FC236}">
                <a16:creationId xmlns:a16="http://schemas.microsoft.com/office/drawing/2014/main" id="{3A21971E-1113-4E4E-824E-5DE7C04346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2925" y="328391"/>
            <a:ext cx="7850188" cy="5888259"/>
          </a:xfrm>
        </p:spPr>
      </p:pic>
    </p:spTree>
    <p:extLst>
      <p:ext uri="{BB962C8B-B14F-4D97-AF65-F5344CB8AC3E}">
        <p14:creationId xmlns:p14="http://schemas.microsoft.com/office/powerpoint/2010/main" val="43320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00644-FD88-1846-AFD2-C18F21A9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Management as cultural entrepreneurship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EAEC7-9C22-554A-A2F8-F736D822E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 in conceptualizing consumer needs</a:t>
            </a:r>
          </a:p>
          <a:p>
            <a:r>
              <a:rPr lang="en-US" dirty="0"/>
              <a:t> Consumer as a social animal VS consumer as an individual benefit seeker</a:t>
            </a:r>
          </a:p>
          <a:p>
            <a:r>
              <a:rPr lang="en-US" dirty="0"/>
              <a:t>Cultural Insight vs Consumer Insight</a:t>
            </a:r>
          </a:p>
        </p:txBody>
      </p:sp>
    </p:spTree>
    <p:extLst>
      <p:ext uri="{BB962C8B-B14F-4D97-AF65-F5344CB8AC3E}">
        <p14:creationId xmlns:p14="http://schemas.microsoft.com/office/powerpoint/2010/main" val="223156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F849-3D44-0742-B681-DBD9D3AC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III – Experiential Branding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A134F-6887-2E43-9371-A797FBF61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Desired consumer experience + emotional script</a:t>
            </a:r>
          </a:p>
        </p:txBody>
      </p:sp>
    </p:spTree>
    <p:extLst>
      <p:ext uri="{BB962C8B-B14F-4D97-AF65-F5344CB8AC3E}">
        <p14:creationId xmlns:p14="http://schemas.microsoft.com/office/powerpoint/2010/main" val="3535663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8FACE-5F01-FF40-8F2B-4A7BA7D8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C3276-1605-074E-A297-C1738AFC4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07E0A-C194-D94B-9C4E-4344728F2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7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E2D99-25D8-564E-82E4-052AFCC1D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place brands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0F95C-21DD-1B4A-BE32-690C3B70B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Camino De Santiago</a:t>
            </a:r>
          </a:p>
        </p:txBody>
      </p:sp>
    </p:spTree>
    <p:extLst>
      <p:ext uri="{BB962C8B-B14F-4D97-AF65-F5344CB8AC3E}">
        <p14:creationId xmlns:p14="http://schemas.microsoft.com/office/powerpoint/2010/main" val="3532452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2750-5928-A04B-99A7-5D5899F2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D321F-4214-8C4D-AC24-583FC840A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50F6-0363-1F45-A86B-C597783E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791" y="52578"/>
            <a:ext cx="10213509" cy="68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8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00F0-F781-1747-8ACE-0A3312A9A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Something to reflect upon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F1CC-FBA6-594A-AE45-5C20FFDC7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are the necessary conditions for each branding approach to be successful?</a:t>
            </a:r>
          </a:p>
          <a:p>
            <a:endParaRPr lang="en-GB" dirty="0"/>
          </a:p>
          <a:p>
            <a:r>
              <a:rPr lang="en-GB" dirty="0"/>
              <a:t>What were the things you agreed with?</a:t>
            </a:r>
          </a:p>
          <a:p>
            <a:r>
              <a:rPr lang="en-GB" dirty="0"/>
              <a:t>What were the things you disagreed with?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90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21B0-9169-AE46-A117-44C0D1D4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267" y="624110"/>
            <a:ext cx="9794345" cy="1280890"/>
          </a:xfrm>
        </p:spPr>
        <p:txBody>
          <a:bodyPr/>
          <a:lstStyle/>
          <a:p>
            <a:r>
              <a:rPr lang="en-GB" dirty="0"/>
              <a:t>The Biggest Branding Opportunity since…</a:t>
            </a:r>
          </a:p>
        </p:txBody>
      </p:sp>
      <p:pic>
        <p:nvPicPr>
          <p:cNvPr id="4" name="Lucky Strike Its Toasted">
            <a:hlinkClick r:id="" action="ppaction://media"/>
            <a:extLst>
              <a:ext uri="{FF2B5EF4-FFF2-40B4-BE49-F238E27FC236}">
                <a16:creationId xmlns:a16="http://schemas.microsoft.com/office/drawing/2014/main" id="{EA2B6555-1A74-0F41-9258-682403C3FD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0266" y="1490132"/>
            <a:ext cx="9567333" cy="5381767"/>
          </a:xfrm>
        </p:spPr>
      </p:pic>
    </p:spTree>
    <p:extLst>
      <p:ext uri="{BB962C8B-B14F-4D97-AF65-F5344CB8AC3E}">
        <p14:creationId xmlns:p14="http://schemas.microsoft.com/office/powerpoint/2010/main" val="312369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ACB5-06EE-1D4D-A92E-FB3BD1D3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Differentiation comes from Ingredients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C7227-400B-E747-8DFB-373E6C004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1905000"/>
            <a:ext cx="1905000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CAA28E-9ACF-8D49-8CE0-A5C709957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1779778"/>
            <a:ext cx="2057400" cy="1892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74037-E9BF-3E4A-BF2B-28A8DDC92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3672586"/>
            <a:ext cx="22860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DD191-2BE0-464A-957A-7CE7E3ADE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591" y="3191656"/>
            <a:ext cx="2158009" cy="36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9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7C8163-DF4B-4B4E-A4B2-F6ABB6C7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0" y="192310"/>
            <a:ext cx="11158331" cy="1280890"/>
          </a:xfrm>
        </p:spPr>
        <p:txBody>
          <a:bodyPr/>
          <a:lstStyle/>
          <a:p>
            <a:r>
              <a:rPr lang="en-GB" dirty="0"/>
              <a:t>Differentiation comes from product outcomes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EE322B-B64F-7C40-A2B0-B09A537B4DDE}"/>
              </a:ext>
            </a:extLst>
          </p:cNvPr>
          <p:cNvSpPr/>
          <p:nvPr/>
        </p:nvSpPr>
        <p:spPr>
          <a:xfrm>
            <a:off x="1245703" y="5835783"/>
            <a:ext cx="11158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 err="1">
                <a:latin typeface="Century Gothic" panose="020B0502020202020204" pitchFamily="34" charset="0"/>
              </a:rPr>
              <a:t>The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key</a:t>
            </a:r>
            <a:r>
              <a:rPr lang="fi-FI" i="1" dirty="0">
                <a:latin typeface="Century Gothic" panose="020B0502020202020204" pitchFamily="34" charset="0"/>
              </a:rPr>
              <a:t> to </a:t>
            </a:r>
            <a:r>
              <a:rPr lang="fi-FI" i="1" dirty="0" err="1">
                <a:latin typeface="Century Gothic" panose="020B0502020202020204" pitchFamily="34" charset="0"/>
              </a:rPr>
              <a:t>branding</a:t>
            </a:r>
            <a:r>
              <a:rPr lang="fi-FI" i="1" dirty="0">
                <a:latin typeface="Century Gothic" panose="020B0502020202020204" pitchFamily="34" charset="0"/>
              </a:rPr>
              <a:t> is </a:t>
            </a:r>
            <a:r>
              <a:rPr lang="fi-FI" i="1" dirty="0" err="1">
                <a:latin typeface="Century Gothic" panose="020B0502020202020204" pitchFamily="34" charset="0"/>
              </a:rPr>
              <a:t>that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consumers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perceive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differences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among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brands</a:t>
            </a:r>
            <a:r>
              <a:rPr lang="fi-FI" i="1" dirty="0">
                <a:latin typeface="Century Gothic" panose="020B0502020202020204" pitchFamily="34" charset="0"/>
              </a:rPr>
              <a:t> in a </a:t>
            </a:r>
            <a:r>
              <a:rPr lang="fi-FI" i="1" dirty="0" err="1">
                <a:latin typeface="Century Gothic" panose="020B0502020202020204" pitchFamily="34" charset="0"/>
              </a:rPr>
              <a:t>product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category</a:t>
            </a:r>
            <a:r>
              <a:rPr lang="fi-FI" dirty="0">
                <a:latin typeface="Century Gothic" panose="020B0502020202020204" pitchFamily="34" charset="0"/>
              </a:rPr>
              <a:t>.</a:t>
            </a:r>
          </a:p>
          <a:p>
            <a:r>
              <a:rPr lang="fi-FI" dirty="0">
                <a:latin typeface="Century Gothic" panose="020B0502020202020204" pitchFamily="34" charset="0"/>
              </a:rPr>
              <a:t>	- Kevin Keller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C4076-7181-574E-A5AE-43A018C08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099" y="1473200"/>
            <a:ext cx="3859107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82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6EA9E-F7CA-2C42-AB7F-05FBCD43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530" y="531345"/>
            <a:ext cx="9982533" cy="1280890"/>
          </a:xfrm>
        </p:spPr>
        <p:txBody>
          <a:bodyPr/>
          <a:lstStyle/>
          <a:p>
            <a:r>
              <a:rPr lang="en-GB" dirty="0"/>
              <a:t>Brand Manager as a Product Differentiator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93A99-195D-074A-A633-86A6B81F8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38" b="16791"/>
          <a:stretch/>
        </p:blipFill>
        <p:spPr>
          <a:xfrm>
            <a:off x="1172467" y="2031999"/>
            <a:ext cx="9982533" cy="48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3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791A-D29B-854F-8775-C113EB9C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II – Emotional Branding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AA5EF-9CDE-1A44-9514-3601FAB7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Consumer’s Emotional State &gt; Product</a:t>
            </a:r>
          </a:p>
        </p:txBody>
      </p:sp>
      <p:pic>
        <p:nvPicPr>
          <p:cNvPr id="1026" name="Picture 2" descr="Open Coca Cola Happiness – Typography Reverse Engineer Post – taylor  christine">
            <a:extLst>
              <a:ext uri="{FF2B5EF4-FFF2-40B4-BE49-F238E27FC236}">
                <a16:creationId xmlns:a16="http://schemas.microsoft.com/office/drawing/2014/main" id="{D969A60A-7313-BE4C-856F-AA3FB9A4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26" y="2725853"/>
            <a:ext cx="7593496" cy="35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8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06ABB-54B2-FE4F-9371-3572C5B3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Moving away from Product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DB7B6-970B-5F40-807B-EC35B567E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=1jmqeLNCDJc</a:t>
            </a:r>
          </a:p>
        </p:txBody>
      </p:sp>
    </p:spTree>
    <p:extLst>
      <p:ext uri="{BB962C8B-B14F-4D97-AF65-F5344CB8AC3E}">
        <p14:creationId xmlns:p14="http://schemas.microsoft.com/office/powerpoint/2010/main" val="169933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EB2D-5B19-B542-ABF2-17D34B2E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Emotional Branding – Red Bull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0D3E9-FE70-334B-BC02-BDFBE2C3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52600"/>
            <a:ext cx="5105400" cy="510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4E6CD-8D7E-0F48-B796-F2E04564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706" y="1625600"/>
            <a:ext cx="36576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68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846DC-B668-3B43-8214-F77E4A90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297" y="624110"/>
            <a:ext cx="9702316" cy="1280890"/>
          </a:xfrm>
        </p:spPr>
        <p:txBody>
          <a:bodyPr/>
          <a:lstStyle/>
          <a:p>
            <a:r>
              <a:rPr lang="en-US" dirty="0"/>
              <a:t>Brand Manager as Emotional Manipulator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2706A-90A4-2C4D-9CA7-7ED7D78C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Remember the “wheel” video</a:t>
            </a:r>
          </a:p>
        </p:txBody>
      </p:sp>
    </p:spTree>
    <p:extLst>
      <p:ext uri="{BB962C8B-B14F-4D97-AF65-F5344CB8AC3E}">
        <p14:creationId xmlns:p14="http://schemas.microsoft.com/office/powerpoint/2010/main" val="237002676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132</TotalTime>
  <Words>192</Words>
  <Application>Microsoft Macintosh PowerPoint</Application>
  <PresentationFormat>Widescreen</PresentationFormat>
  <Paragraphs>31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Wisp</vt:lpstr>
      <vt:lpstr>Phase I – Rational/USP Branding</vt:lpstr>
      <vt:lpstr>The Biggest Branding Opportunity since…</vt:lpstr>
      <vt:lpstr>Differentiation comes from Ingredients</vt:lpstr>
      <vt:lpstr>Differentiation comes from product outcomes</vt:lpstr>
      <vt:lpstr>Brand Manager as a Product Differentiator</vt:lpstr>
      <vt:lpstr>Phase II – Emotional Branding</vt:lpstr>
      <vt:lpstr>Moving away from Product attributes</vt:lpstr>
      <vt:lpstr>Emotional Branding – Red Bull</vt:lpstr>
      <vt:lpstr>Brand Manager as Emotional Manipulator</vt:lpstr>
      <vt:lpstr>Phase III – Cultural Branding</vt:lpstr>
      <vt:lpstr>PowerPoint Presentation</vt:lpstr>
      <vt:lpstr>PowerPoint Presentation</vt:lpstr>
      <vt:lpstr>PowerPoint Presentation</vt:lpstr>
      <vt:lpstr>Brand Management as cultural entrepreneurship</vt:lpstr>
      <vt:lpstr>Phase III – Experiential Branding</vt:lpstr>
      <vt:lpstr>PowerPoint Presentation</vt:lpstr>
      <vt:lpstr>Many place brands</vt:lpstr>
      <vt:lpstr>PowerPoint Presentation</vt:lpstr>
      <vt:lpstr>Something to reflect upon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Awakening to the financial value of brands</dc:title>
  <dc:creator>Kush</dc:creator>
  <cp:lastModifiedBy>Kush</cp:lastModifiedBy>
  <cp:revision>4</cp:revision>
  <dcterms:created xsi:type="dcterms:W3CDTF">2021-04-26T15:36:38Z</dcterms:created>
  <dcterms:modified xsi:type="dcterms:W3CDTF">2021-04-26T17:49:30Z</dcterms:modified>
</cp:coreProperties>
</file>