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604" r:id="rId3"/>
    <p:sldId id="571" r:id="rId4"/>
    <p:sldId id="279" r:id="rId5"/>
    <p:sldId id="383" r:id="rId6"/>
    <p:sldId id="605" r:id="rId7"/>
    <p:sldId id="424" r:id="rId8"/>
    <p:sldId id="603" r:id="rId9"/>
    <p:sldId id="540" r:id="rId10"/>
    <p:sldId id="607" r:id="rId11"/>
    <p:sldId id="569" r:id="rId12"/>
    <p:sldId id="310" r:id="rId13"/>
    <p:sldId id="567" r:id="rId14"/>
    <p:sldId id="60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5"/>
    <p:restoredTop sz="94683"/>
  </p:normalViewPr>
  <p:slideViewPr>
    <p:cSldViewPr snapToGrid="0" snapToObjects="1">
      <p:cViewPr varScale="1">
        <p:scale>
          <a:sx n="188" d="100"/>
          <a:sy n="188" d="100"/>
        </p:scale>
        <p:origin x="19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151BB-6B18-BC42-849D-90AB488BB62B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617A6-C0B5-C94E-B4FC-A4AFEF4A0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15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68DD2-975C-4B8A-8B61-9F19C5713F68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564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BC595-F008-BF43-A275-8F6BFDC3AD3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96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BC595-F008-BF43-A275-8F6BFDC3AD3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BDC28-0220-1F4C-BD07-9F6E922DD3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Guidelines for Live Brand Case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AD95D7-EDFB-ED40-AF22-825C56C756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04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537F3A-641E-C743-82CB-B36A321E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Identifying Cultural Conversations – Dove Example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64FBE6-6764-DA48-A83B-76EC1D4F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new consumer desire/anxiety that has cropped up recently is…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The objectification of women in popular culture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The harm to young women and children who are consuming the products and messaging from women’s brands</a:t>
            </a:r>
          </a:p>
          <a:p>
            <a:endParaRPr lang="en-US" sz="2000" dirty="0"/>
          </a:p>
          <a:p>
            <a:r>
              <a:rPr lang="en-US" sz="2000" dirty="0"/>
              <a:t>The brand can participate in this cultural conversation effectively because </a:t>
            </a:r>
            <a:r>
              <a:rPr lang="en-US" sz="2000" dirty="0">
                <a:solidFill>
                  <a:srgbClr val="00B050"/>
                </a:solidFill>
              </a:rPr>
              <a:t>our products </a:t>
            </a:r>
          </a:p>
          <a:p>
            <a:pPr lvl="1"/>
            <a:r>
              <a:rPr lang="en-US" sz="2000" dirty="0"/>
              <a:t>Something that will come in the way of our brand capitalizing on this conversation will be that </a:t>
            </a:r>
            <a:r>
              <a:rPr lang="en-US" sz="2000" dirty="0">
                <a:solidFill>
                  <a:srgbClr val="00B050"/>
                </a:solidFill>
              </a:rPr>
              <a:t>our brand has used the same advertising and representation of women as other beauty or women-centric media brands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121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7"/>
          <p:cNvSpPr/>
          <p:nvPr/>
        </p:nvSpPr>
        <p:spPr>
          <a:xfrm>
            <a:off x="2430462" y="1614488"/>
            <a:ext cx="6629400" cy="762000"/>
          </a:xfrm>
          <a:prstGeom prst="homePlat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What does the Brand Believe?</a:t>
            </a:r>
          </a:p>
        </p:txBody>
      </p:sp>
      <p:sp>
        <p:nvSpPr>
          <p:cNvPr id="9" name="Pentagon 8"/>
          <p:cNvSpPr/>
          <p:nvPr/>
        </p:nvSpPr>
        <p:spPr>
          <a:xfrm>
            <a:off x="2438400" y="2667000"/>
            <a:ext cx="6629400" cy="762000"/>
          </a:xfrm>
          <a:prstGeom prst="homePlat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How does the Brand behave?</a:t>
            </a:r>
          </a:p>
        </p:txBody>
      </p:sp>
      <p:sp>
        <p:nvSpPr>
          <p:cNvPr id="10" name="Pentagon 9"/>
          <p:cNvSpPr/>
          <p:nvPr/>
        </p:nvSpPr>
        <p:spPr>
          <a:xfrm>
            <a:off x="2430462" y="3733800"/>
            <a:ext cx="6629400" cy="762000"/>
          </a:xfrm>
          <a:prstGeom prst="homePlat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What does the Brand seek to change?</a:t>
            </a:r>
          </a:p>
        </p:txBody>
      </p:sp>
      <p:sp>
        <p:nvSpPr>
          <p:cNvPr id="7" name="Pentagon 6"/>
          <p:cNvSpPr/>
          <p:nvPr/>
        </p:nvSpPr>
        <p:spPr>
          <a:xfrm>
            <a:off x="2438400" y="5791200"/>
            <a:ext cx="6629400" cy="762000"/>
          </a:xfrm>
          <a:prstGeom prst="homePlat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Brand agenda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1" y="0"/>
            <a:ext cx="46442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3. Brand Agenda</a:t>
            </a:r>
          </a:p>
        </p:txBody>
      </p:sp>
    </p:spTree>
    <p:extLst>
      <p:ext uri="{BB962C8B-B14F-4D97-AF65-F5344CB8AC3E}">
        <p14:creationId xmlns:p14="http://schemas.microsoft.com/office/powerpoint/2010/main" val="35160539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Dove - Example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en-US" sz="2800" dirty="0"/>
              <a:t>What does the brand  believe</a:t>
            </a:r>
          </a:p>
          <a:p>
            <a:pPr lvl="1"/>
            <a:r>
              <a:rPr lang="en-US" sz="1800" dirty="0"/>
              <a:t>Beauty is not equal to  physical attractiveness</a:t>
            </a:r>
          </a:p>
          <a:p>
            <a:r>
              <a:rPr lang="en-US" sz="2800" dirty="0"/>
              <a:t>How does it behave</a:t>
            </a:r>
          </a:p>
          <a:p>
            <a:pPr lvl="1"/>
            <a:r>
              <a:rPr lang="en-US" sz="1800" dirty="0"/>
              <a:t>Real women</a:t>
            </a:r>
          </a:p>
          <a:p>
            <a:r>
              <a:rPr lang="en-US" sz="2800" dirty="0"/>
              <a:t>What does it seek to change</a:t>
            </a:r>
          </a:p>
          <a:p>
            <a:pPr lvl="1"/>
            <a:r>
              <a:rPr lang="en-US" sz="1800" dirty="0"/>
              <a:t>Definition of beauty – Real beauty</a:t>
            </a:r>
          </a:p>
          <a:p>
            <a:pPr lvl="1"/>
            <a:r>
              <a:rPr lang="en-US" sz="1800" dirty="0"/>
              <a:t>Advertising /media makes women feel ugly</a:t>
            </a:r>
          </a:p>
          <a:p>
            <a:r>
              <a:rPr lang="en-US" sz="2800" dirty="0"/>
              <a:t>Agenda</a:t>
            </a:r>
          </a:p>
          <a:p>
            <a:pPr lvl="1"/>
            <a:r>
              <a:rPr lang="en-US" sz="1800" dirty="0"/>
              <a:t>Give women their self esteem back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7111429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81200" y="107950"/>
            <a:ext cx="7856538" cy="13096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4. Revising the Brand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1" y="1685926"/>
            <a:ext cx="7878763" cy="4638675"/>
          </a:xfrm>
        </p:spPr>
        <p:txBody>
          <a:bodyPr/>
          <a:lstStyle/>
          <a:p>
            <a:r>
              <a:rPr lang="en-US" dirty="0"/>
              <a:t>We need to add/highlight … </a:t>
            </a:r>
          </a:p>
          <a:p>
            <a:pPr lvl="1"/>
            <a:r>
              <a:rPr lang="en-US" dirty="0"/>
              <a:t>Experiences such as …</a:t>
            </a:r>
          </a:p>
          <a:p>
            <a:pPr lvl="1"/>
            <a:r>
              <a:rPr lang="en-US" dirty="0"/>
              <a:t>Services such as …</a:t>
            </a:r>
          </a:p>
          <a:p>
            <a:pPr lvl="1"/>
            <a:r>
              <a:rPr lang="en-US" dirty="0"/>
              <a:t>Communication choices such as …</a:t>
            </a:r>
          </a:p>
          <a:p>
            <a:pPr lvl="1"/>
            <a:r>
              <a:rPr lang="en-US" dirty="0"/>
              <a:t>Brand-led Initiatives such as…</a:t>
            </a:r>
          </a:p>
          <a:p>
            <a:pPr lvl="1"/>
            <a:endParaRPr lang="en-US" dirty="0"/>
          </a:p>
          <a:p>
            <a:r>
              <a:rPr lang="en-US" dirty="0"/>
              <a:t>… needs to grow in the world for us to grow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3009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81200" y="107950"/>
            <a:ext cx="7856538" cy="13096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4. Revising the Brand – Dove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1" y="1685926"/>
            <a:ext cx="7878763" cy="4638675"/>
          </a:xfrm>
        </p:spPr>
        <p:txBody>
          <a:bodyPr/>
          <a:lstStyle/>
          <a:p>
            <a:r>
              <a:rPr lang="en-US" dirty="0"/>
              <a:t>We need to add/highlight … </a:t>
            </a:r>
          </a:p>
          <a:p>
            <a:pPr lvl="1"/>
            <a:r>
              <a:rPr lang="en-US" dirty="0"/>
              <a:t>Experiences such as …</a:t>
            </a:r>
          </a:p>
          <a:p>
            <a:pPr lvl="1"/>
            <a:r>
              <a:rPr lang="en-US" dirty="0"/>
              <a:t>Services such as …</a:t>
            </a:r>
          </a:p>
          <a:p>
            <a:pPr lvl="1"/>
            <a:r>
              <a:rPr lang="en-US" dirty="0"/>
              <a:t>Communication choices such as </a:t>
            </a:r>
            <a:r>
              <a:rPr lang="en-US" dirty="0">
                <a:solidFill>
                  <a:srgbClr val="00B050"/>
                </a:solidFill>
              </a:rPr>
              <a:t>Portraying real women in our brand communication</a:t>
            </a:r>
          </a:p>
          <a:p>
            <a:pPr lvl="1"/>
            <a:r>
              <a:rPr lang="en-US" dirty="0"/>
              <a:t>Brand-led Initiatives such as </a:t>
            </a:r>
            <a:r>
              <a:rPr lang="en-US" dirty="0">
                <a:solidFill>
                  <a:srgbClr val="00B050"/>
                </a:solidFill>
              </a:rPr>
              <a:t>The Women’s Self-Esteem Fund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Agreement about the harms of unattainable beauty standards </a:t>
            </a:r>
            <a:r>
              <a:rPr lang="en-US" dirty="0"/>
              <a:t>needs to grow in the world for us to grow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89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57E464-6D48-9C49-8FD6-46013859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 1: Some things to keep in mind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CD11C3-D53A-9648-9C73-42CF89F1C0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25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C613EC-5BE7-2C4F-980B-28BF7B457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Brand Challenge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D6E5C3-8174-AD49-8649-72CD635F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2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6466838" y="4152752"/>
            <a:ext cx="3276600" cy="1905000"/>
          </a:xfrm>
          <a:prstGeom prst="ellipse">
            <a:avLst/>
          </a:prstGeom>
          <a:solidFill>
            <a:schemeClr val="accent3">
              <a:alpha val="19000"/>
            </a:schemeClr>
          </a:solidFill>
          <a:ln w="31750" cap="flat" cmpd="sng" algn="ctr">
            <a:solidFill>
              <a:srgbClr val="FFFFFF"/>
            </a:solidFill>
            <a:prstDash val="dashDot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00601" y="3543300"/>
            <a:ext cx="5867400" cy="3314700"/>
          </a:xfrm>
          <a:prstGeom prst="ellipse">
            <a:avLst/>
          </a:prstGeom>
          <a:solidFill>
            <a:schemeClr val="accent1">
              <a:lumMod val="50000"/>
              <a:alpha val="11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27115" y="1315998"/>
            <a:ext cx="3276600" cy="1905000"/>
          </a:xfrm>
          <a:prstGeom prst="ellipse">
            <a:avLst/>
          </a:prstGeom>
          <a:solidFill>
            <a:schemeClr val="accent1">
              <a:lumMod val="50000"/>
              <a:alpha val="11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76200"/>
            <a:ext cx="897750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Move From ‘Category’ to ‘Culture Play’</a:t>
            </a:r>
          </a:p>
        </p:txBody>
      </p:sp>
      <p:sp>
        <p:nvSpPr>
          <p:cNvPr id="5" name="Oval 4"/>
          <p:cNvSpPr/>
          <p:nvPr/>
        </p:nvSpPr>
        <p:spPr>
          <a:xfrm>
            <a:off x="2308115" y="2192298"/>
            <a:ext cx="914400" cy="590476"/>
          </a:xfrm>
          <a:prstGeom prst="ellipse">
            <a:avLst/>
          </a:prstGeom>
          <a:solidFill>
            <a:schemeClr val="accent6">
              <a:lumMod val="20000"/>
              <a:lumOff val="80000"/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2297668"/>
            <a:ext cx="2525050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err="1"/>
              <a:t>Silmaasema</a:t>
            </a:r>
            <a:r>
              <a:rPr lang="en-US" dirty="0"/>
              <a:t>/</a:t>
            </a:r>
            <a:r>
              <a:rPr lang="en-US" dirty="0" err="1"/>
              <a:t>Delipap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36809" y="1022866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Category Microcosm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4600" y="4724400"/>
            <a:ext cx="245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Cultural Macrocosm</a:t>
            </a:r>
          </a:p>
        </p:txBody>
      </p:sp>
      <p:sp>
        <p:nvSpPr>
          <p:cNvPr id="17" name="Oval 16"/>
          <p:cNvSpPr/>
          <p:nvPr/>
        </p:nvSpPr>
        <p:spPr>
          <a:xfrm>
            <a:off x="3123652" y="2630522"/>
            <a:ext cx="914400" cy="590476"/>
          </a:xfrm>
          <a:prstGeom prst="ellipse">
            <a:avLst/>
          </a:prstGeom>
          <a:solidFill>
            <a:schemeClr val="bg2">
              <a:lumMod val="40000"/>
              <a:lumOff val="60000"/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57600" y="2335284"/>
            <a:ext cx="914400" cy="590476"/>
          </a:xfrm>
          <a:prstGeom prst="ellipse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09252" y="1601822"/>
            <a:ext cx="914400" cy="590476"/>
          </a:xfrm>
          <a:prstGeom prst="ellipse">
            <a:avLst/>
          </a:prstGeom>
          <a:solidFill>
            <a:schemeClr val="accent4">
              <a:lumMod val="40000"/>
              <a:lumOff val="60000"/>
              <a:alpha val="2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23652" y="1897060"/>
            <a:ext cx="914400" cy="590476"/>
          </a:xfrm>
          <a:prstGeom prst="ellipse">
            <a:avLst/>
          </a:prstGeom>
          <a:solidFill>
            <a:srgbClr val="CCFFCC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886201" y="1545967"/>
            <a:ext cx="914400" cy="59047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289315" y="2040046"/>
            <a:ext cx="914400" cy="590476"/>
          </a:xfrm>
          <a:prstGeom prst="ellipse">
            <a:avLst/>
          </a:prstGeom>
          <a:solidFill>
            <a:schemeClr val="accent3"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1" y="1607404"/>
            <a:ext cx="5296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Narrow-cast category language with little </a:t>
            </a:r>
          </a:p>
          <a:p>
            <a:r>
              <a:rPr lang="en-US" sz="1600" dirty="0"/>
              <a:t>meaningful differentiation – </a:t>
            </a:r>
            <a:r>
              <a:rPr lang="en-US" sz="1600" b="1" dirty="0"/>
              <a:t>Old Language</a:t>
            </a:r>
          </a:p>
          <a:p>
            <a:r>
              <a:rPr lang="en-US" sz="1600" dirty="0"/>
              <a:t>(Segmentation, Need Gap, Pricing, Perception etc)</a:t>
            </a:r>
          </a:p>
        </p:txBody>
      </p:sp>
      <p:grpSp>
        <p:nvGrpSpPr>
          <p:cNvPr id="2" name="Group 37"/>
          <p:cNvGrpSpPr/>
          <p:nvPr/>
        </p:nvGrpSpPr>
        <p:grpSpPr>
          <a:xfrm>
            <a:off x="5482686" y="4932655"/>
            <a:ext cx="2525050" cy="590476"/>
            <a:chOff x="4001498" y="4932655"/>
            <a:chExt cx="2525050" cy="590476"/>
          </a:xfrm>
          <a:effectLst/>
        </p:grpSpPr>
        <p:sp>
          <p:nvSpPr>
            <p:cNvPr id="25" name="Oval 24"/>
            <p:cNvSpPr/>
            <p:nvPr/>
          </p:nvSpPr>
          <p:spPr>
            <a:xfrm>
              <a:off x="4114800" y="4932655"/>
              <a:ext cx="914400" cy="59047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4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01498" y="5040868"/>
              <a:ext cx="2525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Silmaasema</a:t>
              </a:r>
              <a:r>
                <a:rPr lang="en-US" dirty="0"/>
                <a:t>/</a:t>
              </a:r>
              <a:r>
                <a:rPr lang="en-US" dirty="0" err="1"/>
                <a:t>Delipap</a:t>
              </a:r>
              <a:endParaRPr lang="en-US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923491" y="3783420"/>
            <a:ext cx="125707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/>
              <a:t>Category</a:t>
            </a:r>
          </a:p>
        </p:txBody>
      </p:sp>
      <p:sp>
        <p:nvSpPr>
          <p:cNvPr id="28" name="Oval 27"/>
          <p:cNvSpPr/>
          <p:nvPr/>
        </p:nvSpPr>
        <p:spPr>
          <a:xfrm>
            <a:off x="6565153" y="5762514"/>
            <a:ext cx="914400" cy="590476"/>
          </a:xfrm>
          <a:prstGeom prst="ellipse">
            <a:avLst/>
          </a:prstGeom>
          <a:solidFill>
            <a:schemeClr val="bg2">
              <a:lumMod val="40000"/>
              <a:lumOff val="60000"/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985838" y="6057752"/>
            <a:ext cx="914400" cy="590476"/>
          </a:xfrm>
          <a:prstGeom prst="ellipse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940058" y="4087483"/>
            <a:ext cx="914400" cy="590476"/>
          </a:xfrm>
          <a:prstGeom prst="ellipse">
            <a:avLst/>
          </a:prstGeom>
          <a:solidFill>
            <a:schemeClr val="accent4">
              <a:lumMod val="40000"/>
              <a:lumOff val="60000"/>
              <a:alpha val="2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380690" y="4677959"/>
            <a:ext cx="914400" cy="590476"/>
          </a:xfrm>
          <a:prstGeom prst="ellipse">
            <a:avLst/>
          </a:prstGeom>
          <a:solidFill>
            <a:srgbClr val="CCFFCC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371838" y="4143338"/>
            <a:ext cx="914400" cy="59047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8829038" y="5172038"/>
            <a:ext cx="914400" cy="590476"/>
          </a:xfrm>
          <a:prstGeom prst="ellipse">
            <a:avLst/>
          </a:prstGeom>
          <a:solidFill>
            <a:schemeClr val="accent3"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 rot="1967525">
            <a:off x="4799501" y="3236252"/>
            <a:ext cx="1017198" cy="295238"/>
          </a:xfrm>
          <a:prstGeom prst="rightArrow">
            <a:avLst/>
          </a:prstGeom>
          <a:solidFill>
            <a:srgbClr val="ADADFF">
              <a:alpha val="6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2625" y="5229762"/>
            <a:ext cx="39934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Locating the brand within the larger</a:t>
            </a:r>
          </a:p>
          <a:p>
            <a:r>
              <a:rPr lang="en-US" sz="1600" dirty="0"/>
              <a:t>Consumer Culture – </a:t>
            </a:r>
            <a:r>
              <a:rPr lang="en-US" sz="1600" b="1" dirty="0"/>
              <a:t>New Language</a:t>
            </a:r>
          </a:p>
          <a:p>
            <a:r>
              <a:rPr lang="en-US" sz="1600" dirty="0"/>
              <a:t>(Communication Codes, Future Share,</a:t>
            </a:r>
          </a:p>
          <a:p>
            <a:r>
              <a:rPr lang="en-US" sz="1600" dirty="0"/>
              <a:t>Cultural Archetypes, </a:t>
            </a:r>
          </a:p>
          <a:p>
            <a:r>
              <a:rPr lang="en-US" sz="1600" dirty="0"/>
              <a:t>Unarticulated Aspirations)</a:t>
            </a:r>
          </a:p>
        </p:txBody>
      </p:sp>
      <p:sp>
        <p:nvSpPr>
          <p:cNvPr id="42" name="Oval 41"/>
          <p:cNvSpPr/>
          <p:nvPr/>
        </p:nvSpPr>
        <p:spPr>
          <a:xfrm>
            <a:off x="5148778" y="4680207"/>
            <a:ext cx="1855200" cy="1098706"/>
          </a:xfrm>
          <a:prstGeom prst="ellipse">
            <a:avLst/>
          </a:prstGeom>
          <a:noFill/>
          <a:ln w="31750" cap="flat" cmpd="sng" algn="ctr">
            <a:solidFill>
              <a:srgbClr val="EBD6FF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7712143" y="5110990"/>
            <a:ext cx="914400" cy="590476"/>
          </a:xfrm>
          <a:prstGeom prst="ellipse">
            <a:avLst/>
          </a:prstGeom>
          <a:solidFill>
            <a:srgbClr val="CCFFCC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44159" y="4533761"/>
            <a:ext cx="914400" cy="59047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00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/>
          </p:cNvSpPr>
          <p:nvPr/>
        </p:nvSpPr>
        <p:spPr bwMode="auto">
          <a:xfrm rot="15970">
            <a:off x="7164256" y="3064594"/>
            <a:ext cx="3118945" cy="1643055"/>
          </a:xfrm>
          <a:prstGeom prst="roundRect">
            <a:avLst>
              <a:gd name="adj" fmla="val 16852"/>
            </a:avLst>
          </a:prstGeom>
          <a:solidFill>
            <a:schemeClr val="bg1">
              <a:lumMod val="65000"/>
              <a:lumOff val="35000"/>
            </a:schemeClr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endParaRPr lang="en-US" sz="2400" dirty="0"/>
          </a:p>
        </p:txBody>
      </p:sp>
      <p:sp>
        <p:nvSpPr>
          <p:cNvPr id="32771" name="AutoShape 3"/>
          <p:cNvSpPr>
            <a:spLocks/>
          </p:cNvSpPr>
          <p:nvPr/>
        </p:nvSpPr>
        <p:spPr bwMode="auto">
          <a:xfrm>
            <a:off x="7164594" y="3071810"/>
            <a:ext cx="3122407" cy="1643074"/>
          </a:xfrm>
          <a:prstGeom prst="roundRect">
            <a:avLst>
              <a:gd name="adj" fmla="val 16852"/>
            </a:avLst>
          </a:prstGeom>
          <a:noFill/>
          <a:ln w="25400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/>
              <a:t>What do we want them to think feel do</a:t>
            </a:r>
          </a:p>
        </p:txBody>
      </p:sp>
      <p:sp>
        <p:nvSpPr>
          <p:cNvPr id="32772" name="AutoShape 4"/>
          <p:cNvSpPr>
            <a:spLocks/>
          </p:cNvSpPr>
          <p:nvPr/>
        </p:nvSpPr>
        <p:spPr bwMode="auto">
          <a:xfrm>
            <a:off x="4635500" y="2303860"/>
            <a:ext cx="2305248" cy="3411141"/>
          </a:xfrm>
          <a:prstGeom prst="rightArrow">
            <a:avLst>
              <a:gd name="adj1" fmla="val 32000"/>
              <a:gd name="adj2" fmla="val 29935"/>
            </a:avLst>
          </a:prstGeom>
          <a:noFill/>
          <a:ln w="25400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Tahoma" charset="0"/>
                <a:sym typeface="Tahoma" charset="0"/>
              </a:rPr>
              <a:t>  Big Cultural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Tahoma" charset="0"/>
                <a:sym typeface="Tahoma" charset="0"/>
              </a:rPr>
              <a:t> Conversation </a:t>
            </a: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 rot="15970">
            <a:off x="2273714" y="3071966"/>
            <a:ext cx="2221026" cy="1643055"/>
          </a:xfrm>
          <a:prstGeom prst="roundRect">
            <a:avLst>
              <a:gd name="adj" fmla="val 16852"/>
            </a:avLst>
          </a:prstGeom>
          <a:solidFill>
            <a:schemeClr val="bg1">
              <a:lumMod val="65000"/>
              <a:lumOff val="35000"/>
            </a:schemeClr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r>
              <a:rPr lang="en-US" sz="2400" dirty="0"/>
              <a:t>What do people think feel do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696324-A7FE-B449-9D1D-7F0BF0EA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ahoma" charset="0"/>
              </a:rPr>
              <a:t>Conversation Meme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812E1-1A41-FE4F-9359-BE2E4F318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048" y="1676400"/>
            <a:ext cx="8915400" cy="3777622"/>
          </a:xfrm>
        </p:spPr>
        <p:txBody>
          <a:bodyPr/>
          <a:lstStyle/>
          <a:p>
            <a:r>
              <a:rPr lang="en-US" dirty="0"/>
              <a:t>A clear articulation of how the brand wants to have a meaningful dialogue with the consumer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599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80CE2-B8E0-1147-BF24-E2A60AE5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 2: Specific guidelines and presentation format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CF7FA-372F-B94C-9C98-20A1BB7088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7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Key Deliverables (4 slides in total)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945" y="1490133"/>
            <a:ext cx="8915400" cy="508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Brand Diagnosis</a:t>
            </a:r>
          </a:p>
          <a:p>
            <a:pPr marL="857250" lvl="1" indent="-457200">
              <a:buFont typeface="Wingdings 3" pitchFamily="2" charset="2"/>
              <a:buChar char=""/>
            </a:pPr>
            <a:r>
              <a:rPr lang="en-US" dirty="0">
                <a:solidFill>
                  <a:schemeClr val="tx1"/>
                </a:solidFill>
              </a:rPr>
              <a:t>Where does the brand stand right now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Identifying Relevant Emergent Cultural Conversations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Identifying the contemporary conversation where the brand can participate to change/leverage this conversation </a:t>
            </a:r>
          </a:p>
          <a:p>
            <a:pPr marL="3937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Articulating the Brand Agenda </a:t>
            </a:r>
          </a:p>
          <a:p>
            <a:pPr marL="793750" lvl="1" indent="-457200"/>
            <a:r>
              <a:rPr lang="en-US" dirty="0">
                <a:solidFill>
                  <a:schemeClr val="tx1"/>
                </a:solidFill>
              </a:rPr>
              <a:t>Articulating the purpose of the brand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Revising the Brand Platform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39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3BD149-1163-2340-B33C-A10E0DD52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Brand Diagnosis – What makes the brand powerful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9F9457-4037-6142-8EE7-8214A15DD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Consumers think of the brand as…</a:t>
            </a:r>
          </a:p>
          <a:p>
            <a:r>
              <a:rPr lang="en-GB" dirty="0"/>
              <a:t>This brand is different from its immediate competitors in terms of …</a:t>
            </a:r>
          </a:p>
          <a:p>
            <a:endParaRPr lang="en-GB" dirty="0"/>
          </a:p>
          <a:p>
            <a:r>
              <a:rPr lang="en-GB" dirty="0"/>
              <a:t>The source of branding power for this brand is…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878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537F3A-641E-C743-82CB-B36A321E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Identifying Relevant Emergent Cultural Conversations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64FBE6-6764-DA48-A83B-76EC1D4F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new consumer desire/anxiety that has cropped up recently is…</a:t>
            </a:r>
          </a:p>
          <a:p>
            <a:pPr lvl="1"/>
            <a:r>
              <a:rPr lang="en-US" sz="1800" dirty="0"/>
              <a:t>(First think broadly : Health &amp; Well-being)</a:t>
            </a:r>
          </a:p>
          <a:p>
            <a:pPr lvl="1"/>
            <a:r>
              <a:rPr lang="en-US" sz="1800" dirty="0"/>
              <a:t>(Then think from a category perspective: Eye health and well-being/female health and well-being)</a:t>
            </a:r>
          </a:p>
          <a:p>
            <a:endParaRPr lang="en-US" sz="2000" dirty="0"/>
          </a:p>
          <a:p>
            <a:r>
              <a:rPr lang="en-US" sz="2000" dirty="0"/>
              <a:t>The brand can participate in this cultural conversation effectively because… </a:t>
            </a:r>
          </a:p>
          <a:p>
            <a:pPr lvl="1"/>
            <a:r>
              <a:rPr lang="en-US" sz="2000" dirty="0"/>
              <a:t>Something that will come in the way of our brand capitalizing on this conversation will be…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82259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12951</TotalTime>
  <Words>566</Words>
  <Application>Microsoft Macintosh PowerPoint</Application>
  <PresentationFormat>Widescreen</PresentationFormat>
  <Paragraphs>92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Tahoma</vt:lpstr>
      <vt:lpstr>Wingdings</vt:lpstr>
      <vt:lpstr>Wingdings 3</vt:lpstr>
      <vt:lpstr>Wisp</vt:lpstr>
      <vt:lpstr>Guidelines for Live Brand Case</vt:lpstr>
      <vt:lpstr>Section 1: Some things to keep in mind</vt:lpstr>
      <vt:lpstr>The Brand Challenge</vt:lpstr>
      <vt:lpstr>PowerPoint Presentation</vt:lpstr>
      <vt:lpstr>Conversation Meme</vt:lpstr>
      <vt:lpstr>Section 2: Specific guidelines and presentation format</vt:lpstr>
      <vt:lpstr>Key Deliverables (4 slides in total)</vt:lpstr>
      <vt:lpstr>1. Brand Diagnosis – What makes the brand powerful</vt:lpstr>
      <vt:lpstr>2. Identifying Relevant Emergent Cultural Conversations</vt:lpstr>
      <vt:lpstr>2. Identifying Cultural Conversations – Dove Example</vt:lpstr>
      <vt:lpstr>PowerPoint Presentation</vt:lpstr>
      <vt:lpstr>Dove - Example</vt:lpstr>
      <vt:lpstr>4. Revising the Brand</vt:lpstr>
      <vt:lpstr>4. Revising the Brand – Dove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 for Santander</dc:title>
  <dc:creator>Microsoft Office User</dc:creator>
  <cp:lastModifiedBy>Kush</cp:lastModifiedBy>
  <cp:revision>83</cp:revision>
  <dcterms:created xsi:type="dcterms:W3CDTF">2019-04-29T03:29:16Z</dcterms:created>
  <dcterms:modified xsi:type="dcterms:W3CDTF">2021-04-29T07:59:30Z</dcterms:modified>
</cp:coreProperties>
</file>