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0" r:id="rId4"/>
  </p:sldMasterIdLst>
  <p:notesMasterIdLst>
    <p:notesMasterId r:id="rId7"/>
  </p:notesMasterIdLst>
  <p:handoutMasterIdLst>
    <p:handoutMasterId r:id="rId8"/>
  </p:handoutMasterIdLst>
  <p:sldIdLst>
    <p:sldId id="400" r:id="rId5"/>
    <p:sldId id="402" r:id="rId6"/>
  </p:sldIdLst>
  <p:sldSz cx="12192000" cy="6858000"/>
  <p:notesSz cx="6858000" cy="9947275"/>
  <p:defaultTextStyle>
    <a:defPPr>
      <a:defRPr lang="en-150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564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7" orient="horz" pos="323" userDrawn="1">
          <p15:clr>
            <a:srgbClr val="A4A3A4"/>
          </p15:clr>
        </p15:guide>
        <p15:guide id="8" orient="horz" pos="4133" userDrawn="1">
          <p15:clr>
            <a:srgbClr val="A4A3A4"/>
          </p15:clr>
        </p15:guide>
        <p15:guide id="10" pos="801" userDrawn="1">
          <p15:clr>
            <a:srgbClr val="A4A3A4"/>
          </p15:clr>
        </p15:guide>
        <p15:guide id="11" pos="370" userDrawn="1">
          <p15:clr>
            <a:srgbClr val="A4A3A4"/>
          </p15:clr>
        </p15:guide>
        <p15:guide id="12" pos="1300" userDrawn="1">
          <p15:clr>
            <a:srgbClr val="A4A3A4"/>
          </p15:clr>
        </p15:guide>
        <p15:guide id="13" pos="3840" userDrawn="1">
          <p15:clr>
            <a:srgbClr val="A4A3A4"/>
          </p15:clr>
        </p15:guide>
        <p15:guide id="14" orient="horz" pos="799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pos="3749" userDrawn="1">
          <p15:clr>
            <a:srgbClr val="A4A3A4"/>
          </p15:clr>
        </p15:guide>
        <p15:guide id="17" pos="3953" userDrawn="1">
          <p15:clr>
            <a:srgbClr val="A4A3A4"/>
          </p15:clr>
        </p15:guide>
        <p15:guide id="18" orient="horz" pos="38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71B6"/>
    <a:srgbClr val="FFFFFF"/>
    <a:srgbClr val="F8F8F8"/>
    <a:srgbClr val="7E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1A8D0-DFC7-4140-894F-A817514EC0D1}" v="1" dt="2021-05-19T22:04:56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54" y="60"/>
      </p:cViewPr>
      <p:guideLst>
        <p:guide pos="5564"/>
        <p:guide pos="211"/>
        <p:guide pos="7469"/>
        <p:guide orient="horz" pos="323"/>
        <p:guide orient="horz" pos="4133"/>
        <p:guide pos="801"/>
        <p:guide pos="370"/>
        <p:guide pos="1300"/>
        <p:guide pos="3840"/>
        <p:guide orient="horz" pos="799"/>
        <p:guide orient="horz" pos="2341"/>
        <p:guide pos="3749"/>
        <p:guide pos="3953"/>
        <p:guide orient="horz" pos="38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2" d="100"/>
          <a:sy n="52" d="100"/>
        </p:scale>
        <p:origin x="26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C380F5-8E26-41D7-9B1B-D43E3098E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D5FE8-6F82-4BB6-AF5B-EDF41A03C1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2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3E0EF0A-8AB9-4CDA-822F-C7653487989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0A87F-BB78-472F-8B1B-DA73E71534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5E637-8735-439D-9586-CF25BC4B1A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2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3166623-F1C3-4078-9E3D-2A6A22E5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32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71DE2946-0F72-4070-99B4-19798EE3156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7901"/>
            <a:ext cx="5486400" cy="3916363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2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8BEE96E-2BD1-469C-AB99-E94899578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E96E-2BD1-469C-AB99-E94899578535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59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E96E-2BD1-469C-AB99-E948995785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59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01508-EDF5-4CC9-ABC5-E1CA2A615742}"/>
              </a:ext>
            </a:extLst>
          </p:cNvPr>
          <p:cNvSpPr/>
          <p:nvPr userDrawn="1"/>
        </p:nvSpPr>
        <p:spPr>
          <a:xfrm>
            <a:off x="10249829" y="6216930"/>
            <a:ext cx="168379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Bauhaus 93" panose="04030905020B02020C02" pitchFamily="82" charset="0"/>
              </a:rPr>
              <a:t>Dragon Group</a:t>
            </a:r>
          </a:p>
        </p:txBody>
      </p:sp>
      <p:sp>
        <p:nvSpPr>
          <p:cNvPr id="8" name="Tekstikehys 7">
            <a:extLst>
              <a:ext uri="{FF2B5EF4-FFF2-40B4-BE49-F238E27FC236}">
                <a16:creationId xmlns:a16="http://schemas.microsoft.com/office/drawing/2014/main" id="{8FA0D1A9-C9AA-467D-93DC-D79EC84CF18F}"/>
              </a:ext>
            </a:extLst>
          </p:cNvPr>
          <p:cNvSpPr txBox="1"/>
          <p:nvPr userDrawn="1"/>
        </p:nvSpPr>
        <p:spPr>
          <a:xfrm>
            <a:off x="337337" y="6350429"/>
            <a:ext cx="5112000" cy="167546"/>
          </a:xfrm>
          <a:prstGeom prst="rect">
            <a:avLst/>
          </a:prstGeom>
          <a:noFill/>
        </p:spPr>
        <p:txBody>
          <a:bodyPr wrap="none" lIns="0" tIns="36000" rIns="72000" bIns="36000" rtlCol="0" anchor="ctr">
            <a:noAutofit/>
          </a:bodyPr>
          <a:lstStyle/>
          <a:p>
            <a:pPr defTabSz="779252" fontAlgn="base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100" dirty="0">
                <a:latin typeface="Segoe UI Light" panose="020B0502040204020203" pitchFamily="34" charset="0"/>
                <a:cs typeface="Segoe UI Light" panose="020B0502040204020203" pitchFamily="34" charset="0"/>
              </a:rPr>
              <a:t>Aalto BIZ / </a:t>
            </a:r>
            <a:r>
              <a:rPr lang="en-US" sz="1100" dirty="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32E30001 Tax Challenges for Multinational Enterprises </a:t>
            </a:r>
            <a:r>
              <a:rPr lang="en-US" sz="1100" dirty="0">
                <a:latin typeface="Segoe UI Light" panose="020B0502040204020203" pitchFamily="34" charset="0"/>
                <a:cs typeface="Segoe UI Light" panose="020B0502040204020203" pitchFamily="34" charset="0"/>
              </a:rPr>
              <a:t> | Case workshop on May 20, 2021 @ A&amp;S</a:t>
            </a:r>
          </a:p>
        </p:txBody>
      </p:sp>
    </p:spTree>
    <p:extLst>
      <p:ext uri="{BB962C8B-B14F-4D97-AF65-F5344CB8AC3E}">
        <p14:creationId xmlns:p14="http://schemas.microsoft.com/office/powerpoint/2010/main" val="118628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01508-EDF5-4CC9-ABC5-E1CA2A615742}"/>
              </a:ext>
            </a:extLst>
          </p:cNvPr>
          <p:cNvSpPr/>
          <p:nvPr userDrawn="1"/>
        </p:nvSpPr>
        <p:spPr>
          <a:xfrm>
            <a:off x="10249829" y="6216930"/>
            <a:ext cx="168379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Dragon Group</a:t>
            </a:r>
          </a:p>
        </p:txBody>
      </p:sp>
      <p:sp>
        <p:nvSpPr>
          <p:cNvPr id="8" name="Tekstikehys 7">
            <a:extLst>
              <a:ext uri="{FF2B5EF4-FFF2-40B4-BE49-F238E27FC236}">
                <a16:creationId xmlns:a16="http://schemas.microsoft.com/office/drawing/2014/main" id="{8FA0D1A9-C9AA-467D-93DC-D79EC84CF18F}"/>
              </a:ext>
            </a:extLst>
          </p:cNvPr>
          <p:cNvSpPr txBox="1"/>
          <p:nvPr userDrawn="1"/>
        </p:nvSpPr>
        <p:spPr>
          <a:xfrm>
            <a:off x="337337" y="6350429"/>
            <a:ext cx="5112000" cy="167546"/>
          </a:xfrm>
          <a:prstGeom prst="rect">
            <a:avLst/>
          </a:prstGeom>
          <a:noFill/>
        </p:spPr>
        <p:txBody>
          <a:bodyPr wrap="none" lIns="0" tIns="36000" rIns="72000" bIns="36000" rtlCol="0" anchor="ctr">
            <a:noAutofit/>
          </a:bodyPr>
          <a:lstStyle/>
          <a:p>
            <a:pPr defTabSz="779252" fontAlgn="base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1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Aalto BIZ / 32E30001 Tax Challenges for Multinational Enterprises  | Case workshop on May 20, 2021 @ A&amp;S</a:t>
            </a:r>
          </a:p>
        </p:txBody>
      </p:sp>
    </p:spTree>
    <p:extLst>
      <p:ext uri="{BB962C8B-B14F-4D97-AF65-F5344CB8AC3E}">
        <p14:creationId xmlns:p14="http://schemas.microsoft.com/office/powerpoint/2010/main" val="125551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AF09B-E8D1-4A71-90CC-261051AE7BD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2020-5FD4-462F-A02F-F48415BC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51CEDB-6518-4763-8D09-202B809A8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2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TEAM </a:t>
            </a:r>
            <a:r>
              <a:rPr lang="en-US" sz="12000" dirty="0">
                <a:solidFill>
                  <a:schemeClr val="bg1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XXX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3A2440C-0C29-42A2-B36A-77699BFB4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90787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Team members:</a:t>
            </a:r>
            <a:br>
              <a:rPr lang="en-US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</a:p>
        </p:txBody>
      </p:sp>
    </p:spTree>
    <p:extLst>
      <p:ext uri="{BB962C8B-B14F-4D97-AF65-F5344CB8AC3E}">
        <p14:creationId xmlns:p14="http://schemas.microsoft.com/office/powerpoint/2010/main" val="422894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1AD773D-2C50-494F-9FEB-C13F74CCA0D8}"/>
              </a:ext>
            </a:extLst>
          </p:cNvPr>
          <p:cNvSpPr/>
          <p:nvPr/>
        </p:nvSpPr>
        <p:spPr>
          <a:xfrm>
            <a:off x="10249829" y="6216930"/>
            <a:ext cx="168379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Bauhaus 93" panose="04030905020B02020C02" pitchFamily="82" charset="0"/>
              </a:rPr>
              <a:t>Dragon Group</a:t>
            </a:r>
          </a:p>
        </p:txBody>
      </p:sp>
      <p:sp>
        <p:nvSpPr>
          <p:cNvPr id="2" name="Rectangle 1"/>
          <p:cNvSpPr/>
          <p:nvPr/>
        </p:nvSpPr>
        <p:spPr>
          <a:xfrm>
            <a:off x="341567" y="339364"/>
            <a:ext cx="10558020" cy="395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lvl="0"/>
            <a:r>
              <a:rPr lang="en-US" sz="3000" dirty="0">
                <a:solidFill>
                  <a:schemeClr val="tx1"/>
                </a:solidFill>
                <a:latin typeface="Segoe UI Bold" panose="020B0802040204020203" pitchFamily="34" charset="0"/>
                <a:cs typeface="Segoe UI Bold" panose="020B0802040204020203" pitchFamily="34" charset="0"/>
              </a:rPr>
              <a:t>Team </a:t>
            </a:r>
            <a:r>
              <a:rPr lang="en-US" sz="3000" dirty="0">
                <a:solidFill>
                  <a:schemeClr val="tx1"/>
                </a:solidFill>
                <a:highlight>
                  <a:srgbClr val="FFFF00"/>
                </a:highlight>
                <a:latin typeface="Segoe UI Bold" panose="020B0802040204020203" pitchFamily="34" charset="0"/>
                <a:cs typeface="Segoe UI Bold" panose="020B0802040204020203" pitchFamily="34" charset="0"/>
              </a:rPr>
              <a:t>XXX</a:t>
            </a:r>
            <a:r>
              <a:rPr lang="en-US" sz="3000" dirty="0">
                <a:solidFill>
                  <a:schemeClr val="tx1"/>
                </a:solidFill>
                <a:latin typeface="Segoe UI Bold" panose="020B0802040204020203" pitchFamily="34" charset="0"/>
                <a:cs typeface="Segoe UI Bold" panose="020B0802040204020203" pitchFamily="34" charset="0"/>
              </a:rPr>
              <a:t> | Key tax issues &amp; recommended actions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350994" y="771325"/>
            <a:ext cx="11515469" cy="43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150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Unum - Key </a:t>
            </a:r>
            <a:r>
              <a:rPr lang="en-US" sz="160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findings &amp; </a:t>
            </a:r>
            <a:r>
              <a:rPr lang="en-US" sz="1600" dirty="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recommended actions for mitigating the related risks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9B76298-C13B-40EA-9213-7095AEC9E3C6}"/>
              </a:ext>
            </a:extLst>
          </p:cNvPr>
          <p:cNvGraphicFramePr>
            <a:graphicFrameLocks noGrp="1"/>
          </p:cNvGraphicFramePr>
          <p:nvPr/>
        </p:nvGraphicFramePr>
        <p:xfrm>
          <a:off x="334963" y="1268413"/>
          <a:ext cx="11515470" cy="47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490">
                  <a:extLst>
                    <a:ext uri="{9D8B030D-6E8A-4147-A177-3AD203B41FA5}">
                      <a16:colId xmlns:a16="http://schemas.microsoft.com/office/drawing/2014/main" val="2899793483"/>
                    </a:ext>
                  </a:extLst>
                </a:gridCol>
                <a:gridCol w="3838490">
                  <a:extLst>
                    <a:ext uri="{9D8B030D-6E8A-4147-A177-3AD203B41FA5}">
                      <a16:colId xmlns:a16="http://schemas.microsoft.com/office/drawing/2014/main" val="1461797083"/>
                    </a:ext>
                  </a:extLst>
                </a:gridCol>
                <a:gridCol w="3838490">
                  <a:extLst>
                    <a:ext uri="{9D8B030D-6E8A-4147-A177-3AD203B41FA5}">
                      <a16:colId xmlns:a16="http://schemas.microsoft.com/office/drawing/2014/main" val="3095562354"/>
                    </a:ext>
                  </a:extLst>
                </a:gridCol>
              </a:tblGrid>
              <a:tr h="25437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Operating environment: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Permanent establishments: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Key stakeholders and media: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30126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05913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Tax management and risk mitigation: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Transfer pricing: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Recommended actions: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07449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7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5922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F0D2728C1F8498A8E396ECC09A295" ma:contentTypeVersion="10" ma:contentTypeDescription="Create a new document." ma:contentTypeScope="" ma:versionID="443e7f92b1dc9ac1070a05c52831ebef">
  <xsd:schema xmlns:xsd="http://www.w3.org/2001/XMLSchema" xmlns:xs="http://www.w3.org/2001/XMLSchema" xmlns:p="http://schemas.microsoft.com/office/2006/metadata/properties" xmlns:ns2="725302be-35b6-4c4d-8287-577a747cddf0" targetNamespace="http://schemas.microsoft.com/office/2006/metadata/properties" ma:root="true" ma:fieldsID="7ae12c1e6be6c230002dff42433bafc4" ns2:_="">
    <xsd:import namespace="725302be-35b6-4c4d-8287-577a747cdd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302be-35b6-4c4d-8287-577a747cdd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D4F950-5687-4B6A-B7A4-96B5CAFD3CF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04CFC0-6034-4114-BFD0-BF1BDDD82A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1CBBA4-769C-45FB-8B28-B18F688501D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Bauhaus 93</vt:lpstr>
      <vt:lpstr>Calibri</vt:lpstr>
      <vt:lpstr>Calibri Light</vt:lpstr>
      <vt:lpstr>Segoe UI Bold</vt:lpstr>
      <vt:lpstr>Segoe UI Light</vt:lpstr>
      <vt:lpstr>Wingdings 3</vt:lpstr>
      <vt:lpstr>1_Office Theme</vt:lpstr>
      <vt:lpstr>TEAM XXX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2017-04-25T06:02:01Z</dcterms:created>
  <dcterms:modified xsi:type="dcterms:W3CDTF">2021-05-19T22:06:40Z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0x010100E06F0D2728C1F8498A8E396ECC09A295</vt:lpwstr>
  </property>
</Properties>
</file>