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60" r:id="rId2"/>
    <p:sldMasterId id="2147483889" r:id="rId3"/>
    <p:sldMasterId id="2147484002" r:id="rId4"/>
  </p:sldMasterIdLst>
  <p:notesMasterIdLst>
    <p:notesMasterId r:id="rId20"/>
  </p:notesMasterIdLst>
  <p:handoutMasterIdLst>
    <p:handoutMasterId r:id="rId21"/>
  </p:handoutMasterIdLst>
  <p:sldIdLst>
    <p:sldId id="1721" r:id="rId5"/>
    <p:sldId id="1370" r:id="rId6"/>
    <p:sldId id="1674" r:id="rId7"/>
    <p:sldId id="1360" r:id="rId8"/>
    <p:sldId id="1676" r:id="rId9"/>
    <p:sldId id="1729" r:id="rId10"/>
    <p:sldId id="1722" r:id="rId11"/>
    <p:sldId id="1723" r:id="rId12"/>
    <p:sldId id="1724" r:id="rId13"/>
    <p:sldId id="1725" r:id="rId14"/>
    <p:sldId id="1726" r:id="rId15"/>
    <p:sldId id="1727" r:id="rId16"/>
    <p:sldId id="1728" r:id="rId17"/>
    <p:sldId id="1361" r:id="rId18"/>
    <p:sldId id="1692" r:id="rId1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FF"/>
    <a:srgbClr val="FF66FF"/>
    <a:srgbClr val="CC00CC"/>
    <a:srgbClr val="CC0099"/>
    <a:srgbClr val="800080"/>
    <a:srgbClr val="660066"/>
    <a:srgbClr val="FFCC99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88" autoAdjust="0"/>
    <p:restoredTop sz="99822" autoAdjust="0"/>
  </p:normalViewPr>
  <p:slideViewPr>
    <p:cSldViewPr snapToGrid="0">
      <p:cViewPr varScale="1">
        <p:scale>
          <a:sx n="137" d="100"/>
          <a:sy n="137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</c:spPr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FFFF99"/>
              </a:solidFill>
              <a:ln>
                <a:noFill/>
              </a:ln>
            </c:spPr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24.0</c:v>
                </c:pt>
                <c:pt idx="1">
                  <c:v>22.0</c:v>
                </c:pt>
                <c:pt idx="2">
                  <c:v>35.0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defTabSz="914843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 defTabSz="914843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defTabSz="914843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 defTabSz="914843">
              <a:defRPr sz="1200"/>
            </a:lvl1pPr>
          </a:lstStyle>
          <a:p>
            <a:pPr>
              <a:defRPr/>
            </a:pPr>
            <a:fld id="{6566D05E-58ED-4175-86C7-3B68B036A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49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defTabSz="914843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 defTabSz="914843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defTabSz="914843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 defTabSz="914843">
              <a:defRPr sz="1200"/>
            </a:lvl1pPr>
          </a:lstStyle>
          <a:p>
            <a:pPr>
              <a:defRPr/>
            </a:pPr>
            <a:fld id="{355F596B-698C-48A7-818F-DAB998FD9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6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w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wmf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6525" y="144463"/>
            <a:ext cx="8864600" cy="6577012"/>
            <a:chOff x="86" y="91"/>
            <a:chExt cx="5584" cy="4143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86" y="2133"/>
              <a:ext cx="5584" cy="210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i-FI" altLang="ko-KR" smtClean="0">
                <a:solidFill>
                  <a:srgbClr val="000000"/>
                </a:solidFill>
                <a:ea typeface="Gulim" pitchFamily="34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auto">
            <a:xfrm>
              <a:off x="588" y="91"/>
              <a:ext cx="5081" cy="2042"/>
            </a:xfrm>
            <a:custGeom>
              <a:avLst/>
              <a:gdLst/>
              <a:ahLst/>
              <a:cxnLst>
                <a:cxn ang="0">
                  <a:pos x="886" y="0"/>
                </a:cxn>
                <a:cxn ang="0">
                  <a:pos x="1410" y="0"/>
                </a:cxn>
                <a:cxn ang="0">
                  <a:pos x="1935" y="0"/>
                </a:cxn>
                <a:cxn ang="0">
                  <a:pos x="2459" y="0"/>
                </a:cxn>
                <a:cxn ang="0">
                  <a:pos x="2983" y="0"/>
                </a:cxn>
                <a:cxn ang="0">
                  <a:pos x="3508" y="0"/>
                </a:cxn>
                <a:cxn ang="0">
                  <a:pos x="4032" y="0"/>
                </a:cxn>
                <a:cxn ang="0">
                  <a:pos x="4557" y="0"/>
                </a:cxn>
                <a:cxn ang="0">
                  <a:pos x="5081" y="0"/>
                </a:cxn>
                <a:cxn ang="0">
                  <a:pos x="5081" y="510"/>
                </a:cxn>
                <a:cxn ang="0">
                  <a:pos x="5081" y="1021"/>
                </a:cxn>
                <a:cxn ang="0">
                  <a:pos x="5081" y="1531"/>
                </a:cxn>
                <a:cxn ang="0">
                  <a:pos x="5081" y="2042"/>
                </a:cxn>
                <a:cxn ang="0">
                  <a:pos x="4557" y="2042"/>
                </a:cxn>
                <a:cxn ang="0">
                  <a:pos x="4032" y="2042"/>
                </a:cxn>
                <a:cxn ang="0">
                  <a:pos x="3508" y="2042"/>
                </a:cxn>
                <a:cxn ang="0">
                  <a:pos x="2983" y="2042"/>
                </a:cxn>
                <a:cxn ang="0">
                  <a:pos x="2459" y="2042"/>
                </a:cxn>
                <a:cxn ang="0">
                  <a:pos x="1935" y="2042"/>
                </a:cxn>
                <a:cxn ang="0">
                  <a:pos x="1410" y="2042"/>
                </a:cxn>
                <a:cxn ang="0">
                  <a:pos x="886" y="2042"/>
                </a:cxn>
                <a:cxn ang="0">
                  <a:pos x="886" y="1595"/>
                </a:cxn>
                <a:cxn ang="0">
                  <a:pos x="443" y="1595"/>
                </a:cxn>
                <a:cxn ang="0">
                  <a:pos x="0" y="1595"/>
                </a:cxn>
                <a:cxn ang="0">
                  <a:pos x="0" y="1237"/>
                </a:cxn>
                <a:cxn ang="0">
                  <a:pos x="443" y="1237"/>
                </a:cxn>
                <a:cxn ang="0">
                  <a:pos x="886" y="1237"/>
                </a:cxn>
                <a:cxn ang="0">
                  <a:pos x="886" y="790"/>
                </a:cxn>
                <a:cxn ang="0">
                  <a:pos x="443" y="790"/>
                </a:cxn>
                <a:cxn ang="0">
                  <a:pos x="0" y="790"/>
                </a:cxn>
                <a:cxn ang="0">
                  <a:pos x="0" y="448"/>
                </a:cxn>
                <a:cxn ang="0">
                  <a:pos x="443" y="448"/>
                </a:cxn>
                <a:cxn ang="0">
                  <a:pos x="886" y="448"/>
                </a:cxn>
                <a:cxn ang="0">
                  <a:pos x="886" y="0"/>
                </a:cxn>
              </a:cxnLst>
              <a:rect l="0" t="0" r="r" b="b"/>
              <a:pathLst>
                <a:path w="5081" h="2042">
                  <a:moveTo>
                    <a:pt x="886" y="0"/>
                  </a:moveTo>
                  <a:lnTo>
                    <a:pt x="1410" y="0"/>
                  </a:lnTo>
                  <a:lnTo>
                    <a:pt x="1935" y="0"/>
                  </a:lnTo>
                  <a:lnTo>
                    <a:pt x="2459" y="0"/>
                  </a:lnTo>
                  <a:lnTo>
                    <a:pt x="2983" y="0"/>
                  </a:lnTo>
                  <a:lnTo>
                    <a:pt x="3508" y="0"/>
                  </a:lnTo>
                  <a:lnTo>
                    <a:pt x="4032" y="0"/>
                  </a:lnTo>
                  <a:lnTo>
                    <a:pt x="4557" y="0"/>
                  </a:lnTo>
                  <a:lnTo>
                    <a:pt x="5081" y="0"/>
                  </a:lnTo>
                  <a:lnTo>
                    <a:pt x="5081" y="510"/>
                  </a:lnTo>
                  <a:lnTo>
                    <a:pt x="5081" y="1021"/>
                  </a:lnTo>
                  <a:lnTo>
                    <a:pt x="5081" y="1531"/>
                  </a:lnTo>
                  <a:lnTo>
                    <a:pt x="5081" y="2042"/>
                  </a:lnTo>
                  <a:lnTo>
                    <a:pt x="4557" y="2042"/>
                  </a:lnTo>
                  <a:lnTo>
                    <a:pt x="4032" y="2042"/>
                  </a:lnTo>
                  <a:lnTo>
                    <a:pt x="3508" y="2042"/>
                  </a:lnTo>
                  <a:lnTo>
                    <a:pt x="2983" y="2042"/>
                  </a:lnTo>
                  <a:lnTo>
                    <a:pt x="2459" y="2042"/>
                  </a:lnTo>
                  <a:lnTo>
                    <a:pt x="1935" y="2042"/>
                  </a:lnTo>
                  <a:lnTo>
                    <a:pt x="1410" y="2042"/>
                  </a:lnTo>
                  <a:lnTo>
                    <a:pt x="886" y="2042"/>
                  </a:lnTo>
                  <a:lnTo>
                    <a:pt x="886" y="1595"/>
                  </a:lnTo>
                  <a:lnTo>
                    <a:pt x="443" y="1595"/>
                  </a:lnTo>
                  <a:lnTo>
                    <a:pt x="0" y="1595"/>
                  </a:lnTo>
                  <a:lnTo>
                    <a:pt x="0" y="1237"/>
                  </a:lnTo>
                  <a:lnTo>
                    <a:pt x="443" y="1237"/>
                  </a:lnTo>
                  <a:lnTo>
                    <a:pt x="886" y="1237"/>
                  </a:lnTo>
                  <a:lnTo>
                    <a:pt x="886" y="790"/>
                  </a:lnTo>
                  <a:lnTo>
                    <a:pt x="443" y="790"/>
                  </a:lnTo>
                  <a:lnTo>
                    <a:pt x="0" y="790"/>
                  </a:lnTo>
                  <a:lnTo>
                    <a:pt x="0" y="448"/>
                  </a:lnTo>
                  <a:lnTo>
                    <a:pt x="443" y="448"/>
                  </a:lnTo>
                  <a:lnTo>
                    <a:pt x="886" y="448"/>
                  </a:lnTo>
                  <a:lnTo>
                    <a:pt x="88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 altLang="ko-KR" smtClean="0">
                <a:solidFill>
                  <a:srgbClr val="000000"/>
                </a:solidFill>
                <a:ea typeface="Gulim" pitchFamily="34" charset="-127"/>
              </a:endParaRPr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" y="1890"/>
              <a:ext cx="3810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Freeform 6"/>
          <p:cNvSpPr>
            <a:spLocks/>
          </p:cNvSpPr>
          <p:nvPr/>
        </p:nvSpPr>
        <p:spPr bwMode="auto">
          <a:xfrm>
            <a:off x="136525" y="3386138"/>
            <a:ext cx="2203450" cy="2532062"/>
          </a:xfrm>
          <a:custGeom>
            <a:avLst/>
            <a:gdLst/>
            <a:ahLst/>
            <a:cxnLst>
              <a:cxn ang="0">
                <a:pos x="1388" y="1595"/>
              </a:cxn>
              <a:cxn ang="0">
                <a:pos x="1388" y="1148"/>
              </a:cxn>
              <a:cxn ang="0">
                <a:pos x="945" y="1148"/>
              </a:cxn>
              <a:cxn ang="0">
                <a:pos x="502" y="1148"/>
              </a:cxn>
              <a:cxn ang="0">
                <a:pos x="502" y="789"/>
              </a:cxn>
              <a:cxn ang="0">
                <a:pos x="945" y="789"/>
              </a:cxn>
              <a:cxn ang="0">
                <a:pos x="1388" y="789"/>
              </a:cxn>
              <a:cxn ang="0">
                <a:pos x="1388" y="341"/>
              </a:cxn>
              <a:cxn ang="0">
                <a:pos x="945" y="341"/>
              </a:cxn>
              <a:cxn ang="0">
                <a:pos x="502" y="341"/>
              </a:cxn>
              <a:cxn ang="0">
                <a:pos x="502" y="0"/>
              </a:cxn>
              <a:cxn ang="0">
                <a:pos x="0" y="0"/>
              </a:cxn>
              <a:cxn ang="0">
                <a:pos x="0" y="798"/>
              </a:cxn>
              <a:cxn ang="0">
                <a:pos x="0" y="1595"/>
              </a:cxn>
              <a:cxn ang="0">
                <a:pos x="693" y="1595"/>
              </a:cxn>
              <a:cxn ang="0">
                <a:pos x="1388" y="1595"/>
              </a:cxn>
            </a:cxnLst>
            <a:rect l="0" t="0" r="r" b="b"/>
            <a:pathLst>
              <a:path w="1388" h="1595">
                <a:moveTo>
                  <a:pt x="1388" y="1595"/>
                </a:moveTo>
                <a:lnTo>
                  <a:pt x="1388" y="1148"/>
                </a:lnTo>
                <a:lnTo>
                  <a:pt x="945" y="1148"/>
                </a:lnTo>
                <a:lnTo>
                  <a:pt x="502" y="1148"/>
                </a:lnTo>
                <a:lnTo>
                  <a:pt x="502" y="789"/>
                </a:lnTo>
                <a:lnTo>
                  <a:pt x="945" y="789"/>
                </a:lnTo>
                <a:lnTo>
                  <a:pt x="1388" y="789"/>
                </a:lnTo>
                <a:lnTo>
                  <a:pt x="1388" y="341"/>
                </a:lnTo>
                <a:lnTo>
                  <a:pt x="945" y="341"/>
                </a:lnTo>
                <a:lnTo>
                  <a:pt x="502" y="341"/>
                </a:lnTo>
                <a:lnTo>
                  <a:pt x="502" y="0"/>
                </a:lnTo>
                <a:lnTo>
                  <a:pt x="0" y="0"/>
                </a:lnTo>
                <a:lnTo>
                  <a:pt x="0" y="798"/>
                </a:lnTo>
                <a:lnTo>
                  <a:pt x="0" y="1595"/>
                </a:lnTo>
                <a:lnTo>
                  <a:pt x="693" y="1595"/>
                </a:lnTo>
                <a:lnTo>
                  <a:pt x="1388" y="1595"/>
                </a:lnTo>
                <a:close/>
              </a:path>
            </a:pathLst>
          </a:custGeom>
          <a:solidFill>
            <a:srgbClr val="FFFFFF">
              <a:alpha val="60001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i-FI" altLang="ko-KR" smtClean="0">
              <a:solidFill>
                <a:srgbClr val="000000"/>
              </a:solidFill>
              <a:ea typeface="Gulim" pitchFamily="34" charset="-127"/>
            </a:endParaRP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484440" y="3644900"/>
            <a:ext cx="6192837" cy="1296988"/>
          </a:xfrm>
        </p:spPr>
        <p:txBody>
          <a:bodyPr anchor="b"/>
          <a:lstStyle>
            <a:lvl1pPr algn="ctr">
              <a:spcAft>
                <a:spcPct val="100000"/>
              </a:spcAft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484440" y="4941888"/>
            <a:ext cx="6192837" cy="1295400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Presentation name and author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1D43F2-8341-4363-88F5-BBA411DC5A09}" type="slidenum">
              <a:rPr lang="en-US" altLang="ko-KR">
                <a:solidFill>
                  <a:srgbClr val="FFFFFF"/>
                </a:solidFill>
              </a:rPr>
              <a:pPr/>
              <a:t>‹#›</a:t>
            </a:fld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13B6E2-C87B-4478-A311-ADB7A318E528}" type="datetime2">
              <a:rPr lang="en-US" altLang="ko-KR">
                <a:solidFill>
                  <a:srgbClr val="FFFFFF"/>
                </a:solidFill>
              </a:rPr>
              <a:pPr/>
              <a:t>Thursday 29 October 15</a:t>
            </a:fld>
            <a:endParaRPr lang="fi-FI" altLang="ko-K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38138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17E13-1AD0-45AA-A345-498C54B42CD4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1BC16-001B-44E1-9D64-0069F362BAFF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74263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37B885-A1E3-410C-872D-3FA85B6F14F5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ADF00C-1D97-49F4-81A1-886FB85AED8E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104937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628779"/>
            <a:ext cx="3668712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1628779"/>
            <a:ext cx="3668713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3144C-5443-4DEC-8EC9-A520DCDA1891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634307-4CBC-4E41-9F28-485ECECF959C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70038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BED9C-2B11-4CAF-B9D0-01DD1CAEB7EF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C12932-D667-4BD5-BCDC-8050D805FEB2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14369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BBA13-B78D-4AEB-B66C-19378F4EE924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233804-1208-466E-BA23-215E6544A731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967429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12AC3A-D852-4378-8981-F9D83B9169CC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88E745-FB35-4B89-88CF-2615985C8FC1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621227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0EAAB-5D35-455C-8D2E-28D610BE3331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FAD18-35AE-4AFA-A665-22C655D24B2F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729464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57D19-5408-4789-AE5F-F89C5CEDF8FA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C29AF0-C1B8-4AE9-9EDD-209334F84AD5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406100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2BE37-5A2F-4F73-892A-4AC43A55ED8B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9C7335-2D83-4894-87D4-655F01C8B34A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948235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2" y="395288"/>
            <a:ext cx="1871663" cy="584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395288"/>
            <a:ext cx="5465762" cy="584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46BA3-29D8-47E7-8A5E-8430E22BCA56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68513-47B4-40A7-A620-91B0F62D4A31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38723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0B6DFF-1DA3-4B9E-B781-6B05FED3E3E0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AFE86-48E0-4029-9F72-FCA4A7689824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718404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제목, 내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42988" y="395288"/>
            <a:ext cx="7489825" cy="96361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042988" y="1628779"/>
            <a:ext cx="3668712" cy="460851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864100" y="1628775"/>
            <a:ext cx="3668713" cy="22272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864100" y="4008438"/>
            <a:ext cx="3668713" cy="22288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F2407-9BF6-43A4-970C-8F0D04041ED0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8A39BD-A636-43E9-BEB5-ACE48EAED0E0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62223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1042988" y="395288"/>
            <a:ext cx="7489825" cy="58420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25F83-698D-47D0-9B18-261F6995A2CE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ACF68-6C02-40E6-9717-61A0390D3F3D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20297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42988" y="395288"/>
            <a:ext cx="7489825" cy="96361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042988" y="1628779"/>
            <a:ext cx="3668712" cy="460851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64100" y="1628779"/>
            <a:ext cx="3668713" cy="460851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26A40-B0F6-4122-BEFB-BAC3EDFCCBC9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1B9F9-ADBF-4C26-9632-77FA09793547}" type="datetime2">
              <a:rPr lang="en-US" altLang="ko-KR">
                <a:solidFill>
                  <a:srgbClr val="000000"/>
                </a:solidFill>
              </a:rPr>
              <a:pPr/>
              <a:t>Thursday 29 October 15</a:t>
            </a:fld>
            <a:endParaRPr lang="fi-FI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31517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81175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3469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6727635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93981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0818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93116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2115027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181959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73472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9295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93531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0593260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07DE7D5-B9A9-432B-8755-AD3B76A2BCF5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089132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6525" y="144463"/>
            <a:ext cx="8864600" cy="6577012"/>
            <a:chOff x="86" y="91"/>
            <a:chExt cx="5584" cy="4143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86" y="2133"/>
              <a:ext cx="5584" cy="210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fi-FI" alt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auto">
            <a:xfrm>
              <a:off x="588" y="91"/>
              <a:ext cx="5081" cy="2042"/>
            </a:xfrm>
            <a:custGeom>
              <a:avLst/>
              <a:gdLst>
                <a:gd name="T0" fmla="*/ 886 w 5081"/>
                <a:gd name="T1" fmla="*/ 0 h 2042"/>
                <a:gd name="T2" fmla="*/ 1410 w 5081"/>
                <a:gd name="T3" fmla="*/ 0 h 2042"/>
                <a:gd name="T4" fmla="*/ 1935 w 5081"/>
                <a:gd name="T5" fmla="*/ 0 h 2042"/>
                <a:gd name="T6" fmla="*/ 2459 w 5081"/>
                <a:gd name="T7" fmla="*/ 0 h 2042"/>
                <a:gd name="T8" fmla="*/ 2983 w 5081"/>
                <a:gd name="T9" fmla="*/ 0 h 2042"/>
                <a:gd name="T10" fmla="*/ 3508 w 5081"/>
                <a:gd name="T11" fmla="*/ 0 h 2042"/>
                <a:gd name="T12" fmla="*/ 4032 w 5081"/>
                <a:gd name="T13" fmla="*/ 0 h 2042"/>
                <a:gd name="T14" fmla="*/ 4557 w 5081"/>
                <a:gd name="T15" fmla="*/ 0 h 2042"/>
                <a:gd name="T16" fmla="*/ 5081 w 5081"/>
                <a:gd name="T17" fmla="*/ 0 h 2042"/>
                <a:gd name="T18" fmla="*/ 5081 w 5081"/>
                <a:gd name="T19" fmla="*/ 510 h 2042"/>
                <a:gd name="T20" fmla="*/ 5081 w 5081"/>
                <a:gd name="T21" fmla="*/ 1021 h 2042"/>
                <a:gd name="T22" fmla="*/ 5081 w 5081"/>
                <a:gd name="T23" fmla="*/ 1531 h 2042"/>
                <a:gd name="T24" fmla="*/ 5081 w 5081"/>
                <a:gd name="T25" fmla="*/ 2042 h 2042"/>
                <a:gd name="T26" fmla="*/ 4557 w 5081"/>
                <a:gd name="T27" fmla="*/ 2042 h 2042"/>
                <a:gd name="T28" fmla="*/ 4032 w 5081"/>
                <a:gd name="T29" fmla="*/ 2042 h 2042"/>
                <a:gd name="T30" fmla="*/ 3508 w 5081"/>
                <a:gd name="T31" fmla="*/ 2042 h 2042"/>
                <a:gd name="T32" fmla="*/ 2983 w 5081"/>
                <a:gd name="T33" fmla="*/ 2042 h 2042"/>
                <a:gd name="T34" fmla="*/ 2459 w 5081"/>
                <a:gd name="T35" fmla="*/ 2042 h 2042"/>
                <a:gd name="T36" fmla="*/ 1935 w 5081"/>
                <a:gd name="T37" fmla="*/ 2042 h 2042"/>
                <a:gd name="T38" fmla="*/ 1410 w 5081"/>
                <a:gd name="T39" fmla="*/ 2042 h 2042"/>
                <a:gd name="T40" fmla="*/ 886 w 5081"/>
                <a:gd name="T41" fmla="*/ 2042 h 2042"/>
                <a:gd name="T42" fmla="*/ 886 w 5081"/>
                <a:gd name="T43" fmla="*/ 1595 h 2042"/>
                <a:gd name="T44" fmla="*/ 443 w 5081"/>
                <a:gd name="T45" fmla="*/ 1595 h 2042"/>
                <a:gd name="T46" fmla="*/ 0 w 5081"/>
                <a:gd name="T47" fmla="*/ 1595 h 2042"/>
                <a:gd name="T48" fmla="*/ 0 w 5081"/>
                <a:gd name="T49" fmla="*/ 1237 h 2042"/>
                <a:gd name="T50" fmla="*/ 443 w 5081"/>
                <a:gd name="T51" fmla="*/ 1237 h 2042"/>
                <a:gd name="T52" fmla="*/ 886 w 5081"/>
                <a:gd name="T53" fmla="*/ 1237 h 2042"/>
                <a:gd name="T54" fmla="*/ 886 w 5081"/>
                <a:gd name="T55" fmla="*/ 790 h 2042"/>
                <a:gd name="T56" fmla="*/ 443 w 5081"/>
                <a:gd name="T57" fmla="*/ 790 h 2042"/>
                <a:gd name="T58" fmla="*/ 0 w 5081"/>
                <a:gd name="T59" fmla="*/ 790 h 2042"/>
                <a:gd name="T60" fmla="*/ 0 w 5081"/>
                <a:gd name="T61" fmla="*/ 448 h 2042"/>
                <a:gd name="T62" fmla="*/ 443 w 5081"/>
                <a:gd name="T63" fmla="*/ 448 h 2042"/>
                <a:gd name="T64" fmla="*/ 886 w 5081"/>
                <a:gd name="T65" fmla="*/ 448 h 2042"/>
                <a:gd name="T66" fmla="*/ 886 w 5081"/>
                <a:gd name="T67" fmla="*/ 0 h 20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081" h="2042">
                  <a:moveTo>
                    <a:pt x="886" y="0"/>
                  </a:moveTo>
                  <a:lnTo>
                    <a:pt x="1410" y="0"/>
                  </a:lnTo>
                  <a:lnTo>
                    <a:pt x="1935" y="0"/>
                  </a:lnTo>
                  <a:lnTo>
                    <a:pt x="2459" y="0"/>
                  </a:lnTo>
                  <a:lnTo>
                    <a:pt x="2983" y="0"/>
                  </a:lnTo>
                  <a:lnTo>
                    <a:pt x="3508" y="0"/>
                  </a:lnTo>
                  <a:lnTo>
                    <a:pt x="4032" y="0"/>
                  </a:lnTo>
                  <a:lnTo>
                    <a:pt x="4557" y="0"/>
                  </a:lnTo>
                  <a:lnTo>
                    <a:pt x="5081" y="0"/>
                  </a:lnTo>
                  <a:lnTo>
                    <a:pt x="5081" y="510"/>
                  </a:lnTo>
                  <a:lnTo>
                    <a:pt x="5081" y="1021"/>
                  </a:lnTo>
                  <a:lnTo>
                    <a:pt x="5081" y="1531"/>
                  </a:lnTo>
                  <a:lnTo>
                    <a:pt x="5081" y="2042"/>
                  </a:lnTo>
                  <a:lnTo>
                    <a:pt x="4557" y="2042"/>
                  </a:lnTo>
                  <a:lnTo>
                    <a:pt x="4032" y="2042"/>
                  </a:lnTo>
                  <a:lnTo>
                    <a:pt x="3508" y="2042"/>
                  </a:lnTo>
                  <a:lnTo>
                    <a:pt x="2983" y="2042"/>
                  </a:lnTo>
                  <a:lnTo>
                    <a:pt x="2459" y="2042"/>
                  </a:lnTo>
                  <a:lnTo>
                    <a:pt x="1935" y="2042"/>
                  </a:lnTo>
                  <a:lnTo>
                    <a:pt x="1410" y="2042"/>
                  </a:lnTo>
                  <a:lnTo>
                    <a:pt x="886" y="2042"/>
                  </a:lnTo>
                  <a:lnTo>
                    <a:pt x="886" y="1595"/>
                  </a:lnTo>
                  <a:lnTo>
                    <a:pt x="443" y="1595"/>
                  </a:lnTo>
                  <a:lnTo>
                    <a:pt x="0" y="1595"/>
                  </a:lnTo>
                  <a:lnTo>
                    <a:pt x="0" y="1237"/>
                  </a:lnTo>
                  <a:lnTo>
                    <a:pt x="443" y="1237"/>
                  </a:lnTo>
                  <a:lnTo>
                    <a:pt x="886" y="1237"/>
                  </a:lnTo>
                  <a:lnTo>
                    <a:pt x="886" y="790"/>
                  </a:lnTo>
                  <a:lnTo>
                    <a:pt x="443" y="790"/>
                  </a:lnTo>
                  <a:lnTo>
                    <a:pt x="0" y="790"/>
                  </a:lnTo>
                  <a:lnTo>
                    <a:pt x="0" y="448"/>
                  </a:lnTo>
                  <a:lnTo>
                    <a:pt x="443" y="448"/>
                  </a:lnTo>
                  <a:lnTo>
                    <a:pt x="886" y="448"/>
                  </a:lnTo>
                  <a:lnTo>
                    <a:pt x="88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smtClean="0">
                <a:solidFill>
                  <a:srgbClr val="000000"/>
                </a:solidFill>
              </a:endParaRPr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" y="1890"/>
              <a:ext cx="3810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Freeform 6"/>
          <p:cNvSpPr>
            <a:spLocks/>
          </p:cNvSpPr>
          <p:nvPr/>
        </p:nvSpPr>
        <p:spPr bwMode="auto">
          <a:xfrm>
            <a:off x="136525" y="3386138"/>
            <a:ext cx="2203450" cy="2532062"/>
          </a:xfrm>
          <a:custGeom>
            <a:avLst/>
            <a:gdLst>
              <a:gd name="T0" fmla="*/ 2147483647 w 1388"/>
              <a:gd name="T1" fmla="*/ 2147483647 h 1595"/>
              <a:gd name="T2" fmla="*/ 2147483647 w 1388"/>
              <a:gd name="T3" fmla="*/ 2147483647 h 1595"/>
              <a:gd name="T4" fmla="*/ 2147483647 w 1388"/>
              <a:gd name="T5" fmla="*/ 2147483647 h 1595"/>
              <a:gd name="T6" fmla="*/ 2147483647 w 1388"/>
              <a:gd name="T7" fmla="*/ 2147483647 h 1595"/>
              <a:gd name="T8" fmla="*/ 2147483647 w 1388"/>
              <a:gd name="T9" fmla="*/ 2147483647 h 1595"/>
              <a:gd name="T10" fmla="*/ 2147483647 w 1388"/>
              <a:gd name="T11" fmla="*/ 2147483647 h 1595"/>
              <a:gd name="T12" fmla="*/ 2147483647 w 1388"/>
              <a:gd name="T13" fmla="*/ 2147483647 h 1595"/>
              <a:gd name="T14" fmla="*/ 2147483647 w 1388"/>
              <a:gd name="T15" fmla="*/ 2147483647 h 1595"/>
              <a:gd name="T16" fmla="*/ 2147483647 w 1388"/>
              <a:gd name="T17" fmla="*/ 2147483647 h 1595"/>
              <a:gd name="T18" fmla="*/ 2147483647 w 1388"/>
              <a:gd name="T19" fmla="*/ 2147483647 h 1595"/>
              <a:gd name="T20" fmla="*/ 2147483647 w 1388"/>
              <a:gd name="T21" fmla="*/ 0 h 1595"/>
              <a:gd name="T22" fmla="*/ 0 w 1388"/>
              <a:gd name="T23" fmla="*/ 0 h 1595"/>
              <a:gd name="T24" fmla="*/ 0 w 1388"/>
              <a:gd name="T25" fmla="*/ 2147483647 h 1595"/>
              <a:gd name="T26" fmla="*/ 0 w 1388"/>
              <a:gd name="T27" fmla="*/ 2147483647 h 1595"/>
              <a:gd name="T28" fmla="*/ 2147483647 w 1388"/>
              <a:gd name="T29" fmla="*/ 2147483647 h 1595"/>
              <a:gd name="T30" fmla="*/ 2147483647 w 1388"/>
              <a:gd name="T31" fmla="*/ 2147483647 h 1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388" h="1595">
                <a:moveTo>
                  <a:pt x="1388" y="1595"/>
                </a:moveTo>
                <a:lnTo>
                  <a:pt x="1388" y="1148"/>
                </a:lnTo>
                <a:lnTo>
                  <a:pt x="945" y="1148"/>
                </a:lnTo>
                <a:lnTo>
                  <a:pt x="502" y="1148"/>
                </a:lnTo>
                <a:lnTo>
                  <a:pt x="502" y="789"/>
                </a:lnTo>
                <a:lnTo>
                  <a:pt x="945" y="789"/>
                </a:lnTo>
                <a:lnTo>
                  <a:pt x="1388" y="789"/>
                </a:lnTo>
                <a:lnTo>
                  <a:pt x="1388" y="341"/>
                </a:lnTo>
                <a:lnTo>
                  <a:pt x="945" y="341"/>
                </a:lnTo>
                <a:lnTo>
                  <a:pt x="502" y="341"/>
                </a:lnTo>
                <a:lnTo>
                  <a:pt x="502" y="0"/>
                </a:lnTo>
                <a:lnTo>
                  <a:pt x="0" y="0"/>
                </a:lnTo>
                <a:lnTo>
                  <a:pt x="0" y="798"/>
                </a:lnTo>
                <a:lnTo>
                  <a:pt x="0" y="1595"/>
                </a:lnTo>
                <a:lnTo>
                  <a:pt x="693" y="1595"/>
                </a:lnTo>
                <a:lnTo>
                  <a:pt x="1388" y="1595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484440" y="3644900"/>
            <a:ext cx="6192837" cy="1296988"/>
          </a:xfrm>
        </p:spPr>
        <p:txBody>
          <a:bodyPr anchor="b"/>
          <a:lstStyle>
            <a:lvl1pPr algn="ctr">
              <a:spcAft>
                <a:spcPct val="100000"/>
              </a:spcAft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484440" y="4941888"/>
            <a:ext cx="6192837" cy="1295400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Presentation name and author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D414EC-6280-460D-AB63-57BB68C504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152D871-A70D-4ADF-84DC-A6F0275D6D0C}" type="datetime2">
              <a:rPr lang="en-US">
                <a:solidFill>
                  <a:srgbClr val="FFFFFF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872034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80A-1871-411A-A037-89D95AA4EC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A9171-1C24-41F4-8F6B-0D5723BE59EB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19232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E062F-FDAD-471F-8B5A-CE2F43C7A9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34B54-78AA-48BE-A447-3826E3E5F59B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637835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628779"/>
            <a:ext cx="3668712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1628779"/>
            <a:ext cx="3668713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73983-9481-4DF7-8F01-68DFDA42B9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B3CC6-4FFD-4D57-90D0-70F81FF7EF87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281705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92108-503B-4DE3-89FE-05D972AF4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D4477-6E3F-4028-8A57-AC3D002905E9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264841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DD010-891F-4BE8-8818-BAECBDE025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03939-84AD-4458-877C-FB8C46918F74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451348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970B3-5639-4F22-ABE1-C45FBD6D83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FF94-A196-4873-9CB4-BCE7FE665407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7364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15CA6-B5CB-4128-9DD3-30A8BFEE7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AE034-8F58-4040-B2C1-79A47FF4E5B9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996437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41FF3-6822-4C87-9515-9C2501E18C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1DA3-5D24-4EFA-BC55-1745C88BDA87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33889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0415F-15E8-4925-8EAE-44E0AFEBC1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331DD-57BE-45EF-8B83-A9B96C3F589F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41115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2" y="395288"/>
            <a:ext cx="1871663" cy="584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395288"/>
            <a:ext cx="5465762" cy="584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D40EA-3F4C-47BD-A1F6-F708B60A69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79A43-D7D5-4A9C-9989-F1906D5747F2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651915"/>
      </p:ext>
    </p:extLst>
  </p:cSld>
  <p:clrMapOvr>
    <a:masterClrMapping/>
  </p:clrMapOvr>
  <p:transition xmlns:p14="http://schemas.microsoft.com/office/powerpoint/2010/main"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0.xml"/><Relationship Id="rId14" Type="http://schemas.openxmlformats.org/officeDocument/2006/relationships/theme" Target="../theme/theme3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Relationship Id="rId9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1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2.xml"/><Relationship Id="rId3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5.xml"/><Relationship Id="rId6" Type="http://schemas.openxmlformats.org/officeDocument/2006/relationships/slideLayout" Target="../slideLayouts/slideLayout46.xml"/><Relationship Id="rId7" Type="http://schemas.openxmlformats.org/officeDocument/2006/relationships/slideLayout" Target="../slideLayouts/slideLayout47.xml"/><Relationship Id="rId8" Type="http://schemas.openxmlformats.org/officeDocument/2006/relationships/slideLayout" Target="../slideLayouts/slideLayout48.xml"/><Relationship Id="rId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NTU_r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</p:sldLayoutIdLst>
  <p:transition xmlns:p14="http://schemas.microsoft.com/office/powerpoint/2010/main" spd="slow">
    <p:wip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36525" y="793750"/>
            <a:ext cx="8864600" cy="6477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i-FI" altLang="ko-KR" smtClean="0">
              <a:solidFill>
                <a:srgbClr val="000000"/>
              </a:solidFill>
              <a:ea typeface="Gulim" pitchFamily="34" charset="-127"/>
            </a:endParaRPr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295277" y="144467"/>
            <a:ext cx="8704263" cy="649287"/>
          </a:xfrm>
          <a:custGeom>
            <a:avLst/>
            <a:gdLst/>
            <a:ahLst/>
            <a:cxnLst>
              <a:cxn ang="0">
                <a:pos x="177" y="0"/>
              </a:cxn>
              <a:cxn ang="0">
                <a:pos x="840" y="0"/>
              </a:cxn>
              <a:cxn ang="0">
                <a:pos x="1503" y="0"/>
              </a:cxn>
              <a:cxn ang="0">
                <a:pos x="2167" y="0"/>
              </a:cxn>
              <a:cxn ang="0">
                <a:pos x="2830" y="0"/>
              </a:cxn>
              <a:cxn ang="0">
                <a:pos x="3493" y="0"/>
              </a:cxn>
              <a:cxn ang="0">
                <a:pos x="4156" y="0"/>
              </a:cxn>
              <a:cxn ang="0">
                <a:pos x="4820" y="0"/>
              </a:cxn>
              <a:cxn ang="0">
                <a:pos x="5483" y="0"/>
              </a:cxn>
              <a:cxn ang="0">
                <a:pos x="5483" y="409"/>
              </a:cxn>
              <a:cxn ang="0">
                <a:pos x="4820" y="409"/>
              </a:cxn>
              <a:cxn ang="0">
                <a:pos x="4156" y="409"/>
              </a:cxn>
              <a:cxn ang="0">
                <a:pos x="3493" y="409"/>
              </a:cxn>
              <a:cxn ang="0">
                <a:pos x="2830" y="409"/>
              </a:cxn>
              <a:cxn ang="0">
                <a:pos x="2167" y="409"/>
              </a:cxn>
              <a:cxn ang="0">
                <a:pos x="1503" y="409"/>
              </a:cxn>
              <a:cxn ang="0">
                <a:pos x="840" y="409"/>
              </a:cxn>
              <a:cxn ang="0">
                <a:pos x="177" y="409"/>
              </a:cxn>
              <a:cxn ang="0">
                <a:pos x="177" y="319"/>
              </a:cxn>
              <a:cxn ang="0">
                <a:pos x="0" y="319"/>
              </a:cxn>
              <a:cxn ang="0">
                <a:pos x="0" y="248"/>
              </a:cxn>
              <a:cxn ang="0">
                <a:pos x="177" y="248"/>
              </a:cxn>
              <a:cxn ang="0">
                <a:pos x="177" y="158"/>
              </a:cxn>
              <a:cxn ang="0">
                <a:pos x="0" y="158"/>
              </a:cxn>
              <a:cxn ang="0">
                <a:pos x="0" y="90"/>
              </a:cxn>
              <a:cxn ang="0">
                <a:pos x="177" y="90"/>
              </a:cxn>
              <a:cxn ang="0">
                <a:pos x="177" y="0"/>
              </a:cxn>
            </a:cxnLst>
            <a:rect l="0" t="0" r="r" b="b"/>
            <a:pathLst>
              <a:path w="5483" h="409">
                <a:moveTo>
                  <a:pt x="177" y="0"/>
                </a:moveTo>
                <a:lnTo>
                  <a:pt x="840" y="0"/>
                </a:lnTo>
                <a:lnTo>
                  <a:pt x="1503" y="0"/>
                </a:lnTo>
                <a:lnTo>
                  <a:pt x="2167" y="0"/>
                </a:lnTo>
                <a:lnTo>
                  <a:pt x="2830" y="0"/>
                </a:lnTo>
                <a:lnTo>
                  <a:pt x="3493" y="0"/>
                </a:lnTo>
                <a:lnTo>
                  <a:pt x="4156" y="0"/>
                </a:lnTo>
                <a:lnTo>
                  <a:pt x="4820" y="0"/>
                </a:lnTo>
                <a:lnTo>
                  <a:pt x="5483" y="0"/>
                </a:lnTo>
                <a:lnTo>
                  <a:pt x="5483" y="409"/>
                </a:lnTo>
                <a:lnTo>
                  <a:pt x="4820" y="409"/>
                </a:lnTo>
                <a:lnTo>
                  <a:pt x="4156" y="409"/>
                </a:lnTo>
                <a:lnTo>
                  <a:pt x="3493" y="409"/>
                </a:lnTo>
                <a:lnTo>
                  <a:pt x="2830" y="409"/>
                </a:lnTo>
                <a:lnTo>
                  <a:pt x="2167" y="409"/>
                </a:lnTo>
                <a:lnTo>
                  <a:pt x="1503" y="409"/>
                </a:lnTo>
                <a:lnTo>
                  <a:pt x="840" y="409"/>
                </a:lnTo>
                <a:lnTo>
                  <a:pt x="177" y="409"/>
                </a:lnTo>
                <a:lnTo>
                  <a:pt x="177" y="319"/>
                </a:lnTo>
                <a:lnTo>
                  <a:pt x="0" y="319"/>
                </a:lnTo>
                <a:lnTo>
                  <a:pt x="0" y="248"/>
                </a:lnTo>
                <a:lnTo>
                  <a:pt x="177" y="248"/>
                </a:lnTo>
                <a:lnTo>
                  <a:pt x="177" y="158"/>
                </a:lnTo>
                <a:lnTo>
                  <a:pt x="0" y="158"/>
                </a:lnTo>
                <a:lnTo>
                  <a:pt x="0" y="90"/>
                </a:lnTo>
                <a:lnTo>
                  <a:pt x="177" y="90"/>
                </a:lnTo>
                <a:lnTo>
                  <a:pt x="177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i-FI" altLang="ko-KR" smtClean="0">
              <a:solidFill>
                <a:srgbClr val="000000"/>
              </a:solidFill>
              <a:ea typeface="Gulim" pitchFamily="34" charset="-127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395288"/>
            <a:ext cx="7489825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28779"/>
            <a:ext cx="748982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90" y="6453192"/>
            <a:ext cx="5184775" cy="14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4" y="6453192"/>
            <a:ext cx="431800" cy="14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ea typeface="Gulim" pitchFamily="34" charset="-127"/>
              </a:defRPr>
            </a:lvl1pPr>
          </a:lstStyle>
          <a:p>
            <a:fld id="{99313627-5F18-4555-AB2F-CAAE9ADAEFA2}" type="slidenum">
              <a:rPr lang="en-US" altLang="ko-KR" smtClean="0">
                <a:solidFill>
                  <a:srgbClr val="000000"/>
                </a:solidFill>
              </a:rPr>
              <a:pPr/>
              <a:t>‹#›</a:t>
            </a:fld>
            <a:endParaRPr lang="en-US" altLang="ko-KR" smtClean="0">
              <a:solidFill>
                <a:srgbClr val="000000"/>
              </a:solidFill>
            </a:endParaRPr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136525" y="793753"/>
            <a:ext cx="439738" cy="506413"/>
          </a:xfrm>
          <a:custGeom>
            <a:avLst/>
            <a:gdLst/>
            <a:ahLst/>
            <a:cxnLst>
              <a:cxn ang="0">
                <a:pos x="277" y="319"/>
              </a:cxn>
              <a:cxn ang="0">
                <a:pos x="277" y="229"/>
              </a:cxn>
              <a:cxn ang="0">
                <a:pos x="100" y="229"/>
              </a:cxn>
              <a:cxn ang="0">
                <a:pos x="100" y="157"/>
              </a:cxn>
              <a:cxn ang="0">
                <a:pos x="277" y="157"/>
              </a:cxn>
              <a:cxn ang="0">
                <a:pos x="277" y="68"/>
              </a:cxn>
              <a:cxn ang="0">
                <a:pos x="100" y="68"/>
              </a:cxn>
              <a:cxn ang="0">
                <a:pos x="100" y="0"/>
              </a:cxn>
              <a:cxn ang="0">
                <a:pos x="0" y="0"/>
              </a:cxn>
              <a:cxn ang="0">
                <a:pos x="0" y="319"/>
              </a:cxn>
              <a:cxn ang="0">
                <a:pos x="277" y="319"/>
              </a:cxn>
            </a:cxnLst>
            <a:rect l="0" t="0" r="r" b="b"/>
            <a:pathLst>
              <a:path w="277" h="319">
                <a:moveTo>
                  <a:pt x="277" y="319"/>
                </a:moveTo>
                <a:lnTo>
                  <a:pt x="277" y="229"/>
                </a:lnTo>
                <a:lnTo>
                  <a:pt x="100" y="229"/>
                </a:lnTo>
                <a:lnTo>
                  <a:pt x="100" y="157"/>
                </a:lnTo>
                <a:lnTo>
                  <a:pt x="277" y="157"/>
                </a:lnTo>
                <a:lnTo>
                  <a:pt x="277" y="68"/>
                </a:lnTo>
                <a:lnTo>
                  <a:pt x="100" y="68"/>
                </a:lnTo>
                <a:lnTo>
                  <a:pt x="100" y="0"/>
                </a:lnTo>
                <a:lnTo>
                  <a:pt x="0" y="0"/>
                </a:lnTo>
                <a:lnTo>
                  <a:pt x="0" y="319"/>
                </a:lnTo>
                <a:lnTo>
                  <a:pt x="277" y="319"/>
                </a:lnTo>
                <a:close/>
              </a:path>
            </a:pathLst>
          </a:custGeom>
          <a:solidFill>
            <a:schemeClr val="bg1">
              <a:alpha val="60001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i-FI" altLang="ko-KR" smtClean="0">
              <a:solidFill>
                <a:srgbClr val="000000"/>
              </a:solidFill>
              <a:ea typeface="Gulim" pitchFamily="34" charset="-127"/>
            </a:endParaRP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27764" y="6453188"/>
            <a:ext cx="187325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ea typeface="Gulim" pitchFamily="34" charset="-127"/>
              </a:defRPr>
            </a:lvl1pPr>
          </a:lstStyle>
          <a:p>
            <a:fld id="{D401E32E-32E9-4525-A3AF-BD8E76D4BC89}" type="datetime2">
              <a:rPr lang="en-US" altLang="ko-KR" smtClean="0">
                <a:solidFill>
                  <a:srgbClr val="000000"/>
                </a:solidFill>
              </a:rPr>
              <a:pPr/>
              <a:t>Thursday 29 October 15</a:t>
            </a:fld>
            <a:endParaRPr lang="fi-FI" altLang="ko-K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43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</p:sldLayoutIdLst>
  <p:transition xmlns:p14="http://schemas.microsoft.com/office/powerpoint/2010/main" spd="slow">
    <p:wipe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195263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639763" indent="-176213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804863" indent="-163513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Arial" charset="0"/>
        <a:buChar char="-"/>
        <a:defRPr sz="1600">
          <a:solidFill>
            <a:schemeClr val="tx1"/>
          </a:solidFill>
          <a:latin typeface="+mn-lt"/>
        </a:defRPr>
      </a:lvl4pPr>
      <a:lvl5pPr marL="981075" indent="-17462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5pPr>
      <a:lvl6pPr marL="1438275" indent="-174625" algn="l" rtl="0" fontAlgn="base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6pPr>
      <a:lvl7pPr marL="1895475" indent="-174625" algn="l" rtl="0" fontAlgn="base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7pPr>
      <a:lvl8pPr marL="2352675" indent="-174625" algn="l" rtl="0" fontAlgn="base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8pPr>
      <a:lvl9pPr marL="2809875" indent="-174625" algn="l" rtl="0" fontAlgn="base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NTU_red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7399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xmlns:p14="http://schemas.microsoft.com/office/powerpoint/2010/main" spd="slow">
    <p:wip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Verdana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136525" y="793750"/>
            <a:ext cx="88646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fi-FI" altLang="fi-FI" smtClean="0">
              <a:solidFill>
                <a:srgbClr val="000000"/>
              </a:solidFill>
            </a:endParaRPr>
          </a:p>
        </p:txBody>
      </p:sp>
      <p:sp>
        <p:nvSpPr>
          <p:cNvPr id="1027" name="Freeform 3"/>
          <p:cNvSpPr>
            <a:spLocks/>
          </p:cNvSpPr>
          <p:nvPr userDrawn="1"/>
        </p:nvSpPr>
        <p:spPr bwMode="auto">
          <a:xfrm>
            <a:off x="295277" y="144467"/>
            <a:ext cx="8704263" cy="649287"/>
          </a:xfrm>
          <a:custGeom>
            <a:avLst/>
            <a:gdLst>
              <a:gd name="T0" fmla="*/ 2147483647 w 5483"/>
              <a:gd name="T1" fmla="*/ 0 h 409"/>
              <a:gd name="T2" fmla="*/ 2147483647 w 5483"/>
              <a:gd name="T3" fmla="*/ 0 h 409"/>
              <a:gd name="T4" fmla="*/ 2147483647 w 5483"/>
              <a:gd name="T5" fmla="*/ 0 h 409"/>
              <a:gd name="T6" fmla="*/ 2147483647 w 5483"/>
              <a:gd name="T7" fmla="*/ 0 h 409"/>
              <a:gd name="T8" fmla="*/ 2147483647 w 5483"/>
              <a:gd name="T9" fmla="*/ 0 h 409"/>
              <a:gd name="T10" fmla="*/ 2147483647 w 5483"/>
              <a:gd name="T11" fmla="*/ 0 h 409"/>
              <a:gd name="T12" fmla="*/ 2147483647 w 5483"/>
              <a:gd name="T13" fmla="*/ 0 h 409"/>
              <a:gd name="T14" fmla="*/ 2147483647 w 5483"/>
              <a:gd name="T15" fmla="*/ 0 h 409"/>
              <a:gd name="T16" fmla="*/ 2147483647 w 5483"/>
              <a:gd name="T17" fmla="*/ 0 h 409"/>
              <a:gd name="T18" fmla="*/ 2147483647 w 5483"/>
              <a:gd name="T19" fmla="*/ 2147483647 h 409"/>
              <a:gd name="T20" fmla="*/ 2147483647 w 5483"/>
              <a:gd name="T21" fmla="*/ 2147483647 h 409"/>
              <a:gd name="T22" fmla="*/ 2147483647 w 5483"/>
              <a:gd name="T23" fmla="*/ 2147483647 h 409"/>
              <a:gd name="T24" fmla="*/ 2147483647 w 5483"/>
              <a:gd name="T25" fmla="*/ 2147483647 h 409"/>
              <a:gd name="T26" fmla="*/ 2147483647 w 5483"/>
              <a:gd name="T27" fmla="*/ 2147483647 h 409"/>
              <a:gd name="T28" fmla="*/ 2147483647 w 5483"/>
              <a:gd name="T29" fmla="*/ 2147483647 h 409"/>
              <a:gd name="T30" fmla="*/ 2147483647 w 5483"/>
              <a:gd name="T31" fmla="*/ 2147483647 h 409"/>
              <a:gd name="T32" fmla="*/ 2147483647 w 5483"/>
              <a:gd name="T33" fmla="*/ 2147483647 h 409"/>
              <a:gd name="T34" fmla="*/ 2147483647 w 5483"/>
              <a:gd name="T35" fmla="*/ 2147483647 h 409"/>
              <a:gd name="T36" fmla="*/ 2147483647 w 5483"/>
              <a:gd name="T37" fmla="*/ 2147483647 h 409"/>
              <a:gd name="T38" fmla="*/ 0 w 5483"/>
              <a:gd name="T39" fmla="*/ 2147483647 h 409"/>
              <a:gd name="T40" fmla="*/ 0 w 5483"/>
              <a:gd name="T41" fmla="*/ 2147483647 h 409"/>
              <a:gd name="T42" fmla="*/ 2147483647 w 5483"/>
              <a:gd name="T43" fmla="*/ 2147483647 h 409"/>
              <a:gd name="T44" fmla="*/ 2147483647 w 5483"/>
              <a:gd name="T45" fmla="*/ 2147483647 h 409"/>
              <a:gd name="T46" fmla="*/ 0 w 5483"/>
              <a:gd name="T47" fmla="*/ 2147483647 h 409"/>
              <a:gd name="T48" fmla="*/ 0 w 5483"/>
              <a:gd name="T49" fmla="*/ 2147483647 h 409"/>
              <a:gd name="T50" fmla="*/ 2147483647 w 5483"/>
              <a:gd name="T51" fmla="*/ 2147483647 h 409"/>
              <a:gd name="T52" fmla="*/ 2147483647 w 5483"/>
              <a:gd name="T53" fmla="*/ 0 h 40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483" h="409">
                <a:moveTo>
                  <a:pt x="177" y="0"/>
                </a:moveTo>
                <a:lnTo>
                  <a:pt x="840" y="0"/>
                </a:lnTo>
                <a:lnTo>
                  <a:pt x="1503" y="0"/>
                </a:lnTo>
                <a:lnTo>
                  <a:pt x="2167" y="0"/>
                </a:lnTo>
                <a:lnTo>
                  <a:pt x="2830" y="0"/>
                </a:lnTo>
                <a:lnTo>
                  <a:pt x="3493" y="0"/>
                </a:lnTo>
                <a:lnTo>
                  <a:pt x="4156" y="0"/>
                </a:lnTo>
                <a:lnTo>
                  <a:pt x="4820" y="0"/>
                </a:lnTo>
                <a:lnTo>
                  <a:pt x="5483" y="0"/>
                </a:lnTo>
                <a:lnTo>
                  <a:pt x="5483" y="409"/>
                </a:lnTo>
                <a:lnTo>
                  <a:pt x="4820" y="409"/>
                </a:lnTo>
                <a:lnTo>
                  <a:pt x="4156" y="409"/>
                </a:lnTo>
                <a:lnTo>
                  <a:pt x="3493" y="409"/>
                </a:lnTo>
                <a:lnTo>
                  <a:pt x="2830" y="409"/>
                </a:lnTo>
                <a:lnTo>
                  <a:pt x="2167" y="409"/>
                </a:lnTo>
                <a:lnTo>
                  <a:pt x="1503" y="409"/>
                </a:lnTo>
                <a:lnTo>
                  <a:pt x="840" y="409"/>
                </a:lnTo>
                <a:lnTo>
                  <a:pt x="177" y="409"/>
                </a:lnTo>
                <a:lnTo>
                  <a:pt x="177" y="319"/>
                </a:lnTo>
                <a:lnTo>
                  <a:pt x="0" y="319"/>
                </a:lnTo>
                <a:lnTo>
                  <a:pt x="0" y="248"/>
                </a:lnTo>
                <a:lnTo>
                  <a:pt x="177" y="248"/>
                </a:lnTo>
                <a:lnTo>
                  <a:pt x="177" y="158"/>
                </a:lnTo>
                <a:lnTo>
                  <a:pt x="0" y="158"/>
                </a:lnTo>
                <a:lnTo>
                  <a:pt x="0" y="90"/>
                </a:lnTo>
                <a:lnTo>
                  <a:pt x="177" y="90"/>
                </a:lnTo>
                <a:lnTo>
                  <a:pt x="177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395288"/>
            <a:ext cx="7489825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28779"/>
            <a:ext cx="748982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90" y="6453192"/>
            <a:ext cx="5184775" cy="14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Presentation name and author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4" y="6453192"/>
            <a:ext cx="431800" cy="14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66ED87BB-8307-4111-800D-D5E5D6D784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>
            <a:off x="136525" y="793753"/>
            <a:ext cx="439738" cy="506413"/>
          </a:xfrm>
          <a:custGeom>
            <a:avLst/>
            <a:gdLst>
              <a:gd name="T0" fmla="*/ 2147483647 w 277"/>
              <a:gd name="T1" fmla="*/ 2147483647 h 319"/>
              <a:gd name="T2" fmla="*/ 2147483647 w 277"/>
              <a:gd name="T3" fmla="*/ 2147483647 h 319"/>
              <a:gd name="T4" fmla="*/ 2147483647 w 277"/>
              <a:gd name="T5" fmla="*/ 2147483647 h 319"/>
              <a:gd name="T6" fmla="*/ 2147483647 w 277"/>
              <a:gd name="T7" fmla="*/ 2147483647 h 319"/>
              <a:gd name="T8" fmla="*/ 2147483647 w 277"/>
              <a:gd name="T9" fmla="*/ 2147483647 h 319"/>
              <a:gd name="T10" fmla="*/ 2147483647 w 277"/>
              <a:gd name="T11" fmla="*/ 2147483647 h 319"/>
              <a:gd name="T12" fmla="*/ 2147483647 w 277"/>
              <a:gd name="T13" fmla="*/ 2147483647 h 319"/>
              <a:gd name="T14" fmla="*/ 2147483647 w 277"/>
              <a:gd name="T15" fmla="*/ 0 h 319"/>
              <a:gd name="T16" fmla="*/ 0 w 277"/>
              <a:gd name="T17" fmla="*/ 0 h 319"/>
              <a:gd name="T18" fmla="*/ 0 w 277"/>
              <a:gd name="T19" fmla="*/ 2147483647 h 319"/>
              <a:gd name="T20" fmla="*/ 2147483647 w 277"/>
              <a:gd name="T21" fmla="*/ 2147483647 h 31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77" h="319">
                <a:moveTo>
                  <a:pt x="277" y="319"/>
                </a:moveTo>
                <a:lnTo>
                  <a:pt x="277" y="229"/>
                </a:lnTo>
                <a:lnTo>
                  <a:pt x="100" y="229"/>
                </a:lnTo>
                <a:lnTo>
                  <a:pt x="100" y="157"/>
                </a:lnTo>
                <a:lnTo>
                  <a:pt x="277" y="157"/>
                </a:lnTo>
                <a:lnTo>
                  <a:pt x="277" y="68"/>
                </a:lnTo>
                <a:lnTo>
                  <a:pt x="100" y="68"/>
                </a:lnTo>
                <a:lnTo>
                  <a:pt x="100" y="0"/>
                </a:lnTo>
                <a:lnTo>
                  <a:pt x="0" y="0"/>
                </a:lnTo>
                <a:lnTo>
                  <a:pt x="0" y="319"/>
                </a:lnTo>
                <a:lnTo>
                  <a:pt x="277" y="319"/>
                </a:lnTo>
                <a:close/>
              </a:path>
            </a:pathLst>
          </a:cu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27764" y="6453188"/>
            <a:ext cx="187325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4541B136-2346-4E40-90C3-A574ECF99B41}" type="datetime2">
              <a:rPr lang="en-US">
                <a:solidFill>
                  <a:srgbClr val="000000"/>
                </a:solidFill>
              </a:rPr>
              <a:pPr>
                <a:defRPr/>
              </a:pPr>
              <a:t>Thursday 29 October 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52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ransition xmlns:p14="http://schemas.microsoft.com/office/powerpoint/2010/main" spd="slow">
    <p:wipe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195263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639763" indent="-176213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804863" indent="-163513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Arial" charset="0"/>
        <a:buChar char="-"/>
        <a:defRPr sz="1600">
          <a:solidFill>
            <a:schemeClr val="tx1"/>
          </a:solidFill>
          <a:latin typeface="+mn-lt"/>
        </a:defRPr>
      </a:lvl4pPr>
      <a:lvl5pPr marL="981075" indent="-17462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5pPr>
      <a:lvl6pPr marL="1438275" indent="-174625" algn="l" rtl="0" fontAlgn="base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6pPr>
      <a:lvl7pPr marL="1895475" indent="-174625" algn="l" rtl="0" fontAlgn="base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7pPr>
      <a:lvl8pPr marL="2352675" indent="-174625" algn="l" rtl="0" fontAlgn="base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8pPr>
      <a:lvl9pPr marL="2809875" indent="-174625" algn="l" rtl="0" fontAlgn="base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chart" Target="../charts/chart1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9143" y="423333"/>
            <a:ext cx="54912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Business </a:t>
            </a:r>
            <a:r>
              <a:rPr lang="en-US" sz="2800" b="1" dirty="0"/>
              <a:t>Communication Skills (3cr</a:t>
            </a:r>
            <a:r>
              <a:rPr lang="en-US" sz="2800" b="1" dirty="0" smtClean="0"/>
              <a:t>)</a:t>
            </a:r>
          </a:p>
          <a:p>
            <a:pPr algn="ctr"/>
            <a:r>
              <a:rPr lang="en-US" b="1" dirty="0" smtClean="0"/>
              <a:t>61A00200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Session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8073" y="5620274"/>
            <a:ext cx="4076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Lecturer: Mark </a:t>
            </a:r>
            <a:r>
              <a:rPr lang="en-GB" b="1" dirty="0" smtClean="0"/>
              <a:t>Badham</a:t>
            </a:r>
            <a:endParaRPr lang="en-US" dirty="0"/>
          </a:p>
        </p:txBody>
      </p:sp>
      <p:pic>
        <p:nvPicPr>
          <p:cNvPr id="5" name="Picture 4" descr="effective-communication-meeting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989" y="2423880"/>
            <a:ext cx="2470524" cy="273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3645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47702" y="1824637"/>
            <a:ext cx="8277934" cy="408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sz="2100" dirty="0">
                <a:solidFill>
                  <a:srgbClr val="000000"/>
                </a:solidFill>
              </a:rPr>
              <a:t>6-8 minute business-related persuasive presentation 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sz="2100" dirty="0">
                <a:solidFill>
                  <a:srgbClr val="000000"/>
                </a:solidFill>
              </a:rPr>
              <a:t>Your target </a:t>
            </a:r>
            <a:r>
              <a:rPr lang="en-US" sz="2100" dirty="0" smtClean="0">
                <a:solidFill>
                  <a:srgbClr val="000000"/>
                </a:solidFill>
              </a:rPr>
              <a:t>audience could be:</a:t>
            </a:r>
            <a:endParaRPr lang="en-US" sz="21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000000"/>
                </a:solidFill>
              </a:rPr>
              <a:t>school</a:t>
            </a:r>
            <a:r>
              <a:rPr lang="en-US" sz="2100" dirty="0">
                <a:solidFill>
                  <a:srgbClr val="000000"/>
                </a:solidFill>
              </a:rPr>
              <a:t>: Aalto management, fellow students, potential students, exchange students, corporate partners  </a:t>
            </a:r>
          </a:p>
          <a:p>
            <a:pPr marL="342900" indent="-34290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000000"/>
                </a:solidFill>
              </a:rPr>
              <a:t>company where you work</a:t>
            </a:r>
            <a:r>
              <a:rPr lang="en-US" sz="2100" dirty="0">
                <a:solidFill>
                  <a:srgbClr val="000000"/>
                </a:solidFill>
              </a:rPr>
              <a:t>: top management, colleagues, company personnel, customers, suppliers, buyers, partners </a:t>
            </a:r>
            <a:r>
              <a:rPr lang="en-US" sz="2100" dirty="0" err="1">
                <a:solidFill>
                  <a:srgbClr val="000000"/>
                </a:solidFill>
              </a:rPr>
              <a:t>etc</a:t>
            </a:r>
            <a:endParaRPr lang="en-US" sz="21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400" dirty="0">
              <a:solidFill>
                <a:srgbClr val="000000"/>
              </a:solidFill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47702" y="822325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0000"/>
                </a:solidFill>
              </a:rPr>
              <a:t>A2 Individual persuasive presentation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149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511222" y="1824637"/>
            <a:ext cx="8619128" cy="408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/>
            <a:endParaRPr lang="en-US" sz="22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Choose a presentation </a:t>
            </a:r>
            <a:r>
              <a:rPr lang="en-US" sz="2200" b="1" dirty="0">
                <a:solidFill>
                  <a:srgbClr val="000000"/>
                </a:solidFill>
              </a:rPr>
              <a:t>topic</a:t>
            </a:r>
          </a:p>
          <a:p>
            <a:pPr marL="457200" indent="-457200" fontAlgn="base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Prepare </a:t>
            </a:r>
            <a:r>
              <a:rPr lang="en-US" sz="2200" b="1" dirty="0">
                <a:solidFill>
                  <a:srgbClr val="000000"/>
                </a:solidFill>
              </a:rPr>
              <a:t>strategy outline</a:t>
            </a:r>
            <a:r>
              <a:rPr lang="en-US" sz="2200" dirty="0">
                <a:solidFill>
                  <a:srgbClr val="000000"/>
                </a:solidFill>
              </a:rPr>
              <a:t> (A2a) for </a:t>
            </a:r>
            <a:r>
              <a:rPr lang="en-US" sz="2200" dirty="0" smtClean="0">
                <a:solidFill>
                  <a:srgbClr val="000000"/>
                </a:solidFill>
              </a:rPr>
              <a:t>Session 2 </a:t>
            </a:r>
            <a:r>
              <a:rPr lang="en-US" sz="2200" dirty="0">
                <a:solidFill>
                  <a:srgbClr val="000000"/>
                </a:solidFill>
              </a:rPr>
              <a:t>(your analysis of the presentation situation)</a:t>
            </a:r>
          </a:p>
          <a:p>
            <a:pPr marL="457200" indent="-457200" fontAlgn="base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Prepare the actual presentation including any slides you intend to use (maximum of 5)</a:t>
            </a:r>
          </a:p>
          <a:p>
            <a:pPr marL="457200" indent="-457200" fontAlgn="base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200" b="1" dirty="0">
                <a:solidFill>
                  <a:srgbClr val="000000"/>
                </a:solidFill>
              </a:rPr>
              <a:t>Present</a:t>
            </a:r>
            <a:r>
              <a:rPr lang="en-US" sz="2200" dirty="0">
                <a:solidFill>
                  <a:srgbClr val="000000"/>
                </a:solidFill>
              </a:rPr>
              <a:t>: 6-8 minute presentation with peer feedback</a:t>
            </a:r>
          </a:p>
          <a:p>
            <a:pPr marL="457200" indent="-457200" fontAlgn="base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Write a </a:t>
            </a:r>
            <a:r>
              <a:rPr lang="en-US" sz="2200" b="1" dirty="0">
                <a:solidFill>
                  <a:srgbClr val="000000"/>
                </a:solidFill>
              </a:rPr>
              <a:t>reflection paper </a:t>
            </a:r>
            <a:r>
              <a:rPr lang="en-US" sz="2200" dirty="0">
                <a:solidFill>
                  <a:srgbClr val="000000"/>
                </a:solidFill>
              </a:rPr>
              <a:t>(A2b) - due one week after presentation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400" dirty="0">
              <a:solidFill>
                <a:srgbClr val="000000"/>
              </a:solidFill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511222" y="822325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0000"/>
                </a:solidFill>
              </a:rPr>
              <a:t>A2 Individual persuasive presentation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726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47702" y="1824636"/>
            <a:ext cx="8294281" cy="381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2800" b="1" dirty="0">
                <a:solidFill>
                  <a:srgbClr val="000000"/>
                </a:solidFill>
              </a:rPr>
              <a:t>3</a:t>
            </a:r>
            <a:r>
              <a:rPr lang="en-GB" sz="2200" b="1" dirty="0">
                <a:solidFill>
                  <a:srgbClr val="000000"/>
                </a:solidFill>
              </a:rPr>
              <a:t> </a:t>
            </a:r>
            <a:r>
              <a:rPr lang="en-GB" sz="2200" dirty="0">
                <a:solidFill>
                  <a:srgbClr val="000000"/>
                </a:solidFill>
              </a:rPr>
              <a:t>deliverables:</a:t>
            </a:r>
            <a:br>
              <a:rPr lang="en-GB" sz="2200" dirty="0">
                <a:solidFill>
                  <a:srgbClr val="000000"/>
                </a:solidFill>
              </a:rPr>
            </a:br>
            <a:endParaRPr lang="fi-FI" sz="22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200" b="1" dirty="0">
                <a:solidFill>
                  <a:srgbClr val="000000"/>
                </a:solidFill>
              </a:rPr>
              <a:t>Strategy outline </a:t>
            </a:r>
            <a:r>
              <a:rPr lang="en-GB" sz="2200" dirty="0">
                <a:solidFill>
                  <a:srgbClr val="000000"/>
                </a:solidFill>
              </a:rPr>
              <a:t>using </a:t>
            </a:r>
            <a:r>
              <a:rPr lang="en-GB" sz="2200" dirty="0" err="1">
                <a:solidFill>
                  <a:srgbClr val="000000"/>
                </a:solidFill>
              </a:rPr>
              <a:t>Munter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chapter </a:t>
            </a:r>
            <a:r>
              <a:rPr lang="en-GB" sz="2200" dirty="0">
                <a:solidFill>
                  <a:srgbClr val="000000"/>
                </a:solidFill>
              </a:rPr>
              <a:t>1 (10%) 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</a:rPr>
              <a:t>       - audience analysis, objective, credibility, </a:t>
            </a:r>
            <a:r>
              <a:rPr lang="en-US" sz="2200" dirty="0" smtClean="0">
                <a:solidFill>
                  <a:srgbClr val="000000"/>
                </a:solidFill>
              </a:rPr>
              <a:t>structure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00FF"/>
                </a:solidFill>
              </a:rPr>
              <a:t>	Outline due </a:t>
            </a:r>
            <a:r>
              <a:rPr lang="en-US" sz="2200" dirty="0">
                <a:solidFill>
                  <a:srgbClr val="0000FF"/>
                </a:solidFill>
              </a:rPr>
              <a:t>Session </a:t>
            </a:r>
            <a:r>
              <a:rPr lang="en-US" sz="2200" dirty="0" smtClean="0">
                <a:solidFill>
                  <a:srgbClr val="0000FF"/>
                </a:solidFill>
              </a:rPr>
              <a:t>2</a:t>
            </a:r>
            <a:endParaRPr lang="en-US" sz="22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ts val="600"/>
              </a:spcBef>
              <a:spcAft>
                <a:spcPts val="600"/>
              </a:spcAft>
              <a:buFontTx/>
              <a:buAutoNum type="arabicPeriod" startAt="2"/>
            </a:pPr>
            <a:r>
              <a:rPr lang="en-US" sz="2200" b="1" dirty="0">
                <a:solidFill>
                  <a:srgbClr val="000000"/>
                </a:solidFill>
              </a:rPr>
              <a:t>Presentation</a:t>
            </a:r>
            <a:r>
              <a:rPr lang="en-US" sz="2200" dirty="0">
                <a:solidFill>
                  <a:srgbClr val="000000"/>
                </a:solidFill>
              </a:rPr>
              <a:t> (given to an audience of 5 classmates</a:t>
            </a:r>
            <a:r>
              <a:rPr lang="en-US" sz="2200" dirty="0" smtClean="0">
                <a:solidFill>
                  <a:srgbClr val="000000"/>
                </a:solidFill>
              </a:rPr>
              <a:t>) – Session 3</a:t>
            </a:r>
            <a:endParaRPr lang="en-US" sz="22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ts val="600"/>
              </a:spcBef>
              <a:spcAft>
                <a:spcPts val="600"/>
              </a:spcAft>
              <a:buFontTx/>
              <a:buAutoNum type="arabicPeriod" startAt="2"/>
            </a:pPr>
            <a:r>
              <a:rPr lang="en-GB" sz="2200" b="1" dirty="0">
                <a:solidFill>
                  <a:srgbClr val="000000"/>
                </a:solidFill>
              </a:rPr>
              <a:t>Self-reflection  </a:t>
            </a:r>
            <a:r>
              <a:rPr lang="en-GB" sz="2200" dirty="0">
                <a:solidFill>
                  <a:srgbClr val="000000"/>
                </a:solidFill>
              </a:rPr>
              <a:t>(15 %)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400" dirty="0">
              <a:solidFill>
                <a:srgbClr val="000000"/>
              </a:solidFill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47702" y="822325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0000"/>
                </a:solidFill>
              </a:rPr>
              <a:t>A2 Individual persuasive presentation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2932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37292" y="1238972"/>
            <a:ext cx="8247063" cy="470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Presentation </a:t>
            </a:r>
            <a:r>
              <a:rPr lang="en-GB" sz="2000" b="1" dirty="0">
                <a:solidFill>
                  <a:srgbClr val="000000"/>
                </a:solidFill>
              </a:rPr>
              <a:t>topic</a:t>
            </a:r>
            <a:endParaRPr lang="fi-FI" sz="2000" b="1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000000"/>
                </a:solidFill>
              </a:rPr>
              <a:t>Message outcome / objective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What do you want your audience to think, feel or do as a result of your message?</a:t>
            </a:r>
            <a:endParaRPr lang="fi-FI" sz="20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000000"/>
                </a:solidFill>
              </a:rPr>
              <a:t>Audience analysis</a:t>
            </a:r>
            <a:r>
              <a:rPr lang="en-GB" sz="2000" dirty="0">
                <a:solidFill>
                  <a:srgbClr val="000000"/>
                </a:solidFill>
              </a:rPr>
              <a:t>: Who is your audience? What do they know and expect? What do they feel? How can you persuade them?</a:t>
            </a:r>
            <a:endParaRPr lang="fi-FI" sz="20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000000"/>
                </a:solidFill>
              </a:rPr>
              <a:t>Credibility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What is your initial credibility as a communicator in the situation you have chosen for your presentation? How will you endeavour to enhance your credibility?</a:t>
            </a:r>
            <a:endParaRPr lang="fi-FI" sz="20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000000"/>
                </a:solidFill>
              </a:rPr>
              <a:t>Content and structure</a:t>
            </a:r>
            <a:r>
              <a:rPr lang="en-GB" sz="2000" dirty="0">
                <a:solidFill>
                  <a:srgbClr val="000000"/>
                </a:solidFill>
              </a:rPr>
              <a:t>: How will you organise your ideas? Direct or indirect? Can you use any of the organisational patterns provided?</a:t>
            </a:r>
            <a:endParaRPr lang="fi-FI" sz="20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What </a:t>
            </a:r>
            <a:r>
              <a:rPr lang="en-GB" sz="2000" b="1" dirty="0">
                <a:solidFill>
                  <a:srgbClr val="000000"/>
                </a:solidFill>
              </a:rPr>
              <a:t>evidence</a:t>
            </a:r>
            <a:r>
              <a:rPr lang="en-GB" sz="2000" dirty="0">
                <a:solidFill>
                  <a:srgbClr val="000000"/>
                </a:solidFill>
              </a:rPr>
              <a:t> will you provide to support your position?</a:t>
            </a:r>
            <a:endParaRPr lang="fi-FI" sz="20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What </a:t>
            </a:r>
            <a:r>
              <a:rPr lang="en-GB" sz="2000" b="1" dirty="0">
                <a:solidFill>
                  <a:srgbClr val="000000"/>
                </a:solidFill>
              </a:rPr>
              <a:t>audience benefits </a:t>
            </a:r>
            <a:r>
              <a:rPr lang="en-GB" sz="2000" dirty="0">
                <a:solidFill>
                  <a:srgbClr val="000000"/>
                </a:solidFill>
              </a:rPr>
              <a:t>will you focus on?</a:t>
            </a:r>
            <a:endParaRPr lang="fi-FI" sz="2000" dirty="0">
              <a:solidFill>
                <a:srgbClr val="000000"/>
              </a:solidFill>
            </a:endParaRPr>
          </a:p>
          <a:p>
            <a:pPr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37291" y="416311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0000"/>
                </a:solidFill>
              </a:rPr>
              <a:t>A2a Strategy outline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14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sz="2800" dirty="0" smtClean="0"/>
              <a:t>Class </a:t>
            </a:r>
            <a:r>
              <a:rPr lang="fi-FI" sz="2800" dirty="0" err="1" smtClean="0"/>
              <a:t>contribution</a:t>
            </a:r>
            <a:endParaRPr lang="fi-F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589092"/>
            <a:ext cx="8477250" cy="27590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1" dirty="0" smtClean="0"/>
              <a:t>Grade </a:t>
            </a:r>
            <a:r>
              <a:rPr lang="en-US" b="1" dirty="0"/>
              <a:t>5:</a:t>
            </a:r>
            <a:r>
              <a:rPr lang="en-US" dirty="0"/>
              <a:t> Excellent contribution. </a:t>
            </a:r>
            <a:r>
              <a:rPr lang="en-US" b="1" dirty="0"/>
              <a:t>Came to class thoroughly prepared </a:t>
            </a:r>
            <a:r>
              <a:rPr lang="en-US" dirty="0"/>
              <a:t>having done all the required readings and preparation work. Always took an </a:t>
            </a:r>
            <a:r>
              <a:rPr lang="en-US" b="1" dirty="0"/>
              <a:t>active role in class discussions and group activities</a:t>
            </a:r>
            <a:r>
              <a:rPr lang="en-US" dirty="0"/>
              <a:t>. Contributions were always constructive and often insightful. </a:t>
            </a: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NB Full grading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criteria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course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outline and individual assignments</a:t>
            </a:r>
            <a:endParaRPr lang="fi-F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FontTx/>
              <a:buNone/>
              <a:defRPr/>
            </a:pPr>
            <a:endParaRPr lang="fi-FI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47702" y="1697038"/>
            <a:ext cx="7665027" cy="463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Read </a:t>
            </a:r>
            <a:r>
              <a:rPr lang="en-GB" sz="2400" dirty="0" err="1"/>
              <a:t>Munter</a:t>
            </a:r>
            <a:r>
              <a:rPr lang="en-GB" sz="2400" dirty="0"/>
              <a:t> chapters I,III and IV</a:t>
            </a:r>
            <a:endParaRPr lang="fi-FI" sz="24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Come prepared to discuss ‘</a:t>
            </a:r>
            <a:r>
              <a:rPr lang="en-US" sz="2400" b="1" dirty="0" smtClean="0"/>
              <a:t>PWR </a:t>
            </a:r>
            <a:r>
              <a:rPr lang="en-US" sz="2400" b="1" dirty="0"/>
              <a:t>Automation </a:t>
            </a:r>
            <a:r>
              <a:rPr lang="en-US" sz="2400" b="1" dirty="0" smtClean="0"/>
              <a:t>case’ </a:t>
            </a:r>
            <a:r>
              <a:rPr lang="en-GB" sz="2400" dirty="0"/>
              <a:t>– available in </a:t>
            </a:r>
            <a:r>
              <a:rPr lang="en-GB" sz="2400" dirty="0" err="1" smtClean="0"/>
              <a:t>MyCourses</a:t>
            </a:r>
            <a:endParaRPr lang="en-US" sz="2400" dirty="0" smtClean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Come prepared to discuss ‘</a:t>
            </a:r>
            <a:r>
              <a:rPr lang="en-GB" sz="2400" b="1" dirty="0" smtClean="0"/>
              <a:t>Aristotle’s 3 modes of persuasion’</a:t>
            </a:r>
            <a:r>
              <a:rPr lang="en-GB" sz="2400" dirty="0" smtClean="0"/>
              <a:t> – available in </a:t>
            </a:r>
            <a:r>
              <a:rPr lang="en-GB" sz="2400" dirty="0" err="1" smtClean="0"/>
              <a:t>MyCourses</a:t>
            </a:r>
            <a:endParaRPr lang="fi-FI" sz="2400" dirty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Prepare </a:t>
            </a:r>
            <a:r>
              <a:rPr lang="en-GB" sz="2400" b="1" dirty="0" smtClean="0"/>
              <a:t>Written </a:t>
            </a:r>
            <a:r>
              <a:rPr lang="en-GB" sz="2400" b="1" dirty="0"/>
              <a:t>R</a:t>
            </a:r>
            <a:r>
              <a:rPr lang="en-GB" sz="2400" b="1" dirty="0" smtClean="0"/>
              <a:t>equest </a:t>
            </a:r>
            <a:r>
              <a:rPr lang="en-GB" sz="2400" dirty="0"/>
              <a:t>(A1) in </a:t>
            </a:r>
            <a:r>
              <a:rPr lang="en-GB" sz="2400" dirty="0" smtClean="0"/>
              <a:t>teams </a:t>
            </a:r>
            <a:r>
              <a:rPr lang="en-GB" sz="2400" dirty="0" smtClean="0">
                <a:solidFill>
                  <a:srgbClr val="0000FF"/>
                </a:solidFill>
              </a:rPr>
              <a:t>– bring draft </a:t>
            </a:r>
            <a:r>
              <a:rPr lang="en-GB" sz="2400" dirty="0">
                <a:solidFill>
                  <a:srgbClr val="0000FF"/>
                </a:solidFill>
              </a:rPr>
              <a:t>to class </a:t>
            </a:r>
            <a:r>
              <a:rPr lang="en-GB" sz="2400" dirty="0" smtClean="0">
                <a:solidFill>
                  <a:srgbClr val="0000FF"/>
                </a:solidFill>
              </a:rPr>
              <a:t>Session 2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b="1" dirty="0" smtClean="0"/>
              <a:t>A2 </a:t>
            </a:r>
            <a:r>
              <a:rPr lang="en-GB" sz="2400" b="1" dirty="0"/>
              <a:t>Individual Persuasive Presentation Strategy Outline </a:t>
            </a:r>
            <a:r>
              <a:rPr lang="en-GB" sz="2400" dirty="0"/>
              <a:t>(A2a) </a:t>
            </a:r>
            <a:r>
              <a:rPr lang="en-GB" sz="2400" b="1" dirty="0">
                <a:solidFill>
                  <a:srgbClr val="0000FF"/>
                </a:solidFill>
              </a:rPr>
              <a:t>due </a:t>
            </a:r>
            <a:r>
              <a:rPr lang="en-GB" sz="2400" b="1" dirty="0" smtClean="0">
                <a:solidFill>
                  <a:srgbClr val="0000FF"/>
                </a:solidFill>
              </a:rPr>
              <a:t>Session 2</a:t>
            </a:r>
            <a:r>
              <a:rPr lang="en-GB" sz="2400" b="1" dirty="0" smtClean="0"/>
              <a:t>. </a:t>
            </a:r>
            <a:r>
              <a:rPr lang="en-GB" sz="2400" dirty="0"/>
              <a:t>Bring 2 copies.</a:t>
            </a:r>
            <a:r>
              <a:rPr lang="en-US" sz="2400" dirty="0"/>
              <a:t> </a:t>
            </a:r>
            <a:endParaRPr lang="fi-FI" sz="2400" dirty="0"/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61990" y="822325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800" b="1" dirty="0" smtClean="0">
                <a:solidFill>
                  <a:srgbClr val="000000"/>
                </a:solidFill>
              </a:rPr>
              <a:t>For next week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78295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47703" y="1201134"/>
            <a:ext cx="7793038" cy="238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ct val="20000"/>
              </a:spcBef>
              <a:buFont typeface="Verdana" pitchFamily="34" charset="0"/>
              <a:buAutoNum type="arabicPeriod"/>
            </a:pPr>
            <a:r>
              <a:rPr lang="en-GB" sz="2400" dirty="0" smtClean="0"/>
              <a:t>Course </a:t>
            </a:r>
            <a:r>
              <a:rPr lang="en-GB" sz="2400" dirty="0"/>
              <a:t>objectives, assessment, schedule</a:t>
            </a:r>
          </a:p>
          <a:p>
            <a:pPr marL="457200" indent="-457200">
              <a:lnSpc>
                <a:spcPct val="160000"/>
              </a:lnSpc>
              <a:spcBef>
                <a:spcPct val="20000"/>
              </a:spcBef>
              <a:buFont typeface="Verdana" pitchFamily="34" charset="0"/>
              <a:buAutoNum type="arabicPeriod"/>
            </a:pPr>
            <a:r>
              <a:rPr lang="en-GB" sz="2400" dirty="0"/>
              <a:t>W</a:t>
            </a:r>
            <a:r>
              <a:rPr lang="en-GB" sz="2400" dirty="0" smtClean="0"/>
              <a:t>ork due Session 2</a:t>
            </a: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37799" y="483658"/>
            <a:ext cx="7737475" cy="750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3200" b="1" dirty="0"/>
              <a:t>Today’s agenda</a:t>
            </a:r>
            <a:endParaRPr lang="en-GB" sz="3200" b="1" dirty="0"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  <p:pic>
        <p:nvPicPr>
          <p:cNvPr id="3" name="Picture 2" descr="7863427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639" y="3884241"/>
            <a:ext cx="4351326" cy="290088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68925" y="795886"/>
            <a:ext cx="8030526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Arial"/>
                <a:cs typeface="Arial"/>
              </a:rPr>
              <a:t>How’s the workload (81 </a:t>
            </a:r>
            <a:r>
              <a:rPr lang="en-US" sz="2800" b="1" kern="0" dirty="0" err="1" smtClean="0">
                <a:solidFill>
                  <a:srgbClr val="000000"/>
                </a:solidFill>
                <a:latin typeface="Arial"/>
                <a:cs typeface="Arial"/>
              </a:rPr>
              <a:t>hrs</a:t>
            </a:r>
            <a:r>
              <a:rPr lang="en-US" sz="2800" b="1" kern="0" dirty="0" smtClean="0">
                <a:solidFill>
                  <a:srgbClr val="000000"/>
                </a:solidFill>
                <a:latin typeface="Arial"/>
                <a:cs typeface="Arial"/>
              </a:rPr>
              <a:t>/3 </a:t>
            </a:r>
            <a:r>
              <a:rPr lang="en-US" sz="2800" b="1" kern="0" dirty="0" err="1" smtClean="0">
                <a:solidFill>
                  <a:srgbClr val="000000"/>
                </a:solidFill>
                <a:latin typeface="Arial"/>
                <a:cs typeface="Arial"/>
              </a:rPr>
              <a:t>cr</a:t>
            </a:r>
            <a:r>
              <a:rPr lang="en-US" sz="2800" b="1" kern="0" dirty="0" smtClean="0">
                <a:solidFill>
                  <a:srgbClr val="000000"/>
                </a:solidFill>
                <a:latin typeface="Arial"/>
                <a:cs typeface="Arial"/>
              </a:rPr>
              <a:t>) divided up?</a:t>
            </a: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59936755"/>
              </p:ext>
            </p:extLst>
          </p:nvPr>
        </p:nvGraphicFramePr>
        <p:xfrm>
          <a:off x="1657079" y="1803212"/>
          <a:ext cx="5943509" cy="3774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00025" y="2139119"/>
            <a:ext cx="12843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/>
              <a:t>Class</a:t>
            </a:r>
          </a:p>
          <a:p>
            <a:pPr algn="ctr"/>
            <a:r>
              <a:rPr lang="en-US" sz="2200" dirty="0" smtClean="0"/>
              <a:t>24 hours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6006076" y="5086429"/>
            <a:ext cx="17540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/>
              <a:t>Preparation</a:t>
            </a:r>
          </a:p>
          <a:p>
            <a:pPr algn="ctr"/>
            <a:r>
              <a:rPr lang="en-US" sz="2200" dirty="0" smtClean="0"/>
              <a:t>22 hours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623765" y="3154838"/>
            <a:ext cx="19591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Assignments</a:t>
            </a:r>
          </a:p>
          <a:p>
            <a:pPr algn="ctr"/>
            <a:r>
              <a:rPr lang="en-US" sz="2200" dirty="0" smtClean="0"/>
              <a:t>35 hours</a:t>
            </a:r>
            <a:endParaRPr lang="en-US" sz="2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4388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ChangeArrowheads="1"/>
          </p:cNvSpPr>
          <p:nvPr/>
        </p:nvSpPr>
        <p:spPr bwMode="auto">
          <a:xfrm>
            <a:off x="928690" y="763588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800" b="1" dirty="0">
                <a:solidFill>
                  <a:srgbClr val="000000"/>
                </a:solidFill>
              </a:rPr>
              <a:t>Graded deliverables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969962" y="1625602"/>
            <a:ext cx="7696201" cy="303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rgbClr val="CC0099"/>
                </a:solidFill>
              </a:rPr>
              <a:t>A1</a:t>
            </a:r>
            <a:r>
              <a:rPr lang="en-GB" sz="2200" b="1" dirty="0">
                <a:solidFill>
                  <a:srgbClr val="CC00CC"/>
                </a:solidFill>
              </a:rPr>
              <a:t>	</a:t>
            </a:r>
            <a:r>
              <a:rPr lang="en-GB" sz="2200" dirty="0" smtClean="0">
                <a:solidFill>
                  <a:srgbClr val="000000"/>
                </a:solidFill>
              </a:rPr>
              <a:t>Written request (group)			25 </a:t>
            </a:r>
            <a:r>
              <a:rPr lang="en-GB" sz="2200" dirty="0">
                <a:solidFill>
                  <a:srgbClr val="000000"/>
                </a:solidFill>
              </a:rPr>
              <a:t>	</a:t>
            </a:r>
            <a:endParaRPr lang="en-GB" sz="2200" dirty="0" smtClean="0">
              <a:solidFill>
                <a:srgbClr val="000000"/>
              </a:solidFill>
            </a:endParaRP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 smtClean="0">
                <a:solidFill>
                  <a:srgbClr val="CC0099"/>
                </a:solidFill>
              </a:rPr>
              <a:t>A2</a:t>
            </a:r>
            <a:r>
              <a:rPr lang="en-GB" sz="2200" b="1" dirty="0">
                <a:solidFill>
                  <a:srgbClr val="CC00CC"/>
                </a:solidFill>
              </a:rPr>
              <a:t>	</a:t>
            </a:r>
            <a:r>
              <a:rPr lang="en-GB" sz="2200" dirty="0">
                <a:solidFill>
                  <a:srgbClr val="000000"/>
                </a:solidFill>
              </a:rPr>
              <a:t>P</a:t>
            </a:r>
            <a:r>
              <a:rPr lang="en-GB" sz="2200" dirty="0" smtClean="0">
                <a:solidFill>
                  <a:srgbClr val="000000"/>
                </a:solidFill>
              </a:rPr>
              <a:t>ersuasive presentation (individual)		20</a:t>
            </a:r>
            <a:endParaRPr lang="en-GB" sz="2200" dirty="0">
              <a:solidFill>
                <a:srgbClr val="000000"/>
              </a:solidFill>
            </a:endParaRP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rgbClr val="CC0099"/>
                </a:solidFill>
              </a:rPr>
              <a:t>A3</a:t>
            </a:r>
            <a:r>
              <a:rPr lang="en-GB" sz="2200" b="1" dirty="0">
                <a:solidFill>
                  <a:srgbClr val="CC00CC"/>
                </a:solidFill>
              </a:rPr>
              <a:t>	</a:t>
            </a:r>
            <a:r>
              <a:rPr lang="en-GB" sz="2200" dirty="0" smtClean="0">
                <a:solidFill>
                  <a:srgbClr val="000000"/>
                </a:solidFill>
              </a:rPr>
              <a:t>Exam (individual)				20</a:t>
            </a:r>
            <a:endParaRPr lang="en-GB" sz="2200" dirty="0">
              <a:solidFill>
                <a:srgbClr val="000000"/>
              </a:solidFill>
            </a:endParaRP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rgbClr val="CC0099"/>
                </a:solidFill>
              </a:rPr>
              <a:t>A4</a:t>
            </a:r>
            <a:r>
              <a:rPr lang="en-GB" sz="2200" b="1" dirty="0">
                <a:solidFill>
                  <a:srgbClr val="CC00CC"/>
                </a:solidFill>
              </a:rPr>
              <a:t>	</a:t>
            </a:r>
            <a:r>
              <a:rPr lang="en-GB" sz="2200" dirty="0" smtClean="0">
                <a:solidFill>
                  <a:srgbClr val="000000"/>
                </a:solidFill>
              </a:rPr>
              <a:t>Persuasive </a:t>
            </a:r>
            <a:r>
              <a:rPr lang="en-GB" sz="2200" dirty="0">
                <a:solidFill>
                  <a:srgbClr val="000000"/>
                </a:solidFill>
              </a:rPr>
              <a:t>team </a:t>
            </a:r>
            <a:r>
              <a:rPr lang="en-GB" sz="2200" dirty="0" smtClean="0">
                <a:solidFill>
                  <a:srgbClr val="000000"/>
                </a:solidFill>
              </a:rPr>
              <a:t>presentation </a:t>
            </a:r>
            <a:r>
              <a:rPr lang="en-GB" sz="2200" dirty="0">
                <a:solidFill>
                  <a:srgbClr val="000000"/>
                </a:solidFill>
              </a:rPr>
              <a:t>(</a:t>
            </a:r>
            <a:r>
              <a:rPr lang="en-GB" sz="2200" dirty="0" err="1" smtClean="0">
                <a:solidFill>
                  <a:srgbClr val="000000"/>
                </a:solidFill>
              </a:rPr>
              <a:t>gp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&amp; </a:t>
            </a:r>
            <a:r>
              <a:rPr lang="en-GB" sz="2200" dirty="0" err="1" smtClean="0">
                <a:solidFill>
                  <a:srgbClr val="000000"/>
                </a:solidFill>
              </a:rPr>
              <a:t>ind</a:t>
            </a:r>
            <a:r>
              <a:rPr lang="en-GB" sz="2200" dirty="0" smtClean="0">
                <a:solidFill>
                  <a:srgbClr val="000000"/>
                </a:solidFill>
              </a:rPr>
              <a:t>)</a:t>
            </a:r>
            <a:r>
              <a:rPr lang="en-GB" sz="2200" dirty="0">
                <a:solidFill>
                  <a:srgbClr val="000000"/>
                </a:solidFill>
              </a:rPr>
              <a:t>	</a:t>
            </a:r>
            <a:r>
              <a:rPr lang="en-GB" sz="2200" dirty="0" smtClean="0">
                <a:solidFill>
                  <a:srgbClr val="000000"/>
                </a:solidFill>
              </a:rPr>
              <a:t>25</a:t>
            </a:r>
            <a:r>
              <a:rPr lang="en-GB" sz="2200" dirty="0">
                <a:solidFill>
                  <a:srgbClr val="000099"/>
                </a:solidFill>
              </a:rPr>
              <a:t>	</a:t>
            </a:r>
          </a:p>
          <a:p>
            <a:pPr marL="342900" indent="-342900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rgbClr val="CC0099"/>
                </a:solidFill>
              </a:rPr>
              <a:t>Class  </a:t>
            </a:r>
            <a:r>
              <a:rPr lang="en-GB" sz="2200" dirty="0">
                <a:solidFill>
                  <a:srgbClr val="000000"/>
                </a:solidFill>
              </a:rPr>
              <a:t>Preparedness, </a:t>
            </a:r>
            <a:r>
              <a:rPr lang="en-GB" sz="2200" dirty="0" smtClean="0">
                <a:solidFill>
                  <a:srgbClr val="000000"/>
                </a:solidFill>
              </a:rPr>
              <a:t>contribution			10</a:t>
            </a:r>
            <a:endParaRPr lang="en-GB" sz="220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CC00C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ChangeArrowheads="1"/>
          </p:cNvSpPr>
          <p:nvPr/>
        </p:nvSpPr>
        <p:spPr bwMode="auto">
          <a:xfrm>
            <a:off x="928690" y="763588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Graded deliverables</a:t>
            </a:r>
            <a:endParaRPr lang="en-GB" sz="2800" b="1" dirty="0">
              <a:solidFill>
                <a:schemeClr val="bg2">
                  <a:lumMod val="60000"/>
                  <a:lumOff val="40000"/>
                </a:schemeClr>
              </a:solidFill>
              <a:latin typeface="Verdana" pitchFamily="34" charset="0"/>
            </a:endParaRP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969962" y="1625602"/>
            <a:ext cx="7696201" cy="303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A1</a:t>
            </a:r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</a:rPr>
              <a:t>Written request (group)			25 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</a:rPr>
              <a:t>	</a:t>
            </a:r>
            <a:endParaRPr lang="en-GB" sz="22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A2</a:t>
            </a:r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</a:rPr>
              <a:t>ersuasive presentation (individual)		20</a:t>
            </a:r>
            <a:endParaRPr lang="en-GB" sz="2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A3</a:t>
            </a:r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</a:rPr>
              <a:t>Exam (individual)				20</a:t>
            </a:r>
            <a:endParaRPr lang="en-GB" sz="2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A4</a:t>
            </a:r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</a:rPr>
              <a:t>Persuasive 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</a:rPr>
              <a:t>team 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</a:rPr>
              <a:t>presentation 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GB" sz="2200" dirty="0" err="1" smtClean="0">
                <a:solidFill>
                  <a:schemeClr val="bg1">
                    <a:lumMod val="50000"/>
                  </a:schemeClr>
                </a:solidFill>
              </a:rPr>
              <a:t>gp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</a:rPr>
              <a:t>&amp; </a:t>
            </a:r>
            <a:r>
              <a:rPr lang="en-GB" sz="2200" dirty="0" err="1" smtClean="0">
                <a:solidFill>
                  <a:schemeClr val="bg1">
                    <a:lumMod val="50000"/>
                  </a:schemeClr>
                </a:solidFill>
              </a:rPr>
              <a:t>ind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</a:rPr>
              <a:t>25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</a:rPr>
              <a:t>	</a:t>
            </a:r>
          </a:p>
          <a:p>
            <a:pPr marL="342900" indent="-342900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Class</a:t>
            </a:r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</a:rPr>
              <a:t>Preparedness, 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</a:rPr>
              <a:t>contribution			10</a:t>
            </a:r>
            <a:endParaRPr lang="en-GB" sz="22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CC00C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49414" y="2159000"/>
            <a:ext cx="6296025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600" b="1" dirty="0" smtClean="0"/>
              <a:t>60% </a:t>
            </a:r>
            <a:r>
              <a:rPr lang="en-GB" sz="6600" b="1" dirty="0"/>
              <a:t>individual</a:t>
            </a:r>
          </a:p>
          <a:p>
            <a:r>
              <a:rPr lang="en-GB" sz="6600" b="1" dirty="0" smtClean="0"/>
              <a:t>40% </a:t>
            </a:r>
            <a:r>
              <a:rPr lang="en-GB" sz="6600" b="1" dirty="0"/>
              <a:t>group</a:t>
            </a:r>
          </a:p>
        </p:txBody>
      </p:sp>
    </p:spTree>
    <p:extLst>
      <p:ext uri="{BB962C8B-B14F-4D97-AF65-F5344CB8AC3E}">
        <p14:creationId xmlns:p14="http://schemas.microsoft.com/office/powerpoint/2010/main" val="28746949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28690" y="763588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800" b="1" dirty="0" smtClean="0">
                <a:solidFill>
                  <a:srgbClr val="000000"/>
                </a:solidFill>
              </a:rPr>
              <a:t>Work in teams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074786"/>
      </p:ext>
    </p:extLst>
  </p:cSld>
  <p:clrMapOvr>
    <a:masterClrMapping/>
  </p:clrMapOvr>
  <p:transition xmlns:p14="http://schemas.microsoft.com/office/powerpoint/2010/main"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47702" y="1824637"/>
            <a:ext cx="8277934" cy="416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/>
            <a:r>
              <a:rPr lang="en-GB" sz="2200" b="1" dirty="0">
                <a:solidFill>
                  <a:srgbClr val="000000"/>
                </a:solidFill>
              </a:rPr>
              <a:t>S</a:t>
            </a:r>
            <a:r>
              <a:rPr lang="en-US" sz="2200" b="1" dirty="0" err="1">
                <a:solidFill>
                  <a:srgbClr val="000000"/>
                </a:solidFill>
              </a:rPr>
              <a:t>ituation</a:t>
            </a:r>
            <a:endParaRPr lang="en-US" sz="2200" b="1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</a:pPr>
            <a:r>
              <a:rPr lang="en-US" sz="2200" dirty="0">
                <a:solidFill>
                  <a:srgbClr val="000000"/>
                </a:solidFill>
              </a:rPr>
              <a:t>Write a request to IKEA to persuade them to participate in a school project you are working on </a:t>
            </a:r>
          </a:p>
          <a:p>
            <a:pPr fontAlgn="base">
              <a:spcBef>
                <a:spcPts val="1800"/>
              </a:spcBef>
            </a:pPr>
            <a:r>
              <a:rPr lang="en-US" sz="2200" b="1" dirty="0">
                <a:solidFill>
                  <a:srgbClr val="000000"/>
                </a:solidFill>
              </a:rPr>
              <a:t>Writer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b="1" dirty="0">
                <a:solidFill>
                  <a:srgbClr val="000000"/>
                </a:solidFill>
              </a:rPr>
              <a:t>(Your group)</a:t>
            </a:r>
          </a:p>
          <a:p>
            <a:pPr fontAlgn="base">
              <a:spcBef>
                <a:spcPts val="600"/>
              </a:spcBef>
            </a:pPr>
            <a:r>
              <a:rPr lang="en-US" sz="2200" dirty="0" err="1">
                <a:solidFill>
                  <a:srgbClr val="000000"/>
                </a:solidFill>
              </a:rPr>
              <a:t>AaltoBiz</a:t>
            </a:r>
            <a:r>
              <a:rPr lang="en-US" sz="2200" dirty="0">
                <a:solidFill>
                  <a:srgbClr val="000000"/>
                </a:solidFill>
              </a:rPr>
              <a:t> student and a part-time </a:t>
            </a:r>
            <a:r>
              <a:rPr lang="en-US" sz="2200" dirty="0" smtClean="0">
                <a:solidFill>
                  <a:srgbClr val="000000"/>
                </a:solidFill>
              </a:rPr>
              <a:t>cashier at </a:t>
            </a:r>
            <a:r>
              <a:rPr lang="en-US" sz="2200" dirty="0">
                <a:solidFill>
                  <a:srgbClr val="000000"/>
                </a:solidFill>
              </a:rPr>
              <a:t>Ikea. </a:t>
            </a:r>
          </a:p>
          <a:p>
            <a:pPr fontAlgn="base">
              <a:spcBef>
                <a:spcPts val="1800"/>
              </a:spcBef>
            </a:pPr>
            <a:r>
              <a:rPr lang="en-US" sz="2200" b="1" dirty="0">
                <a:solidFill>
                  <a:srgbClr val="000000"/>
                </a:solidFill>
              </a:rPr>
              <a:t>Recipient</a:t>
            </a:r>
          </a:p>
          <a:p>
            <a:pPr fontAlgn="base">
              <a:spcBef>
                <a:spcPts val="600"/>
              </a:spcBef>
            </a:pPr>
            <a:r>
              <a:rPr lang="en-US" sz="2200" dirty="0">
                <a:solidFill>
                  <a:srgbClr val="000000"/>
                </a:solidFill>
              </a:rPr>
              <a:t>IKEA Finland’s environmental </a:t>
            </a:r>
            <a:r>
              <a:rPr lang="en-US" sz="2200" dirty="0" smtClean="0">
                <a:solidFill>
                  <a:srgbClr val="000000"/>
                </a:solidFill>
              </a:rPr>
              <a:t>manager</a:t>
            </a:r>
          </a:p>
          <a:p>
            <a:pPr fontAlgn="base">
              <a:spcBef>
                <a:spcPts val="600"/>
              </a:spcBef>
            </a:pPr>
            <a:endParaRPr lang="en-US" sz="22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</a:pPr>
            <a:r>
              <a:rPr lang="en-US" sz="2200" dirty="0" smtClean="0">
                <a:solidFill>
                  <a:srgbClr val="0000FF"/>
                </a:solidFill>
              </a:rPr>
              <a:t>Draft due Session 2</a:t>
            </a:r>
            <a:endParaRPr lang="en-US" sz="2200" dirty="0">
              <a:solidFill>
                <a:srgbClr val="0000FF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400" dirty="0">
              <a:solidFill>
                <a:srgbClr val="000000"/>
              </a:solidFill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47702" y="822325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0000"/>
                </a:solidFill>
              </a:rPr>
              <a:t>A1 Written request: IKEA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8894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47702" y="1824637"/>
            <a:ext cx="8277934" cy="427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/>
            <a:r>
              <a:rPr lang="en-GB" sz="2200" b="1" dirty="0">
                <a:solidFill>
                  <a:srgbClr val="000000"/>
                </a:solidFill>
              </a:rPr>
              <a:t>S</a:t>
            </a:r>
            <a:r>
              <a:rPr lang="en-US" sz="2200" b="1" dirty="0" err="1">
                <a:solidFill>
                  <a:srgbClr val="000000"/>
                </a:solidFill>
              </a:rPr>
              <a:t>ituation</a:t>
            </a:r>
            <a:endParaRPr lang="en-US" sz="2200" b="1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</a:pPr>
            <a:r>
              <a:rPr lang="en-US" sz="2200" dirty="0">
                <a:solidFill>
                  <a:srgbClr val="000000"/>
                </a:solidFill>
              </a:rPr>
              <a:t>Write a request to </a:t>
            </a:r>
            <a:r>
              <a:rPr lang="en-US" sz="2200" dirty="0" err="1">
                <a:solidFill>
                  <a:srgbClr val="000000"/>
                </a:solidFill>
              </a:rPr>
              <a:t>Medicus</a:t>
            </a:r>
            <a:r>
              <a:rPr lang="en-US" sz="2200" dirty="0">
                <a:solidFill>
                  <a:srgbClr val="000000"/>
                </a:solidFill>
              </a:rPr>
              <a:t> (pharmaceutical company) to persuade them to participate in a school project</a:t>
            </a:r>
          </a:p>
          <a:p>
            <a:pPr fontAlgn="base">
              <a:spcBef>
                <a:spcPts val="1800"/>
              </a:spcBef>
            </a:pPr>
            <a:r>
              <a:rPr lang="en-US" sz="2200" b="1" dirty="0">
                <a:solidFill>
                  <a:srgbClr val="000000"/>
                </a:solidFill>
              </a:rPr>
              <a:t>Writer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b="1" dirty="0">
                <a:solidFill>
                  <a:srgbClr val="000000"/>
                </a:solidFill>
              </a:rPr>
              <a:t>(Your group)</a:t>
            </a:r>
          </a:p>
          <a:p>
            <a:pPr fontAlgn="base">
              <a:spcBef>
                <a:spcPts val="600"/>
              </a:spcBef>
            </a:pPr>
            <a:r>
              <a:rPr lang="en-US" sz="2200" dirty="0" err="1">
                <a:solidFill>
                  <a:srgbClr val="000000"/>
                </a:solidFill>
              </a:rPr>
              <a:t>AaltoBiz</a:t>
            </a:r>
            <a:r>
              <a:rPr lang="en-US" sz="2200" dirty="0">
                <a:solidFill>
                  <a:srgbClr val="000000"/>
                </a:solidFill>
              </a:rPr>
              <a:t> student and a part-time </a:t>
            </a:r>
            <a:r>
              <a:rPr lang="en-US" sz="2200" dirty="0" smtClean="0">
                <a:solidFill>
                  <a:srgbClr val="000000"/>
                </a:solidFill>
              </a:rPr>
              <a:t>worker at </a:t>
            </a:r>
            <a:r>
              <a:rPr lang="en-US" sz="2200" dirty="0" err="1">
                <a:solidFill>
                  <a:srgbClr val="000000"/>
                </a:solidFill>
              </a:rPr>
              <a:t>Medicus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ts val="1800"/>
              </a:spcBef>
            </a:pPr>
            <a:r>
              <a:rPr lang="en-US" sz="2200" b="1" dirty="0">
                <a:solidFill>
                  <a:srgbClr val="000000"/>
                </a:solidFill>
              </a:rPr>
              <a:t>Recipient</a:t>
            </a:r>
          </a:p>
          <a:p>
            <a:pPr fontAlgn="base">
              <a:spcBef>
                <a:spcPts val="600"/>
              </a:spcBef>
            </a:pPr>
            <a:r>
              <a:rPr lang="en-US" sz="2200" dirty="0" err="1">
                <a:solidFill>
                  <a:srgbClr val="000000"/>
                </a:solidFill>
              </a:rPr>
              <a:t>Medicus</a:t>
            </a:r>
            <a:r>
              <a:rPr lang="en-US" sz="2200" dirty="0">
                <a:solidFill>
                  <a:srgbClr val="000000"/>
                </a:solidFill>
              </a:rPr>
              <a:t> Finland’s responsibility manager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en-US" sz="22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FF"/>
                </a:solidFill>
              </a:rPr>
              <a:t>Draft due Session </a:t>
            </a:r>
            <a:r>
              <a:rPr lang="en-US" sz="2200" dirty="0" smtClean="0">
                <a:solidFill>
                  <a:srgbClr val="0000FF"/>
                </a:solidFill>
              </a:rPr>
              <a:t>2</a:t>
            </a:r>
            <a:endParaRPr lang="en-US" sz="22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400" dirty="0">
              <a:solidFill>
                <a:srgbClr val="000000"/>
              </a:solidFill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47702" y="822325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0000"/>
                </a:solidFill>
              </a:rPr>
              <a:t>A1 Written request: MEDICUS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242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47702" y="1824637"/>
            <a:ext cx="8294281" cy="2928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2800" b="1" dirty="0">
                <a:solidFill>
                  <a:srgbClr val="000000"/>
                </a:solidFill>
              </a:rPr>
              <a:t>2</a:t>
            </a:r>
            <a:r>
              <a:rPr lang="en-GB" sz="2200" b="1" dirty="0">
                <a:solidFill>
                  <a:srgbClr val="000000"/>
                </a:solidFill>
              </a:rPr>
              <a:t> </a:t>
            </a:r>
            <a:r>
              <a:rPr lang="en-GB" sz="2200" dirty="0">
                <a:solidFill>
                  <a:srgbClr val="000000"/>
                </a:solidFill>
              </a:rPr>
              <a:t>deliverables:</a:t>
            </a:r>
            <a:br>
              <a:rPr lang="en-GB" sz="2200" dirty="0">
                <a:solidFill>
                  <a:srgbClr val="000000"/>
                </a:solidFill>
              </a:rPr>
            </a:br>
            <a:endParaRPr lang="fi-FI" sz="22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2200" dirty="0" smtClean="0">
                <a:solidFill>
                  <a:srgbClr val="000000"/>
                </a:solidFill>
              </a:rPr>
              <a:t>1)  A1a  </a:t>
            </a:r>
            <a:r>
              <a:rPr lang="en-GB" sz="2200" b="1" dirty="0">
                <a:solidFill>
                  <a:srgbClr val="000000"/>
                </a:solidFill>
              </a:rPr>
              <a:t>Communication strategy </a:t>
            </a:r>
            <a:r>
              <a:rPr lang="en-GB" sz="2200" dirty="0">
                <a:solidFill>
                  <a:srgbClr val="000000"/>
                </a:solidFill>
              </a:rPr>
              <a:t>analysis using </a:t>
            </a:r>
            <a:r>
              <a:rPr lang="en-GB" sz="2200" dirty="0" err="1">
                <a:solidFill>
                  <a:srgbClr val="000000"/>
                </a:solidFill>
              </a:rPr>
              <a:t>Munter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err="1">
                <a:solidFill>
                  <a:srgbClr val="000000"/>
                </a:solidFill>
              </a:rPr>
              <a:t>Ch</a:t>
            </a:r>
            <a:r>
              <a:rPr lang="en-GB" sz="2200" dirty="0">
                <a:solidFill>
                  <a:srgbClr val="000000"/>
                </a:solidFill>
              </a:rPr>
              <a:t> 1 (10%) 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</a:rPr>
              <a:t>       - audience analysis, objective, credibility, structure</a:t>
            </a:r>
            <a:br>
              <a:rPr lang="en-US" sz="2200" dirty="0">
                <a:solidFill>
                  <a:srgbClr val="000000"/>
                </a:solidFill>
              </a:rPr>
            </a:br>
            <a:endParaRPr lang="fi-FI" sz="22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2200" dirty="0" smtClean="0">
                <a:solidFill>
                  <a:srgbClr val="000000"/>
                </a:solidFill>
              </a:rPr>
              <a:t>2)  A1b  </a:t>
            </a:r>
            <a:r>
              <a:rPr lang="en-GB" sz="2200" b="1" dirty="0">
                <a:solidFill>
                  <a:srgbClr val="000000"/>
                </a:solidFill>
              </a:rPr>
              <a:t>Email request </a:t>
            </a:r>
            <a:r>
              <a:rPr lang="en-GB" sz="2200" dirty="0">
                <a:solidFill>
                  <a:srgbClr val="000000"/>
                </a:solidFill>
              </a:rPr>
              <a:t>(15 %)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000" dirty="0">
              <a:solidFill>
                <a:srgbClr val="000000"/>
              </a:solidFill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endParaRPr lang="fi-FI" sz="2400" dirty="0">
              <a:solidFill>
                <a:srgbClr val="000000"/>
              </a:solidFill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47702" y="822325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0000"/>
                </a:solidFill>
              </a:rPr>
              <a:t>A1 Written request (group)</a:t>
            </a:r>
            <a:endParaRPr lang="en-GB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397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bs_slides_template(2008)-red">
  <a:themeElements>
    <a:clrScheme name="nbs_slides_template(2008)-r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bs_slides_template(2008)-red">
      <a:majorFont>
        <a:latin typeface="Verdan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s_slides_template(2008)-r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SE Excutive Education WHITE">
  <a:themeElements>
    <a:clrScheme name="HSE Excutive Education WHITE 1">
      <a:dk1>
        <a:srgbClr val="000000"/>
      </a:dk1>
      <a:lt1>
        <a:srgbClr val="FFFFFF"/>
      </a:lt1>
      <a:dk2>
        <a:srgbClr val="FFFFFF"/>
      </a:dk2>
      <a:lt2>
        <a:srgbClr val="B5B5A8"/>
      </a:lt2>
      <a:accent1>
        <a:srgbClr val="0094B3"/>
      </a:accent1>
      <a:accent2>
        <a:srgbClr val="7AB800"/>
      </a:accent2>
      <a:accent3>
        <a:srgbClr val="FFFFFF"/>
      </a:accent3>
      <a:accent4>
        <a:srgbClr val="000000"/>
      </a:accent4>
      <a:accent5>
        <a:srgbClr val="AAC8D6"/>
      </a:accent5>
      <a:accent6>
        <a:srgbClr val="6EA600"/>
      </a:accent6>
      <a:hlink>
        <a:srgbClr val="A30050"/>
      </a:hlink>
      <a:folHlink>
        <a:srgbClr val="C2B000"/>
      </a:folHlink>
    </a:clrScheme>
    <a:fontScheme name="HSE Excutive Education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SE Excutive Education WHITE 1">
        <a:dk1>
          <a:srgbClr val="000000"/>
        </a:dk1>
        <a:lt1>
          <a:srgbClr val="FFFFFF"/>
        </a:lt1>
        <a:dk2>
          <a:srgbClr val="FFFFFF"/>
        </a:dk2>
        <a:lt2>
          <a:srgbClr val="B5B5A8"/>
        </a:lt2>
        <a:accent1>
          <a:srgbClr val="0094B3"/>
        </a:accent1>
        <a:accent2>
          <a:srgbClr val="7AB800"/>
        </a:accent2>
        <a:accent3>
          <a:srgbClr val="FFFFFF"/>
        </a:accent3>
        <a:accent4>
          <a:srgbClr val="000000"/>
        </a:accent4>
        <a:accent5>
          <a:srgbClr val="AAC8D6"/>
        </a:accent5>
        <a:accent6>
          <a:srgbClr val="6EA600"/>
        </a:accent6>
        <a:hlink>
          <a:srgbClr val="A30050"/>
        </a:hlink>
        <a:folHlink>
          <a:srgbClr val="C2B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E Excutive Education WHITE 2">
        <a:dk1>
          <a:srgbClr val="000000"/>
        </a:dk1>
        <a:lt1>
          <a:srgbClr val="FFFFFF"/>
        </a:lt1>
        <a:dk2>
          <a:srgbClr val="FFFFFF"/>
        </a:dk2>
        <a:lt2>
          <a:srgbClr val="B5B5A8"/>
        </a:lt2>
        <a:accent1>
          <a:srgbClr val="7AB800"/>
        </a:accent1>
        <a:accent2>
          <a:srgbClr val="A3005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930048"/>
        </a:accent6>
        <a:hlink>
          <a:srgbClr val="C2B000"/>
        </a:hlink>
        <a:folHlink>
          <a:srgbClr val="0094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E Excutive Education WHITE 3">
        <a:dk1>
          <a:srgbClr val="000000"/>
        </a:dk1>
        <a:lt1>
          <a:srgbClr val="FFFFFF"/>
        </a:lt1>
        <a:dk2>
          <a:srgbClr val="FFFFFF"/>
        </a:dk2>
        <a:lt2>
          <a:srgbClr val="B5B5A8"/>
        </a:lt2>
        <a:accent1>
          <a:srgbClr val="A30050"/>
        </a:accent1>
        <a:accent2>
          <a:srgbClr val="C2B000"/>
        </a:accent2>
        <a:accent3>
          <a:srgbClr val="FFFFFF"/>
        </a:accent3>
        <a:accent4>
          <a:srgbClr val="000000"/>
        </a:accent4>
        <a:accent5>
          <a:srgbClr val="CEAAB3"/>
        </a:accent5>
        <a:accent6>
          <a:srgbClr val="B09F00"/>
        </a:accent6>
        <a:hlink>
          <a:srgbClr val="0094B3"/>
        </a:hlink>
        <a:folHlink>
          <a:srgbClr val="7AB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E Excutive Education WHITE 4">
        <a:dk1>
          <a:srgbClr val="000000"/>
        </a:dk1>
        <a:lt1>
          <a:srgbClr val="FFFFFF"/>
        </a:lt1>
        <a:dk2>
          <a:srgbClr val="FFFFFF"/>
        </a:dk2>
        <a:lt2>
          <a:srgbClr val="B5B5A8"/>
        </a:lt2>
        <a:accent1>
          <a:srgbClr val="C2B000"/>
        </a:accent1>
        <a:accent2>
          <a:srgbClr val="0094B3"/>
        </a:accent2>
        <a:accent3>
          <a:srgbClr val="FFFFFF"/>
        </a:accent3>
        <a:accent4>
          <a:srgbClr val="000000"/>
        </a:accent4>
        <a:accent5>
          <a:srgbClr val="DDD4AA"/>
        </a:accent5>
        <a:accent6>
          <a:srgbClr val="0086A2"/>
        </a:accent6>
        <a:hlink>
          <a:srgbClr val="7AB800"/>
        </a:hlink>
        <a:folHlink>
          <a:srgbClr val="A3005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nbs_slides_template(2008)-red">
  <a:themeElements>
    <a:clrScheme name="nbs_slides_template(2008)-r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bs_slides_template(2008)-red">
      <a:majorFont>
        <a:latin typeface="Verdan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s_slides_template(2008)-r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_slides_template(2008)-r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_slides_template(2008)-r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HSE Excutive Education WHITE">
  <a:themeElements>
    <a:clrScheme name="HSE Excutive Education WHITE 1">
      <a:dk1>
        <a:srgbClr val="000000"/>
      </a:dk1>
      <a:lt1>
        <a:srgbClr val="FFFFFF"/>
      </a:lt1>
      <a:dk2>
        <a:srgbClr val="FFFFFF"/>
      </a:dk2>
      <a:lt2>
        <a:srgbClr val="B5B5A8"/>
      </a:lt2>
      <a:accent1>
        <a:srgbClr val="0094B3"/>
      </a:accent1>
      <a:accent2>
        <a:srgbClr val="7AB800"/>
      </a:accent2>
      <a:accent3>
        <a:srgbClr val="FFFFFF"/>
      </a:accent3>
      <a:accent4>
        <a:srgbClr val="000000"/>
      </a:accent4>
      <a:accent5>
        <a:srgbClr val="AAC8D6"/>
      </a:accent5>
      <a:accent6>
        <a:srgbClr val="6EA600"/>
      </a:accent6>
      <a:hlink>
        <a:srgbClr val="A30050"/>
      </a:hlink>
      <a:folHlink>
        <a:srgbClr val="C2B000"/>
      </a:folHlink>
    </a:clrScheme>
    <a:fontScheme name="HSE Excutive Education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SE Excutive Education WHITE 1">
        <a:dk1>
          <a:srgbClr val="000000"/>
        </a:dk1>
        <a:lt1>
          <a:srgbClr val="FFFFFF"/>
        </a:lt1>
        <a:dk2>
          <a:srgbClr val="FFFFFF"/>
        </a:dk2>
        <a:lt2>
          <a:srgbClr val="B5B5A8"/>
        </a:lt2>
        <a:accent1>
          <a:srgbClr val="0094B3"/>
        </a:accent1>
        <a:accent2>
          <a:srgbClr val="7AB800"/>
        </a:accent2>
        <a:accent3>
          <a:srgbClr val="FFFFFF"/>
        </a:accent3>
        <a:accent4>
          <a:srgbClr val="000000"/>
        </a:accent4>
        <a:accent5>
          <a:srgbClr val="AAC8D6"/>
        </a:accent5>
        <a:accent6>
          <a:srgbClr val="6EA600"/>
        </a:accent6>
        <a:hlink>
          <a:srgbClr val="A30050"/>
        </a:hlink>
        <a:folHlink>
          <a:srgbClr val="C2B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E Excutive Education WHITE 2">
        <a:dk1>
          <a:srgbClr val="000000"/>
        </a:dk1>
        <a:lt1>
          <a:srgbClr val="FFFFFF"/>
        </a:lt1>
        <a:dk2>
          <a:srgbClr val="FFFFFF"/>
        </a:dk2>
        <a:lt2>
          <a:srgbClr val="B5B5A8"/>
        </a:lt2>
        <a:accent1>
          <a:srgbClr val="7AB800"/>
        </a:accent1>
        <a:accent2>
          <a:srgbClr val="A3005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930048"/>
        </a:accent6>
        <a:hlink>
          <a:srgbClr val="C2B000"/>
        </a:hlink>
        <a:folHlink>
          <a:srgbClr val="0094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E Excutive Education WHITE 3">
        <a:dk1>
          <a:srgbClr val="000000"/>
        </a:dk1>
        <a:lt1>
          <a:srgbClr val="FFFFFF"/>
        </a:lt1>
        <a:dk2>
          <a:srgbClr val="FFFFFF"/>
        </a:dk2>
        <a:lt2>
          <a:srgbClr val="B5B5A8"/>
        </a:lt2>
        <a:accent1>
          <a:srgbClr val="A30050"/>
        </a:accent1>
        <a:accent2>
          <a:srgbClr val="C2B000"/>
        </a:accent2>
        <a:accent3>
          <a:srgbClr val="FFFFFF"/>
        </a:accent3>
        <a:accent4>
          <a:srgbClr val="000000"/>
        </a:accent4>
        <a:accent5>
          <a:srgbClr val="CEAAB3"/>
        </a:accent5>
        <a:accent6>
          <a:srgbClr val="B09F00"/>
        </a:accent6>
        <a:hlink>
          <a:srgbClr val="0094B3"/>
        </a:hlink>
        <a:folHlink>
          <a:srgbClr val="7AB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SE Excutive Education WHITE 4">
        <a:dk1>
          <a:srgbClr val="000000"/>
        </a:dk1>
        <a:lt1>
          <a:srgbClr val="FFFFFF"/>
        </a:lt1>
        <a:dk2>
          <a:srgbClr val="FFFFFF"/>
        </a:dk2>
        <a:lt2>
          <a:srgbClr val="B5B5A8"/>
        </a:lt2>
        <a:accent1>
          <a:srgbClr val="C2B000"/>
        </a:accent1>
        <a:accent2>
          <a:srgbClr val="0094B3"/>
        </a:accent2>
        <a:accent3>
          <a:srgbClr val="FFFFFF"/>
        </a:accent3>
        <a:accent4>
          <a:srgbClr val="000000"/>
        </a:accent4>
        <a:accent5>
          <a:srgbClr val="DDD4AA"/>
        </a:accent5>
        <a:accent6>
          <a:srgbClr val="0086A2"/>
        </a:accent6>
        <a:hlink>
          <a:srgbClr val="7AB800"/>
        </a:hlink>
        <a:folHlink>
          <a:srgbClr val="A3005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10015</TotalTime>
  <Words>546</Words>
  <Application>Microsoft Macintosh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nbs_slides_template(2008)-red</vt:lpstr>
      <vt:lpstr>HSE Excutive Education WHITE</vt:lpstr>
      <vt:lpstr>1_nbs_slides_template(2008)-red</vt:lpstr>
      <vt:lpstr>1_HSE Excutive Education 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 contribution</vt:lpstr>
      <vt:lpstr>PowerPoint Presentation</vt:lpstr>
    </vt:vector>
  </TitlesOfParts>
  <Company>ntu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swlo</dc:creator>
  <cp:lastModifiedBy>Badham Mark</cp:lastModifiedBy>
  <cp:revision>1145</cp:revision>
  <cp:lastPrinted>2014-09-29T08:57:51Z</cp:lastPrinted>
  <dcterms:created xsi:type="dcterms:W3CDTF">2008-03-07T06:38:36Z</dcterms:created>
  <dcterms:modified xsi:type="dcterms:W3CDTF">2015-10-29T08:45:25Z</dcterms:modified>
</cp:coreProperties>
</file>