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1" r:id="rId2"/>
    <p:sldId id="262" r:id="rId3"/>
    <p:sldId id="303" r:id="rId4"/>
    <p:sldId id="304" r:id="rId5"/>
    <p:sldId id="308" r:id="rId6"/>
    <p:sldId id="305" r:id="rId7"/>
    <p:sldId id="306" r:id="rId8"/>
    <p:sldId id="307" r:id="rId9"/>
    <p:sldId id="272" r:id="rId10"/>
    <p:sldId id="270" r:id="rId11"/>
    <p:sldId id="276" r:id="rId12"/>
    <p:sldId id="280" r:id="rId13"/>
    <p:sldId id="282" r:id="rId14"/>
    <p:sldId id="284" r:id="rId15"/>
    <p:sldId id="283" r:id="rId16"/>
    <p:sldId id="299" r:id="rId17"/>
    <p:sldId id="294" r:id="rId18"/>
    <p:sldId id="298" r:id="rId19"/>
    <p:sldId id="263" r:id="rId20"/>
    <p:sldId id="297" r:id="rId21"/>
    <p:sldId id="296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12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99D9F-D5A5-CB48-BF8C-357D2C9E05EA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AA2F1-C770-2E49-B4B7-471EAF3C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22946" y="685509"/>
            <a:ext cx="5013711" cy="3429000"/>
          </a:xfrm>
          <a:ln/>
        </p:spPr>
      </p:sp>
      <p:sp>
        <p:nvSpPr>
          <p:cNvPr id="10649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latinLnBrk="1" hangingPunct="1">
              <a:spcBef>
                <a:spcPct val="0"/>
              </a:spcBef>
            </a:pPr>
            <a:r>
              <a:rPr lang="en-US" altLang="ko-KR" b="1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Comprenhensive</a:t>
            </a:r>
            <a:r>
              <a:rPr lang="en-US" altLang="ko-KR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knowledge of company’s product. Including product features and recent innovative product. Sales and negotiating, best product mix to meet customer need. </a:t>
            </a:r>
            <a:r>
              <a:rPr lang="ko-KR" altLang="en-US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그 이외 </a:t>
            </a:r>
            <a:r>
              <a:rPr lang="en-US" altLang="ko-KR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key competence, help to ensure the company vision and strategy. President’s management policy.</a:t>
            </a:r>
          </a:p>
          <a:p>
            <a:pPr eaLnBrk="1" latinLnBrk="1" hangingPunct="1">
              <a:spcBef>
                <a:spcPct val="0"/>
              </a:spcBef>
            </a:pPr>
            <a:r>
              <a:rPr lang="en-US" altLang="ko-KR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In the same boat, rowing same direction.</a:t>
            </a:r>
            <a:endParaRPr lang="ko-KR" altLang="ko-KR" b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0649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A8651-C62A-4929-ABD2-1E96B63407E8}" type="slidenum">
              <a:rPr lang="ko-KR" altLang="en-US" smtClean="0">
                <a:solidFill>
                  <a:srgbClr val="000000"/>
                </a:solidFill>
              </a:rPr>
              <a:pPr/>
              <a:t>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7B2AD-B0DC-4184-84CF-71D9070594F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946" y="685509"/>
            <a:ext cx="5013711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5447"/>
            <a:ext cx="5028132" cy="4113046"/>
          </a:xfrm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1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0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8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8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3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A9EA-066F-E043-9C14-E7E09C5B1CD2}" type="datetimeFigureOut">
              <a:rPr lang="en-US" smtClean="0"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3" y="423333"/>
            <a:ext cx="5491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Business </a:t>
            </a:r>
            <a:r>
              <a:rPr lang="en-US" sz="2800" b="1" dirty="0"/>
              <a:t>Communication </a:t>
            </a:r>
            <a:r>
              <a:rPr lang="en-US" sz="2800" b="1" dirty="0" smtClean="0"/>
              <a:t>Skills</a:t>
            </a:r>
          </a:p>
          <a:p>
            <a:pPr algn="ctr"/>
            <a:r>
              <a:rPr lang="en-US" b="1" dirty="0" smtClean="0"/>
              <a:t>61A00200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 smtClean="0"/>
              <a:t>Session 2 </a:t>
            </a:r>
            <a:r>
              <a:rPr lang="en-US" sz="2400" dirty="0" smtClean="0"/>
              <a:t>(4 November)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073" y="5620274"/>
            <a:ext cx="407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Lecturer</a:t>
            </a:r>
            <a:r>
              <a:rPr lang="en-GB" dirty="0"/>
              <a:t>: Mark </a:t>
            </a:r>
            <a:r>
              <a:rPr lang="en-GB" dirty="0" smtClean="0"/>
              <a:t>Badham</a:t>
            </a:r>
            <a:endParaRPr lang="en-US" dirty="0"/>
          </a:p>
        </p:txBody>
      </p:sp>
      <p:pic>
        <p:nvPicPr>
          <p:cNvPr id="5" name="Picture 4" descr="effective-communication-mee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89" y="2160375"/>
            <a:ext cx="2890394" cy="32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8997" y="1744917"/>
            <a:ext cx="5459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Research: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Interview/s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Company documents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Company communications (</a:t>
            </a:r>
            <a:r>
              <a:rPr lang="en-US" dirty="0" err="1" smtClean="0"/>
              <a:t>eg</a:t>
            </a:r>
            <a:r>
              <a:rPr lang="en-US" dirty="0" smtClean="0"/>
              <a:t> emails)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Surveys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5Ws &amp; 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0215" y="3596667"/>
            <a:ext cx="464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Organize (Structure)</a:t>
            </a:r>
            <a:r>
              <a:rPr lang="en-US" dirty="0" smtClean="0"/>
              <a:t>:</a:t>
            </a:r>
          </a:p>
          <a:p>
            <a:r>
              <a:rPr lang="en-US" dirty="0" smtClean="0"/>
              <a:t>Group ideas: </a:t>
            </a:r>
            <a:r>
              <a:rPr lang="en-US" dirty="0" err="1" smtClean="0"/>
              <a:t>mindmap</a:t>
            </a:r>
            <a:r>
              <a:rPr lang="en-US" dirty="0" smtClean="0"/>
              <a:t>/idea chart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215" y="4504910"/>
            <a:ext cx="28486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b="1" dirty="0" smtClean="0"/>
              <a:t>Focus</a:t>
            </a:r>
            <a:r>
              <a:rPr lang="en-US" dirty="0" smtClean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Skim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Nutshell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Bottom line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Elevator pitch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Busy boss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90556" y="1828009"/>
            <a:ext cx="2670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Draft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Start </a:t>
            </a:r>
            <a:r>
              <a:rPr lang="en-US" dirty="0"/>
              <a:t>with lots of text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Like sculpture, begin with ‘mess’ (in Draft stage) &amp; methodically perfect (in Edit stage)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531208" y="3608537"/>
            <a:ext cx="27299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 Edit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strategy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macro issues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micro issues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correctness (</a:t>
            </a:r>
            <a:r>
              <a:rPr lang="en-US" dirty="0" err="1" smtClean="0"/>
              <a:t>eg</a:t>
            </a:r>
            <a:r>
              <a:rPr lang="en-US" dirty="0" smtClean="0"/>
              <a:t> spelling, grammar &amp; punctuation)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68563" y="1152680"/>
            <a:ext cx="538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Composing Techniques</a:t>
            </a:r>
            <a:endParaRPr lang="en-US" sz="2400" b="1" dirty="0"/>
          </a:p>
        </p:txBody>
      </p:sp>
      <p:pic>
        <p:nvPicPr>
          <p:cNvPr id="8" name="Picture 7" descr="use-chisel-sculpture-tool-800x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90" y="694481"/>
            <a:ext cx="1877673" cy="1251782"/>
          </a:xfrm>
          <a:prstGeom prst="rect">
            <a:avLst/>
          </a:prstGeom>
        </p:spPr>
      </p:pic>
      <p:pic>
        <p:nvPicPr>
          <p:cNvPr id="9" name="Picture 8" descr="skimmin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97" y="5091269"/>
            <a:ext cx="1653560" cy="10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1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0915" y="133717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5. Edit</a:t>
            </a:r>
            <a:r>
              <a:rPr lang="en-US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For </a:t>
            </a:r>
            <a:r>
              <a:rPr lang="en-US" b="1" dirty="0"/>
              <a:t>strategy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Communicator strategy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Audience strategy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Message strategy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Channel Choice strategy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Culture </a:t>
            </a:r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0915" y="35213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dirty="0"/>
              <a:t>For </a:t>
            </a:r>
            <a:r>
              <a:rPr lang="en-US" b="1" dirty="0"/>
              <a:t>macro</a:t>
            </a:r>
            <a:r>
              <a:rPr lang="en-US" dirty="0"/>
              <a:t> </a:t>
            </a:r>
            <a:r>
              <a:rPr lang="en-US" dirty="0" smtClean="0"/>
              <a:t>issues: </a:t>
            </a:r>
            <a:r>
              <a:rPr lang="en-US" dirty="0"/>
              <a:t>Paragraphs &amp; </a:t>
            </a:r>
            <a:r>
              <a:rPr lang="en-US" dirty="0" smtClean="0"/>
              <a:t>sections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Progression &amp; linkages &amp; connections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For </a:t>
            </a:r>
            <a:r>
              <a:rPr lang="en-US" b="1" dirty="0"/>
              <a:t>micro</a:t>
            </a:r>
            <a:r>
              <a:rPr lang="en-US" dirty="0"/>
              <a:t> </a:t>
            </a:r>
            <a:r>
              <a:rPr lang="en-US" dirty="0" smtClean="0"/>
              <a:t>issues: sentences &amp; words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Brevity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Appropriate style (formal/informal)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For </a:t>
            </a:r>
            <a:r>
              <a:rPr lang="en-US" b="1" dirty="0"/>
              <a:t>correctness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 spelling, grammar &amp; punctuation)</a:t>
            </a:r>
          </a:p>
        </p:txBody>
      </p:sp>
      <p:sp>
        <p:nvSpPr>
          <p:cNvPr id="6" name="Merge 5"/>
          <p:cNvSpPr/>
          <p:nvPr/>
        </p:nvSpPr>
        <p:spPr>
          <a:xfrm>
            <a:off x="5471859" y="1645802"/>
            <a:ext cx="2753735" cy="419433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68563" y="779405"/>
            <a:ext cx="538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Composing Techniques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14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6129" y="1970451"/>
            <a:ext cx="5531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MACRO</a:t>
            </a:r>
            <a:r>
              <a:rPr lang="en-US" sz="2200" b="1" dirty="0" smtClean="0"/>
              <a:t> Writing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4519" y="2836975"/>
            <a:ext cx="3727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Headings &amp; subheadings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Stand-alone sense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Action words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Questions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White space: indents, spacing, lists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8563" y="1152680"/>
            <a:ext cx="538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Composing Techniques</a:t>
            </a:r>
            <a:endParaRPr lang="en-US" sz="2400" b="1" dirty="0"/>
          </a:p>
        </p:txBody>
      </p:sp>
      <p:pic>
        <p:nvPicPr>
          <p:cNvPr id="6" name="Picture 5" descr="3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40" y="3317998"/>
            <a:ext cx="18923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6129" y="1502214"/>
            <a:ext cx="553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 smtClean="0"/>
              <a:t>MACRO Writing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8998" y="2397777"/>
            <a:ext cx="3489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Progression &amp; linkages: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8998" y="3567066"/>
            <a:ext cx="4261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Introduction</a:t>
            </a:r>
          </a:p>
          <a:p>
            <a:pPr lvl="1"/>
            <a:r>
              <a:rPr lang="en-US" sz="2200" dirty="0" smtClean="0"/>
              <a:t>Section heading 1</a:t>
            </a:r>
          </a:p>
          <a:p>
            <a:pPr lvl="2"/>
            <a:r>
              <a:rPr lang="en-US" sz="2200" dirty="0" smtClean="0"/>
              <a:t>First subsection heading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8563" y="750450"/>
            <a:ext cx="538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Composing Techniques</a:t>
            </a:r>
            <a:endParaRPr lang="en-US" sz="2400" b="1" dirty="0"/>
          </a:p>
        </p:txBody>
      </p:sp>
      <p:pic>
        <p:nvPicPr>
          <p:cNvPr id="6" name="Picture 5" descr="43014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58" y="2519786"/>
            <a:ext cx="2842336" cy="21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4520" y="1828009"/>
            <a:ext cx="3893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Avoid wordiness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Shorten &amp; vary lengths of sentences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044520" y="3181210"/>
            <a:ext cx="416621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Style</a:t>
            </a:r>
            <a:r>
              <a:rPr lang="en-US" sz="2200" dirty="0" smtClean="0"/>
              <a:t> – depends on: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Relationship with audience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Communication context: indirect &amp; impersonal in academic context </a:t>
            </a:r>
            <a:r>
              <a:rPr lang="en-US" sz="2200" dirty="0" err="1" smtClean="0"/>
              <a:t>vs</a:t>
            </a:r>
            <a:r>
              <a:rPr lang="en-US" sz="2200" dirty="0" smtClean="0"/>
              <a:t> direct &amp; personal in business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Nature of message: good </a:t>
            </a:r>
            <a:r>
              <a:rPr lang="en-US" sz="2200" dirty="0" err="1" smtClean="0"/>
              <a:t>vs</a:t>
            </a:r>
            <a:r>
              <a:rPr lang="en-US" sz="2200" dirty="0" smtClean="0"/>
              <a:t> bad news, sensitive </a:t>
            </a:r>
            <a:r>
              <a:rPr lang="en-US" sz="2200" dirty="0" err="1" smtClean="0"/>
              <a:t>vs</a:t>
            </a:r>
            <a:r>
              <a:rPr lang="en-US" sz="2200" dirty="0" smtClean="0"/>
              <a:t> non sensitive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6129" y="801873"/>
            <a:ext cx="553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MICRO</a:t>
            </a:r>
            <a:r>
              <a:rPr lang="en-US" sz="2400" b="1" dirty="0" smtClean="0"/>
              <a:t> Writing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7730" y="1844893"/>
            <a:ext cx="3667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Bold, underline, capitalize, headings, sub-headings</a:t>
            </a:r>
            <a:endParaRPr lang="en-US" sz="2200" dirty="0"/>
          </a:p>
        </p:txBody>
      </p:sp>
      <p:pic>
        <p:nvPicPr>
          <p:cNvPr id="2" name="Picture 1" descr="pencil_thick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39" y="3181210"/>
            <a:ext cx="1954194" cy="20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7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5564" y="2374037"/>
            <a:ext cx="461898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Addition</a:t>
            </a:r>
            <a:r>
              <a:rPr lang="en-US" sz="2200" dirty="0" smtClean="0"/>
              <a:t>: And, in addition, again, also, similarly, finally…</a:t>
            </a:r>
          </a:p>
          <a:p>
            <a:r>
              <a:rPr lang="en-US" sz="2200" b="1" dirty="0" smtClean="0"/>
              <a:t>Contrast</a:t>
            </a:r>
            <a:r>
              <a:rPr lang="en-US" sz="2200" dirty="0" smtClean="0"/>
              <a:t>: But, however, or, nevertheless, on the other hand…</a:t>
            </a:r>
          </a:p>
          <a:p>
            <a:r>
              <a:rPr lang="en-US" sz="2200" b="1" dirty="0" smtClean="0"/>
              <a:t>Example</a:t>
            </a:r>
            <a:r>
              <a:rPr lang="en-US" sz="2200" dirty="0" smtClean="0"/>
              <a:t>: For example, for instance, such as, that is…</a:t>
            </a:r>
          </a:p>
          <a:p>
            <a:r>
              <a:rPr lang="en-US" sz="2200" b="1" dirty="0" smtClean="0"/>
              <a:t>Sequence</a:t>
            </a:r>
            <a:r>
              <a:rPr lang="en-US" sz="2200" dirty="0" smtClean="0"/>
              <a:t>: First, second, third… then…</a:t>
            </a:r>
          </a:p>
          <a:p>
            <a:r>
              <a:rPr lang="en-US" sz="2200" b="1" dirty="0" smtClean="0"/>
              <a:t>Conclusion</a:t>
            </a:r>
            <a:r>
              <a:rPr lang="en-US" sz="2200" dirty="0" smtClean="0"/>
              <a:t>: Finally, therefore, in conclusion, as a result…</a:t>
            </a:r>
          </a:p>
          <a:p>
            <a:r>
              <a:rPr lang="en-US" sz="2200" b="1" dirty="0" smtClean="0"/>
              <a:t>Clarification/summary</a:t>
            </a:r>
            <a:r>
              <a:rPr lang="en-US" sz="2200" dirty="0" smtClean="0"/>
              <a:t>: In other words, what this means is, to summarize…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186954" y="1817495"/>
            <a:ext cx="5970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Transitions </a:t>
            </a:r>
            <a:r>
              <a:rPr lang="en-US" sz="2200" dirty="0" smtClean="0"/>
              <a:t>(Hansel &amp; Gretel bread crumbs):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626129" y="1074888"/>
            <a:ext cx="553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MICRO Writing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550" y="4701129"/>
            <a:ext cx="2567752" cy="18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9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654" y="367083"/>
            <a:ext cx="4107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PWR </a:t>
            </a:r>
            <a:r>
              <a:rPr lang="en-US" sz="2400" b="1" dirty="0"/>
              <a:t>Automation </a:t>
            </a:r>
            <a:r>
              <a:rPr lang="en-US" sz="2400" b="1" dirty="0" smtClean="0"/>
              <a:t>case </a:t>
            </a:r>
          </a:p>
          <a:p>
            <a:pPr algn="ctr"/>
            <a:r>
              <a:rPr lang="en-GB" sz="2400" dirty="0" smtClean="0"/>
              <a:t>(available </a:t>
            </a:r>
            <a:r>
              <a:rPr lang="en-GB" sz="2400" dirty="0"/>
              <a:t>in </a:t>
            </a:r>
            <a:r>
              <a:rPr lang="en-GB" sz="2400" dirty="0" err="1" smtClean="0"/>
              <a:t>MyCourses</a:t>
            </a:r>
            <a:r>
              <a:rPr lang="en-GB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83023" y="1352283"/>
            <a:ext cx="590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Discuss in </a:t>
            </a:r>
            <a:r>
              <a:rPr lang="en-US" b="1" dirty="0" smtClean="0"/>
              <a:t>groups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5489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222" y="1518908"/>
            <a:ext cx="58919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Exercise</a:t>
            </a:r>
            <a:r>
              <a:rPr lang="en-US" sz="2100" dirty="0" smtClean="0"/>
              <a:t>: In pairs, fine-tune each others’ Strategy </a:t>
            </a:r>
            <a:r>
              <a:rPr lang="en-US" sz="2100" dirty="0"/>
              <a:t>O</a:t>
            </a:r>
            <a:r>
              <a:rPr lang="en-US" sz="2100" dirty="0" smtClean="0"/>
              <a:t>utline</a:t>
            </a:r>
          </a:p>
          <a:p>
            <a:endParaRPr lang="en-US" sz="2100" dirty="0"/>
          </a:p>
          <a:p>
            <a:r>
              <a:rPr lang="en-US" sz="2100" b="1" dirty="0" smtClean="0"/>
              <a:t>Announcement</a:t>
            </a:r>
            <a:r>
              <a:rPr lang="en-US" sz="2100" dirty="0" smtClean="0"/>
              <a:t>: 60 second individual presentation ‘trailers’ will be held at the end of this session – prepare now</a:t>
            </a:r>
          </a:p>
          <a:p>
            <a:endParaRPr lang="en-GB" sz="2100" dirty="0" smtClean="0">
              <a:solidFill>
                <a:srgbClr val="0000FF"/>
              </a:solidFill>
            </a:endParaRPr>
          </a:p>
          <a:p>
            <a:r>
              <a:rPr lang="en-GB" sz="2100" b="1" dirty="0" smtClean="0">
                <a:solidFill>
                  <a:srgbClr val="0000FF"/>
                </a:solidFill>
              </a:rPr>
              <a:t>(Revised) Deadline for Strategy Outline</a:t>
            </a:r>
            <a:r>
              <a:rPr lang="en-GB" sz="2100" dirty="0" smtClean="0">
                <a:solidFill>
                  <a:srgbClr val="0000FF"/>
                </a:solidFill>
              </a:rPr>
              <a:t>: </a:t>
            </a:r>
            <a:r>
              <a:rPr lang="en-GB" sz="2100" dirty="0" smtClean="0">
                <a:solidFill>
                  <a:srgbClr val="000000"/>
                </a:solidFill>
              </a:rPr>
              <a:t>5pm </a:t>
            </a:r>
            <a:r>
              <a:rPr lang="en-GB" sz="2100" dirty="0">
                <a:solidFill>
                  <a:srgbClr val="000000"/>
                </a:solidFill>
              </a:rPr>
              <a:t>this </a:t>
            </a:r>
            <a:r>
              <a:rPr lang="en-US" sz="2100" dirty="0" smtClean="0">
                <a:solidFill>
                  <a:srgbClr val="000000"/>
                </a:solidFill>
              </a:rPr>
              <a:t>Friday 6 November</a:t>
            </a:r>
            <a:r>
              <a:rPr lang="en-GB" sz="2100" dirty="0" smtClean="0">
                <a:solidFill>
                  <a:srgbClr val="000000"/>
                </a:solidFill>
              </a:rPr>
              <a:t>. </a:t>
            </a:r>
            <a:r>
              <a:rPr lang="en-GB" sz="2100" dirty="0">
                <a:solidFill>
                  <a:srgbClr val="000000"/>
                </a:solidFill>
              </a:rPr>
              <a:t>Place in </a:t>
            </a:r>
            <a:r>
              <a:rPr lang="en-GB" sz="2100" dirty="0" err="1">
                <a:solidFill>
                  <a:srgbClr val="000000"/>
                </a:solidFill>
              </a:rPr>
              <a:t>MyCourses</a:t>
            </a:r>
            <a:r>
              <a:rPr lang="en-GB" sz="2100" dirty="0">
                <a:solidFill>
                  <a:srgbClr val="000000"/>
                </a:solidFill>
              </a:rPr>
              <a:t> + bring 2 copies to class in Session 3 (next week</a:t>
            </a:r>
            <a:r>
              <a:rPr lang="en-GB" sz="2100" dirty="0" smtClean="0">
                <a:solidFill>
                  <a:srgbClr val="000000"/>
                </a:solidFill>
              </a:rPr>
              <a:t>)</a:t>
            </a:r>
            <a:endParaRPr lang="en-GB" sz="2100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1222" y="704479"/>
            <a:ext cx="7737475" cy="8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A2 </a:t>
            </a:r>
            <a:r>
              <a:rPr lang="en-GB" sz="2800" b="1" u="sng" dirty="0">
                <a:solidFill>
                  <a:srgbClr val="000000"/>
                </a:solidFill>
              </a:rPr>
              <a:t>Individual</a:t>
            </a:r>
            <a:r>
              <a:rPr lang="en-GB" sz="2800" b="1" dirty="0">
                <a:solidFill>
                  <a:srgbClr val="000000"/>
                </a:solidFill>
              </a:rPr>
              <a:t> persuasive presentation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1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2" y="2343323"/>
            <a:ext cx="555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Peer review feedback – common challenges to overcome?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1222" y="704479"/>
            <a:ext cx="7737475" cy="8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A2 </a:t>
            </a:r>
            <a:r>
              <a:rPr lang="en-GB" sz="2800" b="1" u="sng" dirty="0">
                <a:solidFill>
                  <a:srgbClr val="000000"/>
                </a:solidFill>
              </a:rPr>
              <a:t>Individual</a:t>
            </a:r>
            <a:r>
              <a:rPr lang="en-GB" sz="2800" b="1" dirty="0">
                <a:solidFill>
                  <a:srgbClr val="000000"/>
                </a:solidFill>
              </a:rPr>
              <a:t> persuasive </a:t>
            </a:r>
            <a:r>
              <a:rPr lang="en-GB" sz="2800" b="1" dirty="0" smtClean="0">
                <a:solidFill>
                  <a:srgbClr val="000000"/>
                </a:solidFill>
              </a:rPr>
              <a:t>presentation – Strategy Outline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2" y="1824638"/>
            <a:ext cx="8294281" cy="13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200" dirty="0" smtClean="0">
                <a:solidFill>
                  <a:srgbClr val="000000"/>
                </a:solidFill>
              </a:rPr>
              <a:t>A1a  </a:t>
            </a:r>
            <a:r>
              <a:rPr lang="en-GB" sz="2200" b="1" dirty="0">
                <a:solidFill>
                  <a:srgbClr val="000000"/>
                </a:solidFill>
              </a:rPr>
              <a:t>Communication strategy analysis</a:t>
            </a:r>
            <a:r>
              <a:rPr lang="en-GB" sz="2200" dirty="0">
                <a:solidFill>
                  <a:srgbClr val="000000"/>
                </a:solidFill>
              </a:rPr>
              <a:t> using </a:t>
            </a:r>
            <a:r>
              <a:rPr lang="en-GB" sz="2200" dirty="0" err="1">
                <a:solidFill>
                  <a:srgbClr val="000000"/>
                </a:solidFill>
              </a:rPr>
              <a:t>Munter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Ch</a:t>
            </a:r>
            <a:r>
              <a:rPr lang="en-GB" sz="2200" dirty="0">
                <a:solidFill>
                  <a:srgbClr val="000000"/>
                </a:solidFill>
              </a:rPr>
              <a:t> 1 (10%) 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200" dirty="0" smtClean="0">
                <a:solidFill>
                  <a:srgbClr val="000000"/>
                </a:solidFill>
              </a:rPr>
              <a:t>A1b  </a:t>
            </a:r>
            <a:r>
              <a:rPr lang="en-GB" sz="2200" b="1" dirty="0">
                <a:solidFill>
                  <a:srgbClr val="000000"/>
                </a:solidFill>
              </a:rPr>
              <a:t>Email request </a:t>
            </a:r>
            <a:r>
              <a:rPr lang="en-GB" sz="2200" dirty="0">
                <a:solidFill>
                  <a:srgbClr val="000000"/>
                </a:solidFill>
              </a:rPr>
              <a:t>(15 %</a:t>
            </a:r>
            <a:r>
              <a:rPr lang="en-GB" sz="2200" dirty="0" smtClean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GB" sz="2200" dirty="0">
              <a:solidFill>
                <a:srgbClr val="000000"/>
              </a:solidFill>
            </a:endParaRPr>
          </a:p>
          <a:p>
            <a:pPr lvl="0" fontAlgn="base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Review &amp; edit </a:t>
            </a:r>
            <a:r>
              <a:rPr lang="en-GB" sz="2400" b="1" dirty="0"/>
              <a:t>A1 Written Request </a:t>
            </a:r>
            <a:r>
              <a:rPr lang="en-GB" sz="2400" dirty="0"/>
              <a:t>in groups: Strategy Analysis &amp; </a:t>
            </a:r>
            <a:r>
              <a:rPr lang="en-GB" sz="2400" dirty="0" smtClean="0"/>
              <a:t>Request</a:t>
            </a:r>
            <a:endParaRPr lang="en-GB" sz="2400" dirty="0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47702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A1 Written request (</a:t>
            </a:r>
            <a:r>
              <a:rPr lang="en-GB" sz="2800" b="1" u="sng" dirty="0">
                <a:solidFill>
                  <a:srgbClr val="000000"/>
                </a:solidFill>
              </a:rPr>
              <a:t>group</a:t>
            </a:r>
            <a:r>
              <a:rPr lang="en-GB" sz="2800" b="1" dirty="0">
                <a:solidFill>
                  <a:srgbClr val="000000"/>
                </a:solidFill>
              </a:rPr>
              <a:t>)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702" y="4273671"/>
            <a:ext cx="68040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Deadlines:</a:t>
            </a: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olidFill>
                  <a:srgbClr val="000000"/>
                </a:solidFill>
              </a:rPr>
              <a:t>Draft</a:t>
            </a:r>
            <a:r>
              <a:rPr lang="en-US" sz="2200" dirty="0" smtClean="0">
                <a:solidFill>
                  <a:srgbClr val="000000"/>
                </a:solidFill>
              </a:rPr>
              <a:t> due today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Teacher to email feedback by Friday 6 November</a:t>
            </a: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olidFill>
                  <a:srgbClr val="000000"/>
                </a:solidFill>
              </a:rPr>
              <a:t>Final</a:t>
            </a:r>
            <a:r>
              <a:rPr lang="en-US" sz="2200" dirty="0" smtClean="0">
                <a:solidFill>
                  <a:srgbClr val="000000"/>
                </a:solidFill>
              </a:rPr>
              <a:t> due 9am Wednesday 11 November via </a:t>
            </a:r>
            <a:r>
              <a:rPr lang="en-US" sz="2200" dirty="0" err="1" smtClean="0">
                <a:solidFill>
                  <a:srgbClr val="000000"/>
                </a:solidFill>
              </a:rPr>
              <a:t>MyCourses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74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3" y="1201133"/>
            <a:ext cx="7793038" cy="448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000" dirty="0" smtClean="0"/>
              <a:t>Effective </a:t>
            </a:r>
            <a:r>
              <a:rPr lang="en-GB" sz="2000" b="1" dirty="0" smtClean="0"/>
              <a:t>Business Writing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Review &amp; edit </a:t>
            </a:r>
            <a:r>
              <a:rPr lang="en-GB" sz="2000" b="1" dirty="0" smtClean="0">
                <a:solidFill>
                  <a:srgbClr val="FF0000"/>
                </a:solidFill>
              </a:rPr>
              <a:t>A1 Written Request </a:t>
            </a:r>
            <a:r>
              <a:rPr lang="en-GB" sz="2000" dirty="0" smtClean="0">
                <a:solidFill>
                  <a:srgbClr val="FF0000"/>
                </a:solidFill>
              </a:rPr>
              <a:t>in groups: Strategy Analysis &amp; Request: </a:t>
            </a:r>
            <a:r>
              <a:rPr lang="en-GB" sz="2000" dirty="0">
                <a:solidFill>
                  <a:srgbClr val="0000FF"/>
                </a:solidFill>
              </a:rPr>
              <a:t>Collect </a:t>
            </a:r>
            <a:r>
              <a:rPr lang="en-GB" sz="2000" dirty="0" smtClean="0">
                <a:solidFill>
                  <a:srgbClr val="0000FF"/>
                </a:solidFill>
              </a:rPr>
              <a:t>now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</a:rPr>
              <a:t>Fine-tune </a:t>
            </a:r>
            <a:r>
              <a:rPr lang="en-GB" sz="2000" b="1" dirty="0">
                <a:solidFill>
                  <a:srgbClr val="FF0000"/>
                </a:solidFill>
              </a:rPr>
              <a:t>A2a Individual Persuasive Presentation Strategy </a:t>
            </a:r>
            <a:r>
              <a:rPr lang="en-GB" sz="2000" b="1" dirty="0" smtClean="0">
                <a:solidFill>
                  <a:srgbClr val="FF0000"/>
                </a:solidFill>
              </a:rPr>
              <a:t>Outline: </a:t>
            </a:r>
            <a:r>
              <a:rPr lang="en-GB" sz="2000" dirty="0" smtClean="0">
                <a:solidFill>
                  <a:srgbClr val="0000FF"/>
                </a:solidFill>
              </a:rPr>
              <a:t>Collect 1 copy from each student </a:t>
            </a:r>
            <a:r>
              <a:rPr lang="en-GB" sz="2000" dirty="0" smtClean="0">
                <a:solidFill>
                  <a:srgbClr val="0000FF"/>
                </a:solidFill>
              </a:rPr>
              <a:t>now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37799" y="483658"/>
            <a:ext cx="7737475" cy="7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 dirty="0"/>
              <a:t>Today’s agenda</a:t>
            </a:r>
            <a:endParaRPr lang="en-GB" sz="3200" b="1" dirty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3" name="Picture 2" descr="786342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48" y="3868372"/>
            <a:ext cx="4351326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7702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A1 Written request (</a:t>
            </a:r>
            <a:r>
              <a:rPr lang="en-GB" sz="2800" b="1" u="sng" dirty="0">
                <a:solidFill>
                  <a:srgbClr val="000000"/>
                </a:solidFill>
              </a:rPr>
              <a:t>group</a:t>
            </a:r>
            <a:r>
              <a:rPr lang="en-GB" sz="2800" b="1" dirty="0">
                <a:solidFill>
                  <a:srgbClr val="000000"/>
                </a:solidFill>
              </a:rPr>
              <a:t>)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2" y="2343323"/>
            <a:ext cx="555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Teacher Feedback – common challenges to overcome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956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60 second individual presentation ‘trailers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26" y="2698696"/>
            <a:ext cx="5031279" cy="3353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5087" y="2055763"/>
            <a:ext cx="3063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 context 1</a:t>
            </a:r>
            <a:r>
              <a:rPr lang="en-US" baseline="30000" dirty="0" smtClean="0"/>
              <a:t>st</a:t>
            </a:r>
            <a:r>
              <a:rPr lang="en-US" dirty="0" smtClean="0"/>
              <a:t>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0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2" y="1697038"/>
            <a:ext cx="7665027" cy="46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b="1" dirty="0" smtClean="0"/>
              <a:t>Deadline for final version of </a:t>
            </a:r>
            <a:r>
              <a:rPr lang="en-GB" sz="2200" b="1" u="sng" dirty="0" smtClean="0"/>
              <a:t>Written </a:t>
            </a:r>
            <a:r>
              <a:rPr lang="en-GB" sz="2200" b="1" u="sng" dirty="0"/>
              <a:t>R</a:t>
            </a:r>
            <a:r>
              <a:rPr lang="en-GB" sz="2200" b="1" u="sng" dirty="0" smtClean="0"/>
              <a:t>equest </a:t>
            </a:r>
            <a:r>
              <a:rPr lang="en-GB" sz="2200" b="1" u="sng" dirty="0"/>
              <a:t>(A1</a:t>
            </a:r>
            <a:r>
              <a:rPr lang="en-GB" sz="2200" b="1" u="sng" dirty="0" smtClean="0"/>
              <a:t>)</a:t>
            </a:r>
            <a:r>
              <a:rPr lang="en-GB" sz="2200" dirty="0" smtClean="0"/>
              <a:t>: 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I will email </a:t>
            </a:r>
            <a:r>
              <a:rPr lang="en-US" sz="2200" dirty="0">
                <a:solidFill>
                  <a:srgbClr val="0000FF"/>
                </a:solidFill>
              </a:rPr>
              <a:t>feedback by Friday 6 November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b="1" dirty="0">
                <a:solidFill>
                  <a:srgbClr val="0000FF"/>
                </a:solidFill>
              </a:rPr>
              <a:t>Final</a:t>
            </a:r>
            <a:r>
              <a:rPr lang="en-US" sz="2200" dirty="0">
                <a:solidFill>
                  <a:srgbClr val="0000FF"/>
                </a:solidFill>
              </a:rPr>
              <a:t> due 9am Wednesday 11 November via </a:t>
            </a:r>
            <a:r>
              <a:rPr lang="en-US" sz="2200" dirty="0" err="1">
                <a:solidFill>
                  <a:srgbClr val="0000FF"/>
                </a:solidFill>
              </a:rPr>
              <a:t>MyCourses</a:t>
            </a:r>
            <a:endParaRPr lang="en-US" sz="2200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rgbClr val="0000FF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200" b="1" dirty="0" smtClean="0"/>
              <a:t>Revised deadline </a:t>
            </a:r>
            <a:r>
              <a:rPr lang="en-GB" sz="2200" b="1" dirty="0"/>
              <a:t>for </a:t>
            </a:r>
            <a:r>
              <a:rPr lang="en-GB" sz="2200" b="1" u="sng" dirty="0"/>
              <a:t>Strategy Outline </a:t>
            </a:r>
            <a:r>
              <a:rPr lang="en-GB" sz="2200" b="1" u="sng" dirty="0" smtClean="0"/>
              <a:t>of A2a </a:t>
            </a:r>
            <a:r>
              <a:rPr lang="en-GB" sz="2200" b="1" u="sng" dirty="0"/>
              <a:t>Individual Persuasive </a:t>
            </a:r>
            <a:r>
              <a:rPr lang="en-GB" sz="2200" b="1" u="sng" dirty="0" smtClean="0"/>
              <a:t>Presentation</a:t>
            </a:r>
            <a:r>
              <a:rPr lang="en-GB" sz="2200" b="1" dirty="0" smtClean="0"/>
              <a:t>: </a:t>
            </a:r>
            <a:r>
              <a:rPr lang="en-GB" sz="2400" dirty="0">
                <a:solidFill>
                  <a:srgbClr val="0000FF"/>
                </a:solidFill>
              </a:rPr>
              <a:t>5pm this </a:t>
            </a:r>
            <a:r>
              <a:rPr lang="en-US" sz="2400" dirty="0">
                <a:solidFill>
                  <a:srgbClr val="0000FF"/>
                </a:solidFill>
              </a:rPr>
              <a:t>Friday 6 November</a:t>
            </a:r>
            <a:r>
              <a:rPr lang="en-GB" sz="2400" dirty="0">
                <a:solidFill>
                  <a:srgbClr val="0000FF"/>
                </a:solidFill>
              </a:rPr>
              <a:t>. Place in </a:t>
            </a:r>
            <a:r>
              <a:rPr lang="en-GB" sz="2400" dirty="0" err="1">
                <a:solidFill>
                  <a:srgbClr val="0000FF"/>
                </a:solidFill>
              </a:rPr>
              <a:t>MyCourses</a:t>
            </a:r>
            <a:r>
              <a:rPr lang="en-GB" sz="2400" dirty="0">
                <a:solidFill>
                  <a:srgbClr val="0000FF"/>
                </a:solidFill>
              </a:rPr>
              <a:t> + bring 2 copies to class in Session 3 (next week</a:t>
            </a:r>
            <a:r>
              <a:rPr lang="en-GB" sz="2400" dirty="0" smtClean="0">
                <a:solidFill>
                  <a:srgbClr val="0000FF"/>
                </a:solidFill>
              </a:rPr>
              <a:t>)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err="1" smtClean="0"/>
              <a:t>Finalise</a:t>
            </a:r>
            <a:r>
              <a:rPr lang="en-US" sz="2200" b="1" dirty="0" smtClean="0"/>
              <a:t> your </a:t>
            </a:r>
            <a:r>
              <a:rPr lang="en-GB" sz="2200" b="1" u="sng" dirty="0"/>
              <a:t>A2a Individual Persuasive </a:t>
            </a:r>
            <a:r>
              <a:rPr lang="en-GB" sz="2200" b="1" u="sng" dirty="0" smtClean="0"/>
              <a:t>Presentation </a:t>
            </a:r>
            <a:r>
              <a:rPr lang="en-GB" sz="2200" dirty="0" smtClean="0"/>
              <a:t>– to be presented to small groups in Session 3 (next week)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200" b="1" dirty="0"/>
              <a:t>Prepare for in-class test </a:t>
            </a:r>
            <a:r>
              <a:rPr lang="en-GB" sz="2200" dirty="0"/>
              <a:t>in Session 4: Read </a:t>
            </a:r>
            <a:r>
              <a:rPr lang="en-GB" sz="2200" dirty="0" err="1"/>
              <a:t>Munter</a:t>
            </a:r>
            <a:r>
              <a:rPr lang="en-GB" sz="2200" dirty="0"/>
              <a:t> chapters I, III and </a:t>
            </a:r>
            <a:r>
              <a:rPr lang="en-GB" sz="2200" dirty="0" smtClean="0"/>
              <a:t>IV</a:t>
            </a:r>
            <a:endParaRPr lang="fi-FI" sz="2200" b="1" dirty="0">
              <a:solidFill>
                <a:srgbClr val="FF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61990" y="822325"/>
            <a:ext cx="77374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Assignments over the coming week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143" y="1487714"/>
            <a:ext cx="6640286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200" b="1" dirty="0" err="1"/>
              <a:t>O</a:t>
            </a:r>
            <a:r>
              <a:rPr lang="en-US" sz="2200" b="1" dirty="0" err="1" smtClean="0"/>
              <a:t>rganisational</a:t>
            </a:r>
            <a:r>
              <a:rPr lang="en-US" sz="2200" b="1" dirty="0" smtClean="0"/>
              <a:t> communication</a:t>
            </a:r>
            <a:endParaRPr lang="en-US" sz="2200" dirty="0"/>
          </a:p>
          <a:p>
            <a:pPr marL="285750" lvl="0" indent="-285750">
              <a:buFont typeface="Arial"/>
              <a:buChar char="•"/>
            </a:pPr>
            <a:r>
              <a:rPr lang="en-US" sz="2200" b="1" dirty="0"/>
              <a:t>M</a:t>
            </a:r>
            <a:r>
              <a:rPr lang="en-US" sz="2200" b="1" dirty="0" smtClean="0"/>
              <a:t>edia publicity</a:t>
            </a:r>
            <a:endParaRPr lang="en-US" sz="2200" dirty="0"/>
          </a:p>
          <a:p>
            <a:pPr marL="285750" lvl="0" indent="-285750">
              <a:buFont typeface="Arial"/>
              <a:buChar char="•"/>
            </a:pPr>
            <a:r>
              <a:rPr lang="en-US" sz="2200" b="1" dirty="0" smtClean="0"/>
              <a:t>Magazine editor</a:t>
            </a:r>
            <a:r>
              <a:rPr lang="en-US" sz="2200" dirty="0" smtClean="0"/>
              <a:t> 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/>
              <a:t>W</a:t>
            </a:r>
            <a:r>
              <a:rPr lang="en-US" sz="2200" dirty="0" smtClean="0"/>
              <a:t>eekly </a:t>
            </a:r>
            <a:r>
              <a:rPr lang="en-US" sz="2200" b="1" dirty="0"/>
              <a:t>TV show</a:t>
            </a:r>
            <a:r>
              <a:rPr lang="en-US" sz="2200" dirty="0"/>
              <a:t> </a:t>
            </a:r>
            <a:r>
              <a:rPr lang="en-US" sz="2200" dirty="0" smtClean="0"/>
              <a:t>&amp; monthly </a:t>
            </a:r>
            <a:r>
              <a:rPr lang="en-US" sz="2200" dirty="0"/>
              <a:t>health program on </a:t>
            </a:r>
            <a:r>
              <a:rPr lang="en-US" sz="2200" b="1" dirty="0" smtClean="0"/>
              <a:t>radio</a:t>
            </a:r>
            <a:r>
              <a:rPr lang="en-US" sz="2200" dirty="0" smtClean="0"/>
              <a:t> </a:t>
            </a:r>
            <a:endParaRPr lang="en-US" sz="2200" dirty="0"/>
          </a:p>
          <a:p>
            <a:pPr marL="285750" lvl="0" indent="-285750">
              <a:buFont typeface="Arial"/>
              <a:buChar char="•"/>
            </a:pPr>
            <a:r>
              <a:rPr lang="en-US" sz="2200" b="1" dirty="0"/>
              <a:t>S</a:t>
            </a:r>
            <a:r>
              <a:rPr lang="en-US" sz="2200" b="1" dirty="0" smtClean="0"/>
              <a:t>peeches</a:t>
            </a:r>
            <a:r>
              <a:rPr lang="en-US" sz="2200" dirty="0" smtClean="0"/>
              <a:t> 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b="1" dirty="0"/>
              <a:t>P</a:t>
            </a:r>
            <a:r>
              <a:rPr lang="en-US" sz="2200" b="1" dirty="0" smtClean="0"/>
              <a:t>ublications</a:t>
            </a:r>
            <a:r>
              <a:rPr lang="en-US" sz="2200" dirty="0" smtClean="0"/>
              <a:t> </a:t>
            </a:r>
            <a:r>
              <a:rPr lang="en-US" sz="2200" dirty="0"/>
              <a:t>(annual reports, magazines, newsletters, brochures, books, white papers, websites, intranets), 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orporate </a:t>
            </a:r>
            <a:r>
              <a:rPr lang="en-US" sz="2200" b="1" dirty="0"/>
              <a:t>social media</a:t>
            </a:r>
            <a:r>
              <a:rPr lang="en-US" sz="2200" dirty="0"/>
              <a:t> sites, 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b="1" dirty="0"/>
              <a:t>M</a:t>
            </a:r>
            <a:r>
              <a:rPr lang="en-US" sz="2200" b="1" dirty="0" smtClean="0"/>
              <a:t>edia spokesperson</a:t>
            </a:r>
            <a:r>
              <a:rPr lang="en-US" sz="2200" dirty="0" smtClean="0"/>
              <a:t>, </a:t>
            </a:r>
            <a:endParaRPr lang="en-US" sz="2200" dirty="0"/>
          </a:p>
          <a:p>
            <a:pPr marL="285750" lvl="0" indent="-285750">
              <a:buFont typeface="Arial"/>
              <a:buChar char="•"/>
            </a:pPr>
            <a:r>
              <a:rPr lang="en-US" sz="2200" dirty="0"/>
              <a:t>N</a:t>
            </a:r>
            <a:r>
              <a:rPr lang="en-US" sz="2200" dirty="0" smtClean="0"/>
              <a:t>ational </a:t>
            </a:r>
            <a:r>
              <a:rPr lang="en-US" sz="2200" b="1" dirty="0"/>
              <a:t>lobbying</a:t>
            </a:r>
            <a:r>
              <a:rPr lang="en-US" sz="2200" dirty="0"/>
              <a:t> campaigns, 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b="1" dirty="0"/>
              <a:t>P</a:t>
            </a:r>
            <a:r>
              <a:rPr lang="en-US" sz="2200" b="1" dirty="0" smtClean="0"/>
              <a:t>ublic </a:t>
            </a:r>
            <a:r>
              <a:rPr lang="en-US" sz="2200" b="1" dirty="0"/>
              <a:t>relations</a:t>
            </a:r>
            <a:r>
              <a:rPr lang="en-US" sz="2200" dirty="0"/>
              <a:t> company.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3333" y="677333"/>
            <a:ext cx="446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Mark Badham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42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84" y="774095"/>
            <a:ext cx="469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Gloria Jeans’ Coffees: </a:t>
            </a:r>
            <a:r>
              <a:rPr lang="en-US" dirty="0" smtClean="0"/>
              <a:t>Franchisee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8667" y="2092475"/>
            <a:ext cx="394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Gold Coast City Council: </a:t>
            </a:r>
            <a:r>
              <a:rPr lang="en-US" dirty="0"/>
              <a:t>Mayor’s public </a:t>
            </a:r>
            <a:r>
              <a:rPr lang="en-US" dirty="0" smtClean="0"/>
              <a:t>speeches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191" y="3168953"/>
            <a:ext cx="3253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Gold Coast City Council</a:t>
            </a:r>
            <a:r>
              <a:rPr lang="en-US" dirty="0"/>
              <a:t>: </a:t>
            </a:r>
            <a:r>
              <a:rPr lang="en-US" dirty="0" smtClean="0"/>
              <a:t>Taiwanese Art Exhibition sponsorship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85" y="682823"/>
            <a:ext cx="1706397" cy="1135529"/>
          </a:xfrm>
          <a:prstGeom prst="rect">
            <a:avLst/>
          </a:prstGeom>
        </p:spPr>
      </p:pic>
      <p:pic>
        <p:nvPicPr>
          <p:cNvPr id="7" name="Picture 6" descr="2010-9-24-taiwan-univ-arts-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58" y="2896618"/>
            <a:ext cx="5281841" cy="39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84136" y="0"/>
            <a:ext cx="9250363" cy="3841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48" y="3859217"/>
            <a:ext cx="9401175" cy="29987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215900" y="1025527"/>
            <a:ext cx="8820150" cy="100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934" tIns="54934" rIns="142827" bIns="54934" anchor="b"/>
          <a:lstStyle/>
          <a:p>
            <a:pPr latinLnBrk="1"/>
            <a:endParaRPr lang="ko-KR" altLang="ko-KR" sz="2500" b="1">
              <a:solidFill>
                <a:srgbClr val="7F7F7F"/>
              </a:solidFill>
            </a:endParaRPr>
          </a:p>
        </p:txBody>
      </p:sp>
      <p:sp>
        <p:nvSpPr>
          <p:cNvPr id="19" name="정오각형 18"/>
          <p:cNvSpPr/>
          <p:nvPr/>
        </p:nvSpPr>
        <p:spPr>
          <a:xfrm flipV="1">
            <a:off x="3281151" y="2644157"/>
            <a:ext cx="2520280" cy="1846399"/>
          </a:xfrm>
          <a:prstGeom prst="pentag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정오각형 23"/>
          <p:cNvSpPr/>
          <p:nvPr/>
        </p:nvSpPr>
        <p:spPr>
          <a:xfrm>
            <a:off x="3281364" y="750888"/>
            <a:ext cx="2519362" cy="18478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정오각형 24"/>
          <p:cNvSpPr/>
          <p:nvPr/>
        </p:nvSpPr>
        <p:spPr>
          <a:xfrm rot="6759222" flipV="1">
            <a:off x="1400175" y="1590675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정오각형 25"/>
          <p:cNvSpPr/>
          <p:nvPr/>
        </p:nvSpPr>
        <p:spPr>
          <a:xfrm rot="1741959" flipV="1">
            <a:off x="2163763" y="4049713"/>
            <a:ext cx="2520950" cy="1846262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정오각형 26"/>
          <p:cNvSpPr/>
          <p:nvPr/>
        </p:nvSpPr>
        <p:spPr>
          <a:xfrm rot="19929677" flipV="1">
            <a:off x="4446589" y="4041776"/>
            <a:ext cx="2520950" cy="1846263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3" name="직사각형 17"/>
          <p:cNvSpPr>
            <a:spLocks noChangeArrowheads="1"/>
          </p:cNvSpPr>
          <p:nvPr/>
        </p:nvSpPr>
        <p:spPr bwMode="auto">
          <a:xfrm>
            <a:off x="3672058" y="1096966"/>
            <a:ext cx="1737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Define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objectives,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choose style</a:t>
            </a:r>
          </a:p>
        </p:txBody>
      </p:sp>
      <p:sp>
        <p:nvSpPr>
          <p:cNvPr id="105484" name="직사각형 30"/>
          <p:cNvSpPr>
            <a:spLocks noChangeArrowheads="1"/>
          </p:cNvSpPr>
          <p:nvPr/>
        </p:nvSpPr>
        <p:spPr bwMode="auto">
          <a:xfrm>
            <a:off x="3465410" y="3133726"/>
            <a:ext cx="21226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Communicating</a:t>
            </a:r>
          </a:p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strategically</a:t>
            </a:r>
          </a:p>
        </p:txBody>
      </p:sp>
      <p:sp>
        <p:nvSpPr>
          <p:cNvPr id="105485" name="직사각형 31"/>
          <p:cNvSpPr>
            <a:spLocks noChangeArrowheads="1"/>
          </p:cNvSpPr>
          <p:nvPr/>
        </p:nvSpPr>
        <p:spPr bwMode="auto">
          <a:xfrm>
            <a:off x="1863644" y="2435226"/>
            <a:ext cx="1297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Analyse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audience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944854" y="4503739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Choose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sp>
        <p:nvSpPr>
          <p:cNvPr id="105487" name="직사각형 34"/>
          <p:cNvSpPr>
            <a:spLocks noChangeArrowheads="1"/>
          </p:cNvSpPr>
          <p:nvPr/>
        </p:nvSpPr>
        <p:spPr bwMode="auto">
          <a:xfrm>
            <a:off x="4978391" y="4510089"/>
            <a:ext cx="12827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Craft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message</a:t>
            </a:r>
          </a:p>
        </p:txBody>
      </p:sp>
      <p:sp>
        <p:nvSpPr>
          <p:cNvPr id="36" name="정오각형 35"/>
          <p:cNvSpPr/>
          <p:nvPr/>
        </p:nvSpPr>
        <p:spPr>
          <a:xfrm rot="14873285" flipH="1" flipV="1">
            <a:off x="5689600" y="1601788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9" name="직사각형 33"/>
          <p:cNvSpPr>
            <a:spLocks noChangeArrowheads="1"/>
          </p:cNvSpPr>
          <p:nvPr/>
        </p:nvSpPr>
        <p:spPr bwMode="auto">
          <a:xfrm>
            <a:off x="5901780" y="2422525"/>
            <a:ext cx="13933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Assess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credibility</a:t>
            </a:r>
          </a:p>
        </p:txBody>
      </p:sp>
      <p:sp>
        <p:nvSpPr>
          <p:cNvPr id="105490" name="TextBox 1"/>
          <p:cNvSpPr txBox="1">
            <a:spLocks noChangeArrowheads="1"/>
          </p:cNvSpPr>
          <p:nvPr/>
        </p:nvSpPr>
        <p:spPr bwMode="auto">
          <a:xfrm>
            <a:off x="487363" y="4603750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DESIGN</a:t>
            </a:r>
          </a:p>
        </p:txBody>
      </p:sp>
      <p:sp>
        <p:nvSpPr>
          <p:cNvPr id="105491" name="TextBox 19"/>
          <p:cNvSpPr txBox="1">
            <a:spLocks noChangeArrowheads="1"/>
          </p:cNvSpPr>
          <p:nvPr/>
        </p:nvSpPr>
        <p:spPr bwMode="auto">
          <a:xfrm>
            <a:off x="415925" y="1406525"/>
            <a:ext cx="1549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SITUATION</a:t>
            </a:r>
          </a:p>
        </p:txBody>
      </p:sp>
    </p:spTree>
    <p:extLst>
      <p:ext uri="{BB962C8B-B14F-4D97-AF65-F5344CB8AC3E}">
        <p14:creationId xmlns:p14="http://schemas.microsoft.com/office/powerpoint/2010/main" val="37438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916238" y="2017713"/>
            <a:ext cx="5688012" cy="365607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200"/>
              </a:spcBef>
              <a:defRPr/>
            </a:pPr>
            <a:r>
              <a:rPr lang="en-US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Message </a:t>
            </a:r>
            <a:r>
              <a:rPr lang="en-US" sz="2200" b="1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Direct</a:t>
            </a: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(get to the point) or </a:t>
            </a: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ndirect</a:t>
            </a:r>
            <a:r>
              <a:rPr lang="en-US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b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Message content:	</a:t>
            </a: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Achieving </a:t>
            </a:r>
            <a:r>
              <a:rPr lang="en-US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 appropriate mix of </a:t>
            </a:r>
            <a:endParaRPr lang="en-US" sz="22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thos </a:t>
            </a: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(character/trustworthiness)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Pathos </a:t>
            </a: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(emotions)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ogos</a:t>
            </a: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(logic).</a:t>
            </a:r>
            <a:endParaRPr lang="en-US" sz="2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800100" lvl="1" indent="-342900">
              <a:spcBef>
                <a:spcPts val="1200"/>
              </a:spcBef>
              <a:defRPr/>
            </a:pPr>
            <a:r>
              <a:rPr lang="en-US" sz="23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      </a:t>
            </a:r>
          </a:p>
          <a:p>
            <a:pPr marL="1257300" lvl="2" indent="-342900">
              <a:spcBef>
                <a:spcPts val="1200"/>
              </a:spcBef>
              <a:defRPr/>
            </a:pPr>
            <a:r>
              <a:rPr lang="en-US" sz="23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SG" sz="23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ts val="1200"/>
              </a:spcBef>
              <a:defRPr/>
            </a:pPr>
            <a:endParaRPr 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934134" y="5806804"/>
            <a:ext cx="568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Calibri" pitchFamily="34" charset="0"/>
              </a:rPr>
              <a:t>Aristotle in </a:t>
            </a:r>
            <a:r>
              <a:rPr lang="en-US" sz="1200" b="1" i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Calibri" pitchFamily="34" charset="0"/>
              </a:rPr>
              <a:t>Business Communication</a:t>
            </a:r>
            <a:r>
              <a:rPr lang="en-US" sz="1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Calibri" pitchFamily="34" charset="0"/>
              </a:rPr>
              <a:t> (2007)</a:t>
            </a:r>
          </a:p>
        </p:txBody>
      </p:sp>
      <p:sp>
        <p:nvSpPr>
          <p:cNvPr id="12" name="정오각형 26"/>
          <p:cNvSpPr/>
          <p:nvPr/>
        </p:nvSpPr>
        <p:spPr>
          <a:xfrm rot="19929677" flipV="1">
            <a:off x="441327" y="2495550"/>
            <a:ext cx="2519363" cy="1847850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3669" name="직사각형 34"/>
          <p:cNvSpPr>
            <a:spLocks noChangeArrowheads="1"/>
          </p:cNvSpPr>
          <p:nvPr/>
        </p:nvSpPr>
        <p:spPr bwMode="auto">
          <a:xfrm>
            <a:off x="894269" y="2900366"/>
            <a:ext cx="1503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Craft </a:t>
            </a:r>
          </a:p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message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4762" y="556381"/>
            <a:ext cx="3930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“MESSAGE STRATEGY”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905" y="1209524"/>
            <a:ext cx="4922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Beginnings &amp; endings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344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3"/>
          <p:cNvSpPr txBox="1">
            <a:spLocks noChangeArrowheads="1"/>
          </p:cNvSpPr>
          <p:nvPr/>
        </p:nvSpPr>
        <p:spPr bwMode="auto">
          <a:xfrm>
            <a:off x="2319340" y="1676403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400" b="1">
                <a:solidFill>
                  <a:srgbClr val="000000"/>
                </a:solidFill>
                <a:ea typeface="Gulim" pitchFamily="34" charset="-127"/>
              </a:rPr>
              <a:t>Direct</a:t>
            </a:r>
            <a:endParaRPr lang="en-GB" altLang="ko-KR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14690" name="Text Box 4"/>
          <p:cNvSpPr txBox="1">
            <a:spLocks noChangeArrowheads="1"/>
          </p:cNvSpPr>
          <p:nvPr/>
        </p:nvSpPr>
        <p:spPr bwMode="auto">
          <a:xfrm>
            <a:off x="5302252" y="1676403"/>
            <a:ext cx="1295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400" b="1">
                <a:solidFill>
                  <a:srgbClr val="000000"/>
                </a:solidFill>
                <a:ea typeface="Gulim" pitchFamily="34" charset="-127"/>
              </a:rPr>
              <a:t>Indirect</a:t>
            </a:r>
            <a:endParaRPr lang="en-GB" altLang="ko-KR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14691" name="Rectangle 6"/>
          <p:cNvSpPr>
            <a:spLocks noChangeArrowheads="1"/>
          </p:cNvSpPr>
          <p:nvPr/>
        </p:nvSpPr>
        <p:spPr bwMode="auto">
          <a:xfrm>
            <a:off x="1987550" y="3124200"/>
            <a:ext cx="1828800" cy="167640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14692" name="Text Box 7"/>
          <p:cNvSpPr txBox="1">
            <a:spLocks noChangeArrowheads="1"/>
          </p:cNvSpPr>
          <p:nvPr/>
        </p:nvSpPr>
        <p:spPr bwMode="auto">
          <a:xfrm>
            <a:off x="2268538" y="3733800"/>
            <a:ext cx="1277914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400" b="1">
                <a:solidFill>
                  <a:srgbClr val="000000"/>
                </a:solidFill>
                <a:ea typeface="Gulim" pitchFamily="34" charset="-127"/>
              </a:rPr>
              <a:t>Explain</a:t>
            </a:r>
            <a:endParaRPr lang="en-GB" altLang="ko-KR" sz="2800" b="1">
              <a:solidFill>
                <a:srgbClr val="000000"/>
              </a:solidFill>
              <a:ea typeface="Gulim" pitchFamily="34" charset="-127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87204" y="2286000"/>
            <a:ext cx="1828800" cy="762000"/>
            <a:chOff x="1152" y="1440"/>
            <a:chExt cx="1248" cy="480"/>
          </a:xfrm>
          <a:solidFill>
            <a:srgbClr val="660066"/>
          </a:solidFill>
        </p:grpSpPr>
        <p:sp>
          <p:nvSpPr>
            <p:cNvPr id="40970" name="Rectangle 9"/>
            <p:cNvSpPr>
              <a:spLocks noChangeArrowheads="1"/>
            </p:cNvSpPr>
            <p:nvPr/>
          </p:nvSpPr>
          <p:spPr bwMode="auto">
            <a:xfrm>
              <a:off x="1152" y="1440"/>
              <a:ext cx="1248" cy="4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0971" name="Text Box 10"/>
            <p:cNvSpPr txBox="1">
              <a:spLocks noChangeArrowheads="1"/>
            </p:cNvSpPr>
            <p:nvPr/>
          </p:nvSpPr>
          <p:spPr bwMode="auto">
            <a:xfrm>
              <a:off x="1248" y="1536"/>
              <a:ext cx="1082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altLang="ko-KR" sz="2400" b="1" dirty="0">
                  <a:solidFill>
                    <a:srgbClr val="FFFFFF"/>
                  </a:solidFill>
                  <a:ea typeface="Gulim" pitchFamily="34" charset="-127"/>
                </a:rPr>
                <a:t>Main idea</a:t>
              </a:r>
              <a:endParaRPr lang="en-GB" altLang="ko-KR" sz="2000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</p:grpSp>
      <p:sp>
        <p:nvSpPr>
          <p:cNvPr id="114694" name="Rectangle 12"/>
          <p:cNvSpPr>
            <a:spLocks noChangeArrowheads="1"/>
          </p:cNvSpPr>
          <p:nvPr/>
        </p:nvSpPr>
        <p:spPr bwMode="auto">
          <a:xfrm>
            <a:off x="5011738" y="2286000"/>
            <a:ext cx="1828800" cy="167640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14695" name="Text Box 13"/>
          <p:cNvSpPr txBox="1">
            <a:spLocks noChangeArrowheads="1"/>
          </p:cNvSpPr>
          <p:nvPr/>
        </p:nvSpPr>
        <p:spPr bwMode="auto">
          <a:xfrm>
            <a:off x="5292725" y="2895603"/>
            <a:ext cx="1277914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400" b="1">
                <a:solidFill>
                  <a:srgbClr val="000000"/>
                </a:solidFill>
                <a:ea typeface="Gulim" pitchFamily="34" charset="-127"/>
              </a:rPr>
              <a:t>Explain</a:t>
            </a:r>
            <a:endParaRPr lang="en-GB" altLang="ko-KR" sz="2800" b="1">
              <a:solidFill>
                <a:srgbClr val="000000"/>
              </a:solidFill>
              <a:ea typeface="Gulim" pitchFamily="34" charset="-127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11391" y="4038600"/>
            <a:ext cx="1828800" cy="762000"/>
            <a:chOff x="3312" y="2544"/>
            <a:chExt cx="1248" cy="480"/>
          </a:xfrm>
          <a:solidFill>
            <a:srgbClr val="660066"/>
          </a:solidFill>
        </p:grpSpPr>
        <p:sp>
          <p:nvSpPr>
            <p:cNvPr id="40968" name="Rectangle 15"/>
            <p:cNvSpPr>
              <a:spLocks noChangeArrowheads="1"/>
            </p:cNvSpPr>
            <p:nvPr/>
          </p:nvSpPr>
          <p:spPr bwMode="auto">
            <a:xfrm>
              <a:off x="3312" y="2544"/>
              <a:ext cx="1248" cy="4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0969" name="Text Box 16"/>
            <p:cNvSpPr txBox="1">
              <a:spLocks noChangeArrowheads="1"/>
            </p:cNvSpPr>
            <p:nvPr/>
          </p:nvSpPr>
          <p:spPr bwMode="auto">
            <a:xfrm>
              <a:off x="3408" y="2640"/>
              <a:ext cx="1082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altLang="ko-KR" sz="2400" b="1" dirty="0">
                  <a:solidFill>
                    <a:srgbClr val="FFFFFF"/>
                  </a:solidFill>
                  <a:ea typeface="Gulim" pitchFamily="34" charset="-127"/>
                </a:rPr>
                <a:t>Main idea</a:t>
              </a:r>
              <a:endParaRPr lang="en-GB" altLang="ko-KR" sz="2000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</p:grpSp>
      <p:sp>
        <p:nvSpPr>
          <p:cNvPr id="114697" name="Text Box 29"/>
          <p:cNvSpPr txBox="1">
            <a:spLocks noChangeArrowheads="1"/>
          </p:cNvSpPr>
          <p:nvPr/>
        </p:nvSpPr>
        <p:spPr bwMode="auto">
          <a:xfrm>
            <a:off x="1728329" y="565150"/>
            <a:ext cx="5400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800" b="1" dirty="0" err="1">
                <a:solidFill>
                  <a:srgbClr val="000000"/>
                </a:solidFill>
              </a:rPr>
              <a:t>Choose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message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organisation</a:t>
            </a:r>
            <a:endParaRPr lang="fi-FI" sz="2800" b="1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정오각형 26"/>
          <p:cNvSpPr/>
          <p:nvPr/>
        </p:nvSpPr>
        <p:spPr>
          <a:xfrm rot="19929677" flipV="1">
            <a:off x="441327" y="2495550"/>
            <a:ext cx="2519363" cy="1847850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4"/>
          <p:cNvSpPr>
            <a:spLocks noChangeArrowheads="1"/>
          </p:cNvSpPr>
          <p:nvPr/>
        </p:nvSpPr>
        <p:spPr bwMode="auto">
          <a:xfrm>
            <a:off x="894269" y="2900366"/>
            <a:ext cx="1503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Craft </a:t>
            </a:r>
          </a:p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message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286" y="1209524"/>
            <a:ext cx="492276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Beginnings &amp; Endings</a:t>
            </a:r>
          </a:p>
          <a:p>
            <a:endParaRPr lang="en-US" sz="2200" dirty="0" smtClean="0"/>
          </a:p>
          <a:p>
            <a:r>
              <a:rPr lang="en-US" sz="2200" b="1" dirty="0" smtClean="0"/>
              <a:t>The Middle: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Chunking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Repetition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Flagging signals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The unexpected gets attention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Storytelling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7340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823" y="4282677"/>
            <a:ext cx="41543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TIPS: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Write </a:t>
            </a:r>
            <a:r>
              <a:rPr lang="en-US" sz="2200" dirty="0"/>
              <a:t>1</a:t>
            </a:r>
            <a:r>
              <a:rPr lang="en-US" sz="2200" baseline="30000" dirty="0"/>
              <a:t>st</a:t>
            </a:r>
            <a:r>
              <a:rPr lang="en-US" sz="2200" dirty="0"/>
              <a:t> draft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Edit &amp;/or ask someone to check &amp;/or test it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Edit again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198823" y="1804268"/>
            <a:ext cx="443921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FIRST: Prepare Strategy Analysis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Communicator strategy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Audience strategy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Message strategy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Channel Choice strategy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Culture strategy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68563" y="1152680"/>
            <a:ext cx="538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Composing Techniques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65302" y="486678"/>
            <a:ext cx="4961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BUSINESS WRITING</a:t>
            </a:r>
            <a:endParaRPr lang="en-US" sz="3200" b="1" dirty="0"/>
          </a:p>
        </p:txBody>
      </p:sp>
      <p:pic>
        <p:nvPicPr>
          <p:cNvPr id="4" name="Picture 3" descr="Business-Wri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16" y="2336510"/>
            <a:ext cx="2707684" cy="27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6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912</Words>
  <Application>Microsoft Macintosh PowerPoint</Application>
  <PresentationFormat>On-screen Show (4:3)</PresentationFormat>
  <Paragraphs>185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second individual presentation ‘trailers’</vt:lpstr>
      <vt:lpstr>PowerPoint Presentation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Badham Mark</dc:creator>
  <cp:lastModifiedBy>Badham Mark</cp:lastModifiedBy>
  <cp:revision>68</cp:revision>
  <dcterms:created xsi:type="dcterms:W3CDTF">2014-10-28T11:40:28Z</dcterms:created>
  <dcterms:modified xsi:type="dcterms:W3CDTF">2015-11-05T06:17:11Z</dcterms:modified>
</cp:coreProperties>
</file>