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91" r:id="rId4"/>
    <p:sldId id="292" r:id="rId5"/>
    <p:sldId id="271" r:id="rId6"/>
    <p:sldId id="272" r:id="rId7"/>
    <p:sldId id="273" r:id="rId8"/>
    <p:sldId id="278" r:id="rId9"/>
    <p:sldId id="283" r:id="rId10"/>
    <p:sldId id="274" r:id="rId11"/>
    <p:sldId id="275" r:id="rId12"/>
    <p:sldId id="280" r:id="rId13"/>
    <p:sldId id="279" r:id="rId14"/>
    <p:sldId id="281" r:id="rId15"/>
    <p:sldId id="282" r:id="rId16"/>
    <p:sldId id="25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04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58A01-173B-3549-A367-7FDA055E05E6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CDA6E-9BAC-A844-9C2C-867C70237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09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339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5C58-366D-FD4B-A752-F1D9C42849F6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1F25-8F6E-5249-8E08-68F2D8294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85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5C58-366D-FD4B-A752-F1D9C42849F6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1F25-8F6E-5249-8E08-68F2D8294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96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5C58-366D-FD4B-A752-F1D9C42849F6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1F25-8F6E-5249-8E08-68F2D8294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48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736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5C58-366D-FD4B-A752-F1D9C42849F6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1F25-8F6E-5249-8E08-68F2D8294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30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5C58-366D-FD4B-A752-F1D9C42849F6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1F25-8F6E-5249-8E08-68F2D8294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07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5C58-366D-FD4B-A752-F1D9C42849F6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1F25-8F6E-5249-8E08-68F2D8294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6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5C58-366D-FD4B-A752-F1D9C42849F6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1F25-8F6E-5249-8E08-68F2D8294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8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5C58-366D-FD4B-A752-F1D9C42849F6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1F25-8F6E-5249-8E08-68F2D8294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60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5C58-366D-FD4B-A752-F1D9C42849F6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1F25-8F6E-5249-8E08-68F2D8294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02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5C58-366D-FD4B-A752-F1D9C42849F6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1F25-8F6E-5249-8E08-68F2D8294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30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5C58-366D-FD4B-A752-F1D9C42849F6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1F25-8F6E-5249-8E08-68F2D8294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73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45C58-366D-FD4B-A752-F1D9C42849F6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1F25-8F6E-5249-8E08-68F2D8294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1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9143" y="423333"/>
            <a:ext cx="54912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Business </a:t>
            </a:r>
            <a:r>
              <a:rPr lang="en-US" sz="2800" b="1" dirty="0"/>
              <a:t>Communication </a:t>
            </a:r>
            <a:r>
              <a:rPr lang="en-US" sz="2800" b="1" dirty="0" smtClean="0"/>
              <a:t>Skills</a:t>
            </a:r>
          </a:p>
          <a:p>
            <a:pPr algn="ctr"/>
            <a:r>
              <a:rPr lang="en-US" b="1" dirty="0" smtClean="0"/>
              <a:t>61A00200</a:t>
            </a:r>
          </a:p>
          <a:p>
            <a:pPr algn="ctr"/>
            <a:endParaRPr lang="en-US" b="1" dirty="0"/>
          </a:p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Session 3 </a:t>
            </a:r>
            <a:r>
              <a:rPr lang="en-US" sz="2400" dirty="0" smtClean="0">
                <a:solidFill>
                  <a:srgbClr val="0000FF"/>
                </a:solidFill>
              </a:rPr>
              <a:t>(11 November)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8073" y="5620274"/>
            <a:ext cx="407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Lecturer</a:t>
            </a:r>
            <a:r>
              <a:rPr lang="en-GB" dirty="0"/>
              <a:t>: Mark </a:t>
            </a:r>
            <a:r>
              <a:rPr lang="en-GB" dirty="0" smtClean="0"/>
              <a:t>Badham</a:t>
            </a:r>
            <a:endParaRPr lang="en-US" dirty="0"/>
          </a:p>
        </p:txBody>
      </p:sp>
      <p:pic>
        <p:nvPicPr>
          <p:cNvPr id="5" name="Picture 4" descr="effective-communication-meetin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789" y="2160375"/>
            <a:ext cx="2890394" cy="320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6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High Impact </a:t>
            </a:r>
            <a:r>
              <a:rPr lang="en-US" sz="3600" b="1" dirty="0" smtClean="0">
                <a:solidFill>
                  <a:srgbClr val="660066"/>
                </a:solidFill>
              </a:rPr>
              <a:t>non-verbal </a:t>
            </a:r>
            <a:r>
              <a:rPr lang="en-US" sz="3600" b="1" dirty="0" smtClean="0"/>
              <a:t>presentation tips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69042" y="1922970"/>
            <a:ext cx="60269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Body language: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Posture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Body movement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Hand &amp; arm gestures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Facial expression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Eye contact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Notes?</a:t>
            </a:r>
            <a:endParaRPr lang="en-US" sz="2000" dirty="0"/>
          </a:p>
        </p:txBody>
      </p:sp>
      <p:pic>
        <p:nvPicPr>
          <p:cNvPr id="5" name="Picture 4" descr="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341" y="4464175"/>
            <a:ext cx="3191764" cy="239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69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High Impact </a:t>
            </a:r>
            <a:r>
              <a:rPr lang="en-US" sz="3600" b="1" dirty="0" smtClean="0">
                <a:solidFill>
                  <a:srgbClr val="660066"/>
                </a:solidFill>
              </a:rPr>
              <a:t>non-verbal </a:t>
            </a:r>
            <a:r>
              <a:rPr lang="en-US" sz="3600" b="1" dirty="0" smtClean="0"/>
              <a:t>presentation tips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69042" y="1922970"/>
            <a:ext cx="602698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Vocal traits: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Intonation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Volume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Rate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Pauses</a:t>
            </a:r>
          </a:p>
        </p:txBody>
      </p:sp>
      <p:pic>
        <p:nvPicPr>
          <p:cNvPr id="5" name="Picture 4" descr="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341" y="4464175"/>
            <a:ext cx="3191764" cy="239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98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A2 Individual </a:t>
            </a:r>
            <a:r>
              <a:rPr lang="en-GB" sz="3600" b="1" dirty="0"/>
              <a:t>Persuasive Presentations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03310" y="1417638"/>
            <a:ext cx="668400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6-8 </a:t>
            </a:r>
            <a:r>
              <a:rPr lang="en-US" sz="2400" dirty="0" smtClean="0">
                <a:solidFill>
                  <a:srgbClr val="000000"/>
                </a:solidFill>
              </a:rPr>
              <a:t>minutes each presentation + give feedback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Peer feedback to be based on: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Audience orientation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Organization: intro, body, conclusion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Delivery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Visual design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Language (oral delivery)</a:t>
            </a:r>
          </a:p>
          <a:p>
            <a:endParaRPr lang="en-US" sz="2000" dirty="0"/>
          </a:p>
          <a:p>
            <a:r>
              <a:rPr lang="en-US" sz="2000" dirty="0" smtClean="0"/>
              <a:t>Rooms: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</a:rPr>
              <a:t>R001/</a:t>
            </a:r>
            <a:r>
              <a:rPr lang="en-US" sz="2000" dirty="0" smtClean="0">
                <a:solidFill>
                  <a:srgbClr val="000000"/>
                </a:solidFill>
                <a:ea typeface="Calibri"/>
                <a:cs typeface="Calibri"/>
              </a:rPr>
              <a:t>U359a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ea typeface="Calibri"/>
                <a:cs typeface="Calibri"/>
              </a:rPr>
              <a:t>R001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</a:rPr>
              <a:t>/</a:t>
            </a:r>
            <a:r>
              <a:rPr lang="en-US" sz="2000" dirty="0" smtClean="0">
                <a:solidFill>
                  <a:srgbClr val="000000"/>
                </a:solidFill>
                <a:ea typeface="Calibri"/>
                <a:cs typeface="Calibri"/>
              </a:rPr>
              <a:t>U359b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</a:rPr>
              <a:t>R001/</a:t>
            </a:r>
            <a:r>
              <a:rPr lang="en-US" sz="2000" dirty="0" smtClean="0">
                <a:solidFill>
                  <a:srgbClr val="000000"/>
                </a:solidFill>
                <a:ea typeface="Calibri"/>
                <a:cs typeface="Calibri"/>
              </a:rPr>
              <a:t>U359c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</a:rPr>
              <a:t>R001/</a:t>
            </a:r>
            <a:r>
              <a:rPr lang="en-US" sz="2000" dirty="0" smtClean="0">
                <a:solidFill>
                  <a:srgbClr val="000000"/>
                </a:solidFill>
                <a:ea typeface="Calibri"/>
                <a:cs typeface="Calibri"/>
              </a:rPr>
              <a:t>U360a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</a:rPr>
              <a:t>R001/</a:t>
            </a:r>
            <a:r>
              <a:rPr lang="en-US" sz="2000" dirty="0" smtClean="0">
                <a:solidFill>
                  <a:srgbClr val="000000"/>
                </a:solidFill>
                <a:ea typeface="Calibri"/>
                <a:cs typeface="Calibri"/>
              </a:rPr>
              <a:t>U262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2958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/>
              <a:t>F</a:t>
            </a:r>
            <a:r>
              <a:rPr lang="en-GB" sz="3600" b="1" dirty="0" smtClean="0"/>
              <a:t>eedback </a:t>
            </a:r>
            <a:r>
              <a:rPr lang="en-GB" sz="3600" dirty="0" smtClean="0"/>
              <a:t>on Individual </a:t>
            </a:r>
            <a:r>
              <a:rPr lang="en-GB" sz="3600" dirty="0"/>
              <a:t>Persuasive </a:t>
            </a:r>
            <a:r>
              <a:rPr lang="en-GB" sz="3600" dirty="0" smtClean="0"/>
              <a:t>Presentations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103310" y="1988292"/>
            <a:ext cx="66840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Debriefing on individual presentations</a:t>
            </a:r>
            <a:r>
              <a:rPr lang="en-GB" sz="2400" dirty="0"/>
              <a:t>: 1 person / group to talk about what was done well &amp; what could have been done </a:t>
            </a:r>
            <a:r>
              <a:rPr lang="en-GB" sz="2400" dirty="0" smtClean="0"/>
              <a:t>better</a:t>
            </a:r>
          </a:p>
          <a:p>
            <a:endParaRPr lang="en-US" sz="2400" dirty="0" smtClean="0"/>
          </a:p>
          <a:p>
            <a:r>
              <a:rPr lang="en-US" sz="2400" dirty="0" smtClean="0"/>
              <a:t>Class feedback discussion based on: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Audience orientation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Organisation</a:t>
            </a:r>
            <a:r>
              <a:rPr lang="en-US" sz="2400" dirty="0" smtClean="0"/>
              <a:t>: intro, body, conclusion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Delivery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Visual design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Language (oral delivery)</a:t>
            </a:r>
          </a:p>
          <a:p>
            <a:endParaRPr lang="en-US" sz="2400" dirty="0"/>
          </a:p>
          <a:p>
            <a:r>
              <a:rPr lang="en-US" sz="2400" dirty="0"/>
              <a:t>Common </a:t>
            </a:r>
            <a:r>
              <a:rPr lang="en-US" sz="2400" dirty="0" smtClean="0"/>
              <a:t>challenges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12938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ChangeArrowheads="1"/>
          </p:cNvSpPr>
          <p:nvPr/>
        </p:nvSpPr>
        <p:spPr bwMode="auto">
          <a:xfrm>
            <a:off x="703267" y="709613"/>
            <a:ext cx="7737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 b="1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70658" name="Rectangle 3"/>
          <p:cNvSpPr>
            <a:spLocks noChangeArrowheads="1"/>
          </p:cNvSpPr>
          <p:nvPr/>
        </p:nvSpPr>
        <p:spPr bwMode="auto">
          <a:xfrm>
            <a:off x="647700" y="1697039"/>
            <a:ext cx="8388796" cy="399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2400" dirty="0" smtClean="0"/>
              <a:t>Based on </a:t>
            </a:r>
            <a:r>
              <a:rPr lang="en-GB" sz="2400" dirty="0" err="1" smtClean="0"/>
              <a:t>Munter</a:t>
            </a:r>
            <a:r>
              <a:rPr lang="en-GB" sz="2400" dirty="0" smtClean="0"/>
              <a:t> textbook: chapters </a:t>
            </a:r>
            <a:r>
              <a:rPr lang="en-GB" sz="2400" dirty="0"/>
              <a:t>I, III and </a:t>
            </a:r>
            <a:r>
              <a:rPr lang="en-GB" sz="2400" dirty="0" smtClean="0"/>
              <a:t>IV</a:t>
            </a:r>
          </a:p>
          <a:p>
            <a:pPr lvl="0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2400" b="1" dirty="0" smtClean="0"/>
              <a:t>Begin at 2.15pm</a:t>
            </a:r>
            <a:r>
              <a:rPr lang="en-GB" sz="2400" dirty="0" smtClean="0"/>
              <a:t> </a:t>
            </a:r>
            <a:r>
              <a:rPr lang="en-GB" sz="2400" dirty="0"/>
              <a:t>in </a:t>
            </a:r>
            <a:r>
              <a:rPr lang="en-US" sz="2400" dirty="0">
                <a:solidFill>
                  <a:srgbClr val="FF0000"/>
                </a:solidFill>
              </a:rPr>
              <a:t>PC </a:t>
            </a:r>
            <a:r>
              <a:rPr lang="en-US" sz="2400" dirty="0" smtClean="0">
                <a:solidFill>
                  <a:srgbClr val="FF0000"/>
                </a:solidFill>
              </a:rPr>
              <a:t>classroom </a:t>
            </a:r>
            <a:r>
              <a:rPr lang="en-US" sz="2400" b="1" dirty="0" smtClean="0">
                <a:solidFill>
                  <a:srgbClr val="FF0000"/>
                </a:solidFill>
              </a:rPr>
              <a:t>U257</a:t>
            </a:r>
            <a:endParaRPr lang="en-GB" sz="2400" dirty="0" smtClean="0">
              <a:solidFill>
                <a:srgbClr val="FF0000"/>
              </a:solidFill>
            </a:endParaRPr>
          </a:p>
          <a:p>
            <a:pPr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000000"/>
                </a:solidFill>
              </a:rPr>
              <a:t>90 </a:t>
            </a:r>
            <a:r>
              <a:rPr lang="en-GB" sz="2400" dirty="0">
                <a:solidFill>
                  <a:srgbClr val="000000"/>
                </a:solidFill>
              </a:rPr>
              <a:t>minutes </a:t>
            </a:r>
          </a:p>
          <a:p>
            <a:pPr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</a:rPr>
              <a:t>Closed book: no notes, </a:t>
            </a:r>
            <a:r>
              <a:rPr lang="en-GB" sz="2400" dirty="0" smtClean="0">
                <a:solidFill>
                  <a:srgbClr val="000000"/>
                </a:solidFill>
              </a:rPr>
              <a:t>no textbook, no </a:t>
            </a:r>
            <a:r>
              <a:rPr lang="en-GB" sz="2400" dirty="0">
                <a:solidFill>
                  <a:srgbClr val="000000"/>
                </a:solidFill>
              </a:rPr>
              <a:t>internet</a:t>
            </a:r>
          </a:p>
          <a:p>
            <a:pPr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</a:rPr>
              <a:t>Upload to </a:t>
            </a:r>
            <a:r>
              <a:rPr lang="en-GB" sz="2400" dirty="0"/>
              <a:t>I</a:t>
            </a:r>
            <a:r>
              <a:rPr lang="en-GB" sz="2400" dirty="0" smtClean="0"/>
              <a:t>n-Class </a:t>
            </a:r>
            <a:r>
              <a:rPr lang="en-GB" sz="2400" dirty="0"/>
              <a:t>T</a:t>
            </a:r>
            <a:r>
              <a:rPr lang="en-GB" sz="2400" dirty="0" smtClean="0"/>
              <a:t>est </a:t>
            </a:r>
            <a:r>
              <a:rPr lang="en-GB" sz="2400" dirty="0">
                <a:solidFill>
                  <a:srgbClr val="000000"/>
                </a:solidFill>
              </a:rPr>
              <a:t>folder </a:t>
            </a:r>
            <a:r>
              <a:rPr lang="en-GB" sz="2400" dirty="0" smtClean="0">
                <a:solidFill>
                  <a:srgbClr val="000000"/>
                </a:solidFill>
              </a:rPr>
              <a:t>in </a:t>
            </a:r>
            <a:r>
              <a:rPr lang="en-GB" sz="2400" dirty="0" err="1" smtClean="0">
                <a:solidFill>
                  <a:srgbClr val="000000"/>
                </a:solidFill>
              </a:rPr>
              <a:t>MyCourses</a:t>
            </a:r>
            <a:endParaRPr lang="en-GB" sz="2400" dirty="0" smtClean="0">
              <a:solidFill>
                <a:srgbClr val="000000"/>
              </a:solidFill>
            </a:endParaRPr>
          </a:p>
        </p:txBody>
      </p:sp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661991" y="822325"/>
            <a:ext cx="7737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 smtClean="0"/>
              <a:t>A3 </a:t>
            </a:r>
            <a:r>
              <a:rPr lang="en-GB" sz="3200" b="1" dirty="0" smtClean="0">
                <a:solidFill>
                  <a:srgbClr val="000000"/>
                </a:solidFill>
              </a:rPr>
              <a:t>In-class test (Session 4)</a:t>
            </a:r>
            <a:endParaRPr lang="en-GB" sz="3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" y="6293134"/>
            <a:ext cx="1774378" cy="34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382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747" y="654212"/>
            <a:ext cx="67609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Assignment 4: Persuasive team presentation (15%) &amp; critical appraisal (10%)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295747" y="2911885"/>
            <a:ext cx="661985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See details in </a:t>
            </a:r>
            <a:r>
              <a:rPr lang="en-US" sz="2400" dirty="0" err="1" smtClean="0"/>
              <a:t>MyCourses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Teams to choose their topics this week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938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938" y="572810"/>
            <a:ext cx="7772400" cy="1470025"/>
          </a:xfrm>
        </p:spPr>
        <p:txBody>
          <a:bodyPr>
            <a:normAutofit/>
          </a:bodyPr>
          <a:lstStyle/>
          <a:p>
            <a:r>
              <a:rPr lang="en-GB" sz="3600" b="1" dirty="0"/>
              <a:t>Preparation for session 4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6150" y="1945172"/>
            <a:ext cx="6400800" cy="2460353"/>
          </a:xfrm>
        </p:spPr>
        <p:txBody>
          <a:bodyPr>
            <a:normAutofit fontScale="77500" lnSpcReduction="20000"/>
          </a:bodyPr>
          <a:lstStyle/>
          <a:p>
            <a:pPr marL="457200" lvl="0" indent="-457200" algn="l">
              <a:buFont typeface="Arial"/>
              <a:buChar char="•"/>
            </a:pPr>
            <a:r>
              <a:rPr lang="en-GB" sz="2600" b="1" dirty="0" smtClean="0">
                <a:solidFill>
                  <a:schemeClr val="tx1"/>
                </a:solidFill>
              </a:rPr>
              <a:t>Individual </a:t>
            </a:r>
            <a:r>
              <a:rPr lang="en-GB" sz="2600" b="1" dirty="0">
                <a:solidFill>
                  <a:schemeClr val="tx1"/>
                </a:solidFill>
              </a:rPr>
              <a:t>Persuasive Presentation reflection paper (A2b)</a:t>
            </a:r>
            <a:r>
              <a:rPr lang="en-GB" sz="2600" dirty="0">
                <a:solidFill>
                  <a:schemeClr val="tx1"/>
                </a:solidFill>
              </a:rPr>
              <a:t> – </a:t>
            </a:r>
            <a:r>
              <a:rPr lang="en-GB" sz="2600">
                <a:solidFill>
                  <a:schemeClr val="tx1"/>
                </a:solidFill>
              </a:rPr>
              <a:t>due </a:t>
            </a:r>
            <a:r>
              <a:rPr lang="en-GB" sz="2600" smtClean="0">
                <a:solidFill>
                  <a:schemeClr val="tx1"/>
                </a:solidFill>
              </a:rPr>
              <a:t>5p</a:t>
            </a:r>
            <a:r>
              <a:rPr lang="en-GB" sz="2600" smtClean="0">
                <a:solidFill>
                  <a:schemeClr val="tx1"/>
                </a:solidFill>
              </a:rPr>
              <a:t>m </a:t>
            </a:r>
            <a:r>
              <a:rPr lang="en-GB" sz="2600" dirty="0" smtClean="0">
                <a:solidFill>
                  <a:schemeClr val="tx1"/>
                </a:solidFill>
              </a:rPr>
              <a:t>Wednesday 18 November </a:t>
            </a:r>
            <a:r>
              <a:rPr lang="fi-FI" sz="2600" dirty="0" smtClean="0">
                <a:solidFill>
                  <a:schemeClr val="tx1"/>
                </a:solidFill>
              </a:rPr>
              <a:t>in </a:t>
            </a:r>
            <a:r>
              <a:rPr lang="fi-FI" sz="2600" dirty="0" err="1" smtClean="0">
                <a:solidFill>
                  <a:schemeClr val="tx1"/>
                </a:solidFill>
              </a:rPr>
              <a:t>MyCourses</a:t>
            </a:r>
            <a:r>
              <a:rPr lang="fi-FI" sz="2600" dirty="0" smtClean="0">
                <a:solidFill>
                  <a:schemeClr val="tx1"/>
                </a:solidFill>
              </a:rPr>
              <a:t> </a:t>
            </a:r>
            <a:endParaRPr lang="en-US" sz="2600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/>
              <a:buChar char="•"/>
            </a:pPr>
            <a:r>
              <a:rPr lang="en-GB" sz="2600" dirty="0">
                <a:solidFill>
                  <a:schemeClr val="tx1"/>
                </a:solidFill>
              </a:rPr>
              <a:t>Prepare for </a:t>
            </a:r>
            <a:r>
              <a:rPr lang="en-GB" sz="2600" b="1" dirty="0">
                <a:solidFill>
                  <a:schemeClr val="tx1"/>
                </a:solidFill>
              </a:rPr>
              <a:t>in-class test (A3</a:t>
            </a:r>
            <a:r>
              <a:rPr lang="en-GB" sz="2600" b="1" dirty="0" smtClean="0">
                <a:solidFill>
                  <a:schemeClr val="tx1"/>
                </a:solidFill>
              </a:rPr>
              <a:t>) beginning 2.15pm </a:t>
            </a:r>
            <a:r>
              <a:rPr lang="en-GB" sz="2600" dirty="0" smtClean="0">
                <a:solidFill>
                  <a:srgbClr val="FF0000"/>
                </a:solidFill>
              </a:rPr>
              <a:t>in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room </a:t>
            </a:r>
            <a:r>
              <a:rPr lang="en-US" sz="2800" b="1" dirty="0">
                <a:solidFill>
                  <a:srgbClr val="FF0000"/>
                </a:solidFill>
              </a:rPr>
              <a:t>U257</a:t>
            </a:r>
            <a:endParaRPr lang="en-GB" sz="2600" b="1" dirty="0">
              <a:solidFill>
                <a:srgbClr val="FF0000"/>
              </a:solidFill>
            </a:endParaRPr>
          </a:p>
          <a:p>
            <a:pPr marL="457200" lvl="0" indent="-457200" algn="l">
              <a:buFont typeface="Arial"/>
              <a:buChar char="•"/>
            </a:pPr>
            <a:r>
              <a:rPr lang="en-GB" sz="2600" dirty="0" smtClean="0">
                <a:solidFill>
                  <a:schemeClr val="tx1"/>
                </a:solidFill>
              </a:rPr>
              <a:t>Begin preparing for </a:t>
            </a:r>
            <a:r>
              <a:rPr lang="en-GB" sz="2600" b="1" dirty="0" smtClean="0">
                <a:solidFill>
                  <a:schemeClr val="tx1"/>
                </a:solidFill>
              </a:rPr>
              <a:t>A4 final </a:t>
            </a:r>
            <a:r>
              <a:rPr lang="en-GB" sz="2600" b="1" dirty="0">
                <a:solidFill>
                  <a:schemeClr val="tx1"/>
                </a:solidFill>
              </a:rPr>
              <a:t>team </a:t>
            </a:r>
            <a:r>
              <a:rPr lang="en-GB" sz="2600" b="1" dirty="0" smtClean="0">
                <a:solidFill>
                  <a:schemeClr val="tx1"/>
                </a:solidFill>
              </a:rPr>
              <a:t>presentation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smtClean="0">
                <a:solidFill>
                  <a:schemeClr val="tx1"/>
                </a:solidFill>
              </a:rPr>
              <a:t>- </a:t>
            </a:r>
            <a:r>
              <a:rPr lang="en-GB" sz="2600" dirty="0">
                <a:solidFill>
                  <a:schemeClr val="tx1"/>
                </a:solidFill>
              </a:rPr>
              <a:t>including strategy </a:t>
            </a:r>
            <a:r>
              <a:rPr lang="en-GB" sz="2600" dirty="0" smtClean="0">
                <a:solidFill>
                  <a:schemeClr val="tx1"/>
                </a:solidFill>
              </a:rPr>
              <a:t>outline</a:t>
            </a:r>
            <a:r>
              <a:rPr lang="en-GB" sz="2600" b="1" dirty="0" smtClean="0">
                <a:solidFill>
                  <a:schemeClr val="tx1"/>
                </a:solidFill>
              </a:rPr>
              <a:t> </a:t>
            </a:r>
            <a:r>
              <a:rPr lang="en-GB" sz="2600" dirty="0" smtClean="0">
                <a:solidFill>
                  <a:schemeClr val="tx1"/>
                </a:solidFill>
              </a:rPr>
              <a:t>due in </a:t>
            </a:r>
            <a:r>
              <a:rPr lang="en-GB" sz="2600" dirty="0" err="1" smtClean="0">
                <a:solidFill>
                  <a:schemeClr val="tx1"/>
                </a:solidFill>
              </a:rPr>
              <a:t>MyCourses</a:t>
            </a:r>
            <a:r>
              <a:rPr lang="en-GB" sz="2600" dirty="0" smtClean="0">
                <a:solidFill>
                  <a:schemeClr val="tx1"/>
                </a:solidFill>
              </a:rPr>
              <a:t> midday Tuesday 24 November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48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ChangeArrowheads="1"/>
          </p:cNvSpPr>
          <p:nvPr/>
        </p:nvSpPr>
        <p:spPr bwMode="auto">
          <a:xfrm>
            <a:off x="703265" y="709613"/>
            <a:ext cx="7737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3200" b="1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70658" name="Rectangle 3"/>
          <p:cNvSpPr>
            <a:spLocks noChangeArrowheads="1"/>
          </p:cNvSpPr>
          <p:nvPr/>
        </p:nvSpPr>
        <p:spPr bwMode="auto">
          <a:xfrm>
            <a:off x="647703" y="1201133"/>
            <a:ext cx="7793038" cy="448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60000"/>
              </a:lnSpc>
              <a:spcBef>
                <a:spcPct val="20000"/>
              </a:spcBef>
              <a:buFont typeface="Verdana" pitchFamily="34" charset="0"/>
              <a:buAutoNum type="arabicPeriod"/>
            </a:pPr>
            <a:r>
              <a:rPr lang="en-GB" sz="2000" dirty="0" smtClean="0"/>
              <a:t>High Impact </a:t>
            </a:r>
            <a:r>
              <a:rPr lang="en-GB" sz="2000" b="1" dirty="0" smtClean="0"/>
              <a:t>Presentations</a:t>
            </a:r>
          </a:p>
          <a:p>
            <a:pPr marL="457200" indent="-457200">
              <a:lnSpc>
                <a:spcPct val="160000"/>
              </a:lnSpc>
              <a:spcBef>
                <a:spcPct val="20000"/>
              </a:spcBef>
              <a:buFont typeface="Verdana" pitchFamily="34" charset="0"/>
              <a:buAutoNum type="arabicPeriod"/>
            </a:pPr>
            <a:r>
              <a:rPr lang="en-GB" sz="2000" b="1" dirty="0" smtClean="0"/>
              <a:t>Individual Persuasive Presentations </a:t>
            </a:r>
            <a:r>
              <a:rPr lang="en-GB" sz="2000" dirty="0" smtClean="0"/>
              <a:t>in groups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/>
              <a:t>Discuss </a:t>
            </a:r>
            <a:r>
              <a:rPr lang="en-GB" sz="2000" b="1" dirty="0" smtClean="0"/>
              <a:t>A4 Team Presentation &amp; A3 Test</a:t>
            </a:r>
          </a:p>
        </p:txBody>
      </p:sp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637799" y="483658"/>
            <a:ext cx="7737475" cy="7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3200" b="1" dirty="0"/>
              <a:t>Today’s agenda</a:t>
            </a:r>
            <a:endParaRPr lang="en-GB" sz="3200" b="1" dirty="0">
              <a:latin typeface="Verdan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" y="6293130"/>
            <a:ext cx="1774378" cy="343927"/>
          </a:xfrm>
          <a:prstGeom prst="rect">
            <a:avLst/>
          </a:prstGeom>
        </p:spPr>
      </p:pic>
      <p:pic>
        <p:nvPicPr>
          <p:cNvPr id="3" name="Picture 2" descr="7863427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248" y="3868372"/>
            <a:ext cx="4351326" cy="270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1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High Impact </a:t>
            </a:r>
            <a:r>
              <a:rPr lang="en-US" sz="3600" b="1" dirty="0" smtClean="0">
                <a:solidFill>
                  <a:srgbClr val="660066"/>
                </a:solidFill>
              </a:rPr>
              <a:t>Intros</a:t>
            </a:r>
            <a:endParaRPr lang="en-US" sz="3600" b="1" dirty="0">
              <a:solidFill>
                <a:srgbClr val="66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3390" y="1792398"/>
            <a:ext cx="36795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Create </a:t>
            </a:r>
            <a:r>
              <a:rPr lang="en-US" b="1" dirty="0" smtClean="0"/>
              <a:t>motivation</a:t>
            </a:r>
            <a:r>
              <a:rPr lang="en-US" dirty="0" smtClean="0"/>
              <a:t>: what’s in it for me?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 smtClean="0"/>
              <a:t>Promise</a:t>
            </a:r>
            <a:r>
              <a:rPr lang="en-US" dirty="0" smtClean="0"/>
              <a:t> of new ideas or info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 smtClean="0"/>
              <a:t>Solution</a:t>
            </a:r>
            <a:r>
              <a:rPr lang="en-US" dirty="0" smtClean="0"/>
              <a:t> to a problem they are facing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Gain </a:t>
            </a:r>
            <a:r>
              <a:rPr lang="en-US" b="1" dirty="0" smtClean="0"/>
              <a:t>credibility</a:t>
            </a:r>
          </a:p>
          <a:p>
            <a:pPr marL="285750" indent="-285750">
              <a:buFont typeface="Arial"/>
              <a:buChar char="•"/>
            </a:pPr>
            <a:r>
              <a:rPr lang="en-US" b="1" dirty="0"/>
              <a:t>Context</a:t>
            </a:r>
            <a:r>
              <a:rPr lang="en-US" dirty="0"/>
              <a:t>/</a:t>
            </a:r>
            <a:r>
              <a:rPr lang="en-US" dirty="0" smtClean="0"/>
              <a:t>Overview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Arouse </a:t>
            </a:r>
            <a:r>
              <a:rPr lang="en-US" b="1" dirty="0"/>
              <a:t>interest</a:t>
            </a:r>
            <a:r>
              <a:rPr lang="en-US" dirty="0"/>
              <a:t> – “grabbers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68296" y="1792398"/>
            <a:ext cx="34777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Great Grabbers!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Surprise</a:t>
            </a:r>
            <a:r>
              <a:rPr lang="en-US" dirty="0" smtClean="0"/>
              <a:t>: interesting facts, stats or controversial claims</a:t>
            </a:r>
          </a:p>
          <a:p>
            <a:pPr marL="285750" indent="-285750">
              <a:buFont typeface="Arial"/>
              <a:buChar char="•"/>
            </a:pPr>
            <a:r>
              <a:rPr lang="en-US" b="1" dirty="0"/>
              <a:t>Question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Quotation</a:t>
            </a:r>
            <a:r>
              <a:rPr lang="en-US" dirty="0" smtClean="0"/>
              <a:t>: ‘</a:t>
            </a:r>
            <a:r>
              <a:rPr lang="en-US" i="1" dirty="0"/>
              <a:t>However beautiful the strategy, you should occasionally look at the results</a:t>
            </a:r>
            <a:r>
              <a:rPr lang="en-US" dirty="0" smtClean="0"/>
              <a:t>.’ – Sir Winston Churchill</a:t>
            </a:r>
          </a:p>
        </p:txBody>
      </p:sp>
      <p:pic>
        <p:nvPicPr>
          <p:cNvPr id="5" name="Picture 4" descr="223032-Kung Fu High Impact Hea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690" y="4654721"/>
            <a:ext cx="3937002" cy="220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85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High Impact </a:t>
            </a:r>
            <a:r>
              <a:rPr lang="en-US" sz="3600" b="1" dirty="0" smtClean="0">
                <a:solidFill>
                  <a:srgbClr val="660066"/>
                </a:solidFill>
              </a:rPr>
              <a:t>Conclusions</a:t>
            </a:r>
            <a:endParaRPr lang="en-US" sz="3600" b="1" dirty="0">
              <a:solidFill>
                <a:srgbClr val="66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6865" y="1922970"/>
            <a:ext cx="60269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Repeat </a:t>
            </a:r>
            <a:r>
              <a:rPr lang="en-US" b="1" dirty="0" smtClean="0"/>
              <a:t>key message</a:t>
            </a:r>
            <a:r>
              <a:rPr lang="en-US" dirty="0" smtClean="0"/>
              <a:t>/s</a:t>
            </a:r>
          </a:p>
          <a:p>
            <a:pPr marL="285750" indent="-285750">
              <a:buFont typeface="Arial"/>
              <a:buChar char="•"/>
            </a:pPr>
            <a:r>
              <a:rPr lang="en-US" b="1" dirty="0"/>
              <a:t>Link</a:t>
            </a:r>
            <a:r>
              <a:rPr lang="en-US" dirty="0"/>
              <a:t> back to Intro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Call for </a:t>
            </a:r>
            <a:r>
              <a:rPr lang="en-US" b="1" dirty="0" smtClean="0"/>
              <a:t>action</a:t>
            </a:r>
            <a:r>
              <a:rPr lang="en-US" dirty="0" smtClean="0"/>
              <a:t> - next steps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Finish on</a:t>
            </a:r>
            <a:r>
              <a:rPr lang="en-US" b="1" dirty="0" smtClean="0"/>
              <a:t> high note </a:t>
            </a:r>
            <a:r>
              <a:rPr lang="en-US" dirty="0" smtClean="0"/>
              <a:t>(something to clap about &amp; get audience talking in the break)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“</a:t>
            </a:r>
            <a:r>
              <a:rPr lang="en-US" dirty="0" err="1"/>
              <a:t>Feelgood</a:t>
            </a:r>
            <a:r>
              <a:rPr lang="en-US" dirty="0"/>
              <a:t>” or “goodwill” endings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2" name="Picture 1" descr="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341" y="4464175"/>
            <a:ext cx="3191764" cy="239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60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53132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High Impact </a:t>
            </a:r>
            <a:r>
              <a:rPr lang="en-US" sz="3200" b="1" dirty="0" smtClean="0">
                <a:solidFill>
                  <a:srgbClr val="660066"/>
                </a:solidFill>
              </a:rPr>
              <a:t>Transitions</a:t>
            </a:r>
            <a:endParaRPr lang="en-US" sz="3200" b="1" dirty="0">
              <a:solidFill>
                <a:srgbClr val="66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6865" y="1811710"/>
            <a:ext cx="60269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First… next…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Why? Because…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Now let’s look at…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Here’s how I think we can solve this problem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You may be asking “How </a:t>
            </a:r>
            <a:r>
              <a:rPr lang="en-US" sz="2000" dirty="0"/>
              <a:t>do we achieve that</a:t>
            </a:r>
            <a:r>
              <a:rPr lang="en-US" sz="2000" dirty="0" smtClean="0"/>
              <a:t>?” Well, let me tell you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Here’s my next point</a:t>
            </a:r>
            <a:endParaRPr lang="en-US" sz="2000" dirty="0"/>
          </a:p>
        </p:txBody>
      </p:sp>
      <p:pic>
        <p:nvPicPr>
          <p:cNvPr id="5" name="Picture 4" descr="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791" y="4715763"/>
            <a:ext cx="2856313" cy="214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98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High Impact </a:t>
            </a:r>
            <a:r>
              <a:rPr lang="en-US" sz="3600" b="1" dirty="0" smtClean="0">
                <a:solidFill>
                  <a:srgbClr val="660066"/>
                </a:solidFill>
              </a:rPr>
              <a:t>Engagement</a:t>
            </a:r>
            <a:endParaRPr lang="en-US" sz="3600" b="1" dirty="0">
              <a:solidFill>
                <a:srgbClr val="66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9042" y="1779190"/>
            <a:ext cx="60269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Speak directly </a:t>
            </a:r>
            <a:r>
              <a:rPr lang="en-US" sz="2000" dirty="0" smtClean="0"/>
              <a:t>to their needs, problem, situation: </a:t>
            </a:r>
          </a:p>
          <a:p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“</a:t>
            </a:r>
            <a:r>
              <a:rPr lang="en-US" sz="2000" dirty="0" smtClean="0">
                <a:solidFill>
                  <a:srgbClr val="000090"/>
                </a:solidFill>
              </a:rPr>
              <a:t>You</a:t>
            </a:r>
            <a:r>
              <a:rPr lang="en-US" sz="2000" dirty="0" smtClean="0"/>
              <a:t> may be </a:t>
            </a:r>
            <a:r>
              <a:rPr lang="en-US" sz="2000" dirty="0" smtClean="0">
                <a:solidFill>
                  <a:srgbClr val="000090"/>
                </a:solidFill>
              </a:rPr>
              <a:t>a first-year student </a:t>
            </a:r>
            <a:r>
              <a:rPr lang="en-US" sz="2000" dirty="0" smtClean="0"/>
              <a:t>looking for </a:t>
            </a:r>
            <a:r>
              <a:rPr lang="en-US" sz="2000" dirty="0" smtClean="0">
                <a:solidFill>
                  <a:srgbClr val="000090"/>
                </a:solidFill>
              </a:rPr>
              <a:t>part-time work</a:t>
            </a:r>
            <a:r>
              <a:rPr lang="en-US" sz="2000" dirty="0" smtClean="0"/>
              <a:t>.”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“</a:t>
            </a:r>
            <a:r>
              <a:rPr lang="en-US" sz="2000" dirty="0" smtClean="0">
                <a:solidFill>
                  <a:srgbClr val="000090"/>
                </a:solidFill>
              </a:rPr>
              <a:t>You</a:t>
            </a:r>
            <a:r>
              <a:rPr lang="en-US" sz="2000" dirty="0" smtClean="0"/>
              <a:t> may be </a:t>
            </a:r>
            <a:r>
              <a:rPr lang="en-US" sz="2000" dirty="0" smtClean="0">
                <a:solidFill>
                  <a:srgbClr val="000090"/>
                </a:solidFill>
              </a:rPr>
              <a:t>sitting there </a:t>
            </a:r>
            <a:r>
              <a:rPr lang="en-US" sz="2000" dirty="0" smtClean="0"/>
              <a:t>thinking ‘So what’s in it for me?’”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“When </a:t>
            </a:r>
            <a:r>
              <a:rPr lang="en-US" sz="2000" dirty="0" smtClean="0">
                <a:solidFill>
                  <a:srgbClr val="000090"/>
                </a:solidFill>
              </a:rPr>
              <a:t>you</a:t>
            </a:r>
            <a:r>
              <a:rPr lang="en-US" sz="2000" dirty="0" smtClean="0"/>
              <a:t> go back </a:t>
            </a:r>
            <a:r>
              <a:rPr lang="en-US" sz="2000" dirty="0" smtClean="0">
                <a:solidFill>
                  <a:srgbClr val="000090"/>
                </a:solidFill>
              </a:rPr>
              <a:t>to your office tomorrow</a:t>
            </a:r>
            <a:r>
              <a:rPr lang="en-US" sz="2000" dirty="0" smtClean="0"/>
              <a:t>, do this…”</a:t>
            </a:r>
          </a:p>
        </p:txBody>
      </p:sp>
      <p:pic>
        <p:nvPicPr>
          <p:cNvPr id="6" name="Picture 5" descr="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341" y="4464175"/>
            <a:ext cx="3191764" cy="239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37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660066"/>
                </a:solidFill>
              </a:rPr>
              <a:t>More </a:t>
            </a:r>
            <a:r>
              <a:rPr lang="en-US" sz="3600" b="1" dirty="0" smtClean="0"/>
              <a:t>High Impact presentation tips</a:t>
            </a:r>
            <a:endParaRPr lang="en-US" sz="3600" b="1" dirty="0"/>
          </a:p>
        </p:txBody>
      </p:sp>
      <p:pic>
        <p:nvPicPr>
          <p:cNvPr id="6" name="Picture 5" descr="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341" y="4464175"/>
            <a:ext cx="3191764" cy="23938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9751" y="1570038"/>
            <a:ext cx="69277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Use </a:t>
            </a:r>
            <a:r>
              <a:rPr lang="en-US" b="1" dirty="0"/>
              <a:t>previews</a:t>
            </a:r>
            <a:r>
              <a:rPr lang="en-US" dirty="0"/>
              <a:t> (agenda)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Consider the audience your </a:t>
            </a:r>
            <a:r>
              <a:rPr lang="en-US" b="1" dirty="0"/>
              <a:t>friends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Give them powerful </a:t>
            </a:r>
            <a:r>
              <a:rPr lang="en-US" b="1" dirty="0"/>
              <a:t>visualizations</a:t>
            </a:r>
            <a:r>
              <a:rPr lang="en-US" dirty="0"/>
              <a:t> – metaphors, similes, mental images</a:t>
            </a:r>
            <a:r>
              <a:rPr lang="en-US" dirty="0" smtClean="0"/>
              <a:t>… like </a:t>
            </a:r>
            <a:r>
              <a:rPr lang="en-US" dirty="0" smtClean="0">
                <a:solidFill>
                  <a:srgbClr val="FF6600"/>
                </a:solidFill>
              </a:rPr>
              <a:t>fireworks</a:t>
            </a:r>
            <a:r>
              <a:rPr lang="en-US" dirty="0" smtClean="0"/>
              <a:t> in their imagination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b="1" dirty="0"/>
              <a:t>Own the content </a:t>
            </a:r>
            <a:r>
              <a:rPr lang="en-US" dirty="0"/>
              <a:t>– </a:t>
            </a:r>
            <a:r>
              <a:rPr lang="en-US" dirty="0" err="1"/>
              <a:t>eg</a:t>
            </a:r>
            <a:r>
              <a:rPr lang="en-US" dirty="0"/>
              <a:t> Bit Bang </a:t>
            </a:r>
            <a:r>
              <a:rPr lang="en-US" dirty="0" smtClean="0"/>
              <a:t>experience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b="1" dirty="0"/>
              <a:t>Simplify</a:t>
            </a:r>
            <a:r>
              <a:rPr lang="en-US" dirty="0"/>
              <a:t> complexities – </a:t>
            </a:r>
            <a:r>
              <a:rPr lang="en-US" dirty="0" err="1"/>
              <a:t>eg</a:t>
            </a:r>
            <a:r>
              <a:rPr lang="en-US" dirty="0"/>
              <a:t> image of “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wrestling</a:t>
            </a:r>
            <a:r>
              <a:rPr lang="en-US" dirty="0"/>
              <a:t>” to show industry tensions…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597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88" t="2973" r="3005" b="4534"/>
          <a:stretch/>
        </p:blipFill>
        <p:spPr>
          <a:xfrm>
            <a:off x="632524" y="1570063"/>
            <a:ext cx="7971924" cy="482645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1551" y="680138"/>
            <a:ext cx="8087049" cy="71326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Power to the people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679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81000"/>
            <a:ext cx="7912100" cy="609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95628" y="5225569"/>
            <a:ext cx="2099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collaborate</a:t>
            </a:r>
            <a:r>
              <a:rPr lang="en-AU" sz="2800" dirty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6930" y="5225569"/>
            <a:ext cx="2099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chemeClr val="bg1"/>
                </a:solidFill>
              </a:rPr>
              <a:t>produce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7365" y="4162199"/>
            <a:ext cx="2099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share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022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587</Words>
  <Application>Microsoft Macintosh PowerPoint</Application>
  <PresentationFormat>On-screen Show (4:3)</PresentationFormat>
  <Paragraphs>105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High Impact Intros</vt:lpstr>
      <vt:lpstr>PowerPoint Presentation</vt:lpstr>
      <vt:lpstr>PowerPoint Presentation</vt:lpstr>
      <vt:lpstr>PowerPoint Presentation</vt:lpstr>
      <vt:lpstr>PowerPoint Presentation</vt:lpstr>
      <vt:lpstr>Power to the people</vt:lpstr>
      <vt:lpstr>PowerPoint Presentation</vt:lpstr>
      <vt:lpstr>PowerPoint Presentation</vt:lpstr>
      <vt:lpstr>PowerPoint Presentation</vt:lpstr>
      <vt:lpstr>A2 Individual Persuasive Presentations</vt:lpstr>
      <vt:lpstr>Feedback on Individual Persuasive Presentations</vt:lpstr>
      <vt:lpstr>PowerPoint Presentation</vt:lpstr>
      <vt:lpstr>PowerPoint Presentation</vt:lpstr>
      <vt:lpstr>Preparation for session 4 </vt:lpstr>
    </vt:vector>
  </TitlesOfParts>
  <Company>Aalto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Badham Mark</dc:creator>
  <cp:lastModifiedBy>Badham Mark</cp:lastModifiedBy>
  <cp:revision>42</cp:revision>
  <dcterms:created xsi:type="dcterms:W3CDTF">2014-11-04T11:10:19Z</dcterms:created>
  <dcterms:modified xsi:type="dcterms:W3CDTF">2015-11-12T12:05:03Z</dcterms:modified>
</cp:coreProperties>
</file>