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  <p:sldMasterId id="2147484793" r:id="rId2"/>
  </p:sldMasterIdLst>
  <p:notesMasterIdLst>
    <p:notesMasterId r:id="rId20"/>
  </p:notesMasterIdLst>
  <p:sldIdLst>
    <p:sldId id="256" r:id="rId3"/>
    <p:sldId id="300" r:id="rId4"/>
    <p:sldId id="287" r:id="rId5"/>
    <p:sldId id="307" r:id="rId6"/>
    <p:sldId id="308" r:id="rId7"/>
    <p:sldId id="309" r:id="rId8"/>
    <p:sldId id="296" r:id="rId9"/>
    <p:sldId id="269" r:id="rId10"/>
    <p:sldId id="297" r:id="rId11"/>
    <p:sldId id="298" r:id="rId12"/>
    <p:sldId id="295" r:id="rId13"/>
    <p:sldId id="304" r:id="rId14"/>
    <p:sldId id="293" r:id="rId15"/>
    <p:sldId id="305" r:id="rId16"/>
    <p:sldId id="270" r:id="rId17"/>
    <p:sldId id="306" r:id="rId18"/>
    <p:sldId id="261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>
          <p15:clr>
            <a:srgbClr val="A4A3A4"/>
          </p15:clr>
        </p15:guide>
        <p15:guide id="2" pos="27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88"/>
    <p:restoredTop sz="94614"/>
  </p:normalViewPr>
  <p:slideViewPr>
    <p:cSldViewPr snapToGrid="0" snapToObjects="1" showGuides="1">
      <p:cViewPr varScale="1">
        <p:scale>
          <a:sx n="90" d="100"/>
          <a:sy n="90" d="100"/>
        </p:scale>
        <p:origin x="1184" y="184"/>
      </p:cViewPr>
      <p:guideLst>
        <p:guide orient="horz" pos="2169"/>
        <p:guide pos="271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C0353-F2C6-4148-83A6-4877DE0B676C}" type="datetimeFigureOut">
              <a:rPr lang="en-US" smtClean="0"/>
              <a:t>4/13/22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A9F8E-E51C-FE47-9DEB-1ACDA4977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09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4" y="1700810"/>
            <a:ext cx="8207375" cy="354279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657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4/13/22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4/13/22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4/13/22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4/13/22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4" y="1701163"/>
            <a:ext cx="8207375" cy="354243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72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702080"/>
            <a:ext cx="8208000" cy="35424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388448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700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4" y="1989288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438088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/>
              <a:t>Drag picture to placeholder or click icon to add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598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4" y="1912267"/>
            <a:ext cx="820737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/>
        </p:nvCxnSpPr>
        <p:spPr>
          <a:xfrm>
            <a:off x="468314" y="5848350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1" y="5654880"/>
            <a:ext cx="2248911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757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4" y="318135"/>
            <a:ext cx="8207375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513934"/>
            <a:ext cx="8207374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327B613C-1AD7-49D3-885D-F654C5CDBAA6}" type="datetime1">
              <a:rPr lang="en-US" smtClean="0"/>
              <a:pPr/>
              <a:t>4/13/22</a:t>
            </a:fld>
            <a:endParaRPr lang="en-US" dirty="0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4"/>
          <p:cNvCxnSpPr/>
          <p:nvPr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654880"/>
            <a:ext cx="2248908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82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318135"/>
            <a:ext cx="8212380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9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10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327B613C-1AD7-49D3-885D-F654C5CDBAA6}" type="datetime1">
              <a:rPr lang="en-US" smtClean="0"/>
              <a:pPr/>
              <a:t>4/13/22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4"/>
          <p:cNvCxnSpPr/>
          <p:nvPr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654880"/>
            <a:ext cx="2248908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202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  <a:prstGeom prst="rect">
            <a:avLst/>
          </a:prstGeo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4/13/22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4/13/22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6021288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6180039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4/13/22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6365777"/>
            <a:ext cx="3619500" cy="16192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27B613C-1AD7-49D3-885D-F654C5CDBAA6}" type="datetime1">
              <a:rPr lang="en-US" smtClean="0"/>
              <a:pPr/>
              <a:t>4/13/22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4" r:id="rId1"/>
    <p:sldLayoutId id="2147484795" r:id="rId2"/>
    <p:sldLayoutId id="2147484796" r:id="rId3"/>
    <p:sldLayoutId id="2147484797" r:id="rId4"/>
    <p:sldLayoutId id="2147484798" r:id="rId5"/>
    <p:sldLayoutId id="2147484799" r:id="rId6"/>
    <p:sldLayoutId id="2147484800" r:id="rId7"/>
    <p:sldLayoutId id="2147484801" r:id="rId8"/>
    <p:sldLayoutId id="2147484802" r:id="rId9"/>
    <p:sldLayoutId id="2147484803" r:id="rId10"/>
    <p:sldLayoutId id="2147484804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en.wikipedia.org/wiki/Simon_Stevin" TargetMode="Externa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youtube.com/watch?v=dt_XJp77-mk" TargetMode="Externa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284" y="1174685"/>
            <a:ext cx="8020275" cy="2782294"/>
          </a:xfrm>
        </p:spPr>
        <p:txBody>
          <a:bodyPr/>
          <a:lstStyle/>
          <a:p>
            <a:r>
              <a:rPr lang="en-US" sz="4400" dirty="0" err="1"/>
              <a:t>Klassinen</a:t>
            </a:r>
            <a:r>
              <a:rPr lang="en-US" sz="4400" dirty="0"/>
              <a:t> </a:t>
            </a:r>
            <a:r>
              <a:rPr lang="en-US" sz="4400" dirty="0" err="1"/>
              <a:t>dynamiikka</a:t>
            </a:r>
            <a:r>
              <a:rPr lang="en-US" sz="4400" dirty="0"/>
              <a:t>:  </a:t>
            </a:r>
            <a:br>
              <a:rPr lang="en-US" sz="4400" dirty="0"/>
            </a:br>
            <a:r>
              <a:rPr lang="en-US" sz="4400" dirty="0" err="1"/>
              <a:t>Luento</a:t>
            </a:r>
            <a:r>
              <a:rPr lang="en-US" sz="4400" dirty="0"/>
              <a:t>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Martikainen</a:t>
            </a:r>
            <a:r>
              <a:rPr lang="en-US" dirty="0"/>
              <a:t> </a:t>
            </a:r>
            <a:r>
              <a:rPr lang="en-US" dirty="0" err="1"/>
              <a:t>Jani</a:t>
            </a:r>
            <a:r>
              <a:rPr lang="en-US" dirty="0"/>
              <a:t>-Petri</a:t>
            </a:r>
          </a:p>
        </p:txBody>
      </p:sp>
    </p:spTree>
    <p:extLst>
      <p:ext uri="{BB962C8B-B14F-4D97-AF65-F5344CB8AC3E}">
        <p14:creationId xmlns:p14="http://schemas.microsoft.com/office/powerpoint/2010/main" val="152188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ripeta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53" y="1319411"/>
            <a:ext cx="6470140" cy="44610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7672" y="601537"/>
            <a:ext cx="4901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Keskihakuvoima</a:t>
            </a:r>
            <a:r>
              <a:rPr lang="en-US" sz="3200" dirty="0"/>
              <a:t> on </a:t>
            </a:r>
            <a:r>
              <a:rPr lang="en-US" sz="3200" dirty="0" err="1"/>
              <a:t>oikea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96249-B3FF-5B45-ADBA-051E6A4D1D7F}"/>
              </a:ext>
            </a:extLst>
          </p:cNvPr>
          <p:cNvSpPr txBox="1"/>
          <p:nvPr/>
        </p:nvSpPr>
        <p:spPr>
          <a:xfrm>
            <a:off x="3655526" y="6044340"/>
            <a:ext cx="4374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/>
              <a:t>Mihin keskihakuvoima </a:t>
            </a:r>
            <a:r>
              <a:rPr lang="fi-FI" dirty="0"/>
              <a:t>muuten osoittaa?</a:t>
            </a:r>
          </a:p>
        </p:txBody>
      </p:sp>
    </p:spTree>
    <p:extLst>
      <p:ext uri="{BB962C8B-B14F-4D97-AF65-F5344CB8AC3E}">
        <p14:creationId xmlns:p14="http://schemas.microsoft.com/office/powerpoint/2010/main" val="2852049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654"/>
            <a:ext cx="8229600" cy="1381719"/>
          </a:xfrm>
        </p:spPr>
        <p:txBody>
          <a:bodyPr/>
          <a:lstStyle/>
          <a:p>
            <a:r>
              <a:rPr lang="en-US" dirty="0" err="1"/>
              <a:t>Kiihtyvät</a:t>
            </a:r>
            <a:r>
              <a:rPr lang="en-US" dirty="0"/>
              <a:t> </a:t>
            </a:r>
            <a:r>
              <a:rPr lang="en-US" dirty="0" err="1"/>
              <a:t>koordinaatistot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Newtonin</a:t>
            </a:r>
            <a:r>
              <a:rPr lang="en-US" dirty="0"/>
              <a:t> </a:t>
            </a:r>
            <a:r>
              <a:rPr lang="en-US" dirty="0" err="1"/>
              <a:t>laki</a:t>
            </a:r>
            <a:r>
              <a:rPr lang="en-US" dirty="0"/>
              <a:t> </a:t>
            </a:r>
            <a:r>
              <a:rPr lang="en-US" dirty="0" err="1"/>
              <a:t>kiihtyvässä</a:t>
            </a:r>
            <a:r>
              <a:rPr lang="en-US" dirty="0"/>
              <a:t>/</a:t>
            </a:r>
            <a:r>
              <a:rPr lang="en-US" dirty="0" err="1"/>
              <a:t>pyörivässä</a:t>
            </a:r>
            <a:r>
              <a:rPr lang="en-US" dirty="0"/>
              <a:t> </a:t>
            </a:r>
            <a:r>
              <a:rPr lang="en-US" dirty="0" err="1"/>
              <a:t>koordinaatistossa</a:t>
            </a:r>
            <a:r>
              <a:rPr lang="en-US" dirty="0"/>
              <a:t> 10.2</a:t>
            </a:r>
          </a:p>
          <a:p>
            <a:r>
              <a:rPr lang="en-US" dirty="0" err="1"/>
              <a:t>Muistiinpanot</a:t>
            </a:r>
            <a:r>
              <a:rPr lang="en-US" dirty="0"/>
              <a:t>/</a:t>
            </a:r>
            <a:r>
              <a:rPr lang="en-US" dirty="0" err="1"/>
              <a:t>kirja</a:t>
            </a:r>
            <a:r>
              <a:rPr lang="en-US" dirty="0"/>
              <a:t>… </a:t>
            </a:r>
            <a:r>
              <a:rPr lang="en-US" b="1" dirty="0"/>
              <a:t>V </a:t>
            </a:r>
            <a:r>
              <a:rPr lang="en-US" dirty="0"/>
              <a:t>on </a:t>
            </a:r>
            <a:r>
              <a:rPr lang="en-US" dirty="0" err="1"/>
              <a:t>mikä</a:t>
            </a:r>
            <a:r>
              <a:rPr lang="en-US" dirty="0"/>
              <a:t> </a:t>
            </a:r>
            <a:r>
              <a:rPr lang="en-US" dirty="0" err="1"/>
              <a:t>tahansa</a:t>
            </a:r>
            <a:r>
              <a:rPr lang="en-US" dirty="0"/>
              <a:t> </a:t>
            </a:r>
            <a:r>
              <a:rPr lang="en-US" dirty="0" err="1"/>
              <a:t>vektori</a:t>
            </a:r>
            <a:r>
              <a:rPr lang="en-US" dirty="0"/>
              <a:t>, </a:t>
            </a:r>
            <a:r>
              <a:rPr lang="en-US" b="1" dirty="0" err="1"/>
              <a:t>ω</a:t>
            </a:r>
            <a:r>
              <a:rPr lang="en-US" b="1" dirty="0"/>
              <a:t> </a:t>
            </a:r>
            <a:r>
              <a:rPr lang="en-US" b="1" dirty="0" err="1"/>
              <a:t>kulma</a:t>
            </a:r>
            <a:r>
              <a:rPr lang="en-US" dirty="0" err="1"/>
              <a:t>nopeus</a:t>
            </a:r>
            <a:r>
              <a:rPr lang="en-US" dirty="0"/>
              <a:t> </a:t>
            </a:r>
            <a:r>
              <a:rPr lang="en-US" dirty="0" err="1"/>
              <a:t>vektori</a:t>
            </a:r>
            <a:r>
              <a:rPr lang="en-US" dirty="0"/>
              <a:t> </a:t>
            </a:r>
            <a:r>
              <a:rPr lang="en-US" dirty="0" err="1"/>
              <a:t>inertiaali</a:t>
            </a:r>
            <a:r>
              <a:rPr lang="en-US" dirty="0"/>
              <a:t> </a:t>
            </a:r>
            <a:r>
              <a:rPr lang="en-US" dirty="0" err="1"/>
              <a:t>koordinaatistossa</a:t>
            </a:r>
            <a:r>
              <a:rPr lang="en-US" dirty="0"/>
              <a:t> </a:t>
            </a:r>
            <a:endParaRPr lang="en-US" b="1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8" y="4396655"/>
            <a:ext cx="4594577" cy="1058555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8" y="5686779"/>
            <a:ext cx="8932334" cy="78598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8" y="3301633"/>
            <a:ext cx="5915376" cy="97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62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F51B4-335A-364C-B756-814BE156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0"/>
            <a:ext cx="8531817" cy="1600200"/>
          </a:xfrm>
        </p:spPr>
        <p:txBody>
          <a:bodyPr/>
          <a:lstStyle/>
          <a:p>
            <a:r>
              <a:rPr lang="fi-FI" dirty="0"/>
              <a:t>Ei-</a:t>
            </a:r>
            <a:r>
              <a:rPr lang="fi-FI" dirty="0" err="1"/>
              <a:t>inertiaalikoordinaatistot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B690D-CE83-6B49-BA6A-C412D889D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42" y="1937086"/>
            <a:ext cx="7892716" cy="3862136"/>
          </a:xfrm>
        </p:spPr>
        <p:txBody>
          <a:bodyPr/>
          <a:lstStyle/>
          <a:p>
            <a:r>
              <a:rPr lang="fi-FI" dirty="0" err="1"/>
              <a:t>Not</a:t>
            </a:r>
            <a:r>
              <a:rPr lang="fi-FI" dirty="0"/>
              <a:t> magic! </a:t>
            </a:r>
          </a:p>
          <a:p>
            <a:r>
              <a:rPr lang="fi-FI" dirty="0"/>
              <a:t>Koordinaattimuunnos tuottaa liikeyhtälöön uusia termejä</a:t>
            </a:r>
          </a:p>
          <a:p>
            <a:r>
              <a:rPr lang="fi-FI" dirty="0"/>
              <a:t>Ei kuitenkaan uusia vuorovaikutuksia eli siinä mielessä ”näennäisiä” </a:t>
            </a:r>
          </a:p>
          <a:p>
            <a:r>
              <a:rPr lang="fi-FI" dirty="0"/>
              <a:t>…Jos olet jumissa kiihtyvässä koordinaatistossa, joudut kuitenkin elämään niiden kanssa.</a:t>
            </a:r>
          </a:p>
        </p:txBody>
      </p:sp>
    </p:spTree>
    <p:extLst>
      <p:ext uri="{BB962C8B-B14F-4D97-AF65-F5344CB8AC3E}">
        <p14:creationId xmlns:p14="http://schemas.microsoft.com/office/powerpoint/2010/main" val="156548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Kiihtyvässä</a:t>
            </a:r>
            <a:r>
              <a:rPr lang="en-US" dirty="0"/>
              <a:t> </a:t>
            </a:r>
            <a:r>
              <a:rPr lang="en-US" dirty="0" err="1"/>
              <a:t>liikkeessä</a:t>
            </a:r>
            <a:r>
              <a:rPr lang="en-US" dirty="0"/>
              <a:t> </a:t>
            </a:r>
            <a:r>
              <a:rPr lang="en-US" dirty="0" err="1"/>
              <a:t>olevat</a:t>
            </a:r>
            <a:r>
              <a:rPr lang="en-US" dirty="0"/>
              <a:t> </a:t>
            </a:r>
            <a:r>
              <a:rPr lang="en-US" dirty="0" err="1"/>
              <a:t>koordinaatistot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Esimerkkejä</a:t>
            </a:r>
            <a:r>
              <a:rPr lang="en-US" dirty="0"/>
              <a:t>…</a:t>
            </a:r>
          </a:p>
        </p:txBody>
      </p:sp>
      <p:pic>
        <p:nvPicPr>
          <p:cNvPr id="4" name="Picture 3" descr="Right_hand_rule_cross_product.sv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614" y="2330890"/>
            <a:ext cx="4628243" cy="4190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8BFC8D-CCF8-B248-8204-5811A9A0331A}"/>
              </a:ext>
            </a:extLst>
          </p:cNvPr>
          <p:cNvSpPr txBox="1"/>
          <p:nvPr/>
        </p:nvSpPr>
        <p:spPr>
          <a:xfrm>
            <a:off x="852406" y="2572719"/>
            <a:ext cx="446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Mihin suuntaan maapallo muuten pyörii?</a:t>
            </a:r>
          </a:p>
        </p:txBody>
      </p:sp>
    </p:spTree>
    <p:extLst>
      <p:ext uri="{BB962C8B-B14F-4D97-AF65-F5344CB8AC3E}">
        <p14:creationId xmlns:p14="http://schemas.microsoft.com/office/powerpoint/2010/main" val="1199368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50BFC-2B45-6241-B972-EA393367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139486"/>
            <a:ext cx="8097864" cy="1166247"/>
          </a:xfrm>
        </p:spPr>
        <p:txBody>
          <a:bodyPr/>
          <a:lstStyle/>
          <a:p>
            <a:r>
              <a:rPr lang="fi-FI" dirty="0"/>
              <a:t>Esimerkki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CAB8E0-5D61-EB4E-A598-1E29C08E8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9" y="1329655"/>
            <a:ext cx="4044492" cy="3529739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73F3650-9A9C-B944-B115-DF1299CD7747}"/>
              </a:ext>
            </a:extLst>
          </p:cNvPr>
          <p:cNvCxnSpPr>
            <a:cxnSpLocks/>
          </p:cNvCxnSpPr>
          <p:nvPr/>
        </p:nvCxnSpPr>
        <p:spPr>
          <a:xfrm flipH="1" flipV="1">
            <a:off x="2991173" y="2355742"/>
            <a:ext cx="2495227" cy="152684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7C83302-C3C1-524D-A2C8-0C488B2FDBEC}"/>
              </a:ext>
            </a:extLst>
          </p:cNvPr>
          <p:cNvSpPr txBox="1"/>
          <p:nvPr/>
        </p:nvSpPr>
        <p:spPr>
          <a:xfrm>
            <a:off x="5749871" y="2231756"/>
            <a:ext cx="3089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Mihin suuntaan ilma kiertää</a:t>
            </a:r>
          </a:p>
          <a:p>
            <a:r>
              <a:rPr lang="fi-FI" dirty="0"/>
              <a:t>Matalapaineen kohdalla?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A3A1E8-A76C-7B4F-B2CA-2D8E163719F6}"/>
              </a:ext>
            </a:extLst>
          </p:cNvPr>
          <p:cNvSpPr txBox="1"/>
          <p:nvPr/>
        </p:nvSpPr>
        <p:spPr>
          <a:xfrm>
            <a:off x="4906943" y="5019044"/>
            <a:ext cx="42370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Vihjeitä: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Ilma pyrkii täyttämään matalamman</a:t>
            </a:r>
          </a:p>
          <a:p>
            <a:r>
              <a:rPr lang="fi-FI" dirty="0"/>
              <a:t>paineen alueen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E1F63A-B225-7740-8C9C-0246B60CD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278" y="6219373"/>
            <a:ext cx="47117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50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68778"/>
          </a:xfrm>
        </p:spPr>
        <p:txBody>
          <a:bodyPr/>
          <a:lstStyle/>
          <a:p>
            <a:r>
              <a:rPr lang="en-US" dirty="0" err="1"/>
              <a:t>Maa</a:t>
            </a:r>
            <a:r>
              <a:rPr lang="en-US" dirty="0"/>
              <a:t>: case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Inertiaalikoordinaatisto</a:t>
            </a:r>
            <a:r>
              <a:rPr lang="en-US" dirty="0"/>
              <a:t> </a:t>
            </a:r>
            <a:r>
              <a:rPr lang="en-US" dirty="0" err="1"/>
              <a:t>aurinko</a:t>
            </a:r>
            <a:r>
              <a:rPr lang="en-US" dirty="0"/>
              <a:t> </a:t>
            </a:r>
            <a:r>
              <a:rPr lang="en-US" dirty="0" err="1"/>
              <a:t>keskellä</a:t>
            </a:r>
            <a:endParaRPr lang="en-US" dirty="0"/>
          </a:p>
          <a:p>
            <a:r>
              <a:rPr lang="en-US" dirty="0" err="1"/>
              <a:t>Ei-inertiaalinen</a:t>
            </a:r>
            <a:r>
              <a:rPr lang="en-US" dirty="0"/>
              <a:t> </a:t>
            </a:r>
            <a:r>
              <a:rPr lang="en-US" dirty="0" err="1"/>
              <a:t>pyörivään</a:t>
            </a:r>
            <a:r>
              <a:rPr lang="en-US" dirty="0"/>
              <a:t> </a:t>
            </a:r>
            <a:r>
              <a:rPr lang="en-US" dirty="0" err="1"/>
              <a:t>maahan</a:t>
            </a:r>
            <a:r>
              <a:rPr lang="en-US" dirty="0"/>
              <a:t> </a:t>
            </a:r>
            <a:r>
              <a:rPr lang="en-US" dirty="0" err="1"/>
              <a:t>origo</a:t>
            </a:r>
            <a:r>
              <a:rPr lang="en-US" dirty="0"/>
              <a:t> </a:t>
            </a:r>
            <a:r>
              <a:rPr lang="en-US" dirty="0" err="1"/>
              <a:t>maan</a:t>
            </a:r>
            <a:r>
              <a:rPr lang="en-US" dirty="0"/>
              <a:t> </a:t>
            </a:r>
            <a:r>
              <a:rPr lang="en-US" dirty="0" err="1"/>
              <a:t>keskellä</a:t>
            </a:r>
            <a:endParaRPr lang="en-US" dirty="0"/>
          </a:p>
          <a:p>
            <a:r>
              <a:rPr lang="en-US" dirty="0" err="1"/>
              <a:t>Maa</a:t>
            </a:r>
            <a:r>
              <a:rPr lang="en-US" dirty="0"/>
              <a:t> </a:t>
            </a:r>
            <a:r>
              <a:rPr lang="en-US" dirty="0" err="1"/>
              <a:t>auringon</a:t>
            </a:r>
            <a:r>
              <a:rPr lang="en-US" dirty="0"/>
              <a:t> </a:t>
            </a:r>
            <a:r>
              <a:rPr lang="en-US" dirty="0" err="1"/>
              <a:t>ympäri</a:t>
            </a:r>
            <a:r>
              <a:rPr lang="en-US" dirty="0"/>
              <a:t> 32x10^7 s</a:t>
            </a:r>
          </a:p>
          <a:p>
            <a:r>
              <a:rPr lang="en-US" dirty="0" err="1"/>
              <a:t>Maa</a:t>
            </a:r>
            <a:r>
              <a:rPr lang="en-US" dirty="0"/>
              <a:t> </a:t>
            </a:r>
            <a:r>
              <a:rPr lang="en-US" dirty="0" err="1"/>
              <a:t>itsensä</a:t>
            </a:r>
            <a:r>
              <a:rPr lang="en-US" dirty="0"/>
              <a:t> </a:t>
            </a:r>
            <a:r>
              <a:rPr lang="en-US" dirty="0" err="1"/>
              <a:t>ympäri</a:t>
            </a:r>
            <a:r>
              <a:rPr lang="en-US" dirty="0"/>
              <a:t> 8.62x10^4 s</a:t>
            </a:r>
          </a:p>
          <a:p>
            <a:r>
              <a:rPr lang="en-US" dirty="0" err="1"/>
              <a:t>Maan</a:t>
            </a:r>
            <a:r>
              <a:rPr lang="en-US" dirty="0"/>
              <a:t> </a:t>
            </a:r>
            <a:r>
              <a:rPr lang="en-US" dirty="0" err="1"/>
              <a:t>painovoima</a:t>
            </a:r>
            <a:r>
              <a:rPr lang="en-US" dirty="0"/>
              <a:t> </a:t>
            </a:r>
            <a:r>
              <a:rPr lang="en-US" dirty="0" err="1"/>
              <a:t>suhteessa</a:t>
            </a:r>
            <a:r>
              <a:rPr lang="en-US" dirty="0"/>
              <a:t> </a:t>
            </a:r>
            <a:r>
              <a:rPr lang="en-US" dirty="0" err="1"/>
              <a:t>aurinkoon</a:t>
            </a:r>
            <a:r>
              <a:rPr lang="en-US" dirty="0"/>
              <a:t> </a:t>
            </a:r>
            <a:r>
              <a:rPr lang="en-US" dirty="0" err="1"/>
              <a:t>noin</a:t>
            </a:r>
            <a:r>
              <a:rPr lang="en-US" dirty="0"/>
              <a:t> 1660x </a:t>
            </a:r>
            <a:r>
              <a:rPr lang="en-US" dirty="0" err="1"/>
              <a:t>suurempi</a:t>
            </a:r>
            <a:endParaRPr lang="en-US" dirty="0"/>
          </a:p>
          <a:p>
            <a:r>
              <a:rPr lang="en-US" dirty="0" err="1"/>
              <a:t>Kappaleen</a:t>
            </a:r>
            <a:r>
              <a:rPr lang="en-US" dirty="0"/>
              <a:t> </a:t>
            </a:r>
            <a:r>
              <a:rPr lang="en-US" dirty="0" err="1"/>
              <a:t>liike</a:t>
            </a:r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Esimerkkejä</a:t>
            </a:r>
            <a:r>
              <a:rPr lang="en-US" dirty="0"/>
              <a:t>…</a:t>
            </a:r>
          </a:p>
          <a:p>
            <a:r>
              <a:rPr lang="en-US" dirty="0" err="1"/>
              <a:t>Kappele</a:t>
            </a:r>
            <a:r>
              <a:rPr lang="en-US" dirty="0"/>
              <a:t> </a:t>
            </a:r>
            <a:r>
              <a:rPr lang="en-US" dirty="0" err="1"/>
              <a:t>puntarissa</a:t>
            </a:r>
            <a:r>
              <a:rPr lang="en-US" dirty="0"/>
              <a:t>--&gt; </a:t>
            </a:r>
            <a:r>
              <a:rPr lang="en-US" dirty="0" err="1"/>
              <a:t>geoidin</a:t>
            </a:r>
            <a:r>
              <a:rPr lang="en-US" dirty="0"/>
              <a:t> idea </a:t>
            </a:r>
          </a:p>
          <a:p>
            <a:r>
              <a:rPr lang="en-US" dirty="0" err="1"/>
              <a:t>Putoava</a:t>
            </a:r>
            <a:r>
              <a:rPr lang="en-US" dirty="0"/>
              <a:t> </a:t>
            </a:r>
            <a:r>
              <a:rPr lang="en-US" dirty="0" err="1"/>
              <a:t>kappale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88243"/>
            <a:ext cx="8458200" cy="92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5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51FEC-8401-594B-B244-4DF313C75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43038"/>
          </a:xfrm>
        </p:spPr>
        <p:txBody>
          <a:bodyPr/>
          <a:lstStyle/>
          <a:p>
            <a:r>
              <a:rPr lang="fi-FI" dirty="0"/>
              <a:t>Ensi viikolla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A4643-0F74-BB48-A997-D7FA4542E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Yleistetyt koordinaatit </a:t>
            </a:r>
          </a:p>
          <a:p>
            <a:r>
              <a:rPr lang="fi-FI" dirty="0"/>
              <a:t>Rajoitteet</a:t>
            </a:r>
          </a:p>
          <a:p>
            <a:r>
              <a:rPr lang="fi-FI" dirty="0" err="1"/>
              <a:t>D’Alambertin</a:t>
            </a:r>
            <a:r>
              <a:rPr lang="fi-FI" dirty="0"/>
              <a:t> periaate</a:t>
            </a:r>
          </a:p>
          <a:p>
            <a:r>
              <a:rPr lang="fi-FI" dirty="0" err="1"/>
              <a:t>Lagrangen</a:t>
            </a:r>
            <a:r>
              <a:rPr lang="fi-FI" dirty="0"/>
              <a:t> yhtälö ja </a:t>
            </a:r>
            <a:r>
              <a:rPr lang="fi-FI" dirty="0" err="1"/>
              <a:t>Lagrangen</a:t>
            </a:r>
            <a:r>
              <a:rPr lang="fi-FI" dirty="0"/>
              <a:t> funktio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083485-615C-7444-B9BA-6A55E1197E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49" y="3781823"/>
            <a:ext cx="4262437" cy="234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93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69" y="54057"/>
            <a:ext cx="6683465" cy="1189008"/>
          </a:xfrm>
        </p:spPr>
        <p:txBody>
          <a:bodyPr/>
          <a:lstStyle/>
          <a:p>
            <a:r>
              <a:rPr lang="en-US" dirty="0" err="1"/>
              <a:t>Galileon</a:t>
            </a:r>
            <a:r>
              <a:rPr lang="en-US" dirty="0"/>
              <a:t> </a:t>
            </a:r>
            <a:r>
              <a:rPr lang="en-US" dirty="0" err="1"/>
              <a:t>ajatuskoe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Putoavat</a:t>
            </a:r>
            <a:r>
              <a:rPr lang="en-US" dirty="0"/>
              <a:t> </a:t>
            </a:r>
            <a:r>
              <a:rPr lang="en-US" dirty="0" err="1"/>
              <a:t>samalla</a:t>
            </a:r>
            <a:r>
              <a:rPr lang="en-US" dirty="0"/>
              <a:t> </a:t>
            </a:r>
            <a:r>
              <a:rPr lang="en-US" dirty="0" err="1"/>
              <a:t>kiihtyvyydellä</a:t>
            </a:r>
            <a:endParaRPr lang="en-US" dirty="0"/>
          </a:p>
        </p:txBody>
      </p:sp>
      <p:pic>
        <p:nvPicPr>
          <p:cNvPr id="5" name="Picture 4" descr="Canonb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73" y="2406451"/>
            <a:ext cx="3289300" cy="2463800"/>
          </a:xfrm>
          <a:prstGeom prst="rect">
            <a:avLst/>
          </a:prstGeom>
        </p:spPr>
      </p:pic>
      <p:pic>
        <p:nvPicPr>
          <p:cNvPr id="6" name="Picture 5" descr="Canonbal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709" y="3215942"/>
            <a:ext cx="1687739" cy="1264175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2114178" y="4982561"/>
            <a:ext cx="572155" cy="1549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5964648" y="4772086"/>
            <a:ext cx="572155" cy="85248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34683" y="5664498"/>
            <a:ext cx="20288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??????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614340" y="3628756"/>
            <a:ext cx="2176976" cy="167481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ScotchTap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734" y="1733695"/>
            <a:ext cx="2069780" cy="2069780"/>
          </a:xfrm>
          <a:prstGeom prst="rect">
            <a:avLst/>
          </a:prstGeom>
        </p:spPr>
      </p:pic>
      <p:sp>
        <p:nvSpPr>
          <p:cNvPr id="14" name="Down Arrow 13"/>
          <p:cNvSpPr/>
          <p:nvPr/>
        </p:nvSpPr>
        <p:spPr>
          <a:xfrm>
            <a:off x="5964648" y="4982561"/>
            <a:ext cx="572155" cy="1549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A11F82-D44F-E145-B132-0D9854D61EBB}"/>
              </a:ext>
            </a:extLst>
          </p:cNvPr>
          <p:cNvSpPr txBox="1"/>
          <p:nvPr/>
        </p:nvSpPr>
        <p:spPr>
          <a:xfrm rot="21177560">
            <a:off x="6249811" y="873733"/>
            <a:ext cx="3192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( </a:t>
            </a:r>
            <a:r>
              <a:rPr lang="fi-FI" sz="1400" dirty="0">
                <a:hlinkClick r:id="rId5"/>
              </a:rPr>
              <a:t>Simon Stevin</a:t>
            </a:r>
            <a:r>
              <a:rPr lang="fi-FI" sz="1400" dirty="0"/>
              <a:t> huomasi tämän</a:t>
            </a:r>
          </a:p>
          <a:p>
            <a:r>
              <a:rPr lang="fi-FI" sz="1400" dirty="0"/>
              <a:t>kokeellisesti 18v ennen Galileo Galileita)</a:t>
            </a:r>
          </a:p>
        </p:txBody>
      </p:sp>
    </p:spTree>
    <p:extLst>
      <p:ext uri="{BB962C8B-B14F-4D97-AF65-F5344CB8AC3E}">
        <p14:creationId xmlns:p14="http://schemas.microsoft.com/office/powerpoint/2010/main" val="32094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en-US" dirty="0" err="1"/>
              <a:t>Oppimistavoitteet</a:t>
            </a:r>
            <a:r>
              <a:rPr lang="en-US" dirty="0"/>
              <a:t> </a:t>
            </a:r>
            <a:r>
              <a:rPr lang="en-US" dirty="0" err="1"/>
              <a:t>tänään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9600"/>
            <a:ext cx="8229600" cy="4525963"/>
          </a:xfrm>
        </p:spPr>
        <p:txBody>
          <a:bodyPr/>
          <a:lstStyle/>
          <a:p>
            <a:r>
              <a:rPr lang="en-US" dirty="0" err="1"/>
              <a:t>Ymmärrät</a:t>
            </a:r>
            <a:r>
              <a:rPr lang="en-US" dirty="0"/>
              <a:t> </a:t>
            </a:r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inertiaalisella</a:t>
            </a:r>
            <a:r>
              <a:rPr lang="en-US" dirty="0"/>
              <a:t> ja </a:t>
            </a:r>
            <a:r>
              <a:rPr lang="en-US" dirty="0" err="1"/>
              <a:t>ei-inertiaalisella</a:t>
            </a:r>
            <a:r>
              <a:rPr lang="en-US" dirty="0"/>
              <a:t> </a:t>
            </a:r>
            <a:r>
              <a:rPr lang="en-US" dirty="0" err="1"/>
              <a:t>koordinaatistolla</a:t>
            </a:r>
            <a:r>
              <a:rPr lang="en-US" dirty="0"/>
              <a:t> </a:t>
            </a:r>
            <a:r>
              <a:rPr lang="en-US" dirty="0" err="1"/>
              <a:t>tarkoitetaan</a:t>
            </a:r>
            <a:r>
              <a:rPr lang="en-US" dirty="0"/>
              <a:t> ja </a:t>
            </a:r>
            <a:r>
              <a:rPr lang="en-US" dirty="0" err="1"/>
              <a:t>miksi</a:t>
            </a:r>
            <a:r>
              <a:rPr lang="en-US" dirty="0"/>
              <a:t> ne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merkityksellisiä</a:t>
            </a:r>
            <a:endParaRPr lang="en-US" dirty="0"/>
          </a:p>
          <a:p>
            <a:r>
              <a:rPr lang="en-US" dirty="0" err="1"/>
              <a:t>Newtonin</a:t>
            </a:r>
            <a:r>
              <a:rPr lang="en-US" dirty="0"/>
              <a:t> </a:t>
            </a:r>
            <a:r>
              <a:rPr lang="en-US" dirty="0" err="1"/>
              <a:t>lait</a:t>
            </a:r>
            <a:r>
              <a:rPr lang="en-US" dirty="0"/>
              <a:t> ja </a:t>
            </a:r>
            <a:r>
              <a:rPr lang="en-US" dirty="0" err="1"/>
              <a:t>Galilein</a:t>
            </a:r>
            <a:r>
              <a:rPr lang="en-US" dirty="0"/>
              <a:t> </a:t>
            </a:r>
            <a:r>
              <a:rPr lang="en-US" dirty="0" err="1"/>
              <a:t>muunnos</a:t>
            </a:r>
            <a:endParaRPr lang="en-US" dirty="0"/>
          </a:p>
          <a:p>
            <a:r>
              <a:rPr lang="en-US" dirty="0" err="1"/>
              <a:t>Sovelletaan</a:t>
            </a:r>
            <a:r>
              <a:rPr lang="en-US" dirty="0"/>
              <a:t> </a:t>
            </a:r>
            <a:r>
              <a:rPr lang="en-US" dirty="0" err="1"/>
              <a:t>Newtonin</a:t>
            </a:r>
            <a:r>
              <a:rPr lang="en-US" dirty="0"/>
              <a:t> </a:t>
            </a:r>
            <a:r>
              <a:rPr lang="en-US" dirty="0" err="1"/>
              <a:t>lakeja</a:t>
            </a:r>
            <a:r>
              <a:rPr lang="en-US" dirty="0"/>
              <a:t> ja </a:t>
            </a:r>
            <a:r>
              <a:rPr lang="en-US" dirty="0" err="1"/>
              <a:t>muunnoksia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inertiaaliseen</a:t>
            </a:r>
            <a:r>
              <a:rPr lang="en-US" dirty="0"/>
              <a:t> </a:t>
            </a:r>
            <a:r>
              <a:rPr lang="en-US" dirty="0" err="1"/>
              <a:t>koordinaatistoon</a:t>
            </a:r>
            <a:r>
              <a:rPr lang="en-US" dirty="0"/>
              <a:t> </a:t>
            </a:r>
            <a:r>
              <a:rPr lang="en-US" dirty="0" err="1"/>
              <a:t>parilla</a:t>
            </a:r>
            <a:r>
              <a:rPr lang="en-US" dirty="0"/>
              <a:t> </a:t>
            </a:r>
            <a:r>
              <a:rPr lang="en-US" dirty="0" err="1"/>
              <a:t>esimerkillä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359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01050" cy="1600200"/>
          </a:xfrm>
        </p:spPr>
        <p:txBody>
          <a:bodyPr/>
          <a:lstStyle/>
          <a:p>
            <a:r>
              <a:rPr lang="en-US" dirty="0"/>
              <a:t>Warm up Newton: </a:t>
            </a:r>
            <a:r>
              <a:rPr lang="en-US" dirty="0" err="1"/>
              <a:t>kaksoisheiluri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Newtonin</a:t>
            </a:r>
            <a:r>
              <a:rPr lang="en-US" dirty="0"/>
              <a:t> </a:t>
            </a:r>
            <a:r>
              <a:rPr lang="en-US" dirty="0" err="1"/>
              <a:t>tavalla</a:t>
            </a:r>
            <a:endParaRPr lang="en-US" dirty="0"/>
          </a:p>
          <a:p>
            <a:r>
              <a:rPr lang="en-US" dirty="0" err="1"/>
              <a:t>Tehdään</a:t>
            </a:r>
            <a:r>
              <a:rPr lang="en-US" dirty="0"/>
              <a:t> </a:t>
            </a:r>
            <a:r>
              <a:rPr lang="en-US" dirty="0" err="1"/>
              <a:t>yhdessä</a:t>
            </a:r>
            <a:endParaRPr lang="en-US" dirty="0"/>
          </a:p>
        </p:txBody>
      </p:sp>
      <p:pic>
        <p:nvPicPr>
          <p:cNvPr id="4" name="Picture 3" descr="dimg27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286" y="2173240"/>
            <a:ext cx="3539671" cy="42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83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F1CE6-DEE3-804B-8486-D7CB1A5FB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28738"/>
          </a:xfrm>
        </p:spPr>
        <p:txBody>
          <a:bodyPr/>
          <a:lstStyle/>
          <a:p>
            <a:r>
              <a:rPr lang="fi-FI" dirty="0"/>
              <a:t>Galilein muunnos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75C4D-2C1C-5F4C-9618-A4BD70CE6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Miten Newtonin mekaniikassa siirrytään </a:t>
            </a:r>
            <a:r>
              <a:rPr lang="fi-FI" dirty="0" err="1"/>
              <a:t>inertiaalikoordinaatistosta</a:t>
            </a:r>
            <a:r>
              <a:rPr lang="fi-FI" dirty="0"/>
              <a:t> toiseen</a:t>
            </a:r>
          </a:p>
          <a:p>
            <a:r>
              <a:rPr lang="fi-FI" dirty="0"/>
              <a:t>Jos uusi koordinaatisto liikkuu x-suuntaan nopeudella v…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Yleisesti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A47F66-1ACE-7A46-869F-33F89372F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5" y="3484563"/>
            <a:ext cx="1485900" cy="1231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DA7A8-07AC-9242-94B1-F646A9F63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5" y="5381626"/>
            <a:ext cx="2286000" cy="106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600CF9-10A7-0644-884B-800E77384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45E1F0-8EDE-E64E-817E-C986889CD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38" y="3090589"/>
            <a:ext cx="3070462" cy="22910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6A5614-3C79-F94E-925B-2A66332BC084}"/>
              </a:ext>
            </a:extLst>
          </p:cNvPr>
          <p:cNvSpPr txBox="1"/>
          <p:nvPr/>
        </p:nvSpPr>
        <p:spPr>
          <a:xfrm>
            <a:off x="5510301" y="5956194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Kaikki samaa mieltä ajasta</a:t>
            </a:r>
          </a:p>
          <a:p>
            <a:r>
              <a:rPr lang="fi-FI" b="1" dirty="0"/>
              <a:t>ja suhteellisista koordinaateista</a:t>
            </a:r>
          </a:p>
        </p:txBody>
      </p:sp>
    </p:spTree>
    <p:extLst>
      <p:ext uri="{BB962C8B-B14F-4D97-AF65-F5344CB8AC3E}">
        <p14:creationId xmlns:p14="http://schemas.microsoft.com/office/powerpoint/2010/main" val="1501759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84CDD-C826-9F42-ADD6-4198E3307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94468"/>
            <a:ext cx="8314842" cy="1100379"/>
          </a:xfrm>
        </p:spPr>
        <p:txBody>
          <a:bodyPr/>
          <a:lstStyle/>
          <a:p>
            <a:r>
              <a:rPr lang="fi-FI" dirty="0"/>
              <a:t>Galilein muunnos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D72BE-7CB8-1646-BC64-7218FA0FF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71" y="1547018"/>
            <a:ext cx="8229600" cy="4525963"/>
          </a:xfrm>
        </p:spPr>
        <p:txBody>
          <a:bodyPr/>
          <a:lstStyle/>
          <a:p>
            <a:r>
              <a:rPr lang="fi-FI" b="1" dirty="0"/>
              <a:t>Newtonin II invariantti Galilein muunnoksessa, koska….(muistiinpanot)</a:t>
            </a:r>
          </a:p>
          <a:p>
            <a:r>
              <a:rPr lang="fi-FI" dirty="0"/>
              <a:t>Aaltoyhtälö ei ole invariantti Galilein muunnoksessa (</a:t>
            </a:r>
            <a:r>
              <a:rPr lang="fi-FI" b="1" dirty="0" err="1"/>
              <a:t>laskarit</a:t>
            </a:r>
            <a:r>
              <a:rPr lang="fi-FI" dirty="0"/>
              <a:t>)</a:t>
            </a:r>
          </a:p>
          <a:p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AA99CE-FF7A-3D49-B573-BF7902595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163" y="2769252"/>
            <a:ext cx="2466038" cy="1297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2A5891-865A-EB45-B2CA-D272657D04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37" y="4067167"/>
            <a:ext cx="3975315" cy="2643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0C3A68-FED9-044E-A594-7F978E74F2B2}"/>
              </a:ext>
            </a:extLst>
          </p:cNvPr>
          <p:cNvSpPr txBox="1"/>
          <p:nvPr/>
        </p:nvSpPr>
        <p:spPr>
          <a:xfrm>
            <a:off x="5550201" y="5065870"/>
            <a:ext cx="2757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Aallon nopeus riippuu</a:t>
            </a:r>
          </a:p>
          <a:p>
            <a:r>
              <a:rPr lang="fi-FI" dirty="0"/>
              <a:t>siis havaitsijan liikkeestä </a:t>
            </a:r>
          </a:p>
        </p:txBody>
      </p:sp>
    </p:spTree>
    <p:extLst>
      <p:ext uri="{BB962C8B-B14F-4D97-AF65-F5344CB8AC3E}">
        <p14:creationId xmlns:p14="http://schemas.microsoft.com/office/powerpoint/2010/main" val="1306672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84CDD-C826-9F42-ADD6-4198E3307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8353"/>
          </a:xfrm>
        </p:spPr>
        <p:txBody>
          <a:bodyPr/>
          <a:lstStyle/>
          <a:p>
            <a:r>
              <a:rPr lang="fi-FI" dirty="0"/>
              <a:t>Galilein muunnos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D72BE-7CB8-1646-BC64-7218FA0FF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Voidaan esittää myös matriisin avulla…unohdetaan nyt y ja z komponentit selvyyden vuoksi…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Kaksi perättäistä muunnosta (v1 ja v2 nopeudet)? </a:t>
            </a:r>
            <a:r>
              <a:rPr lang="fi-FI" b="1" dirty="0"/>
              <a:t>Do it!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1AAE3-67E3-264E-B982-E43DFF372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75" y="2647950"/>
            <a:ext cx="5816600" cy="110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F23FCE-2250-344C-94D8-849B24FC6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81" y="5085131"/>
            <a:ext cx="6624637" cy="835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382FB0-F1A2-C64C-B0B8-0F9C4C5F0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6065439"/>
            <a:ext cx="4198937" cy="6233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E6C1E5-172E-7D40-B89E-C0C0970769F8}"/>
              </a:ext>
            </a:extLst>
          </p:cNvPr>
          <p:cNvSpPr txBox="1"/>
          <p:nvPr/>
        </p:nvSpPr>
        <p:spPr>
          <a:xfrm>
            <a:off x="793110" y="6250539"/>
            <a:ext cx="3704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Vastaus: nopeuksien yhteenlasku</a:t>
            </a:r>
          </a:p>
        </p:txBody>
      </p:sp>
    </p:spTree>
    <p:extLst>
      <p:ext uri="{BB962C8B-B14F-4D97-AF65-F5344CB8AC3E}">
        <p14:creationId xmlns:p14="http://schemas.microsoft.com/office/powerpoint/2010/main" val="330942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60" y="0"/>
            <a:ext cx="8861687" cy="1140086"/>
          </a:xfrm>
        </p:spPr>
        <p:txBody>
          <a:bodyPr/>
          <a:lstStyle/>
          <a:p>
            <a:r>
              <a:rPr lang="en-US" sz="4400" dirty="0" err="1"/>
              <a:t>Ei-inertiaaliset</a:t>
            </a:r>
            <a:r>
              <a:rPr lang="en-US" sz="4400" dirty="0"/>
              <a:t> </a:t>
            </a:r>
            <a:r>
              <a:rPr lang="en-US" sz="4400" dirty="0" err="1"/>
              <a:t>koordinaatistot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 rot="19733180">
            <a:off x="-133392" y="4212705"/>
            <a:ext cx="522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www.youtube.com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watch?v</a:t>
            </a:r>
            <a:r>
              <a:rPr lang="en-US" dirty="0">
                <a:hlinkClick r:id="rId2"/>
              </a:rPr>
              <a:t>=dt_XJp77-mk</a:t>
            </a:r>
            <a:endParaRPr lang="en-US" dirty="0"/>
          </a:p>
        </p:txBody>
      </p:sp>
      <p:pic>
        <p:nvPicPr>
          <p:cNvPr id="7" name="Picture 6" descr="Sipil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543" y="1372588"/>
            <a:ext cx="3691404" cy="5075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C9C148-EF02-C94F-9509-EEC2A736F21E}"/>
              </a:ext>
            </a:extLst>
          </p:cNvPr>
          <p:cNvSpPr txBox="1"/>
          <p:nvPr/>
        </p:nvSpPr>
        <p:spPr>
          <a:xfrm>
            <a:off x="149458" y="1488609"/>
            <a:ext cx="46649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solidFill>
                  <a:schemeClr val="tx2"/>
                </a:solidFill>
              </a:rPr>
              <a:t>Ovat kiihtyvässä liikkeessä.</a:t>
            </a:r>
          </a:p>
          <a:p>
            <a:r>
              <a:rPr lang="fi-FI" dirty="0"/>
              <a:t>Näin ollen hiukkanen voi  esim. muuttaa nopeuttaan ilman ulkoista voimaakin</a:t>
            </a:r>
          </a:p>
        </p:txBody>
      </p:sp>
    </p:spTree>
    <p:extLst>
      <p:ext uri="{BB962C8B-B14F-4D97-AF65-F5344CB8AC3E}">
        <p14:creationId xmlns:p14="http://schemas.microsoft.com/office/powerpoint/2010/main" val="1312393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654"/>
            <a:ext cx="8229600" cy="1381719"/>
          </a:xfrm>
        </p:spPr>
        <p:txBody>
          <a:bodyPr/>
          <a:lstStyle/>
          <a:p>
            <a:r>
              <a:rPr lang="en-US" sz="4400" dirty="0" err="1"/>
              <a:t>Kiihtyvässä</a:t>
            </a:r>
            <a:r>
              <a:rPr lang="en-US" sz="4400" dirty="0"/>
              <a:t> </a:t>
            </a:r>
            <a:r>
              <a:rPr lang="en-US" sz="4400" dirty="0" err="1"/>
              <a:t>liikkeessä</a:t>
            </a:r>
            <a:r>
              <a:rPr lang="en-US" sz="4400" dirty="0"/>
              <a:t> </a:t>
            </a:r>
            <a:r>
              <a:rPr lang="en-US" sz="4400" dirty="0" err="1"/>
              <a:t>olevat</a:t>
            </a:r>
            <a:r>
              <a:rPr lang="en-US" sz="4400" dirty="0"/>
              <a:t> </a:t>
            </a:r>
            <a:r>
              <a:rPr lang="en-US" sz="4400" dirty="0" err="1"/>
              <a:t>koordinaatistot</a:t>
            </a:r>
            <a:r>
              <a:rPr lang="en-US" sz="4400" dirty="0"/>
              <a:t>: HOWTO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7033"/>
            <a:ext cx="8229600" cy="4525963"/>
          </a:xfrm>
        </p:spPr>
        <p:txBody>
          <a:bodyPr/>
          <a:lstStyle/>
          <a:p>
            <a:r>
              <a:rPr lang="en-US" dirty="0" err="1"/>
              <a:t>Newtonin</a:t>
            </a:r>
            <a:r>
              <a:rPr lang="en-US" dirty="0"/>
              <a:t> </a:t>
            </a:r>
            <a:r>
              <a:rPr lang="en-US" dirty="0" err="1"/>
              <a:t>lait</a:t>
            </a:r>
            <a:r>
              <a:rPr lang="en-US" dirty="0"/>
              <a:t> </a:t>
            </a:r>
            <a:r>
              <a:rPr lang="en-US" dirty="0" err="1"/>
              <a:t>yksinkertaisia</a:t>
            </a:r>
            <a:r>
              <a:rPr lang="en-US" dirty="0"/>
              <a:t> </a:t>
            </a:r>
            <a:r>
              <a:rPr lang="en-US" dirty="0" err="1"/>
              <a:t>inertiaali</a:t>
            </a:r>
            <a:r>
              <a:rPr lang="en-US" dirty="0"/>
              <a:t> </a:t>
            </a:r>
            <a:r>
              <a:rPr lang="en-US" dirty="0" err="1"/>
              <a:t>koordinaatistoissa</a:t>
            </a:r>
            <a:endParaRPr lang="en-US" dirty="0"/>
          </a:p>
          <a:p>
            <a:r>
              <a:rPr lang="en-US" dirty="0" err="1"/>
              <a:t>Kun</a:t>
            </a:r>
            <a:r>
              <a:rPr lang="en-US" dirty="0"/>
              <a:t> </a:t>
            </a:r>
            <a:r>
              <a:rPr lang="en-US" dirty="0" err="1"/>
              <a:t>siirrymme</a:t>
            </a:r>
            <a:r>
              <a:rPr lang="en-US" dirty="0"/>
              <a:t> </a:t>
            </a:r>
            <a:r>
              <a:rPr lang="en-US" dirty="0" err="1"/>
              <a:t>ei-inertiaaliseen</a:t>
            </a:r>
            <a:r>
              <a:rPr lang="en-US" dirty="0"/>
              <a:t> </a:t>
            </a:r>
            <a:r>
              <a:rPr lang="en-US" dirty="0" err="1"/>
              <a:t>koordinaatistoon</a:t>
            </a:r>
            <a:r>
              <a:rPr lang="en-US" dirty="0"/>
              <a:t>, </a:t>
            </a:r>
            <a:r>
              <a:rPr lang="en-US" dirty="0" err="1"/>
              <a:t>uusia</a:t>
            </a:r>
            <a:r>
              <a:rPr lang="en-US" dirty="0"/>
              <a:t> </a:t>
            </a:r>
            <a:r>
              <a:rPr lang="en-US" dirty="0" err="1"/>
              <a:t>yllättäviä</a:t>
            </a:r>
            <a:r>
              <a:rPr lang="en-US" dirty="0"/>
              <a:t> </a:t>
            </a:r>
            <a:r>
              <a:rPr lang="en-US" dirty="0" err="1"/>
              <a:t>termejä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ilmestyä</a:t>
            </a:r>
            <a:r>
              <a:rPr lang="en-US" dirty="0"/>
              <a:t> </a:t>
            </a:r>
            <a:r>
              <a:rPr lang="en-US" dirty="0" err="1"/>
              <a:t>liikeyhtälöihin</a:t>
            </a:r>
            <a:endParaRPr lang="en-US" dirty="0"/>
          </a:p>
          <a:p>
            <a:r>
              <a:rPr lang="en-US" b="1" dirty="0" err="1"/>
              <a:t>Nämä</a:t>
            </a:r>
            <a:r>
              <a:rPr lang="en-US" b="1" dirty="0"/>
              <a:t> </a:t>
            </a:r>
            <a:r>
              <a:rPr lang="en-US" b="1" dirty="0" err="1"/>
              <a:t>ovat</a:t>
            </a:r>
            <a:r>
              <a:rPr lang="en-US" b="1" dirty="0"/>
              <a:t> </a:t>
            </a:r>
            <a:r>
              <a:rPr lang="en-US" b="1" dirty="0" err="1"/>
              <a:t>näennäisvoimia</a:t>
            </a:r>
            <a:r>
              <a:rPr lang="en-US" b="1" dirty="0"/>
              <a:t> (fictitious forces)</a:t>
            </a:r>
          </a:p>
          <a:p>
            <a:r>
              <a:rPr lang="en-US" b="1" dirty="0" err="1"/>
              <a:t>Esimerkkejä</a:t>
            </a:r>
            <a:r>
              <a:rPr lang="en-US" b="1" dirty="0"/>
              <a:t>?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47333" y="51011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7194" y="4901112"/>
            <a:ext cx="842960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err="1"/>
              <a:t>keskipakoisvoima</a:t>
            </a:r>
            <a:r>
              <a:rPr lang="en-US" sz="4400" dirty="0"/>
              <a:t>, Coriolis </a:t>
            </a:r>
            <a:r>
              <a:rPr lang="en-US" sz="4400" dirty="0" err="1"/>
              <a:t>voima</a:t>
            </a:r>
            <a:endParaRPr lang="fi-FI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224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rifugal_for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00" y="0"/>
            <a:ext cx="4610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2110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SCI_EN">
  <a:themeElements>
    <a:clrScheme name="Aalto-perus">
      <a:dk1>
        <a:sysClr val="windowText" lastClr="000000"/>
      </a:dk1>
      <a:lt1>
        <a:sysClr val="window" lastClr="FFFFFF"/>
      </a:lt1>
      <a:dk2>
        <a:srgbClr val="FF671F"/>
      </a:dk2>
      <a:lt2>
        <a:srgbClr val="8C857B"/>
      </a:lt2>
      <a:accent1>
        <a:srgbClr val="FF671F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0" id="{B389219C-6823-42A2-9133-E226F9211E1D}" vid="{27918E5D-F28B-4F67-B053-4B0F6DE3126E}"/>
    </a:ext>
  </a:extLst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1777</TotalTime>
  <Words>360</Words>
  <Application>Microsoft Macintosh PowerPoint</Application>
  <PresentationFormat>On-screen Show (4:3)</PresentationFormat>
  <Paragraphs>84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ＭＳ Ｐゴシック</vt:lpstr>
      <vt:lpstr>ＭＳ Ｐゴシック</vt:lpstr>
      <vt:lpstr>ヒラギノ角ゴ Pro W3</vt:lpstr>
      <vt:lpstr>Arial</vt:lpstr>
      <vt:lpstr>Calibri</vt:lpstr>
      <vt:lpstr>Century Gothic</vt:lpstr>
      <vt:lpstr>Courier New</vt:lpstr>
      <vt:lpstr>Georgia</vt:lpstr>
      <vt:lpstr>Lucida Grande</vt:lpstr>
      <vt:lpstr>Palatino Linotype</vt:lpstr>
      <vt:lpstr>SCI_EN</vt:lpstr>
      <vt:lpstr>Executive</vt:lpstr>
      <vt:lpstr>Klassinen dynamiikka:   Luento 2</vt:lpstr>
      <vt:lpstr>Oppimistavoitteet tänään</vt:lpstr>
      <vt:lpstr>Warm up Newton: kaksoisheiluri</vt:lpstr>
      <vt:lpstr>Galilein muunnos</vt:lpstr>
      <vt:lpstr>Galilein muunnos</vt:lpstr>
      <vt:lpstr>Galilein muunnos</vt:lpstr>
      <vt:lpstr>Ei-inertiaaliset koordinaatistot</vt:lpstr>
      <vt:lpstr>Kiihtyvässä liikkeessä olevat koordinaatistot: HOWTO</vt:lpstr>
      <vt:lpstr>PowerPoint Presentation</vt:lpstr>
      <vt:lpstr>PowerPoint Presentation</vt:lpstr>
      <vt:lpstr>Kiihtyvät koordinaatistot</vt:lpstr>
      <vt:lpstr>Ei-inertiaalikoordinaatistot</vt:lpstr>
      <vt:lpstr>Kiihtyvässä liikkeessä olevat koordinaatistot</vt:lpstr>
      <vt:lpstr>Esimerkki</vt:lpstr>
      <vt:lpstr>Maa: case study</vt:lpstr>
      <vt:lpstr>Ensi viikolla</vt:lpstr>
      <vt:lpstr>Galileon ajatuskoe</vt:lpstr>
    </vt:vector>
  </TitlesOfParts>
  <Company>Aalto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Kvanttimekaniikka: Luento 1</dc:title>
  <dc:creator>Jani-Petri Martikainen</dc:creator>
  <cp:lastModifiedBy>Martikainen Jani-Petri</cp:lastModifiedBy>
  <cp:revision>184</cp:revision>
  <cp:lastPrinted>2018-09-17T09:39:03Z</cp:lastPrinted>
  <dcterms:created xsi:type="dcterms:W3CDTF">2013-10-21T06:22:51Z</dcterms:created>
  <dcterms:modified xsi:type="dcterms:W3CDTF">2022-04-13T07:04:10Z</dcterms:modified>
</cp:coreProperties>
</file>