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3" r:id="rId4"/>
  </p:sldMasterIdLst>
  <p:notesMasterIdLst>
    <p:notesMasterId r:id="rId28"/>
  </p:notesMasterIdLst>
  <p:handoutMasterIdLst>
    <p:handoutMasterId r:id="rId29"/>
  </p:handoutMasterIdLst>
  <p:sldIdLst>
    <p:sldId id="256" r:id="rId5"/>
    <p:sldId id="372" r:id="rId6"/>
    <p:sldId id="373" r:id="rId7"/>
    <p:sldId id="371" r:id="rId8"/>
    <p:sldId id="335" r:id="rId9"/>
    <p:sldId id="368" r:id="rId10"/>
    <p:sldId id="379" r:id="rId11"/>
    <p:sldId id="378" r:id="rId12"/>
    <p:sldId id="374" r:id="rId13"/>
    <p:sldId id="381" r:id="rId14"/>
    <p:sldId id="369" r:id="rId15"/>
    <p:sldId id="382" r:id="rId16"/>
    <p:sldId id="377" r:id="rId17"/>
    <p:sldId id="375" r:id="rId18"/>
    <p:sldId id="370" r:id="rId19"/>
    <p:sldId id="363" r:id="rId20"/>
    <p:sldId id="365" r:id="rId21"/>
    <p:sldId id="313" r:id="rId22"/>
    <p:sldId id="360" r:id="rId23"/>
    <p:sldId id="362" r:id="rId24"/>
    <p:sldId id="383" r:id="rId25"/>
    <p:sldId id="314" r:id="rId26"/>
    <p:sldId id="380"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D5F96-8050-488D-A97A-78F39617897E}" v="2" dt="2021-09-15T13:35:46.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z-Kommonen Lily" userId="S::lily.diaz@aalto.fi::ab524bc4-bc43-4dd2-ba9f-d26c9d5ad07a" providerId="AD" clId="Web-{634D5F96-8050-488D-A97A-78F39617897E}"/>
    <pc:docChg chg="addSld delSld">
      <pc:chgData name="Diaz-Kommonen Lily" userId="S::lily.diaz@aalto.fi::ab524bc4-bc43-4dd2-ba9f-d26c9d5ad07a" providerId="AD" clId="Web-{634D5F96-8050-488D-A97A-78F39617897E}" dt="2021-09-15T13:35:46.745" v="1"/>
      <pc:docMkLst>
        <pc:docMk/>
      </pc:docMkLst>
      <pc:sldChg chg="new del">
        <pc:chgData name="Diaz-Kommonen Lily" userId="S::lily.diaz@aalto.fi::ab524bc4-bc43-4dd2-ba9f-d26c9d5ad07a" providerId="AD" clId="Web-{634D5F96-8050-488D-A97A-78F39617897E}" dt="2021-09-15T13:35:46.745" v="1"/>
        <pc:sldMkLst>
          <pc:docMk/>
          <pc:sldMk cId="2572029201" sldId="3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6ADA870-9303-B946-BF2A-9AAF197D7874}" type="datetime1">
              <a:rPr lang="en-US"/>
              <a:pPr>
                <a:defRPr/>
              </a:pPr>
              <a:t>9/15/2021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0A99D5E-DE7A-9249-80AC-882D718F5C11}" type="slidenum">
              <a:rPr lang="en-US"/>
              <a:pPr>
                <a:defRPr/>
              </a:pPr>
              <a:t>‹#›</a:t>
            </a:fld>
            <a:endParaRPr lang="en-US"/>
          </a:p>
        </p:txBody>
      </p:sp>
    </p:spTree>
    <p:extLst>
      <p:ext uri="{BB962C8B-B14F-4D97-AF65-F5344CB8AC3E}">
        <p14:creationId xmlns:p14="http://schemas.microsoft.com/office/powerpoint/2010/main" val="1408398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434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BBE03CB-9B00-824B-972A-1FDFD429928B}" type="slidenum">
              <a:rPr lang="en-US"/>
              <a:pPr>
                <a:defRPr/>
              </a:pPr>
              <a:t>‹#›</a:t>
            </a:fld>
            <a:endParaRPr lang="en-US"/>
          </a:p>
        </p:txBody>
      </p:sp>
    </p:spTree>
    <p:extLst>
      <p:ext uri="{BB962C8B-B14F-4D97-AF65-F5344CB8AC3E}">
        <p14:creationId xmlns:p14="http://schemas.microsoft.com/office/powerpoint/2010/main" val="1302204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aguerreobase.org/fi/knowledge-base/what-is-a-daguerreotyp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gerton-digital-collections.org/abou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Antikythera_mechanis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ature.com/articles/s41598-021-84310-w.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8F97C7-6D42-B24B-9AE7-326F9CCFBED1}"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Around 1440 Johannes Guteemberg invented the printing press.</a:t>
            </a:r>
          </a:p>
          <a:p>
            <a:endParaRPr lang="en-FI"/>
          </a:p>
          <a:p>
            <a:r>
              <a:rPr lang="en-US"/>
              <a:t>Bloom J.M. (2017) Papermaking: The Historical Diffusion of an Ancient Technique. In: </a:t>
            </a:r>
            <a:r>
              <a:rPr lang="en-US" err="1"/>
              <a:t>Jöns</a:t>
            </a:r>
            <a:r>
              <a:rPr lang="en-US"/>
              <a:t> H., </a:t>
            </a:r>
            <a:r>
              <a:rPr lang="en-US" err="1"/>
              <a:t>Meusburger</a:t>
            </a:r>
            <a:r>
              <a:rPr lang="en-US"/>
              <a:t> P., Heffernan M. (eds) Mobilities of Knowledge. Knowledge and Space, vol 10. Springer, Cham. https://</a:t>
            </a:r>
            <a:r>
              <a:rPr lang="en-US" err="1"/>
              <a:t>doi.org</a:t>
            </a:r>
            <a:r>
              <a:rPr lang="en-US"/>
              <a:t>/10.1007/978-3-319-44654-7_3</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10</a:t>
            </a:fld>
            <a:endParaRPr lang="en-US"/>
          </a:p>
        </p:txBody>
      </p:sp>
    </p:spTree>
    <p:extLst>
      <p:ext uri="{BB962C8B-B14F-4D97-AF65-F5344CB8AC3E}">
        <p14:creationId xmlns:p14="http://schemas.microsoft.com/office/powerpoint/2010/main" val="395760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err="1"/>
              <a:t>Reinerus</a:t>
            </a:r>
            <a:r>
              <a:rPr lang="en-US"/>
              <a:t> </a:t>
            </a:r>
            <a:r>
              <a:rPr lang="en-US" err="1"/>
              <a:t>Frisius</a:t>
            </a:r>
            <a:r>
              <a:rPr lang="en-US"/>
              <a:t> Gemma's (1508-1555) 'De Radio </a:t>
            </a:r>
            <a:r>
              <a:rPr lang="en-US" err="1"/>
              <a:t>Astronomica</a:t>
            </a:r>
            <a:r>
              <a:rPr lang="en-US"/>
              <a:t> et </a:t>
            </a:r>
            <a:r>
              <a:rPr lang="en-US" err="1"/>
              <a:t>Geometrico</a:t>
            </a:r>
            <a:r>
              <a:rPr lang="en-US"/>
              <a:t>' (1545). This plate, showing how he observed an eclipse of the Sun on 24 January 1544, is thought to be the first illustration of a camera obscura. A camera obscura is a box or darkened room with a lens or hole through which an image of an external object is projected onto the opposite internal wall. </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11</a:t>
            </a:fld>
            <a:endParaRPr lang="en-US"/>
          </a:p>
        </p:txBody>
      </p:sp>
    </p:spTree>
    <p:extLst>
      <p:ext uri="{BB962C8B-B14F-4D97-AF65-F5344CB8AC3E}">
        <p14:creationId xmlns:p14="http://schemas.microsoft.com/office/powerpoint/2010/main" val="106397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Motion perception is the process of inferring the speed and direction of elements in a scene based on visual, vestibular and proprioceptive inputs. (from Wikipedia) </a:t>
            </a:r>
            <a:r>
              <a:rPr lang="en-FI"/>
              <a:t>The basic concept is shown here .</a:t>
            </a:r>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12</a:t>
            </a:fld>
            <a:endParaRPr lang="en-US"/>
          </a:p>
        </p:txBody>
      </p:sp>
    </p:spTree>
    <p:extLst>
      <p:ext uri="{BB962C8B-B14F-4D97-AF65-F5344CB8AC3E}">
        <p14:creationId xmlns:p14="http://schemas.microsoft.com/office/powerpoint/2010/main" val="167535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13</a:t>
            </a:fld>
            <a:endParaRPr lang="en-US"/>
          </a:p>
        </p:txBody>
      </p:sp>
    </p:spTree>
    <p:extLst>
      <p:ext uri="{BB962C8B-B14F-4D97-AF65-F5344CB8AC3E}">
        <p14:creationId xmlns:p14="http://schemas.microsoft.com/office/powerpoint/2010/main" val="211368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Jean Luis Mandé Daguerre, daguerrotype. </a:t>
            </a:r>
          </a:p>
          <a:p>
            <a:r>
              <a:rPr lang="en-FI"/>
              <a:t>“</a:t>
            </a:r>
            <a:r>
              <a:rPr lang="en-US"/>
              <a:t>The daguerreotype was the first commercially successful photographic process (1839-1860) in the history of photography. Named after the inventor, Louis Jacques </a:t>
            </a:r>
            <a:r>
              <a:rPr lang="en-US" err="1"/>
              <a:t>Mandé</a:t>
            </a:r>
            <a:r>
              <a:rPr lang="en-US"/>
              <a:t> Daguerre, each daguerreotype is a unique image on a silvered copper plate.”, </a:t>
            </a:r>
            <a:r>
              <a:rPr lang="en-US">
                <a:hlinkClick r:id="rId3"/>
              </a:rPr>
              <a:t>http://www.daguerreobase.org/fi/knowledge-base/what-is-a-daguerreotype</a:t>
            </a:r>
            <a:r>
              <a:rPr lang="en-US"/>
              <a:t>, (Accessed 13.09.2021.) THE KEY PROBLEM HERE WAS THE FIXING OF THE IMAGE.</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14</a:t>
            </a:fld>
            <a:endParaRPr lang="en-US"/>
          </a:p>
        </p:txBody>
      </p:sp>
    </p:spTree>
    <p:extLst>
      <p:ext uri="{BB962C8B-B14F-4D97-AF65-F5344CB8AC3E}">
        <p14:creationId xmlns:p14="http://schemas.microsoft.com/office/powerpoint/2010/main" val="57396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“Motion pictures are normally exposed and projected at 24 frames per second, but when pictures are made at a higher rate and projected at normal speed, the apparent movement is slowed down.  Edgerton designed high-speed motion-picture cameras that could expose as many as six thousand to fifteen thousand frames per second.  When these films were projected at normal speed (24 frames per second), very high-speed events appeared – and could be studied – in extremely slow motion.” </a:t>
            </a:r>
          </a:p>
          <a:p>
            <a:r>
              <a:rPr lang="en-US"/>
              <a:t>The Edgerton Digital Collections (EDC) project at MIT, </a:t>
            </a:r>
            <a:r>
              <a:rPr lang="en-US">
                <a:hlinkClick r:id="rId3"/>
              </a:rPr>
              <a:t>https://edgerton-digital-collections.org/about</a:t>
            </a:r>
            <a:r>
              <a:rPr lang="en-US"/>
              <a:t>, (Accessed 13.09.2021.)</a:t>
            </a:r>
          </a:p>
          <a:p>
            <a:r>
              <a:rPr lang="en-US"/>
              <a:t>See Edgerton vide, https://</a:t>
            </a:r>
            <a:r>
              <a:rPr lang="en-US" err="1"/>
              <a:t>www.youtube.com</a:t>
            </a:r>
            <a:r>
              <a:rPr lang="en-US"/>
              <a:t>/</a:t>
            </a:r>
            <a:r>
              <a:rPr lang="en-US" err="1"/>
              <a:t>watch?v</a:t>
            </a:r>
            <a:r>
              <a:rPr lang="en-US"/>
              <a:t>=zOGmwd7kauE, (Accessed 15/09/2021.)</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15</a:t>
            </a:fld>
            <a:endParaRPr lang="en-US"/>
          </a:p>
        </p:txBody>
      </p:sp>
    </p:spTree>
    <p:extLst>
      <p:ext uri="{BB962C8B-B14F-4D97-AF65-F5344CB8AC3E}">
        <p14:creationId xmlns:p14="http://schemas.microsoft.com/office/powerpoint/2010/main" val="354745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FI">
                <a:latin typeface="Times" pitchFamily="2" charset="0"/>
                <a:ea typeface="ＭＳ Ｐゴシック" panose="020B0600070205080204" pitchFamily="34" charset="-128"/>
              </a:rPr>
              <a:t>A medium can be regarded as a transmission channel, of which media is the plural form.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FI">
                <a:latin typeface="Times" pitchFamily="2" charset="0"/>
                <a:ea typeface="ＭＳ Ｐゴシック" panose="020B0600070205080204" pitchFamily="34" charset="-128"/>
              </a:rPr>
              <a:t>Jean Dupuy’s </a:t>
            </a:r>
            <a:r>
              <a:rPr lang="en-GB" altLang="en-FI" i="1">
                <a:latin typeface="Times" pitchFamily="2" charset="0"/>
                <a:ea typeface="ＭＳ Ｐゴシック" panose="020B0600070205080204" pitchFamily="34" charset="-128"/>
              </a:rPr>
              <a:t>Heart Beats Dust: Cone Pyramid,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FI" i="0">
                <a:latin typeface="Times" pitchFamily="2" charset="0"/>
                <a:ea typeface="ＭＳ Ｐゴシック" panose="020B0600070205080204" pitchFamily="34" charset="-128"/>
              </a:rPr>
              <a:t>The work won the 1968 competition of the E.A.T. and was shown at The Machine, as Seen at the End of the Mechanical Age.</a:t>
            </a:r>
            <a:endParaRPr lang="en-US" i="0">
              <a:latin typeface="Arial" charset="0"/>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ABBE2D-F2E8-DF45-BFFA-4023B5BCD07F}" type="slidenum">
              <a:rPr lang="en-US" sz="1200"/>
              <a:pPr/>
              <a:t>16</a:t>
            </a:fld>
            <a:endParaRPr lang="en-US" sz="1200"/>
          </a:p>
        </p:txBody>
      </p:sp>
    </p:spTree>
    <p:extLst>
      <p:ext uri="{BB962C8B-B14F-4D97-AF65-F5344CB8AC3E}">
        <p14:creationId xmlns:p14="http://schemas.microsoft.com/office/powerpoint/2010/main" val="1590370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Chris Salter’s ponderings on the origins of a notion of </a:t>
            </a:r>
            <a:r>
              <a:rPr lang="en-FI" i="1"/>
              <a:t>mediation </a:t>
            </a:r>
            <a:r>
              <a:rPr lang="en-FI"/>
              <a:t>proposes that it can already discerned in the ancient theatre’s line which divided the performers from the spectators. Throughout the centuries the nature and position of that line has been a contested subject until the point where now we find ourselves in the era of synthetic reality where we might be ‘absorbed’ into the spectacle.</a:t>
            </a:r>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17</a:t>
            </a:fld>
            <a:endParaRPr lang="en-US"/>
          </a:p>
        </p:txBody>
      </p:sp>
    </p:spTree>
    <p:extLst>
      <p:ext uri="{BB962C8B-B14F-4D97-AF65-F5344CB8AC3E}">
        <p14:creationId xmlns:p14="http://schemas.microsoft.com/office/powerpoint/2010/main" val="108895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FI">
                <a:latin typeface="Times" pitchFamily="2" charset="0"/>
                <a:ea typeface="ＭＳ Ｐゴシック" panose="020B0600070205080204" pitchFamily="34" charset="-128"/>
              </a:rPr>
              <a:t>Similarly, notions such as spectator “From the Greek word for spectators, </a:t>
            </a:r>
            <a:r>
              <a:rPr lang="en-GB" altLang="en-FI" i="1" err="1">
                <a:latin typeface="Times" pitchFamily="2" charset="0"/>
                <a:ea typeface="ＭＳ Ｐゴシック" panose="020B0600070205080204" pitchFamily="34" charset="-128"/>
              </a:rPr>
              <a:t>theatai</a:t>
            </a:r>
            <a:r>
              <a:rPr lang="en-GB" altLang="en-FI">
                <a:latin typeface="Times" pitchFamily="2" charset="0"/>
                <a:ea typeface="ＭＳ Ｐゴシック" panose="020B0600070205080204" pitchFamily="34" charset="-128"/>
              </a:rPr>
              <a:t>, the later philosophical term “theory” was derived, and the word “theoretical” until a few hundred years ago meant “contemplating,” looking upon something from the outside, from a position implying a view that is hidden from those who take part in the spectacle and actualize it. The inference to be drawn from this early distinction between doing and understanding is obvious: as a spectator you may understand the “truth” of what the spectacle is about; but the price you have to pay is withdrawal from participating in it.” </a:t>
            </a:r>
            <a:r>
              <a:rPr lang="en-GB" altLang="en-FI" sz="1200"/>
              <a:t>* </a:t>
            </a:r>
            <a:r>
              <a:rPr lang="en-GB" altLang="en-FI" sz="1200">
                <a:latin typeface="Times" pitchFamily="2" charset="0"/>
              </a:rPr>
              <a:t>Arendt, Hannah, (1971). </a:t>
            </a:r>
            <a:r>
              <a:rPr lang="en-GB" altLang="en-FI" sz="1200" i="1">
                <a:latin typeface="Times" pitchFamily="2" charset="0"/>
              </a:rPr>
              <a:t>The Life of the Mind</a:t>
            </a:r>
            <a:r>
              <a:rPr lang="en-GB" altLang="en-FI" sz="1200">
                <a:latin typeface="Times" pitchFamily="2" charset="0"/>
              </a:rPr>
              <a:t>, New York; Harcourt.</a:t>
            </a:r>
          </a:p>
          <a:p>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18</a:t>
            </a:fld>
            <a:endParaRPr lang="en-US"/>
          </a:p>
        </p:txBody>
      </p:sp>
    </p:spTree>
    <p:extLst>
      <p:ext uri="{BB962C8B-B14F-4D97-AF65-F5344CB8AC3E}">
        <p14:creationId xmlns:p14="http://schemas.microsoft.com/office/powerpoint/2010/main" val="945394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charset="0"/>
                <a:ea typeface="ＭＳ Ｐゴシック" charset="0"/>
                <a:cs typeface="ＭＳ Ｐゴシック" charset="0"/>
              </a:rPr>
              <a:t>This onsite work also located in Jerusalem at the Museum of Israel is by James </a:t>
            </a:r>
            <a:r>
              <a:rPr lang="en-US" baseline="0" err="1">
                <a:latin typeface="Arial" charset="0"/>
                <a:ea typeface="ＭＳ Ｐゴシック" charset="0"/>
                <a:cs typeface="ＭＳ Ｐゴシック" charset="0"/>
              </a:rPr>
              <a:t>Turrell</a:t>
            </a:r>
            <a:r>
              <a:rPr lang="en-US" baseline="0">
                <a:latin typeface="Arial" charset="0"/>
                <a:ea typeface="ＭＳ Ｐゴシック" charset="0"/>
                <a:cs typeface="ＭＳ Ｐゴシック" charset="0"/>
              </a:rPr>
              <a:t>. He has described his works as “objectless” perceptual art.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a:latin typeface="Arial" charset="0"/>
                <a:ea typeface="ＭＳ Ｐゴシック" charset="0"/>
                <a:cs typeface="ＭＳ Ｐゴシック" charset="0"/>
              </a:rPr>
              <a:t>Can you think of a title for this work?</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a:latin typeface="Arial" charset="0"/>
                <a:ea typeface="ＭＳ Ｐゴシック" charset="0"/>
                <a:cs typeface="ＭＳ Ｐゴシック" charset="0"/>
              </a:rPr>
              <a:t>What do you think that the work is about?</a:t>
            </a:r>
          </a:p>
          <a:p>
            <a:pPr marR="0" algn="l" defTabSz="914400" rtl="0" eaLnBrk="0" fontAlgn="base" latinLnBrk="0" hangingPunct="0">
              <a:lnSpc>
                <a:spcPct val="100000"/>
              </a:lnSpc>
              <a:spcBef>
                <a:spcPct val="30000"/>
              </a:spcBef>
              <a:spcAft>
                <a:spcPct val="0"/>
              </a:spcAft>
              <a:buClrTx/>
              <a:buSzTx/>
              <a:tabLst/>
              <a:defRPr/>
            </a:pPr>
            <a:r>
              <a:rPr lang="en-US">
                <a:latin typeface="Arial" charset="0"/>
                <a:ea typeface="ＭＳ Ｐゴシック" charset="0"/>
                <a:cs typeface="ＭＳ Ｐゴシック" charset="0"/>
              </a:rPr>
              <a:t>To me this work is all about mediation. Here the frame mediates the vision of the observer with a work of art that is truly inapprehensible.</a:t>
            </a:r>
            <a:endParaRPr lang="en-US" baseline="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charset="0"/>
                <a:ea typeface="ＭＳ Ｐゴシック" charset="0"/>
                <a:cs typeface="ＭＳ Ｐゴシック" charset="0"/>
              </a:rPr>
              <a:t>H</a:t>
            </a:r>
            <a:r>
              <a:rPr lang="en-US" baseline="0">
                <a:latin typeface="Arial" charset="0"/>
                <a:ea typeface="ＭＳ Ｐゴシック" charset="0"/>
                <a:cs typeface="ＭＳ Ｐゴシック" charset="0"/>
              </a:rPr>
              <a:t>ave a look at </a:t>
            </a:r>
            <a:r>
              <a:rPr lang="en-US" baseline="0" err="1">
                <a:latin typeface="Arial" charset="0"/>
                <a:ea typeface="ＭＳ Ｐゴシック" charset="0"/>
                <a:cs typeface="ＭＳ Ｐゴシック" charset="0"/>
              </a:rPr>
              <a:t>Turell’s</a:t>
            </a:r>
            <a:r>
              <a:rPr lang="en-US" baseline="0">
                <a:latin typeface="Arial" charset="0"/>
                <a:ea typeface="ＭＳ Ｐゴシック" charset="0"/>
                <a:cs typeface="ＭＳ Ｐゴシック" charset="0"/>
              </a:rPr>
              <a:t> 2013 exhibition at the Guggenheim in NY</a:t>
            </a:r>
            <a:r>
              <a:rPr lang="en-US">
                <a:latin typeface="Arial" charset="0"/>
                <a:ea typeface="ＭＳ Ｐゴシック" charset="0"/>
                <a:cs typeface="ＭＳ Ｐゴシック" charset="0"/>
              </a:rPr>
              <a:t>C!</a:t>
            </a:r>
            <a:endParaRPr lang="en-US" baseline="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charset="0"/>
                <a:ea typeface="ＭＳ Ｐゴシック" charset="0"/>
                <a:cs typeface="ＭＳ Ｐゴシック" charset="0"/>
              </a:rPr>
              <a:t>http://</a:t>
            </a:r>
            <a:r>
              <a:rPr lang="en-US" err="1">
                <a:latin typeface="Arial" charset="0"/>
                <a:ea typeface="ＭＳ Ｐゴシック" charset="0"/>
                <a:cs typeface="ＭＳ Ｐゴシック" charset="0"/>
              </a:rPr>
              <a:t>web.guggenheim.org</a:t>
            </a:r>
            <a:r>
              <a:rPr lang="en-US">
                <a:latin typeface="Arial" charset="0"/>
                <a:ea typeface="ＭＳ Ｐゴシック" charset="0"/>
                <a:cs typeface="ＭＳ Ｐゴシック" charset="0"/>
              </a:rPr>
              <a:t>/exhibitions/</a:t>
            </a:r>
            <a:r>
              <a:rPr lang="en-US" err="1">
                <a:latin typeface="Arial" charset="0"/>
                <a:ea typeface="ＭＳ Ｐゴシック" charset="0"/>
                <a:cs typeface="ＭＳ Ｐゴシック" charset="0"/>
              </a:rPr>
              <a:t>turrell</a:t>
            </a:r>
            <a:r>
              <a:rPr lang="en-US">
                <a:latin typeface="Arial" charset="0"/>
                <a:ea typeface="ＭＳ Ｐゴシック" charset="0"/>
                <a:cs typeface="ＭＳ Ｐゴシック" charset="0"/>
              </a:rPr>
              <a:t>/</a:t>
            </a:r>
          </a:p>
          <a:p>
            <a:endParaRPr lang="en-US" baseline="0">
              <a:latin typeface="Arial" charset="0"/>
              <a:ea typeface="ＭＳ Ｐゴシック" charset="0"/>
              <a:cs typeface="ＭＳ Ｐゴシック" charset="0"/>
            </a:endParaRPr>
          </a:p>
          <a:p>
            <a:endParaRPr lang="en-US" baseline="0">
              <a:latin typeface="Arial" charset="0"/>
              <a:ea typeface="ＭＳ Ｐゴシック" charset="0"/>
              <a:cs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192686-293D-B84A-BE16-9D6DEF888D05}" type="slidenum">
              <a:rPr lang="en-US" sz="1200"/>
              <a:pPr/>
              <a:t>19</a:t>
            </a:fld>
            <a:endParaRPr lang="en-US" sz="1200"/>
          </a:p>
        </p:txBody>
      </p:sp>
    </p:spTree>
    <p:extLst>
      <p:ext uri="{BB962C8B-B14F-4D97-AF65-F5344CB8AC3E}">
        <p14:creationId xmlns:p14="http://schemas.microsoft.com/office/powerpoint/2010/main" val="139946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8F97C7-6D42-B24B-9AE7-326F9CCFBED1}" type="slidenum">
              <a:rPr lang="en-US" sz="1200"/>
              <a:pPr/>
              <a:t>2</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buAutoNum type="arabicPeriod"/>
            </a:pPr>
            <a:r>
              <a:rPr lang="en-US" sz="1200">
                <a:latin typeface="Arial" charset="0"/>
                <a:ea typeface="ＭＳ Ｐゴシック" charset="0"/>
                <a:cs typeface="ＭＳ Ｐゴシック" charset="0"/>
              </a:rPr>
              <a:t>Research </a:t>
            </a:r>
            <a:r>
              <a:rPr lang="en-US" sz="1200" i="1">
                <a:latin typeface="Arial" charset="0"/>
                <a:ea typeface="ＭＳ Ｐゴシック" charset="0"/>
                <a:cs typeface="ＭＳ Ｐゴシック" charset="0"/>
              </a:rPr>
              <a:t>about</a:t>
            </a:r>
            <a:r>
              <a:rPr lang="en-US" sz="1200">
                <a:latin typeface="Arial" charset="0"/>
                <a:ea typeface="ＭＳ Ｐゴシック" charset="0"/>
                <a:cs typeface="ＭＳ Ｐゴシック" charset="0"/>
              </a:rPr>
              <a:t> media, </a:t>
            </a:r>
            <a:r>
              <a:rPr lang="en-US">
                <a:latin typeface="Arial" charset="0"/>
                <a:ea typeface="ＭＳ Ｐゴシック" charset="0"/>
                <a:cs typeface="ＭＳ Ｐゴシック" charset="0"/>
              </a:rPr>
              <a:t>is concerned with its</a:t>
            </a:r>
            <a:r>
              <a:rPr lang="en-US" sz="1200">
                <a:latin typeface="Arial" charset="0"/>
                <a:ea typeface="ＭＳ Ｐゴシック" charset="0"/>
                <a:cs typeface="ＭＳ Ｐゴシック" charset="0"/>
              </a:rPr>
              <a:t> developments (histories), achievements and </a:t>
            </a:r>
            <a:r>
              <a:rPr lang="en-US">
                <a:latin typeface="Arial" charset="0"/>
                <a:ea typeface="ＭＳ Ｐゴシック" charset="0"/>
                <a:cs typeface="ＭＳ Ｐゴシック" charset="0"/>
              </a:rPr>
              <a:t>the </a:t>
            </a:r>
            <a:r>
              <a:rPr lang="en-US" sz="1200">
                <a:latin typeface="Arial" charset="0"/>
                <a:ea typeface="ＭＳ Ｐゴシック" charset="0"/>
                <a:cs typeface="ＭＳ Ｐゴシック" charset="0"/>
              </a:rPr>
              <a:t>effects on humans. (From Cave paintings to contemporary social media.) </a:t>
            </a:r>
          </a:p>
          <a:p>
            <a:pPr marL="228600" indent="-228600" eaLnBrk="1" hangingPunct="1">
              <a:buAutoNum type="arabicPeriod"/>
            </a:pPr>
            <a:r>
              <a:rPr lang="en-US" sz="1200">
                <a:latin typeface="Arial" charset="0"/>
                <a:ea typeface="ＭＳ Ｐゴシック" charset="0"/>
                <a:cs typeface="ＭＳ Ｐゴシック" charset="0"/>
              </a:rPr>
              <a:t>Research </a:t>
            </a:r>
            <a:r>
              <a:rPr lang="en-US" sz="1200" i="1">
                <a:latin typeface="Arial" charset="0"/>
                <a:ea typeface="ＭＳ Ｐゴシック" charset="0"/>
                <a:cs typeface="ＭＳ Ｐゴシック" charset="0"/>
              </a:rPr>
              <a:t>through</a:t>
            </a:r>
            <a:r>
              <a:rPr lang="en-US" sz="1200">
                <a:latin typeface="Arial" charset="0"/>
                <a:ea typeface="ＭＳ Ｐゴシック" charset="0"/>
                <a:cs typeface="ＭＳ Ｐゴシック" charset="0"/>
              </a:rPr>
              <a:t> media.</a:t>
            </a:r>
            <a:r>
              <a:rPr lang="en-US" sz="1200" baseline="0">
                <a:latin typeface="Arial" charset="0"/>
                <a:ea typeface="ＭＳ Ｐゴシック" charset="0"/>
                <a:cs typeface="ＭＳ Ｐゴシック" charset="0"/>
              </a:rPr>
              <a:t> Example: </a:t>
            </a:r>
            <a:r>
              <a:rPr lang="en-US" sz="1200">
                <a:latin typeface="Arial" charset="0"/>
                <a:ea typeface="ＭＳ Ｐゴシック" charset="0"/>
                <a:cs typeface="ＭＳ Ｐゴシック" charset="0"/>
              </a:rPr>
              <a:t>How do the values of one generation compare to another? A sample of media items can be studies such as for example books, magazines, films, </a:t>
            </a:r>
            <a:r>
              <a:rPr lang="en-US">
                <a:latin typeface="Arial" charset="0"/>
                <a:ea typeface="ＭＳ Ｐゴシック" charset="0"/>
                <a:cs typeface="ＭＳ Ｐゴシック" charset="0"/>
              </a:rPr>
              <a:t>advertising and ephemeral media.</a:t>
            </a:r>
            <a:endParaRPr lang="en-US" sz="1200">
              <a:latin typeface="Arial" charset="0"/>
              <a:ea typeface="ＭＳ Ｐゴシック" charset="0"/>
              <a:cs typeface="ＭＳ Ｐゴシック" charset="0"/>
            </a:endParaRPr>
          </a:p>
          <a:p>
            <a:pPr marL="228600" indent="-228600" eaLnBrk="1" hangingPunct="1">
              <a:buAutoNum type="arabicPeriod"/>
            </a:pPr>
            <a:r>
              <a:rPr lang="en-US" sz="1200">
                <a:latin typeface="Arial" charset="0"/>
                <a:ea typeface="ＭＳ Ｐゴシック" charset="0"/>
                <a:cs typeface="ＭＳ Ｐゴシック" charset="0"/>
              </a:rPr>
              <a:t>Research </a:t>
            </a:r>
            <a:r>
              <a:rPr lang="en-US" sz="1200" i="1">
                <a:latin typeface="Arial" charset="0"/>
                <a:ea typeface="ＭＳ Ｐゴシック" charset="0"/>
                <a:cs typeface="ＭＳ Ｐゴシック" charset="0"/>
              </a:rPr>
              <a:t>for</a:t>
            </a:r>
            <a:r>
              <a:rPr lang="en-US" sz="1200">
                <a:latin typeface="Arial" charset="0"/>
                <a:ea typeface="ＭＳ Ｐゴシック" charset="0"/>
                <a:cs typeface="ＭＳ Ｐゴシック" charset="0"/>
              </a:rPr>
              <a:t> media might involve the development of new media artefacts and tools, such as for example: a new browser, a new App to do your banking or a new social media tool. This is all tied to the emergence of ubiquitous computing and ‘Internet of Things’.</a:t>
            </a:r>
          </a:p>
        </p:txBody>
      </p:sp>
    </p:spTree>
    <p:extLst>
      <p:ext uri="{BB962C8B-B14F-4D97-AF65-F5344CB8AC3E}">
        <p14:creationId xmlns:p14="http://schemas.microsoft.com/office/powerpoint/2010/main" val="3075269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a:t>[Remediation] the tendency by which one medium comes to be represented in another one.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a:t>[McLuhan] … argued that the content of one form of media is always another form of media – the content of print is writing, the content of radio is speech,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a:t>[Bolter and </a:t>
            </a:r>
            <a:r>
              <a:rPr lang="en-US" err="1"/>
              <a:t>Grusin</a:t>
            </a:r>
            <a:r>
              <a:rPr lang="en-US"/>
              <a:t>] </a:t>
            </a:r>
            <a:r>
              <a:rPr lang="en-US" b="1"/>
              <a:t>Immediacy</a:t>
            </a:r>
            <a:r>
              <a:rPr lang="en-US"/>
              <a:t> refers to a tendency to deny the presence of a medium; an attempt to make the medium transparent to the viewer and a suggestion that what is being presented is an authentic unmediated experience. </a:t>
            </a:r>
            <a:r>
              <a:rPr lang="en-US" b="1"/>
              <a:t>Hypermediacy</a:t>
            </a:r>
            <a:r>
              <a:rPr lang="en-US"/>
              <a:t>, appeals to opacity rather than transparency, and manifests itself as a fascination with medium, a situation where the medium is in your face, refusing to move out of the way.</a:t>
            </a:r>
            <a:endParaRPr lang="en-FI"/>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charset="0"/>
                <a:ea typeface="ＭＳ Ｐゴシック" charset="0"/>
                <a:cs typeface="ＭＳ Ｐゴシック" charset="0"/>
              </a:rPr>
              <a:t>4. This is the so-called ‘double logic of remediation’ (Bolter and </a:t>
            </a:r>
            <a:r>
              <a:rPr lang="en-US" err="1">
                <a:latin typeface="Arial" charset="0"/>
                <a:ea typeface="ＭＳ Ｐゴシック" charset="0"/>
                <a:cs typeface="ＭＳ Ｐゴシック" charset="0"/>
              </a:rPr>
              <a:t>Grusin</a:t>
            </a:r>
            <a:r>
              <a:rPr lang="en-US">
                <a:latin typeface="Arial" charset="0"/>
                <a:ea typeface="ＭＳ Ｐゴシック" charset="0"/>
                <a:cs typeface="ＭＳ Ｐゴシック" charset="0"/>
              </a:rPr>
              <a:t>).</a:t>
            </a: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ABBE2D-F2E8-DF45-BFFA-4023B5BCD07F}" type="slidenum">
              <a:rPr lang="en-US" sz="1200"/>
              <a:pPr/>
              <a:t>20</a:t>
            </a:fld>
            <a:endParaRPr lang="en-US" sz="1200"/>
          </a:p>
        </p:txBody>
      </p:sp>
    </p:spTree>
    <p:extLst>
      <p:ext uri="{BB962C8B-B14F-4D97-AF65-F5344CB8AC3E}">
        <p14:creationId xmlns:p14="http://schemas.microsoft.com/office/powerpoint/2010/main" val="364223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496BE70-D080-BB49-B6D9-A3000C27F660}"/>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DB8C72E5-A650-E947-8944-E5BB910A8A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FI">
                <a:latin typeface="+mj-lt"/>
                <a:ea typeface="ＭＳ Ｐゴシック" panose="020B0600070205080204" pitchFamily="34" charset="-128"/>
              </a:rPr>
              <a:t>Here is a list of the concepts that we have touched upon in this presentation. Many of the slide already contain some additional sources. But if you want to enable yourself and learn more… why not look them up online and see what you can find? </a:t>
            </a:r>
            <a:r>
              <a:rPr lang="en-GB" altLang="en-FI">
                <a:latin typeface="Times" pitchFamily="2" charset="0"/>
                <a:ea typeface="ＭＳ Ｐゴシック" panose="020B0600070205080204" pitchFamily="34" charset="-128"/>
              </a:rPr>
              <a:t> </a:t>
            </a:r>
          </a:p>
        </p:txBody>
      </p:sp>
      <p:sp>
        <p:nvSpPr>
          <p:cNvPr id="41987" name="Slide Number Placeholder 3">
            <a:extLst>
              <a:ext uri="{FF2B5EF4-FFF2-40B4-BE49-F238E27FC236}">
                <a16:creationId xmlns:a16="http://schemas.microsoft.com/office/drawing/2014/main" id="{17F39873-472F-4241-940B-761D59EDD0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16D28AC2-0A1D-C348-A511-EA0B13C63A16}" type="slidenum">
              <a:rPr lang="fi-FI" altLang="en-FI" sz="1200"/>
              <a:pPr/>
              <a:t>21</a:t>
            </a:fld>
            <a:endParaRPr lang="fi-FI" altLang="en-FI" sz="1200"/>
          </a:p>
        </p:txBody>
      </p:sp>
    </p:spTree>
    <p:extLst>
      <p:ext uri="{BB962C8B-B14F-4D97-AF65-F5344CB8AC3E}">
        <p14:creationId xmlns:p14="http://schemas.microsoft.com/office/powerpoint/2010/main" val="101802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496BE70-D080-BB49-B6D9-A3000C27F660}"/>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DB8C72E5-A650-E947-8944-E5BB910A8A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FI">
              <a:latin typeface="Times" pitchFamily="2"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17F39873-472F-4241-940B-761D59EDD0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16D28AC2-0A1D-C348-A511-EA0B13C63A16}" type="slidenum">
              <a:rPr lang="fi-FI" altLang="en-FI" sz="1200"/>
              <a:pPr/>
              <a:t>22</a:t>
            </a:fld>
            <a:endParaRPr lang="fi-FI" altLang="en-FI"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E496BE70-D080-BB49-B6D9-A3000C27F660}"/>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DB8C72E5-A650-E947-8944-E5BB910A8A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FI">
              <a:latin typeface="Times" pitchFamily="2"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17F39873-472F-4241-940B-761D59EDD0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16D28AC2-0A1D-C348-A511-EA0B13C63A16}" type="slidenum">
              <a:rPr lang="fi-FI" altLang="en-FI" sz="1200"/>
              <a:pPr/>
              <a:t>23</a:t>
            </a:fld>
            <a:endParaRPr lang="fi-FI" altLang="en-FI" sz="1200"/>
          </a:p>
        </p:txBody>
      </p:sp>
    </p:spTree>
    <p:extLst>
      <p:ext uri="{BB962C8B-B14F-4D97-AF65-F5344CB8AC3E}">
        <p14:creationId xmlns:p14="http://schemas.microsoft.com/office/powerpoint/2010/main" val="92609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8F97C7-6D42-B24B-9AE7-326F9CCFBED1}" type="slidenum">
              <a:rPr lang="en-US" sz="1200"/>
              <a:pPr/>
              <a:t>3</a:t>
            </a:fld>
            <a:endParaRPr lang="en-US" sz="1200"/>
          </a:p>
        </p:txBody>
      </p:sp>
      <p:sp>
        <p:nvSpPr>
          <p:cNvPr id="16386" name="Rectangle 2"/>
          <p:cNvSpPr>
            <a:spLocks noGrp="1" noRot="1" noChangeAspect="1" noChangeArrowheads="1" noTextEdit="1"/>
          </p:cNvSpPr>
          <p:nvPr>
            <p:ph type="sldImg"/>
          </p:nvPr>
        </p:nvSpPr>
        <p:spPr>
          <a:xfrm>
            <a:off x="1143000" y="566738"/>
            <a:ext cx="4572000" cy="3429000"/>
          </a:xfrm>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See, Yi Zhao, “Artifact”, </a:t>
            </a:r>
            <a:r>
              <a:rPr lang="en-US" i="1">
                <a:latin typeface="Arial" charset="0"/>
                <a:ea typeface="ＭＳ Ｐゴシック" charset="0"/>
                <a:cs typeface="ＭＳ Ｐゴシック" charset="0"/>
              </a:rPr>
              <a:t>The Chicago School of Media Theory</a:t>
            </a:r>
            <a:r>
              <a:rPr lang="en-US">
                <a:latin typeface="Arial" charset="0"/>
                <a:ea typeface="ＭＳ Ｐゴシック" charset="0"/>
                <a:cs typeface="ＭＳ Ｐゴシック" charset="0"/>
              </a:rPr>
              <a:t>,  https://</a:t>
            </a:r>
            <a:r>
              <a:rPr lang="en-US" err="1">
                <a:latin typeface="Arial" charset="0"/>
                <a:ea typeface="ＭＳ Ｐゴシック" charset="0"/>
                <a:cs typeface="ＭＳ Ｐゴシック" charset="0"/>
              </a:rPr>
              <a:t>lucian.uchicago.edu</a:t>
            </a:r>
            <a:r>
              <a:rPr lang="en-US">
                <a:latin typeface="Arial" charset="0"/>
                <a:ea typeface="ＭＳ Ｐゴシック" charset="0"/>
                <a:cs typeface="ＭＳ Ｐゴシック" charset="0"/>
              </a:rPr>
              <a:t>/blogs/</a:t>
            </a:r>
            <a:r>
              <a:rPr lang="en-US" err="1">
                <a:latin typeface="Arial" charset="0"/>
                <a:ea typeface="ＭＳ Ｐゴシック" charset="0"/>
                <a:cs typeface="ＭＳ Ｐゴシック" charset="0"/>
              </a:rPr>
              <a:t>mediatheory</a:t>
            </a:r>
            <a:r>
              <a:rPr lang="en-US">
                <a:latin typeface="Arial" charset="0"/>
                <a:ea typeface="ＭＳ Ｐゴシック" charset="0"/>
                <a:cs typeface="ＭＳ Ｐゴシック" charset="0"/>
              </a:rPr>
              <a:t>/keywords/artifact/, (Accessed 13.09.2021.)</a:t>
            </a:r>
          </a:p>
        </p:txBody>
      </p:sp>
    </p:spTree>
    <p:extLst>
      <p:ext uri="{BB962C8B-B14F-4D97-AF65-F5344CB8AC3E}">
        <p14:creationId xmlns:p14="http://schemas.microsoft.com/office/powerpoint/2010/main" val="426157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83679-BB98-9345-A324-C43C4AD74387}" type="slidenum">
              <a:rPr lang="en-US" sz="1200"/>
              <a:pPr/>
              <a:t>4</a:t>
            </a:fld>
            <a:endParaRPr lang="en-US" sz="1200"/>
          </a:p>
        </p:txBody>
      </p:sp>
    </p:spTree>
    <p:extLst>
      <p:ext uri="{BB962C8B-B14F-4D97-AF65-F5344CB8AC3E}">
        <p14:creationId xmlns:p14="http://schemas.microsoft.com/office/powerpoint/2010/main" val="131043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Antikythera  has been described as possibly the most ancient computing device and harbinger of the engineering knowledge of our times. The Antikythera mechanism (/ˌ</a:t>
            </a:r>
            <a:r>
              <a:rPr lang="en-US" err="1">
                <a:latin typeface="Arial" charset="0"/>
                <a:ea typeface="ＭＳ Ｐゴシック" charset="0"/>
                <a:cs typeface="ＭＳ Ｐゴシック" charset="0"/>
              </a:rPr>
              <a:t>æntɪkɪ</a:t>
            </a:r>
            <a:r>
              <a:rPr lang="en-US">
                <a:latin typeface="Arial" charset="0"/>
                <a:ea typeface="ＭＳ Ｐゴシック" charset="0"/>
                <a:cs typeface="ＭＳ Ｐゴシック" charset="0"/>
              </a:rPr>
              <a:t>ˈ</a:t>
            </a:r>
            <a:r>
              <a:rPr lang="el-GR">
                <a:latin typeface="Arial" charset="0"/>
                <a:ea typeface="ＭＳ Ｐゴシック" charset="0"/>
                <a:cs typeface="ＭＳ Ｐゴシック" charset="0"/>
              </a:rPr>
              <a:t>θ</a:t>
            </a:r>
            <a:r>
              <a:rPr lang="en-US" err="1">
                <a:latin typeface="Arial" charset="0"/>
                <a:ea typeface="ＭＳ Ｐゴシック" charset="0"/>
                <a:cs typeface="ＭＳ Ｐゴシック" charset="0"/>
              </a:rPr>
              <a:t>ɪərə</a:t>
            </a:r>
            <a:r>
              <a:rPr lang="en-US">
                <a:latin typeface="Arial" charset="0"/>
                <a:ea typeface="ＭＳ Ｐゴシック" charset="0"/>
                <a:cs typeface="ＭＳ Ｐゴシック" charset="0"/>
              </a:rPr>
              <a:t>/ AN-</a:t>
            </a:r>
            <a:r>
              <a:rPr lang="en-US" err="1">
                <a:latin typeface="Arial" charset="0"/>
                <a:ea typeface="ＭＳ Ｐゴシック" charset="0"/>
                <a:cs typeface="ＭＳ Ｐゴシック" charset="0"/>
              </a:rPr>
              <a:t>tih</a:t>
            </a:r>
            <a:r>
              <a:rPr lang="en-US">
                <a:latin typeface="Arial" charset="0"/>
                <a:ea typeface="ＭＳ Ｐゴシック" charset="0"/>
                <a:cs typeface="ＭＳ Ｐゴシック" charset="0"/>
              </a:rPr>
              <a:t>-</a:t>
            </a:r>
            <a:r>
              <a:rPr lang="en-US" err="1">
                <a:latin typeface="Arial" charset="0"/>
                <a:ea typeface="ＭＳ Ｐゴシック" charset="0"/>
                <a:cs typeface="ＭＳ Ｐゴシック" charset="0"/>
              </a:rPr>
              <a:t>kih</a:t>
            </a:r>
            <a:r>
              <a:rPr lang="en-US">
                <a:latin typeface="Arial" charset="0"/>
                <a:ea typeface="ＭＳ Ｐゴシック" charset="0"/>
                <a:cs typeface="ＭＳ Ｐゴシック" charset="0"/>
              </a:rPr>
              <a:t>-THEER-</a:t>
            </a:r>
            <a:r>
              <a:rPr lang="en-US" err="1">
                <a:latin typeface="Arial" charset="0"/>
                <a:ea typeface="ＭＳ Ｐゴシック" charset="0"/>
                <a:cs typeface="ＭＳ Ｐゴシック" charset="0"/>
              </a:rPr>
              <a:t>ə</a:t>
            </a:r>
            <a:r>
              <a:rPr lang="en-US">
                <a:latin typeface="Arial" charset="0"/>
                <a:ea typeface="ＭＳ Ｐゴシック" charset="0"/>
                <a:cs typeface="ＭＳ Ｐゴシック" charset="0"/>
              </a:rPr>
              <a:t>) is an ancient Greek hand-powered orrery, described as the oldest example of an analogue computer[1][2][3] used to predict astronomical positions and eclipses decades in advance.[4][5][6] It could also be used to track the four-year cycle of athletic games which was similar to an Olympiad, the cycle of the ancient Olympic Games.[7][8][9] This artefact was among wreckage retrieved from a shipwreck off the coast of the Greek island Antikythera in 1901. From Wikipedia, </a:t>
            </a:r>
            <a:r>
              <a:rPr lang="en-US">
                <a:latin typeface="Arial" charset="0"/>
                <a:ea typeface="ＭＳ Ｐゴシック" charset="0"/>
                <a:cs typeface="ＭＳ Ｐゴシック" charset="0"/>
                <a:hlinkClick r:id="rId3"/>
              </a:rPr>
              <a:t>https://en.wikipedia.org/wiki/Antikythera_mechanism</a:t>
            </a:r>
            <a:r>
              <a:rPr lang="en-US">
                <a:latin typeface="Arial" charset="0"/>
                <a:ea typeface="ＭＳ Ｐゴシック" charset="0"/>
                <a:cs typeface="ＭＳ Ｐゴシック" charset="0"/>
              </a:rPr>
              <a:t>, (</a:t>
            </a:r>
            <a:r>
              <a:rPr lang="en-US" err="1">
                <a:latin typeface="Arial" charset="0"/>
                <a:ea typeface="ＭＳ Ｐゴシック" charset="0"/>
                <a:cs typeface="ＭＳ Ｐゴシック" charset="0"/>
              </a:rPr>
              <a:t>Accssed</a:t>
            </a:r>
            <a:r>
              <a:rPr lang="en-US">
                <a:latin typeface="Arial" charset="0"/>
                <a:ea typeface="ＭＳ Ｐゴシック" charset="0"/>
                <a:cs typeface="ＭＳ Ｐゴシック" charset="0"/>
              </a:rPr>
              <a:t> 15/09/2021.</a:t>
            </a:r>
          </a:p>
          <a:p>
            <a:r>
              <a:rPr lang="en-US">
                <a:latin typeface="Arial" charset="0"/>
                <a:ea typeface="ＭＳ Ｐゴシック" charset="0"/>
                <a:cs typeface="ＭＳ Ｐゴシック" charset="0"/>
              </a:rPr>
              <a:t>See article in Science, </a:t>
            </a:r>
            <a:r>
              <a:rPr lang="en-US">
                <a:latin typeface="Arial" charset="0"/>
                <a:ea typeface="ＭＳ Ｐゴシック" charset="0"/>
                <a:cs typeface="ＭＳ Ｐゴシック" charset="0"/>
                <a:hlinkClick r:id="rId4"/>
              </a:rPr>
              <a:t>https://www.nature.com/articles/s41598-021-84310-w.pdf</a:t>
            </a:r>
            <a:r>
              <a:rPr lang="en-US">
                <a:latin typeface="Arial" charset="0"/>
                <a:ea typeface="ＭＳ Ｐゴシック" charset="0"/>
                <a:cs typeface="ＭＳ Ｐゴシック" charset="0"/>
              </a:rPr>
              <a:t>, (Accessed on 12/09/2021.)</a:t>
            </a:r>
          </a:p>
          <a:p>
            <a:endParaRPr lang="en-US">
              <a:latin typeface="Arial"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83679-BB98-9345-A324-C43C4AD74387}"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83968"/>
            <a:ext cx="5029200" cy="4114800"/>
          </a:xfrm>
        </p:spPr>
        <p:txBody>
          <a:bodyPr/>
          <a:lstStyle/>
          <a:p>
            <a:r>
              <a:rPr lang="en-FI"/>
              <a:t>Phaedrus, Dialogues of Plato, available online at,, </a:t>
            </a:r>
            <a:r>
              <a:rPr lang="en-US"/>
              <a:t>http://</a:t>
            </a:r>
            <a:r>
              <a:rPr lang="en-US" err="1"/>
              <a:t>classics.mit.edu</a:t>
            </a:r>
            <a:r>
              <a:rPr lang="en-US"/>
              <a:t>/Plato/</a:t>
            </a:r>
            <a:r>
              <a:rPr lang="en-US" err="1"/>
              <a:t>phaedrus.html</a:t>
            </a:r>
            <a:endParaRPr lang="en-FI"/>
          </a:p>
          <a:p>
            <a:r>
              <a:rPr lang="en-US"/>
              <a:t>“…At the Egyptian city of Naucratis, there was a famous old god, whose name was </a:t>
            </a:r>
            <a:r>
              <a:rPr lang="en-US" err="1"/>
              <a:t>Theuth</a:t>
            </a:r>
            <a:r>
              <a:rPr lang="en-US"/>
              <a:t>; the bird which is called the Ibis is sacred to him, and he was the inventor of many arts, such as arithmetic and calculation and geometry and astronomy and draughts and dice, but his great discovery was the use of letters. Now in those days the god </a:t>
            </a:r>
            <a:r>
              <a:rPr lang="en-US" err="1"/>
              <a:t>Thamus</a:t>
            </a:r>
            <a:r>
              <a:rPr lang="en-US"/>
              <a:t> was the king of the whole country of Egypt; and he dwelt in that great city of Upper Egypt which the Hellenes call Egyptian Thebes, and the god himself is called by them Ammon. To him came </a:t>
            </a:r>
            <a:r>
              <a:rPr lang="en-US" err="1"/>
              <a:t>Theuth</a:t>
            </a:r>
            <a:r>
              <a:rPr lang="en-US"/>
              <a:t> and showed his inventions, desiring that the other Egyptians might be allowed to have the benefit of them; he enumerated them, and </a:t>
            </a:r>
            <a:r>
              <a:rPr lang="en-US" err="1"/>
              <a:t>Thamus</a:t>
            </a:r>
            <a:r>
              <a:rPr lang="en-US"/>
              <a:t> enquired about their several uses, and praised some of them and censured others, as he approved or disapproved of them. It would take a long time to repeat all that </a:t>
            </a:r>
            <a:r>
              <a:rPr lang="en-US" err="1"/>
              <a:t>Thamus</a:t>
            </a:r>
            <a:r>
              <a:rPr lang="en-US"/>
              <a:t> said to </a:t>
            </a:r>
            <a:r>
              <a:rPr lang="en-US" err="1"/>
              <a:t>Theuth</a:t>
            </a:r>
            <a:r>
              <a:rPr lang="en-US"/>
              <a:t> in praise or blame of the various arts. But when they came to letters, </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6</a:t>
            </a:fld>
            <a:endParaRPr lang="en-US"/>
          </a:p>
        </p:txBody>
      </p:sp>
    </p:spTree>
    <p:extLst>
      <p:ext uri="{BB962C8B-B14F-4D97-AF65-F5344CB8AC3E}">
        <p14:creationId xmlns:p14="http://schemas.microsoft.com/office/powerpoint/2010/main" val="111348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83968"/>
            <a:ext cx="5029200" cy="4114800"/>
          </a:xfrm>
        </p:spPr>
        <p:txBody>
          <a:bodyPr/>
          <a:lstStyle/>
          <a:p>
            <a:r>
              <a:rPr lang="en-FI"/>
              <a:t>A</a:t>
            </a:r>
            <a:r>
              <a:rPr lang="en-US"/>
              <a:t>r</a:t>
            </a:r>
            <a:r>
              <a:rPr lang="en-FI"/>
              <a:t>oman Wax tablet</a:t>
            </a:r>
          </a:p>
          <a:p>
            <a:r>
              <a:rPr lang="en-FI"/>
              <a:t>Phaedrus, Dialogues of Plato, available online at,, </a:t>
            </a:r>
            <a:r>
              <a:rPr lang="en-US"/>
              <a:t>http://</a:t>
            </a:r>
            <a:r>
              <a:rPr lang="en-US" err="1"/>
              <a:t>classics.mit.edu</a:t>
            </a:r>
            <a:r>
              <a:rPr lang="en-US"/>
              <a:t>/Plato/</a:t>
            </a:r>
            <a:r>
              <a:rPr lang="en-US" err="1"/>
              <a:t>phaedrus.html</a:t>
            </a:r>
            <a:endParaRPr lang="en-FI"/>
          </a:p>
          <a:p>
            <a:r>
              <a:rPr lang="en-US"/>
              <a:t>This, said </a:t>
            </a:r>
            <a:r>
              <a:rPr lang="en-US" err="1"/>
              <a:t>Theuth</a:t>
            </a:r>
            <a:r>
              <a:rPr lang="en-US"/>
              <a:t>, will make the Egyptians wiser and give them better memories; it is a specific both for the memory and for the wit. </a:t>
            </a:r>
            <a:r>
              <a:rPr lang="en-US" err="1"/>
              <a:t>Thamus</a:t>
            </a:r>
            <a:r>
              <a:rPr lang="en-US"/>
              <a:t> replied: O most ingenious </a:t>
            </a:r>
            <a:r>
              <a:rPr lang="en-US" err="1"/>
              <a:t>Theuth</a:t>
            </a:r>
            <a:r>
              <a:rPr lang="en-US"/>
              <a:t>, the parent or inventor of an art is not always the best judge of the utility or inutility of his own inventions to the users of them. And in this instance, you who are the father of letters, from a paternal love of your own children have been led to attribute to them a quality which they cannot have; for this discovery of yours will create forgetfulness in the learners' souls, because they will not use their memories; they will trust to the external written characters and not remember of themselves. The specific which you have discovered is an aid not to memory, but to reminiscence, and you give your disciples not truth, but only the semblance of truth; they will be hearers of many things and will have learned nothing; they will appear to be omniscient and will generally know nothing; they will be tiresome company, having the show of wisdom without the reality.” </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7</a:t>
            </a:fld>
            <a:endParaRPr lang="en-US"/>
          </a:p>
        </p:txBody>
      </p:sp>
    </p:spTree>
    <p:extLst>
      <p:ext uri="{BB962C8B-B14F-4D97-AF65-F5344CB8AC3E}">
        <p14:creationId xmlns:p14="http://schemas.microsoft.com/office/powerpoint/2010/main" val="278813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Media archeology, structure of layout in Codex Sinaiticus, from the 4th Century A.D.</a:t>
            </a:r>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8</a:t>
            </a:fld>
            <a:endParaRPr lang="en-US"/>
          </a:p>
        </p:txBody>
      </p:sp>
    </p:spTree>
    <p:extLst>
      <p:ext uri="{BB962C8B-B14F-4D97-AF65-F5344CB8AC3E}">
        <p14:creationId xmlns:p14="http://schemas.microsoft.com/office/powerpoint/2010/main" val="210202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Bloom J.M. (2017) Papermaking: The Historical Diffusion of an Ancient Technique. In: </a:t>
            </a:r>
            <a:r>
              <a:rPr lang="en-US" err="1"/>
              <a:t>Jöns</a:t>
            </a:r>
            <a:r>
              <a:rPr lang="en-US"/>
              <a:t> H., </a:t>
            </a:r>
            <a:r>
              <a:rPr lang="en-US" err="1"/>
              <a:t>Meusburger</a:t>
            </a:r>
            <a:r>
              <a:rPr lang="en-US"/>
              <a:t> P., Heffernan M. (eds) Mobilities of Knowledge. Knowledge and Space, vol 10. Springer, Cham. https://</a:t>
            </a:r>
            <a:r>
              <a:rPr lang="en-US" err="1"/>
              <a:t>doi.org</a:t>
            </a:r>
            <a:r>
              <a:rPr lang="en-US"/>
              <a:t>/10.1007/978-3-319-44654-7_3</a:t>
            </a:r>
            <a:endParaRPr lang="en-FI"/>
          </a:p>
        </p:txBody>
      </p:sp>
      <p:sp>
        <p:nvSpPr>
          <p:cNvPr id="4" name="Slide Number Placeholder 3"/>
          <p:cNvSpPr>
            <a:spLocks noGrp="1"/>
          </p:cNvSpPr>
          <p:nvPr>
            <p:ph type="sldNum" sz="quarter" idx="5"/>
          </p:nvPr>
        </p:nvSpPr>
        <p:spPr/>
        <p:txBody>
          <a:bodyPr/>
          <a:lstStyle/>
          <a:p>
            <a:pPr>
              <a:defRPr/>
            </a:pPr>
            <a:fld id="{9BBE03CB-9B00-824B-972A-1FDFD429928B}" type="slidenum">
              <a:rPr lang="en-US" smtClean="0"/>
              <a:pPr>
                <a:defRPr/>
              </a:pPr>
              <a:t>9</a:t>
            </a:fld>
            <a:endParaRPr lang="en-US"/>
          </a:p>
        </p:txBody>
      </p:sp>
    </p:spTree>
    <p:extLst>
      <p:ext uri="{BB962C8B-B14F-4D97-AF65-F5344CB8AC3E}">
        <p14:creationId xmlns:p14="http://schemas.microsoft.com/office/powerpoint/2010/main" val="154924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F4DF64-8AE3-3647-AC94-25129ADE3AF0}" type="datetime1">
              <a:rPr lang="en-US" smtClean="0"/>
              <a:pPr>
                <a:defRPr/>
              </a:pPr>
              <a:t>9/15/2021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80D5BE-D805-4044-9363-32FA1D864E58}" type="slidenum">
              <a:rPr lang="en-US"/>
              <a:pPr>
                <a:defRPr/>
              </a:pPr>
              <a:t>‹#›</a:t>
            </a:fld>
            <a:endParaRPr lang="en-US"/>
          </a:p>
        </p:txBody>
      </p:sp>
    </p:spTree>
    <p:extLst>
      <p:ext uri="{BB962C8B-B14F-4D97-AF65-F5344CB8AC3E}">
        <p14:creationId xmlns:p14="http://schemas.microsoft.com/office/powerpoint/2010/main" val="18092988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pPr>
              <a:defRPr/>
            </a:pPr>
            <a:fld id="{E004A571-CC93-0442-AEE7-9CC885E29C1F}" type="datetime1">
              <a:rPr lang="en-US" smtClean="0"/>
              <a:pPr>
                <a:defRPr/>
              </a:pPr>
              <a:t>9/15/2021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8D2095-B0B2-5B46-ABA3-39379BC6F00E}" type="slidenum">
              <a:rPr lang="en-US"/>
              <a:pPr>
                <a:defRPr/>
              </a:pPr>
              <a:t>‹#›</a:t>
            </a:fld>
            <a:endParaRPr lang="en-US"/>
          </a:p>
        </p:txBody>
      </p:sp>
    </p:spTree>
    <p:extLst>
      <p:ext uri="{BB962C8B-B14F-4D97-AF65-F5344CB8AC3E}">
        <p14:creationId xmlns:p14="http://schemas.microsoft.com/office/powerpoint/2010/main" val="19431840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pPr>
              <a:defRPr/>
            </a:pPr>
            <a:fld id="{2A21A8FB-B0E5-7047-8797-D7D46A5920E7}" type="datetime1">
              <a:rPr lang="en-US" smtClean="0"/>
              <a:pPr>
                <a:defRPr/>
              </a:pPr>
              <a:t>9/15/2021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2414E-F166-2943-AB03-5CA99C029786}" type="slidenum">
              <a:rPr lang="en-US"/>
              <a:pPr>
                <a:defRPr/>
              </a:pPr>
              <a:t>‹#›</a:t>
            </a:fld>
            <a:endParaRPr lang="en-US"/>
          </a:p>
        </p:txBody>
      </p:sp>
    </p:spTree>
    <p:extLst>
      <p:ext uri="{BB962C8B-B14F-4D97-AF65-F5344CB8AC3E}">
        <p14:creationId xmlns:p14="http://schemas.microsoft.com/office/powerpoint/2010/main" val="16311973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pPr>
              <a:defRPr/>
            </a:pPr>
            <a:fld id="{AC4C9EA9-9CA3-284B-9797-CE78A79C591C}" type="datetime1">
              <a:rPr lang="en-US" smtClean="0"/>
              <a:pPr>
                <a:defRPr/>
              </a:pPr>
              <a:t>9/15/2021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066A6-F038-5543-BF2D-022C9AB5C4E7}" type="slidenum">
              <a:rPr lang="en-US"/>
              <a:pPr>
                <a:defRPr/>
              </a:pPr>
              <a:t>‹#›</a:t>
            </a:fld>
            <a:endParaRPr lang="en-US"/>
          </a:p>
        </p:txBody>
      </p:sp>
    </p:spTree>
    <p:extLst>
      <p:ext uri="{BB962C8B-B14F-4D97-AF65-F5344CB8AC3E}">
        <p14:creationId xmlns:p14="http://schemas.microsoft.com/office/powerpoint/2010/main" val="3560838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lvl1pPr>
              <a:defRPr/>
            </a:lvl1pPr>
          </a:lstStyle>
          <a:p>
            <a:pPr>
              <a:defRPr/>
            </a:pPr>
            <a:fld id="{3B94DC6E-7A9B-D247-BB20-5B17719DBC1A}" type="datetime1">
              <a:rPr lang="en-US" smtClean="0"/>
              <a:pPr>
                <a:defRPr/>
              </a:pPr>
              <a:t>9/15/2021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68B921-C3F6-9B4A-8D6F-C86BCE730C1E}" type="slidenum">
              <a:rPr lang="en-US"/>
              <a:pPr>
                <a:defRPr/>
              </a:pPr>
              <a:t>‹#›</a:t>
            </a:fld>
            <a:endParaRPr lang="en-US"/>
          </a:p>
        </p:txBody>
      </p:sp>
    </p:spTree>
    <p:extLst>
      <p:ext uri="{BB962C8B-B14F-4D97-AF65-F5344CB8AC3E}">
        <p14:creationId xmlns:p14="http://schemas.microsoft.com/office/powerpoint/2010/main" val="34664807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3"/>
          <p:cNvSpPr>
            <a:spLocks noGrp="1"/>
          </p:cNvSpPr>
          <p:nvPr>
            <p:ph type="dt" sz="half" idx="10"/>
          </p:nvPr>
        </p:nvSpPr>
        <p:spPr/>
        <p:txBody>
          <a:bodyPr/>
          <a:lstStyle>
            <a:lvl1pPr>
              <a:defRPr/>
            </a:lvl1pPr>
          </a:lstStyle>
          <a:p>
            <a:pPr>
              <a:defRPr/>
            </a:pPr>
            <a:fld id="{2777D38C-0141-0F4A-BD76-EB2857B67434}" type="datetime1">
              <a:rPr lang="en-US" smtClean="0"/>
              <a:pPr>
                <a:defRPr/>
              </a:pPr>
              <a:t>9/15/2021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8BA69-8855-0E4B-8AF5-B0E033E2D62A}" type="slidenum">
              <a:rPr lang="en-US"/>
              <a:pPr>
                <a:defRPr/>
              </a:pPr>
              <a:t>‹#›</a:t>
            </a:fld>
            <a:endParaRPr lang="en-US"/>
          </a:p>
        </p:txBody>
      </p:sp>
    </p:spTree>
    <p:extLst>
      <p:ext uri="{BB962C8B-B14F-4D97-AF65-F5344CB8AC3E}">
        <p14:creationId xmlns:p14="http://schemas.microsoft.com/office/powerpoint/2010/main" val="9044063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3"/>
          <p:cNvSpPr>
            <a:spLocks noGrp="1"/>
          </p:cNvSpPr>
          <p:nvPr>
            <p:ph type="dt" sz="half" idx="10"/>
          </p:nvPr>
        </p:nvSpPr>
        <p:spPr/>
        <p:txBody>
          <a:bodyPr/>
          <a:lstStyle>
            <a:lvl1pPr>
              <a:defRPr/>
            </a:lvl1pPr>
          </a:lstStyle>
          <a:p>
            <a:pPr>
              <a:defRPr/>
            </a:pPr>
            <a:fld id="{4D55E4D0-57C9-A046-AD62-58CF2B476629}" type="datetime1">
              <a:rPr lang="en-US" smtClean="0"/>
              <a:pPr>
                <a:defRPr/>
              </a:pPr>
              <a:t>9/15/2021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73EF83-A52B-C84C-A064-04162AAD8760}" type="slidenum">
              <a:rPr lang="en-US"/>
              <a:pPr>
                <a:defRPr/>
              </a:pPr>
              <a:t>‹#›</a:t>
            </a:fld>
            <a:endParaRPr lang="en-US"/>
          </a:p>
        </p:txBody>
      </p:sp>
    </p:spTree>
    <p:extLst>
      <p:ext uri="{BB962C8B-B14F-4D97-AF65-F5344CB8AC3E}">
        <p14:creationId xmlns:p14="http://schemas.microsoft.com/office/powerpoint/2010/main" val="13300336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848701-03DD-2E47-AB8C-5A16C7C6B0E4}" type="datetime1">
              <a:rPr lang="en-US" smtClean="0"/>
              <a:pPr>
                <a:defRPr/>
              </a:pPr>
              <a:t>9/15/2021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B28A98-292A-4148-8B14-B54E404D2867}" type="slidenum">
              <a:rPr lang="en-US"/>
              <a:pPr>
                <a:defRPr/>
              </a:pPr>
              <a:t>‹#›</a:t>
            </a:fld>
            <a:endParaRPr lang="en-US"/>
          </a:p>
        </p:txBody>
      </p:sp>
    </p:spTree>
    <p:extLst>
      <p:ext uri="{BB962C8B-B14F-4D97-AF65-F5344CB8AC3E}">
        <p14:creationId xmlns:p14="http://schemas.microsoft.com/office/powerpoint/2010/main" val="22827245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5B8D00-3850-404B-92EE-C4B8C99FDBF5}" type="datetime1">
              <a:rPr lang="en-US" smtClean="0"/>
              <a:pPr>
                <a:defRPr/>
              </a:pPr>
              <a:t>9/15/2021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9F8F186-0C63-0A4F-8358-36B2D46401C1}" type="slidenum">
              <a:rPr lang="en-US"/>
              <a:pPr>
                <a:defRPr/>
              </a:pPr>
              <a:t>‹#›</a:t>
            </a:fld>
            <a:endParaRPr lang="en-US"/>
          </a:p>
        </p:txBody>
      </p:sp>
    </p:spTree>
    <p:extLst>
      <p:ext uri="{BB962C8B-B14F-4D97-AF65-F5344CB8AC3E}">
        <p14:creationId xmlns:p14="http://schemas.microsoft.com/office/powerpoint/2010/main" val="11075156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3"/>
          <p:cNvSpPr>
            <a:spLocks noGrp="1"/>
          </p:cNvSpPr>
          <p:nvPr>
            <p:ph type="dt" sz="half" idx="10"/>
          </p:nvPr>
        </p:nvSpPr>
        <p:spPr/>
        <p:txBody>
          <a:bodyPr/>
          <a:lstStyle>
            <a:lvl1pPr>
              <a:defRPr/>
            </a:lvl1pPr>
          </a:lstStyle>
          <a:p>
            <a:pPr>
              <a:defRPr/>
            </a:pPr>
            <a:fld id="{96FC9687-8188-BE49-A080-E1D6E25EFC0B}" type="datetime1">
              <a:rPr lang="en-US" smtClean="0"/>
              <a:pPr>
                <a:defRPr/>
              </a:pPr>
              <a:t>9/15/2021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D0F93-73CF-CF47-B8B1-1668CF4AADF4}" type="slidenum">
              <a:rPr lang="en-US"/>
              <a:pPr>
                <a:defRPr/>
              </a:pPr>
              <a:t>‹#›</a:t>
            </a:fld>
            <a:endParaRPr lang="en-US"/>
          </a:p>
        </p:txBody>
      </p:sp>
    </p:spTree>
    <p:extLst>
      <p:ext uri="{BB962C8B-B14F-4D97-AF65-F5344CB8AC3E}">
        <p14:creationId xmlns:p14="http://schemas.microsoft.com/office/powerpoint/2010/main" val="210230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3"/>
          <p:cNvSpPr>
            <a:spLocks noGrp="1"/>
          </p:cNvSpPr>
          <p:nvPr>
            <p:ph type="dt" sz="half" idx="10"/>
          </p:nvPr>
        </p:nvSpPr>
        <p:spPr/>
        <p:txBody>
          <a:bodyPr/>
          <a:lstStyle>
            <a:lvl1pPr>
              <a:defRPr/>
            </a:lvl1pPr>
          </a:lstStyle>
          <a:p>
            <a:pPr>
              <a:defRPr/>
            </a:pPr>
            <a:fld id="{72528A8B-C49F-0843-8278-3CD3FDFB57F8}" type="datetime1">
              <a:rPr lang="en-US" smtClean="0"/>
              <a:pPr>
                <a:defRPr/>
              </a:pPr>
              <a:t>9/15/2021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BE6BE3-CFCB-5244-9B77-2047FE019E7C}" type="slidenum">
              <a:rPr lang="en-US"/>
              <a:pPr>
                <a:defRPr/>
              </a:pPr>
              <a:t>‹#›</a:t>
            </a:fld>
            <a:endParaRPr lang="en-US"/>
          </a:p>
        </p:txBody>
      </p:sp>
    </p:spTree>
    <p:extLst>
      <p:ext uri="{BB962C8B-B14F-4D97-AF65-F5344CB8AC3E}">
        <p14:creationId xmlns:p14="http://schemas.microsoft.com/office/powerpoint/2010/main" val="33512597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C2D02A65-4AA7-EF4A-BF94-EB6782DFEF93}" type="datetime1">
              <a:rPr lang="en-US" smtClean="0"/>
              <a:pPr>
                <a:defRPr/>
              </a:pPr>
              <a:t>9/15/2021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C066E07-4668-7B4C-9239-39E10857130F}" type="slidenum">
              <a:rPr lang="en-US"/>
              <a:pPr>
                <a:defRPr/>
              </a:pPr>
              <a:t>‹#›</a:t>
            </a:fld>
            <a:endParaRPr lang="en-US"/>
          </a:p>
        </p:txBody>
      </p:sp>
      <p:sp>
        <p:nvSpPr>
          <p:cNvPr id="1031" name="Text Box 7"/>
          <p:cNvSpPr txBox="1">
            <a:spLocks noChangeArrowheads="1"/>
          </p:cNvSpPr>
          <p:nvPr userDrawn="1"/>
        </p:nvSpPr>
        <p:spPr bwMode="auto">
          <a:xfrm>
            <a:off x="457200" y="6324600"/>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1400">
              <a:solidFill>
                <a:schemeClr val="bg2"/>
              </a:solidFill>
              <a:latin typeface="Optima" charset="0"/>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ftr="0" dt="0"/>
  <p:txStyles>
    <p:titleStyle>
      <a:lvl1pPr algn="ctr" defTabSz="457200" rtl="0" eaLnBrk="0" fontAlgn="base" hangingPunct="0">
        <a:spcBef>
          <a:spcPct val="0"/>
        </a:spcBef>
        <a:spcAft>
          <a:spcPct val="0"/>
        </a:spcAft>
        <a:defRPr sz="3600" kern="1200">
          <a:solidFill>
            <a:schemeClr val="tx1"/>
          </a:solidFill>
          <a:latin typeface="Gill Sans"/>
          <a:ea typeface="ＭＳ Ｐゴシック" charset="-128"/>
          <a:cs typeface="ＭＳ Ｐゴシック" charset="-128"/>
        </a:defRPr>
      </a:lvl1pPr>
      <a:lvl2pPr algn="ctr" defTabSz="457200" rtl="0" eaLnBrk="0" fontAlgn="base" hangingPunct="0">
        <a:spcBef>
          <a:spcPct val="0"/>
        </a:spcBef>
        <a:spcAft>
          <a:spcPct val="0"/>
        </a:spcAft>
        <a:defRPr sz="3600">
          <a:solidFill>
            <a:schemeClr val="tx1"/>
          </a:solidFill>
          <a:latin typeface="Gill Sans" charset="0"/>
          <a:ea typeface="ＭＳ Ｐゴシック" charset="-128"/>
          <a:cs typeface="ＭＳ Ｐゴシック" charset="-128"/>
        </a:defRPr>
      </a:lvl2pPr>
      <a:lvl3pPr algn="ctr" defTabSz="457200" rtl="0" eaLnBrk="0" fontAlgn="base" hangingPunct="0">
        <a:spcBef>
          <a:spcPct val="0"/>
        </a:spcBef>
        <a:spcAft>
          <a:spcPct val="0"/>
        </a:spcAft>
        <a:defRPr sz="3600">
          <a:solidFill>
            <a:schemeClr val="tx1"/>
          </a:solidFill>
          <a:latin typeface="Gill Sans" charset="0"/>
          <a:ea typeface="ＭＳ Ｐゴシック" charset="-128"/>
          <a:cs typeface="ＭＳ Ｐゴシック" charset="-128"/>
        </a:defRPr>
      </a:lvl3pPr>
      <a:lvl4pPr algn="ctr" defTabSz="457200" rtl="0" eaLnBrk="0" fontAlgn="base" hangingPunct="0">
        <a:spcBef>
          <a:spcPct val="0"/>
        </a:spcBef>
        <a:spcAft>
          <a:spcPct val="0"/>
        </a:spcAft>
        <a:defRPr sz="3600">
          <a:solidFill>
            <a:schemeClr val="tx1"/>
          </a:solidFill>
          <a:latin typeface="Gill Sans" charset="0"/>
          <a:ea typeface="ＭＳ Ｐゴシック" charset="-128"/>
          <a:cs typeface="ＭＳ Ｐゴシック" charset="-128"/>
        </a:defRPr>
      </a:lvl4pPr>
      <a:lvl5pPr algn="ctr" defTabSz="457200" rtl="0" eaLnBrk="0" fontAlgn="base" hangingPunct="0">
        <a:spcBef>
          <a:spcPct val="0"/>
        </a:spcBef>
        <a:spcAft>
          <a:spcPct val="0"/>
        </a:spcAft>
        <a:defRPr sz="3600">
          <a:solidFill>
            <a:schemeClr val="tx1"/>
          </a:solidFill>
          <a:latin typeface="Gill Sans"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Gill Sans"/>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Gill Sans"/>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Gill Sans"/>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Gill Sans"/>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Gill Sans"/>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https://www.youtube.com/embed/dqZyZrN3Pl0?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827881" y="1490811"/>
            <a:ext cx="7488238" cy="718120"/>
          </a:xfrm>
        </p:spPr>
        <p:txBody>
          <a:bodyPr/>
          <a:lstStyle/>
          <a:p>
            <a:pPr algn="l" eaLnBrk="1" hangingPunct="1">
              <a:defRPr/>
            </a:pPr>
            <a:r>
              <a:rPr lang="en-US" sz="4000" b="1">
                <a:solidFill>
                  <a:srgbClr val="800000"/>
                </a:solidFill>
                <a:latin typeface="Gill Sans" charset="0"/>
                <a:ea typeface="ＭＳ Ｐゴシック" charset="0"/>
                <a:cs typeface="Gill Sans" charset="0"/>
              </a:rPr>
              <a:t>Understanding media and design research</a:t>
            </a:r>
          </a:p>
        </p:txBody>
      </p:sp>
      <p:sp>
        <p:nvSpPr>
          <p:cNvPr id="3" name="Subtitle 2"/>
          <p:cNvSpPr>
            <a:spLocks noGrp="1"/>
          </p:cNvSpPr>
          <p:nvPr>
            <p:ph type="subTitle" idx="1"/>
          </p:nvPr>
        </p:nvSpPr>
        <p:spPr>
          <a:xfrm>
            <a:off x="1042988" y="3644900"/>
            <a:ext cx="7417444" cy="1752600"/>
          </a:xfrm>
        </p:spPr>
        <p:txBody>
          <a:bodyPr/>
          <a:lstStyle/>
          <a:p>
            <a:pPr algn="l">
              <a:spcBef>
                <a:spcPct val="0"/>
              </a:spcBef>
            </a:pPr>
            <a:r>
              <a:rPr lang="en-US" sz="2400" b="1">
                <a:solidFill>
                  <a:schemeClr val="tx1"/>
                </a:solidFill>
                <a:latin typeface="Gill Sans" charset="0"/>
                <a:ea typeface="ＭＳ Ｐゴシック" charset="0"/>
                <a:cs typeface="ＭＳ Ｐゴシック" charset="0"/>
              </a:rPr>
              <a:t>Introduction to media design and research</a:t>
            </a:r>
          </a:p>
          <a:p>
            <a:pPr algn="l">
              <a:spcBef>
                <a:spcPct val="0"/>
              </a:spcBef>
            </a:pPr>
            <a:endParaRPr lang="en-US" sz="2400">
              <a:solidFill>
                <a:schemeClr val="tx1"/>
              </a:solidFill>
            </a:endParaRPr>
          </a:p>
          <a:p>
            <a:pPr algn="l">
              <a:defRPr/>
            </a:pPr>
            <a:r>
              <a:rPr lang="en-US" sz="2000">
                <a:solidFill>
                  <a:schemeClr val="tx1"/>
                </a:solidFill>
              </a:rPr>
              <a:t>Prof. Lily </a:t>
            </a:r>
            <a:r>
              <a:rPr lang="en-US" sz="2000" err="1">
                <a:solidFill>
                  <a:schemeClr val="tx1"/>
                </a:solidFill>
              </a:rPr>
              <a:t>Díaz-Kommonen</a:t>
            </a:r>
            <a:endParaRPr lang="en-US" sz="2000">
              <a:solidFill>
                <a:schemeClr val="tx1"/>
              </a:solidFill>
            </a:endParaRPr>
          </a:p>
          <a:p>
            <a:pPr algn="l">
              <a:defRPr/>
            </a:pPr>
            <a:r>
              <a:rPr lang="en-US" sz="2000">
                <a:solidFill>
                  <a:schemeClr val="tx1"/>
                </a:solidFill>
              </a:rPr>
              <a:t>15 September, 2021</a:t>
            </a:r>
          </a:p>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10</a:t>
            </a:fld>
            <a:endParaRPr lang="en-US"/>
          </a:p>
        </p:txBody>
      </p:sp>
      <p:sp>
        <p:nvSpPr>
          <p:cNvPr id="7" name="Rectangle 6">
            <a:extLst>
              <a:ext uri="{FF2B5EF4-FFF2-40B4-BE49-F238E27FC236}">
                <a16:creationId xmlns:a16="http://schemas.microsoft.com/office/drawing/2014/main" id="{A6BCDC2F-67CD-FD46-A4DE-B4565D425C9C}"/>
              </a:ext>
            </a:extLst>
          </p:cNvPr>
          <p:cNvSpPr/>
          <p:nvPr/>
        </p:nvSpPr>
        <p:spPr>
          <a:xfrm>
            <a:off x="-32023" y="6063679"/>
            <a:ext cx="9291326" cy="461665"/>
          </a:xfrm>
          <a:prstGeom prst="rect">
            <a:avLst/>
          </a:prstGeom>
        </p:spPr>
        <p:txBody>
          <a:bodyPr wrap="none">
            <a:spAutoFit/>
          </a:bodyPr>
          <a:lstStyle/>
          <a:p>
            <a:r>
              <a:rPr lang="en-FI" b="1"/>
              <a:t>Media archaeology – printing press – mechanization of writing</a:t>
            </a:r>
          </a:p>
        </p:txBody>
      </p:sp>
      <p:pic>
        <p:nvPicPr>
          <p:cNvPr id="10" name="Picture 9">
            <a:extLst>
              <a:ext uri="{FF2B5EF4-FFF2-40B4-BE49-F238E27FC236}">
                <a16:creationId xmlns:a16="http://schemas.microsoft.com/office/drawing/2014/main" id="{E04FD5B6-7994-3B42-A557-4531D6A455F6}"/>
              </a:ext>
            </a:extLst>
          </p:cNvPr>
          <p:cNvPicPr>
            <a:picLocks noChangeAspect="1"/>
          </p:cNvPicPr>
          <p:nvPr/>
        </p:nvPicPr>
        <p:blipFill>
          <a:blip r:embed="rId3"/>
          <a:stretch>
            <a:fillRect/>
          </a:stretch>
        </p:blipFill>
        <p:spPr>
          <a:xfrm>
            <a:off x="2267744" y="228501"/>
            <a:ext cx="4437724" cy="5720779"/>
          </a:xfrm>
          <a:prstGeom prst="rect">
            <a:avLst/>
          </a:prstGeom>
        </p:spPr>
      </p:pic>
    </p:spTree>
    <p:extLst>
      <p:ext uri="{BB962C8B-B14F-4D97-AF65-F5344CB8AC3E}">
        <p14:creationId xmlns:p14="http://schemas.microsoft.com/office/powerpoint/2010/main" val="4188249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11</a:t>
            </a:fld>
            <a:endParaRPr lang="en-US"/>
          </a:p>
        </p:txBody>
      </p:sp>
      <p:pic>
        <p:nvPicPr>
          <p:cNvPr id="6" name="Picture 5">
            <a:extLst>
              <a:ext uri="{FF2B5EF4-FFF2-40B4-BE49-F238E27FC236}">
                <a16:creationId xmlns:a16="http://schemas.microsoft.com/office/drawing/2014/main" id="{2A45DC9D-7BDA-AF41-8581-53839F77B2BB}"/>
              </a:ext>
            </a:extLst>
          </p:cNvPr>
          <p:cNvPicPr>
            <a:picLocks noChangeAspect="1"/>
          </p:cNvPicPr>
          <p:nvPr/>
        </p:nvPicPr>
        <p:blipFill>
          <a:blip r:embed="rId3"/>
          <a:stretch>
            <a:fillRect/>
          </a:stretch>
        </p:blipFill>
        <p:spPr>
          <a:xfrm>
            <a:off x="1" y="836712"/>
            <a:ext cx="9168938" cy="4739636"/>
          </a:xfrm>
          <a:prstGeom prst="rect">
            <a:avLst/>
          </a:prstGeom>
        </p:spPr>
      </p:pic>
      <p:sp>
        <p:nvSpPr>
          <p:cNvPr id="7" name="Rectangle 6">
            <a:extLst>
              <a:ext uri="{FF2B5EF4-FFF2-40B4-BE49-F238E27FC236}">
                <a16:creationId xmlns:a16="http://schemas.microsoft.com/office/drawing/2014/main" id="{86D8D957-2719-994D-A47B-F9B774794555}"/>
              </a:ext>
            </a:extLst>
          </p:cNvPr>
          <p:cNvSpPr/>
          <p:nvPr/>
        </p:nvSpPr>
        <p:spPr>
          <a:xfrm>
            <a:off x="1763688" y="5894685"/>
            <a:ext cx="5261377" cy="461665"/>
          </a:xfrm>
          <a:prstGeom prst="rect">
            <a:avLst/>
          </a:prstGeom>
        </p:spPr>
        <p:txBody>
          <a:bodyPr wrap="none">
            <a:spAutoFit/>
          </a:bodyPr>
          <a:lstStyle/>
          <a:p>
            <a:r>
              <a:rPr lang="en-FI" b="1"/>
              <a:t>Media archaeology – optical media</a:t>
            </a:r>
          </a:p>
        </p:txBody>
      </p:sp>
    </p:spTree>
    <p:extLst>
      <p:ext uri="{BB962C8B-B14F-4D97-AF65-F5344CB8AC3E}">
        <p14:creationId xmlns:p14="http://schemas.microsoft.com/office/powerpoint/2010/main" val="26132200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12</a:t>
            </a:fld>
            <a:endParaRPr lang="en-US"/>
          </a:p>
        </p:txBody>
      </p:sp>
      <p:sp>
        <p:nvSpPr>
          <p:cNvPr id="7" name="Rectangle 6">
            <a:extLst>
              <a:ext uri="{FF2B5EF4-FFF2-40B4-BE49-F238E27FC236}">
                <a16:creationId xmlns:a16="http://schemas.microsoft.com/office/drawing/2014/main" id="{86D8D957-2719-994D-A47B-F9B774794555}"/>
              </a:ext>
            </a:extLst>
          </p:cNvPr>
          <p:cNvSpPr/>
          <p:nvPr/>
        </p:nvSpPr>
        <p:spPr>
          <a:xfrm>
            <a:off x="1623917" y="5919663"/>
            <a:ext cx="5896166" cy="461665"/>
          </a:xfrm>
          <a:prstGeom prst="rect">
            <a:avLst/>
          </a:prstGeom>
        </p:spPr>
        <p:txBody>
          <a:bodyPr wrap="none">
            <a:spAutoFit/>
          </a:bodyPr>
          <a:lstStyle/>
          <a:p>
            <a:r>
              <a:rPr lang="en-FI" b="1"/>
              <a:t>Media archaeology – time-based media</a:t>
            </a:r>
          </a:p>
        </p:txBody>
      </p:sp>
      <p:pic>
        <p:nvPicPr>
          <p:cNvPr id="9" name="Picture 8">
            <a:extLst>
              <a:ext uri="{FF2B5EF4-FFF2-40B4-BE49-F238E27FC236}">
                <a16:creationId xmlns:a16="http://schemas.microsoft.com/office/drawing/2014/main" id="{A4B569EB-C21F-CD41-8A98-20BE3BAECE99}"/>
              </a:ext>
            </a:extLst>
          </p:cNvPr>
          <p:cNvPicPr>
            <a:picLocks noChangeAspect="1"/>
          </p:cNvPicPr>
          <p:nvPr/>
        </p:nvPicPr>
        <p:blipFill>
          <a:blip r:embed="rId3"/>
          <a:stretch>
            <a:fillRect/>
          </a:stretch>
        </p:blipFill>
        <p:spPr>
          <a:xfrm>
            <a:off x="5422891" y="951319"/>
            <a:ext cx="3397581" cy="3720694"/>
          </a:xfrm>
          <a:prstGeom prst="rect">
            <a:avLst/>
          </a:prstGeom>
          <a:ln>
            <a:noFill/>
          </a:ln>
          <a:effectLst>
            <a:outerShdw blurRad="292100" dist="139700" dir="2700000" algn="tl" rotWithShape="0">
              <a:schemeClr val="tx1">
                <a:alpha val="65000"/>
              </a:schemeClr>
            </a:outerShdw>
          </a:effectLst>
        </p:spPr>
      </p:pic>
      <p:pic>
        <p:nvPicPr>
          <p:cNvPr id="4" name="Picture 3">
            <a:extLst>
              <a:ext uri="{FF2B5EF4-FFF2-40B4-BE49-F238E27FC236}">
                <a16:creationId xmlns:a16="http://schemas.microsoft.com/office/drawing/2014/main" id="{0DA5DD9F-E503-6746-9A65-CCA7177C7DF3}"/>
              </a:ext>
            </a:extLst>
          </p:cNvPr>
          <p:cNvPicPr>
            <a:picLocks noChangeAspect="1"/>
          </p:cNvPicPr>
          <p:nvPr/>
        </p:nvPicPr>
        <p:blipFill>
          <a:blip r:embed="rId4"/>
          <a:stretch>
            <a:fillRect/>
          </a:stretch>
        </p:blipFill>
        <p:spPr>
          <a:xfrm>
            <a:off x="210689" y="908720"/>
            <a:ext cx="4684839" cy="3465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90797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13</a:t>
            </a:fld>
            <a:endParaRPr lang="en-US"/>
          </a:p>
        </p:txBody>
      </p:sp>
      <p:sp>
        <p:nvSpPr>
          <p:cNvPr id="7" name="Rectangle 6">
            <a:extLst>
              <a:ext uri="{FF2B5EF4-FFF2-40B4-BE49-F238E27FC236}">
                <a16:creationId xmlns:a16="http://schemas.microsoft.com/office/drawing/2014/main" id="{86D8D957-2719-994D-A47B-F9B774794555}"/>
              </a:ext>
            </a:extLst>
          </p:cNvPr>
          <p:cNvSpPr/>
          <p:nvPr/>
        </p:nvSpPr>
        <p:spPr>
          <a:xfrm>
            <a:off x="1623917" y="5919663"/>
            <a:ext cx="5896166" cy="461665"/>
          </a:xfrm>
          <a:prstGeom prst="rect">
            <a:avLst/>
          </a:prstGeom>
        </p:spPr>
        <p:txBody>
          <a:bodyPr wrap="none">
            <a:spAutoFit/>
          </a:bodyPr>
          <a:lstStyle/>
          <a:p>
            <a:r>
              <a:rPr lang="en-FI" b="1"/>
              <a:t>Media archaeology – time-based media</a:t>
            </a:r>
          </a:p>
        </p:txBody>
      </p:sp>
      <p:pic>
        <p:nvPicPr>
          <p:cNvPr id="5" name="Picture 4">
            <a:extLst>
              <a:ext uri="{FF2B5EF4-FFF2-40B4-BE49-F238E27FC236}">
                <a16:creationId xmlns:a16="http://schemas.microsoft.com/office/drawing/2014/main" id="{D7C348E6-40E4-7648-BBEB-19FFDFAE7376}"/>
              </a:ext>
            </a:extLst>
          </p:cNvPr>
          <p:cNvPicPr>
            <a:picLocks noChangeAspect="1"/>
          </p:cNvPicPr>
          <p:nvPr/>
        </p:nvPicPr>
        <p:blipFill>
          <a:blip r:embed="rId3"/>
          <a:stretch>
            <a:fillRect/>
          </a:stretch>
        </p:blipFill>
        <p:spPr>
          <a:xfrm>
            <a:off x="515102" y="436600"/>
            <a:ext cx="6804248" cy="4397245"/>
          </a:xfrm>
          <a:prstGeom prst="rect">
            <a:avLst/>
          </a:prstGeom>
        </p:spPr>
      </p:pic>
    </p:spTree>
    <p:extLst>
      <p:ext uri="{BB962C8B-B14F-4D97-AF65-F5344CB8AC3E}">
        <p14:creationId xmlns:p14="http://schemas.microsoft.com/office/powerpoint/2010/main" val="23995842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14</a:t>
            </a:fld>
            <a:endParaRPr lang="en-US"/>
          </a:p>
        </p:txBody>
      </p:sp>
      <p:sp>
        <p:nvSpPr>
          <p:cNvPr id="7" name="Rectangle 6">
            <a:extLst>
              <a:ext uri="{FF2B5EF4-FFF2-40B4-BE49-F238E27FC236}">
                <a16:creationId xmlns:a16="http://schemas.microsoft.com/office/drawing/2014/main" id="{86D8D957-2719-994D-A47B-F9B774794555}"/>
              </a:ext>
            </a:extLst>
          </p:cNvPr>
          <p:cNvSpPr/>
          <p:nvPr/>
        </p:nvSpPr>
        <p:spPr>
          <a:xfrm>
            <a:off x="-36512" y="5894685"/>
            <a:ext cx="9307356" cy="461665"/>
          </a:xfrm>
          <a:prstGeom prst="rect">
            <a:avLst/>
          </a:prstGeom>
        </p:spPr>
        <p:txBody>
          <a:bodyPr wrap="none">
            <a:spAutoFit/>
          </a:bodyPr>
          <a:lstStyle/>
          <a:p>
            <a:r>
              <a:rPr lang="en-FI" b="1"/>
              <a:t>Media archaeology – optical media – invention of photography</a:t>
            </a:r>
          </a:p>
        </p:txBody>
      </p:sp>
      <p:sp>
        <p:nvSpPr>
          <p:cNvPr id="3" name="TextBox 2">
            <a:extLst>
              <a:ext uri="{FF2B5EF4-FFF2-40B4-BE49-F238E27FC236}">
                <a16:creationId xmlns:a16="http://schemas.microsoft.com/office/drawing/2014/main" id="{D6722E82-D68C-A144-B11D-2D19548C7367}"/>
              </a:ext>
            </a:extLst>
          </p:cNvPr>
          <p:cNvSpPr txBox="1"/>
          <p:nvPr/>
        </p:nvSpPr>
        <p:spPr>
          <a:xfrm>
            <a:off x="3663091" y="3645024"/>
            <a:ext cx="2052165" cy="461665"/>
          </a:xfrm>
          <a:prstGeom prst="rect">
            <a:avLst/>
          </a:prstGeom>
          <a:noFill/>
        </p:spPr>
        <p:txBody>
          <a:bodyPr wrap="none" rtlCol="0">
            <a:spAutoFit/>
          </a:bodyPr>
          <a:lstStyle/>
          <a:p>
            <a:r>
              <a:rPr lang="en-FI"/>
              <a:t>Daguerrotype</a:t>
            </a:r>
          </a:p>
        </p:txBody>
      </p:sp>
      <p:pic>
        <p:nvPicPr>
          <p:cNvPr id="5" name="Picture 4">
            <a:extLst>
              <a:ext uri="{FF2B5EF4-FFF2-40B4-BE49-F238E27FC236}">
                <a16:creationId xmlns:a16="http://schemas.microsoft.com/office/drawing/2014/main" id="{487C725B-2C9B-654D-A991-13CDFCE9B0F8}"/>
              </a:ext>
            </a:extLst>
          </p:cNvPr>
          <p:cNvPicPr>
            <a:picLocks noChangeAspect="1"/>
          </p:cNvPicPr>
          <p:nvPr/>
        </p:nvPicPr>
        <p:blipFill>
          <a:blip r:embed="rId3"/>
          <a:stretch>
            <a:fillRect/>
          </a:stretch>
        </p:blipFill>
        <p:spPr>
          <a:xfrm>
            <a:off x="390947" y="260648"/>
            <a:ext cx="8279283" cy="5485025"/>
          </a:xfrm>
          <a:prstGeom prst="rect">
            <a:avLst/>
          </a:prstGeom>
        </p:spPr>
      </p:pic>
    </p:spTree>
    <p:extLst>
      <p:ext uri="{BB962C8B-B14F-4D97-AF65-F5344CB8AC3E}">
        <p14:creationId xmlns:p14="http://schemas.microsoft.com/office/powerpoint/2010/main" val="32324926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15</a:t>
            </a:fld>
            <a:endParaRPr lang="en-US"/>
          </a:p>
        </p:txBody>
      </p:sp>
      <p:sp>
        <p:nvSpPr>
          <p:cNvPr id="7" name="Rectangle 6">
            <a:extLst>
              <a:ext uri="{FF2B5EF4-FFF2-40B4-BE49-F238E27FC236}">
                <a16:creationId xmlns:a16="http://schemas.microsoft.com/office/drawing/2014/main" id="{86D8D957-2719-994D-A47B-F9B774794555}"/>
              </a:ext>
            </a:extLst>
          </p:cNvPr>
          <p:cNvSpPr/>
          <p:nvPr/>
        </p:nvSpPr>
        <p:spPr>
          <a:xfrm>
            <a:off x="755576" y="5894685"/>
            <a:ext cx="7895110" cy="461665"/>
          </a:xfrm>
          <a:prstGeom prst="rect">
            <a:avLst/>
          </a:prstGeom>
        </p:spPr>
        <p:txBody>
          <a:bodyPr wrap="none">
            <a:spAutoFit/>
          </a:bodyPr>
          <a:lstStyle/>
          <a:p>
            <a:r>
              <a:rPr lang="en-FI" b="1"/>
              <a:t>Media archaeology – recorded image – optical media</a:t>
            </a:r>
          </a:p>
        </p:txBody>
      </p:sp>
      <p:pic>
        <p:nvPicPr>
          <p:cNvPr id="4" name="Picture 3">
            <a:extLst>
              <a:ext uri="{FF2B5EF4-FFF2-40B4-BE49-F238E27FC236}">
                <a16:creationId xmlns:a16="http://schemas.microsoft.com/office/drawing/2014/main" id="{4EA8F7E7-AF15-914E-A437-BC4FF2391F89}"/>
              </a:ext>
            </a:extLst>
          </p:cNvPr>
          <p:cNvPicPr>
            <a:picLocks noChangeAspect="1"/>
          </p:cNvPicPr>
          <p:nvPr/>
        </p:nvPicPr>
        <p:blipFill>
          <a:blip r:embed="rId3"/>
          <a:stretch>
            <a:fillRect/>
          </a:stretch>
        </p:blipFill>
        <p:spPr>
          <a:xfrm>
            <a:off x="1079612" y="260648"/>
            <a:ext cx="6984776" cy="5410173"/>
          </a:xfrm>
          <a:prstGeom prst="rect">
            <a:avLst/>
          </a:prstGeom>
        </p:spPr>
      </p:pic>
    </p:spTree>
    <p:extLst>
      <p:ext uri="{BB962C8B-B14F-4D97-AF65-F5344CB8AC3E}">
        <p14:creationId xmlns:p14="http://schemas.microsoft.com/office/powerpoint/2010/main" val="41632392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D8740B-F7AB-1E4C-A05F-C86FFBEF439B}"/>
              </a:ext>
            </a:extLst>
          </p:cNvPr>
          <p:cNvPicPr>
            <a:picLocks noChangeAspect="1"/>
          </p:cNvPicPr>
          <p:nvPr/>
        </p:nvPicPr>
        <p:blipFill>
          <a:blip r:embed="rId3"/>
          <a:stretch>
            <a:fillRect/>
          </a:stretch>
        </p:blipFill>
        <p:spPr>
          <a:xfrm>
            <a:off x="49487" y="-14768"/>
            <a:ext cx="9320486" cy="6224955"/>
          </a:xfrm>
          <a:prstGeom prst="rect">
            <a:avLst/>
          </a:prstGeom>
        </p:spPr>
      </p:pic>
      <p:sp>
        <p:nvSpPr>
          <p:cNvPr id="33793" name="Title 1"/>
          <p:cNvSpPr>
            <a:spLocks noGrp="1"/>
          </p:cNvSpPr>
          <p:nvPr>
            <p:ph type="title" idx="4294967295"/>
          </p:nvPr>
        </p:nvSpPr>
        <p:spPr>
          <a:xfrm>
            <a:off x="-197158" y="6021288"/>
            <a:ext cx="9813776" cy="1143000"/>
          </a:xfrm>
        </p:spPr>
        <p:txBody>
          <a:bodyPr/>
          <a:lstStyle/>
          <a:p>
            <a:r>
              <a:rPr lang="en-US" sz="2400" b="1">
                <a:latin typeface="Gill Sans" charset="0"/>
                <a:ea typeface="ＭＳ Ｐゴシック" charset="0"/>
                <a:cs typeface="ＭＳ Ｐゴシック" charset="0"/>
              </a:rPr>
              <a:t>Interactive [&amp; personal] media </a:t>
            </a:r>
          </a:p>
        </p:txBody>
      </p:sp>
      <p:sp>
        <p:nvSpPr>
          <p:cNvPr id="11" name="Rectangle 10">
            <a:extLst>
              <a:ext uri="{FF2B5EF4-FFF2-40B4-BE49-F238E27FC236}">
                <a16:creationId xmlns:a16="http://schemas.microsoft.com/office/drawing/2014/main" id="{14108334-1761-3046-9AC1-675350594703}"/>
              </a:ext>
            </a:extLst>
          </p:cNvPr>
          <p:cNvSpPr/>
          <p:nvPr/>
        </p:nvSpPr>
        <p:spPr>
          <a:xfrm>
            <a:off x="6143105" y="5498068"/>
            <a:ext cx="2783134" cy="523220"/>
          </a:xfrm>
          <a:prstGeom prst="rect">
            <a:avLst/>
          </a:prstGeom>
        </p:spPr>
        <p:txBody>
          <a:bodyPr wrap="none">
            <a:spAutoFit/>
          </a:bodyPr>
          <a:lstStyle/>
          <a:p>
            <a:r>
              <a:rPr lang="en-GB" altLang="en-FI" sz="1400">
                <a:solidFill>
                  <a:schemeClr val="bg1"/>
                </a:solidFill>
                <a:latin typeface="Arial" panose="020B0604020202020204" pitchFamily="34" charset="0"/>
                <a:ea typeface="ＭＳ Ｐゴシック" panose="020B0600070205080204" pitchFamily="34" charset="-128"/>
                <a:cs typeface="Arial" panose="020B0604020202020204" pitchFamily="34" charset="0"/>
              </a:rPr>
              <a:t>Heart Beats Dust: Cone Pyramid</a:t>
            </a:r>
          </a:p>
          <a:p>
            <a:r>
              <a:rPr lang="en-GB" altLang="en-FI" sz="1400">
                <a:solidFill>
                  <a:schemeClr val="bg1"/>
                </a:solidFill>
                <a:latin typeface="Arial" panose="020B0604020202020204" pitchFamily="34" charset="0"/>
                <a:ea typeface="ＭＳ Ｐゴシック" panose="020B0600070205080204" pitchFamily="34" charset="-128"/>
                <a:cs typeface="Arial" panose="020B0604020202020204" pitchFamily="34" charset="0"/>
              </a:rPr>
              <a:t>By Jean Dupuy, 1968 </a:t>
            </a:r>
            <a:endParaRPr lang="en-FI"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6383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BDB09AA7-BD4E-2240-A2CE-72D85A22524C}"/>
              </a:ext>
            </a:extLst>
          </p:cNvPr>
          <p:cNvSpPr>
            <a:spLocks noGrp="1" noChangeArrowheads="1"/>
          </p:cNvSpPr>
          <p:nvPr>
            <p:ph type="title"/>
          </p:nvPr>
        </p:nvSpPr>
        <p:spPr/>
        <p:txBody>
          <a:bodyPr/>
          <a:lstStyle/>
          <a:p>
            <a:pPr algn="l"/>
            <a:r>
              <a:rPr lang="en-GB" altLang="en-FI" b="1">
                <a:latin typeface="Gill Sans" panose="020B0502020104020203" pitchFamily="34" charset="-79"/>
                <a:ea typeface="ＭＳ Ｐゴシック" panose="020B0600070205080204" pitchFamily="34" charset="-128"/>
              </a:rPr>
              <a:t>Media and technology</a:t>
            </a:r>
          </a:p>
        </p:txBody>
      </p:sp>
      <p:sp>
        <p:nvSpPr>
          <p:cNvPr id="43010" name="Text Placeholder 4">
            <a:extLst>
              <a:ext uri="{FF2B5EF4-FFF2-40B4-BE49-F238E27FC236}">
                <a16:creationId xmlns:a16="http://schemas.microsoft.com/office/drawing/2014/main" id="{0B3384DD-1B51-3A46-BB53-C077084E2648}"/>
              </a:ext>
            </a:extLst>
          </p:cNvPr>
          <p:cNvSpPr>
            <a:spLocks noGrp="1" noChangeArrowheads="1"/>
          </p:cNvSpPr>
          <p:nvPr>
            <p:ph type="body" idx="1"/>
          </p:nvPr>
        </p:nvSpPr>
        <p:spPr/>
        <p:txBody>
          <a:bodyPr/>
          <a:lstStyle/>
          <a:p>
            <a:endParaRPr lang="en-GB" altLang="en-FI" sz="1800">
              <a:latin typeface="Gill Sans" panose="020B0502020104020203" pitchFamily="34" charset="-79"/>
              <a:ea typeface="ＭＳ Ｐゴシック" panose="020B0600070205080204" pitchFamily="34" charset="-128"/>
            </a:endParaRPr>
          </a:p>
        </p:txBody>
      </p:sp>
      <p:sp>
        <p:nvSpPr>
          <p:cNvPr id="43012" name="Text Placeholder 6">
            <a:extLst>
              <a:ext uri="{FF2B5EF4-FFF2-40B4-BE49-F238E27FC236}">
                <a16:creationId xmlns:a16="http://schemas.microsoft.com/office/drawing/2014/main" id="{84BBD5EC-8F34-4044-B5ED-3A06DF22170A}"/>
              </a:ext>
            </a:extLst>
          </p:cNvPr>
          <p:cNvSpPr>
            <a:spLocks noGrp="1" noChangeArrowheads="1"/>
          </p:cNvSpPr>
          <p:nvPr>
            <p:ph type="body" sz="quarter" idx="3"/>
          </p:nvPr>
        </p:nvSpPr>
        <p:spPr/>
        <p:txBody>
          <a:bodyPr/>
          <a:lstStyle/>
          <a:p>
            <a:r>
              <a:rPr lang="en-GB" altLang="en-FI" sz="1800">
                <a:latin typeface="Gill Sans" panose="020B0502020104020203" pitchFamily="34" charset="-79"/>
                <a:ea typeface="ＭＳ Ｐゴシック" panose="020B0600070205080204" pitchFamily="34" charset="-128"/>
              </a:rPr>
              <a:t>Dionysus theatre, 350 BC</a:t>
            </a:r>
          </a:p>
        </p:txBody>
      </p:sp>
      <p:sp>
        <p:nvSpPr>
          <p:cNvPr id="3" name="Content Placeholder 2">
            <a:extLst>
              <a:ext uri="{FF2B5EF4-FFF2-40B4-BE49-F238E27FC236}">
                <a16:creationId xmlns:a16="http://schemas.microsoft.com/office/drawing/2014/main" id="{9D311FA1-C743-5D4A-A999-860AB8EDC20B}"/>
              </a:ext>
            </a:extLst>
          </p:cNvPr>
          <p:cNvSpPr>
            <a:spLocks noGrp="1"/>
          </p:cNvSpPr>
          <p:nvPr>
            <p:ph sz="half" idx="2"/>
          </p:nvPr>
        </p:nvSpPr>
        <p:spPr/>
        <p:txBody>
          <a:bodyPr/>
          <a:lstStyle/>
          <a:p>
            <a:r>
              <a:rPr lang="en-US"/>
              <a:t>Interrelation</a:t>
            </a:r>
          </a:p>
          <a:p>
            <a:r>
              <a:rPr lang="en-US"/>
              <a:t>Techne: Skills, making</a:t>
            </a:r>
          </a:p>
          <a:p>
            <a:r>
              <a:rPr lang="en-US"/>
              <a:t>Logos: Knowledge (natural, technical, social)</a:t>
            </a:r>
          </a:p>
          <a:p>
            <a:endParaRPr lang="en-US"/>
          </a:p>
          <a:p>
            <a:endParaRPr lang="en-FI"/>
          </a:p>
        </p:txBody>
      </p:sp>
      <p:sp>
        <p:nvSpPr>
          <p:cNvPr id="6" name="Content Placeholder 5">
            <a:extLst>
              <a:ext uri="{FF2B5EF4-FFF2-40B4-BE49-F238E27FC236}">
                <a16:creationId xmlns:a16="http://schemas.microsoft.com/office/drawing/2014/main" id="{CB75A434-DD23-EE40-8EBB-E35B10ADBE31}"/>
              </a:ext>
            </a:extLst>
          </p:cNvPr>
          <p:cNvSpPr>
            <a:spLocks noGrp="1"/>
          </p:cNvSpPr>
          <p:nvPr>
            <p:ph sz="quarter" idx="4"/>
          </p:nvPr>
        </p:nvSpPr>
        <p:spPr/>
        <p:txBody>
          <a:bodyPr/>
          <a:lstStyle/>
          <a:p>
            <a:endParaRPr lang="en-FI"/>
          </a:p>
        </p:txBody>
      </p:sp>
      <p:pic>
        <p:nvPicPr>
          <p:cNvPr id="12" name="Content Placeholder 10">
            <a:extLst>
              <a:ext uri="{FF2B5EF4-FFF2-40B4-BE49-F238E27FC236}">
                <a16:creationId xmlns:a16="http://schemas.microsoft.com/office/drawing/2014/main" id="{73AD59B8-8FB9-E94C-97A5-19C306C4B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88" y="2222317"/>
            <a:ext cx="4051300"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868526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BDB09AA7-BD4E-2240-A2CE-72D85A22524C}"/>
              </a:ext>
            </a:extLst>
          </p:cNvPr>
          <p:cNvSpPr>
            <a:spLocks noGrp="1" noChangeArrowheads="1"/>
          </p:cNvSpPr>
          <p:nvPr>
            <p:ph type="title"/>
          </p:nvPr>
        </p:nvSpPr>
        <p:spPr/>
        <p:txBody>
          <a:bodyPr/>
          <a:lstStyle/>
          <a:p>
            <a:pPr algn="l"/>
            <a:r>
              <a:rPr lang="en-GB" altLang="en-FI" b="1">
                <a:latin typeface="Gill Sans" panose="020B0502020104020203" pitchFamily="34" charset="-79"/>
                <a:ea typeface="ＭＳ Ｐゴシック" panose="020B0600070205080204" pitchFamily="34" charset="-128"/>
              </a:rPr>
              <a:t>Media and technology</a:t>
            </a:r>
          </a:p>
        </p:txBody>
      </p:sp>
      <p:sp>
        <p:nvSpPr>
          <p:cNvPr id="43010" name="Text Placeholder 4">
            <a:extLst>
              <a:ext uri="{FF2B5EF4-FFF2-40B4-BE49-F238E27FC236}">
                <a16:creationId xmlns:a16="http://schemas.microsoft.com/office/drawing/2014/main" id="{0B3384DD-1B51-3A46-BB53-C077084E2648}"/>
              </a:ext>
            </a:extLst>
          </p:cNvPr>
          <p:cNvSpPr>
            <a:spLocks noGrp="1" noChangeArrowheads="1"/>
          </p:cNvSpPr>
          <p:nvPr>
            <p:ph type="body" idx="1"/>
          </p:nvPr>
        </p:nvSpPr>
        <p:spPr/>
        <p:txBody>
          <a:bodyPr/>
          <a:lstStyle/>
          <a:p>
            <a:r>
              <a:rPr lang="en-GB" altLang="en-FI" sz="1800">
                <a:latin typeface="Gill Sans" panose="020B0502020104020203" pitchFamily="34" charset="-79"/>
                <a:ea typeface="ＭＳ Ｐゴシック" panose="020B0600070205080204" pitchFamily="34" charset="-128"/>
              </a:rPr>
              <a:t>Myron Kruger, 1989</a:t>
            </a:r>
          </a:p>
        </p:txBody>
      </p:sp>
      <p:sp>
        <p:nvSpPr>
          <p:cNvPr id="43012" name="Text Placeholder 6">
            <a:extLst>
              <a:ext uri="{FF2B5EF4-FFF2-40B4-BE49-F238E27FC236}">
                <a16:creationId xmlns:a16="http://schemas.microsoft.com/office/drawing/2014/main" id="{84BBD5EC-8F34-4044-B5ED-3A06DF22170A}"/>
              </a:ext>
            </a:extLst>
          </p:cNvPr>
          <p:cNvSpPr>
            <a:spLocks noGrp="1" noChangeArrowheads="1"/>
          </p:cNvSpPr>
          <p:nvPr>
            <p:ph type="body" sz="quarter" idx="3"/>
          </p:nvPr>
        </p:nvSpPr>
        <p:spPr/>
        <p:txBody>
          <a:bodyPr/>
          <a:lstStyle/>
          <a:p>
            <a:r>
              <a:rPr lang="en-GB" altLang="en-FI" sz="1800">
                <a:latin typeface="Gill Sans" panose="020B0502020104020203" pitchFamily="34" charset="-79"/>
                <a:ea typeface="ＭＳ Ｐゴシック" panose="020B0600070205080204" pitchFamily="34" charset="-128"/>
              </a:rPr>
              <a:t>Spectating and theory</a:t>
            </a:r>
          </a:p>
        </p:txBody>
      </p:sp>
      <p:sp>
        <p:nvSpPr>
          <p:cNvPr id="3" name="Content Placeholder 2">
            <a:extLst>
              <a:ext uri="{FF2B5EF4-FFF2-40B4-BE49-F238E27FC236}">
                <a16:creationId xmlns:a16="http://schemas.microsoft.com/office/drawing/2014/main" id="{F34C4FEE-7766-7548-AE3A-2CA24A47F0A4}"/>
              </a:ext>
            </a:extLst>
          </p:cNvPr>
          <p:cNvSpPr>
            <a:spLocks noGrp="1"/>
          </p:cNvSpPr>
          <p:nvPr>
            <p:ph sz="quarter" idx="4"/>
          </p:nvPr>
        </p:nvSpPr>
        <p:spPr/>
        <p:txBody>
          <a:bodyPr/>
          <a:lstStyle/>
          <a:p>
            <a:endParaRPr lang="en-US" sz="1600"/>
          </a:p>
          <a:p>
            <a:r>
              <a:rPr lang="en-US" sz="1600"/>
              <a:t>Agency*</a:t>
            </a:r>
          </a:p>
          <a:p>
            <a:r>
              <a:rPr lang="en-US" sz="1600"/>
              <a:t>Theory: </a:t>
            </a:r>
            <a:r>
              <a:rPr lang="en-US" sz="1600" i="1" err="1"/>
              <a:t>Theatai</a:t>
            </a:r>
            <a:endParaRPr lang="en-US" sz="1600" i="1"/>
          </a:p>
          <a:p>
            <a:r>
              <a:rPr lang="en-US" sz="1600"/>
              <a:t>Spectator</a:t>
            </a:r>
          </a:p>
          <a:p>
            <a:endParaRPr lang="en-US" sz="1600"/>
          </a:p>
          <a:p>
            <a:endParaRPr lang="en-US" sz="1600"/>
          </a:p>
        </p:txBody>
      </p:sp>
      <p:pic>
        <p:nvPicPr>
          <p:cNvPr id="10" name="dqZyZrN3Pl0?feature=oembed" descr="Myron Kreuger - Video Place - 1989">
            <a:hlinkClick r:id="" action="ppaction://media"/>
            <a:extLst>
              <a:ext uri="{FF2B5EF4-FFF2-40B4-BE49-F238E27FC236}">
                <a16:creationId xmlns:a16="http://schemas.microsoft.com/office/drawing/2014/main" id="{2751E09F-E0EB-FB45-A1D9-116DCB944B23}"/>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69598" y="2323752"/>
            <a:ext cx="4227790"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40" name="Picture 7" descr="turrell02sm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0"/>
            <a:ext cx="6908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39941" name="TextBox 4"/>
          <p:cNvSpPr txBox="1">
            <a:spLocks noChangeArrowheads="1"/>
          </p:cNvSpPr>
          <p:nvPr/>
        </p:nvSpPr>
        <p:spPr bwMode="auto">
          <a:xfrm>
            <a:off x="5364088" y="6021288"/>
            <a:ext cx="3585790" cy="646331"/>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bg1"/>
                </a:solidFill>
              </a:rPr>
              <a:t>[Invent a title for this work] By James </a:t>
            </a:r>
            <a:r>
              <a:rPr lang="en-US" sz="1200" err="1">
                <a:solidFill>
                  <a:schemeClr val="bg1"/>
                </a:solidFill>
              </a:rPr>
              <a:t>Turrell</a:t>
            </a:r>
            <a:r>
              <a:rPr lang="en-US" sz="1200">
                <a:solidFill>
                  <a:schemeClr val="bg1"/>
                </a:solidFill>
              </a:rPr>
              <a:t>, 1992</a:t>
            </a:r>
          </a:p>
          <a:p>
            <a:r>
              <a:rPr lang="en-US" sz="1200">
                <a:solidFill>
                  <a:schemeClr val="bg1"/>
                </a:solidFill>
              </a:rPr>
              <a:t>Museum of Jerusalem</a:t>
            </a:r>
          </a:p>
          <a:p>
            <a:r>
              <a:rPr lang="en-US" sz="1200">
                <a:solidFill>
                  <a:schemeClr val="bg1"/>
                </a:solidFill>
              </a:rPr>
              <a:t>Photograph by Lily Díaz, 2013.</a:t>
            </a:r>
          </a:p>
        </p:txBody>
      </p:sp>
      <p:pic>
        <p:nvPicPr>
          <p:cNvPr id="39939" name="Picture 6" descr="turrell_onesm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484" y="3284984"/>
            <a:ext cx="2400300" cy="3200400"/>
          </a:xfrm>
          <a:prstGeom prst="rect">
            <a:avLst/>
          </a:prstGeom>
          <a:ln>
            <a:solidFill>
              <a:schemeClr val="bg1">
                <a:lumMod val="8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85060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algn="l" eaLnBrk="1" hangingPunct="1">
              <a:defRPr/>
            </a:pPr>
            <a:r>
              <a:rPr lang="en-US" sz="4000" b="1">
                <a:solidFill>
                  <a:srgbClr val="800000"/>
                </a:solidFill>
                <a:latin typeface="Gill Sans" charset="0"/>
                <a:ea typeface="ＭＳ Ｐゴシック" charset="0"/>
                <a:cs typeface="Gill Sans" charset="0"/>
              </a:rPr>
              <a:t>Epistemology</a:t>
            </a:r>
          </a:p>
        </p:txBody>
      </p:sp>
      <p:sp>
        <p:nvSpPr>
          <p:cNvPr id="2" name="Content Placeholder 1">
            <a:extLst>
              <a:ext uri="{FF2B5EF4-FFF2-40B4-BE49-F238E27FC236}">
                <a16:creationId xmlns:a16="http://schemas.microsoft.com/office/drawing/2014/main" id="{045E9351-BC18-C943-BFCC-66FB52521511}"/>
              </a:ext>
            </a:extLst>
          </p:cNvPr>
          <p:cNvSpPr>
            <a:spLocks noGrp="1"/>
          </p:cNvSpPr>
          <p:nvPr>
            <p:ph idx="1"/>
          </p:nvPr>
        </p:nvSpPr>
        <p:spPr/>
        <p:txBody>
          <a:bodyPr/>
          <a:lstStyle/>
          <a:p>
            <a:r>
              <a:rPr lang="en-FI"/>
              <a:t>How are we ‘knowing’ media</a:t>
            </a:r>
          </a:p>
          <a:p>
            <a:pPr lvl="1"/>
            <a:r>
              <a:rPr lang="en-FI"/>
              <a:t>Research </a:t>
            </a:r>
            <a:r>
              <a:rPr lang="en-FI" i="1"/>
              <a:t>about</a:t>
            </a:r>
            <a:r>
              <a:rPr lang="en-FI"/>
              <a:t> media</a:t>
            </a:r>
            <a:endParaRPr lang="en-FI">
              <a:latin typeface="Gill Sans MT" panose="020B0502020104020203" pitchFamily="34" charset="77"/>
            </a:endParaRPr>
          </a:p>
          <a:p>
            <a:pPr lvl="2"/>
            <a:r>
              <a:rPr lang="en-FI">
                <a:latin typeface="Gill Sans MT" panose="020B0502020104020203" pitchFamily="34" charset="77"/>
              </a:rPr>
              <a:t>Media archaeology</a:t>
            </a:r>
          </a:p>
          <a:p>
            <a:pPr lvl="2"/>
            <a:r>
              <a:rPr lang="en-FI">
                <a:latin typeface="Gill Sans MT" panose="020B0502020104020203" pitchFamily="34" charset="77"/>
              </a:rPr>
              <a:t>Contemporary media format and genres</a:t>
            </a:r>
          </a:p>
          <a:p>
            <a:pPr lvl="2"/>
            <a:r>
              <a:rPr lang="en-FI">
                <a:latin typeface="Gill Sans MT" panose="020B0502020104020203" pitchFamily="34" charset="77"/>
              </a:rPr>
              <a:t>Media effects ‘in the world’.</a:t>
            </a:r>
          </a:p>
          <a:p>
            <a:pPr lvl="1"/>
            <a:r>
              <a:rPr lang="en-FI"/>
              <a:t>Research </a:t>
            </a:r>
            <a:r>
              <a:rPr lang="en-FI" i="1"/>
              <a:t>through</a:t>
            </a:r>
            <a:r>
              <a:rPr lang="en-FI"/>
              <a:t> media</a:t>
            </a:r>
            <a:endParaRPr lang="en-FI">
              <a:latin typeface="Gill Sans MT" panose="020B0502020104020203" pitchFamily="34" charset="77"/>
            </a:endParaRPr>
          </a:p>
          <a:p>
            <a:pPr lvl="2"/>
            <a:r>
              <a:rPr lang="en-FI">
                <a:latin typeface="Gill Sans MT" panose="020B0502020104020203" pitchFamily="34" charset="77"/>
              </a:rPr>
              <a:t>Media usage</a:t>
            </a:r>
          </a:p>
          <a:p>
            <a:pPr lvl="2"/>
            <a:r>
              <a:rPr lang="en-FI">
                <a:latin typeface="Gill Sans MT" panose="020B0502020104020203" pitchFamily="34" charset="77"/>
              </a:rPr>
              <a:t>Patterns of media</a:t>
            </a:r>
          </a:p>
          <a:p>
            <a:pPr lvl="1"/>
            <a:r>
              <a:rPr lang="en-FI"/>
              <a:t>Research </a:t>
            </a:r>
            <a:r>
              <a:rPr lang="en-FI" i="1"/>
              <a:t>for</a:t>
            </a:r>
            <a:r>
              <a:rPr lang="en-FI"/>
              <a:t> media</a:t>
            </a:r>
          </a:p>
          <a:p>
            <a:pPr lvl="2"/>
            <a:r>
              <a:rPr lang="en-FI">
                <a:latin typeface="Gill Sans MT" panose="020B0502020104020203" pitchFamily="34" charset="77"/>
              </a:rPr>
              <a:t>New media tools</a:t>
            </a:r>
          </a:p>
          <a:p>
            <a:pPr lvl="2"/>
            <a:endParaRPr lang="en-FI">
              <a:latin typeface="Gill Sans MT" panose="020B0502020104020203" pitchFamily="34" charset="77"/>
            </a:endParaRPr>
          </a:p>
          <a:p>
            <a:pPr lvl="1"/>
            <a:endParaRPr lang="en-FI">
              <a:latin typeface="Gill Sans MT" panose="020B0502020104020203" pitchFamily="34" charset="77"/>
            </a:endParaRPr>
          </a:p>
        </p:txBody>
      </p:sp>
    </p:spTree>
    <p:extLst>
      <p:ext uri="{BB962C8B-B14F-4D97-AF65-F5344CB8AC3E}">
        <p14:creationId xmlns:p14="http://schemas.microsoft.com/office/powerpoint/2010/main" val="18783816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323528" y="1304764"/>
            <a:ext cx="3730684" cy="4248472"/>
          </a:xfrm>
        </p:spPr>
        <p:txBody>
          <a:bodyPr/>
          <a:lstStyle/>
          <a:p>
            <a:pPr algn="l"/>
            <a:r>
              <a:rPr lang="en-US" sz="3200" b="1">
                <a:latin typeface="Gill Sans" charset="0"/>
                <a:ea typeface="ＭＳ Ｐゴシック" charset="0"/>
                <a:cs typeface="ＭＳ Ｐゴシック" charset="0"/>
              </a:rPr>
              <a:t>(Re) mediation</a:t>
            </a:r>
            <a:br>
              <a:rPr lang="en-US" sz="2000" b="1">
                <a:latin typeface="Gill Sans" charset="0"/>
                <a:ea typeface="ＭＳ Ｐゴシック" charset="0"/>
                <a:cs typeface="ＭＳ Ｐゴシック" charset="0"/>
              </a:rPr>
            </a:br>
            <a:br>
              <a:rPr lang="en-US" sz="2000" b="1">
                <a:latin typeface="Gill Sans" charset="0"/>
                <a:ea typeface="ＭＳ Ｐゴシック" charset="0"/>
                <a:cs typeface="ＭＳ Ｐゴシック" charset="0"/>
              </a:rPr>
            </a:br>
            <a:r>
              <a:rPr lang="en-US" sz="1800">
                <a:latin typeface="Gill Sans" charset="0"/>
                <a:ea typeface="ＭＳ Ｐゴシック" charset="0"/>
                <a:cs typeface="ＭＳ Ｐゴシック" charset="0"/>
              </a:rPr>
              <a:t>Three roles for one Henry V.  Kenneth Branagh directs and acts in his screenplay’s film adaption of the Battle of Agincourt in Shakespeare’s drama.</a:t>
            </a:r>
            <a:br>
              <a:rPr lang="en-US" sz="2000" b="1">
                <a:latin typeface="Gill Sans" charset="0"/>
                <a:ea typeface="ＭＳ Ｐゴシック" charset="0"/>
                <a:cs typeface="ＭＳ Ｐゴシック" charset="0"/>
              </a:rPr>
            </a:br>
            <a:br>
              <a:rPr lang="en-US" b="1">
                <a:latin typeface="Gill Sans" charset="0"/>
                <a:ea typeface="ＭＳ Ｐゴシック" charset="0"/>
                <a:cs typeface="ＭＳ Ｐゴシック" charset="0"/>
              </a:rPr>
            </a:br>
            <a:endParaRPr lang="en-US" b="1">
              <a:latin typeface="Gill Sans"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095717DD-13E0-1B4B-994A-93DD42781C87}"/>
              </a:ext>
            </a:extLst>
          </p:cNvPr>
          <p:cNvPicPr>
            <a:picLocks noChangeAspect="1"/>
          </p:cNvPicPr>
          <p:nvPr/>
        </p:nvPicPr>
        <p:blipFill>
          <a:blip r:embed="rId3"/>
          <a:stretch>
            <a:fillRect/>
          </a:stretch>
        </p:blipFill>
        <p:spPr>
          <a:xfrm>
            <a:off x="4495145" y="-40837"/>
            <a:ext cx="4628845" cy="6858000"/>
          </a:xfrm>
          <a:prstGeom prst="rect">
            <a:avLst/>
          </a:prstGeom>
        </p:spPr>
      </p:pic>
    </p:spTree>
    <p:extLst>
      <p:ext uri="{BB962C8B-B14F-4D97-AF65-F5344CB8AC3E}">
        <p14:creationId xmlns:p14="http://schemas.microsoft.com/office/powerpoint/2010/main" val="40963759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5DDE11F-BF82-8147-B433-D1138E00AEAF}"/>
              </a:ext>
            </a:extLst>
          </p:cNvPr>
          <p:cNvSpPr>
            <a:spLocks noGrp="1" noChangeArrowheads="1"/>
          </p:cNvSpPr>
          <p:nvPr>
            <p:ph type="title"/>
          </p:nvPr>
        </p:nvSpPr>
        <p:spPr>
          <a:xfrm>
            <a:off x="457200" y="260648"/>
            <a:ext cx="8229600" cy="1143000"/>
          </a:xfrm>
        </p:spPr>
        <p:txBody>
          <a:bodyPr/>
          <a:lstStyle/>
          <a:p>
            <a:pPr algn="l"/>
            <a:r>
              <a:rPr lang="en-GB" altLang="en-FI" b="1">
                <a:latin typeface="Gill Sans" panose="020B0502020104020203" pitchFamily="34" charset="-79"/>
                <a:ea typeface="ＭＳ Ｐゴシック" panose="020B0600070205080204" pitchFamily="34" charset="-128"/>
              </a:rPr>
              <a:t>Concepts and terminology</a:t>
            </a:r>
          </a:p>
        </p:txBody>
      </p:sp>
      <p:sp>
        <p:nvSpPr>
          <p:cNvPr id="40962" name="Content Placeholder 2">
            <a:extLst>
              <a:ext uri="{FF2B5EF4-FFF2-40B4-BE49-F238E27FC236}">
                <a16:creationId xmlns:a16="http://schemas.microsoft.com/office/drawing/2014/main" id="{A385151C-39EC-9D40-96F4-4B13D69AE673}"/>
              </a:ext>
            </a:extLst>
          </p:cNvPr>
          <p:cNvSpPr>
            <a:spLocks noGrp="1" noChangeArrowheads="1"/>
          </p:cNvSpPr>
          <p:nvPr>
            <p:ph idx="1"/>
          </p:nvPr>
        </p:nvSpPr>
        <p:spPr/>
        <p:txBody>
          <a:bodyPr/>
          <a:lstStyle/>
          <a:p>
            <a:pPr marL="457200" lvl="1" indent="0">
              <a:buNone/>
            </a:pPr>
            <a:r>
              <a:rPr lang="en-GB" altLang="en-FI">
                <a:latin typeface="Gill Sans" panose="020B0502020104020203" pitchFamily="34" charset="-79"/>
                <a:ea typeface="ＭＳ Ｐゴシック" panose="020B0600070205080204" pitchFamily="34" charset="-128"/>
              </a:rPr>
              <a:t>Epistemology, media archaeology, media formats, media genres, media types, ontology, inscription media, optical media, recorded image, interactive media, </a:t>
            </a:r>
            <a:r>
              <a:rPr lang="en-GB" altLang="en-FI" err="1">
                <a:latin typeface="Gill Sans" panose="020B0502020104020203" pitchFamily="34" charset="-79"/>
                <a:ea typeface="ＭＳ Ｐゴシック" panose="020B0600070205080204" pitchFamily="34" charset="-128"/>
              </a:rPr>
              <a:t>techné</a:t>
            </a:r>
            <a:r>
              <a:rPr lang="en-GB" altLang="en-FI">
                <a:latin typeface="Gill Sans" panose="020B0502020104020203" pitchFamily="34" charset="-79"/>
                <a:ea typeface="ＭＳ Ｐゴシック" panose="020B0600070205080204" pitchFamily="34" charset="-128"/>
              </a:rPr>
              <a:t>, logos, agency, theory, spectator, mediation and remediation. </a:t>
            </a:r>
          </a:p>
        </p:txBody>
      </p:sp>
    </p:spTree>
    <p:extLst>
      <p:ext uri="{BB962C8B-B14F-4D97-AF65-F5344CB8AC3E}">
        <p14:creationId xmlns:p14="http://schemas.microsoft.com/office/powerpoint/2010/main" val="29298271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5DDE11F-BF82-8147-B433-D1138E00AEAF}"/>
              </a:ext>
            </a:extLst>
          </p:cNvPr>
          <p:cNvSpPr>
            <a:spLocks noGrp="1" noChangeArrowheads="1"/>
          </p:cNvSpPr>
          <p:nvPr>
            <p:ph type="title"/>
          </p:nvPr>
        </p:nvSpPr>
        <p:spPr>
          <a:xfrm>
            <a:off x="457200" y="260648"/>
            <a:ext cx="8229600" cy="1143000"/>
          </a:xfrm>
        </p:spPr>
        <p:txBody>
          <a:bodyPr/>
          <a:lstStyle/>
          <a:p>
            <a:pPr algn="l"/>
            <a:r>
              <a:rPr lang="en-GB" altLang="en-FI" b="1">
                <a:latin typeface="Gill Sans" panose="020B0502020104020203" pitchFamily="34" charset="-79"/>
                <a:ea typeface="ＭＳ Ｐゴシック" panose="020B0600070205080204" pitchFamily="34" charset="-128"/>
              </a:rPr>
              <a:t>Media and design research</a:t>
            </a:r>
          </a:p>
        </p:txBody>
      </p:sp>
      <p:sp>
        <p:nvSpPr>
          <p:cNvPr id="40962" name="Content Placeholder 2">
            <a:extLst>
              <a:ext uri="{FF2B5EF4-FFF2-40B4-BE49-F238E27FC236}">
                <a16:creationId xmlns:a16="http://schemas.microsoft.com/office/drawing/2014/main" id="{A385151C-39EC-9D40-96F4-4B13D69AE673}"/>
              </a:ext>
            </a:extLst>
          </p:cNvPr>
          <p:cNvSpPr>
            <a:spLocks noGrp="1" noChangeArrowheads="1"/>
          </p:cNvSpPr>
          <p:nvPr>
            <p:ph idx="1"/>
          </p:nvPr>
        </p:nvSpPr>
        <p:spPr/>
        <p:txBody>
          <a:bodyPr/>
          <a:lstStyle/>
          <a:p>
            <a:r>
              <a:rPr lang="en-GB" altLang="en-FI">
                <a:latin typeface="Gill Sans" panose="020B0502020104020203" pitchFamily="34" charset="-79"/>
                <a:ea typeface="ＭＳ Ｐゴシック" panose="020B0600070205080204" pitchFamily="34" charset="-128"/>
              </a:rPr>
              <a:t>Design</a:t>
            </a:r>
          </a:p>
          <a:p>
            <a:pPr lvl="1"/>
            <a:r>
              <a:rPr lang="en-GB" altLang="en-FI">
                <a:latin typeface="Gill Sans" panose="020B0502020104020203" pitchFamily="34" charset="-79"/>
                <a:ea typeface="ＭＳ Ｐゴシック" panose="020B0600070205080204" pitchFamily="34" charset="-128"/>
              </a:rPr>
              <a:t>Goal-oriented activity,</a:t>
            </a:r>
          </a:p>
          <a:p>
            <a:pPr lvl="2"/>
            <a:r>
              <a:rPr lang="en-GB" altLang="en-FI">
                <a:latin typeface="Gill Sans" panose="020B0502020104020203" pitchFamily="34" charset="-79"/>
                <a:ea typeface="ＭＳ Ｐゴシック" panose="020B0600070205080204" pitchFamily="34" charset="-128"/>
              </a:rPr>
              <a:t>Affordances</a:t>
            </a:r>
          </a:p>
          <a:p>
            <a:pPr lvl="2"/>
            <a:r>
              <a:rPr lang="en-GB" altLang="en-FI">
                <a:latin typeface="Gill Sans" panose="020B0502020104020203" pitchFamily="34" charset="-79"/>
                <a:ea typeface="ＭＳ Ｐゴシック" panose="020B0600070205080204" pitchFamily="34" charset="-128"/>
              </a:rPr>
              <a:t>Constraints</a:t>
            </a:r>
          </a:p>
          <a:p>
            <a:pPr lvl="1"/>
            <a:r>
              <a:rPr lang="en-GB" altLang="en-FI">
                <a:latin typeface="Gill Sans" panose="020B0502020104020203" pitchFamily="34" charset="-79"/>
                <a:ea typeface="ＭＳ Ｐゴシック" panose="020B0600070205080204" pitchFamily="34" charset="-128"/>
              </a:rPr>
              <a:t>Socio-cultural context.</a:t>
            </a:r>
          </a:p>
          <a:p>
            <a:r>
              <a:rPr lang="en-GB" altLang="en-FI">
                <a:latin typeface="Gill Sans" panose="020B0502020104020203" pitchFamily="34" charset="-79"/>
                <a:ea typeface="ＭＳ Ｐゴシック" panose="020B0600070205080204" pitchFamily="34" charset="-128"/>
              </a:rPr>
              <a:t>Media</a:t>
            </a:r>
          </a:p>
          <a:p>
            <a:pPr lvl="1"/>
            <a:r>
              <a:rPr lang="en-GB" altLang="en-FI">
                <a:latin typeface="Gill Sans" panose="020B0502020104020203" pitchFamily="34" charset="-79"/>
                <a:ea typeface="ＭＳ Ｐゴシック" panose="020B0600070205080204" pitchFamily="34" charset="-128"/>
              </a:rPr>
              <a:t>Artefacts</a:t>
            </a:r>
          </a:p>
          <a:p>
            <a:pPr lvl="1"/>
            <a:r>
              <a:rPr lang="en-GB" altLang="en-FI">
                <a:latin typeface="Gill Sans" panose="020B0502020104020203" pitchFamily="34" charset="-79"/>
                <a:ea typeface="ＭＳ Ｐゴシック" panose="020B0600070205080204" pitchFamily="34" charset="-128"/>
              </a:rPr>
              <a:t>Infrastructures</a:t>
            </a:r>
          </a:p>
          <a:p>
            <a:pPr lvl="1"/>
            <a:endParaRPr lang="en-GB" altLang="en-FI">
              <a:latin typeface="Gill Sans" panose="020B0502020104020203" pitchFamily="34" charset="-79"/>
              <a:ea typeface="ＭＳ Ｐゴシック" panose="020B0600070205080204"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A19A74-B922-0D4E-B0DD-71486FE89115}"/>
              </a:ext>
            </a:extLst>
          </p:cNvPr>
          <p:cNvSpPr txBox="1"/>
          <p:nvPr/>
        </p:nvSpPr>
        <p:spPr>
          <a:xfrm>
            <a:off x="3375390" y="2598003"/>
            <a:ext cx="2393219" cy="830997"/>
          </a:xfrm>
          <a:prstGeom prst="rect">
            <a:avLst/>
          </a:prstGeom>
          <a:noFill/>
        </p:spPr>
        <p:txBody>
          <a:bodyPr wrap="none" rtlCol="0">
            <a:spAutoFit/>
          </a:bodyPr>
          <a:lstStyle/>
          <a:p>
            <a:pPr algn="ctr"/>
            <a:r>
              <a:rPr lang="en-FI"/>
              <a:t>Thank you!</a:t>
            </a:r>
          </a:p>
          <a:p>
            <a:pPr algn="ctr"/>
            <a:r>
              <a:rPr lang="en-US"/>
              <a:t>l</a:t>
            </a:r>
            <a:r>
              <a:rPr lang="en-FI"/>
              <a:t>ily.diaz@aalto.fi</a:t>
            </a:r>
          </a:p>
        </p:txBody>
      </p:sp>
    </p:spTree>
    <p:extLst>
      <p:ext uri="{BB962C8B-B14F-4D97-AF65-F5344CB8AC3E}">
        <p14:creationId xmlns:p14="http://schemas.microsoft.com/office/powerpoint/2010/main" val="638140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algn="l" eaLnBrk="1" hangingPunct="1">
              <a:defRPr/>
            </a:pPr>
            <a:r>
              <a:rPr lang="en-US" sz="4000" b="1">
                <a:solidFill>
                  <a:srgbClr val="800000"/>
                </a:solidFill>
                <a:latin typeface="Gill Sans" charset="0"/>
                <a:ea typeface="ＭＳ Ｐゴシック" charset="0"/>
                <a:cs typeface="Gill Sans" charset="0"/>
              </a:rPr>
              <a:t>Ontology</a:t>
            </a:r>
          </a:p>
        </p:txBody>
      </p:sp>
      <p:sp>
        <p:nvSpPr>
          <p:cNvPr id="2" name="Content Placeholder 1">
            <a:extLst>
              <a:ext uri="{FF2B5EF4-FFF2-40B4-BE49-F238E27FC236}">
                <a16:creationId xmlns:a16="http://schemas.microsoft.com/office/drawing/2014/main" id="{045E9351-BC18-C943-BFCC-66FB52521511}"/>
              </a:ext>
            </a:extLst>
          </p:cNvPr>
          <p:cNvSpPr>
            <a:spLocks noGrp="1"/>
          </p:cNvSpPr>
          <p:nvPr>
            <p:ph idx="1"/>
          </p:nvPr>
        </p:nvSpPr>
        <p:spPr/>
        <p:txBody>
          <a:bodyPr/>
          <a:lstStyle/>
          <a:p>
            <a:r>
              <a:rPr lang="en-FI"/>
              <a:t>Artefacts of media… Can you name a few?</a:t>
            </a:r>
          </a:p>
          <a:p>
            <a:r>
              <a:rPr lang="en-FI"/>
              <a:t>A definition that applies to media would need to include transmission as well as support mechanisms, infrastructure</a:t>
            </a:r>
            <a:r>
              <a:rPr lang="en-US"/>
              <a:t>, end-users and also audiences…</a:t>
            </a:r>
          </a:p>
          <a:p>
            <a:pPr marL="0" indent="0">
              <a:buNone/>
            </a:pPr>
            <a:endParaRPr lang="en-FI"/>
          </a:p>
          <a:p>
            <a:endParaRPr lang="en-FI"/>
          </a:p>
          <a:p>
            <a:endParaRPr lang="en-FI"/>
          </a:p>
          <a:p>
            <a:endParaRPr lang="en-FI">
              <a:latin typeface="Gill Sans MT" panose="020B0502020104020203" pitchFamily="34" charset="77"/>
            </a:endParaRPr>
          </a:p>
        </p:txBody>
      </p:sp>
    </p:spTree>
    <p:extLst>
      <p:ext uri="{BB962C8B-B14F-4D97-AF65-F5344CB8AC3E}">
        <p14:creationId xmlns:p14="http://schemas.microsoft.com/office/powerpoint/2010/main" val="7390305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1C87D4-4CE9-AD49-A069-79C197996FF5}"/>
              </a:ext>
            </a:extLst>
          </p:cNvPr>
          <p:cNvSpPr txBox="1"/>
          <p:nvPr/>
        </p:nvSpPr>
        <p:spPr>
          <a:xfrm>
            <a:off x="2987824" y="2492896"/>
            <a:ext cx="3469219" cy="1569660"/>
          </a:xfrm>
          <a:prstGeom prst="rect">
            <a:avLst/>
          </a:prstGeom>
          <a:noFill/>
        </p:spPr>
        <p:txBody>
          <a:bodyPr wrap="none" rtlCol="0">
            <a:spAutoFit/>
          </a:bodyPr>
          <a:lstStyle/>
          <a:p>
            <a:pPr algn="ctr"/>
            <a:r>
              <a:rPr lang="en-FI" b="1">
                <a:solidFill>
                  <a:schemeClr val="bg1"/>
                </a:solidFill>
              </a:rPr>
              <a:t>Research </a:t>
            </a:r>
            <a:r>
              <a:rPr lang="en-FI" b="1" i="1">
                <a:solidFill>
                  <a:schemeClr val="bg1"/>
                </a:solidFill>
              </a:rPr>
              <a:t>about</a:t>
            </a:r>
            <a:r>
              <a:rPr lang="en-FI" b="1">
                <a:solidFill>
                  <a:schemeClr val="bg1"/>
                </a:solidFill>
              </a:rPr>
              <a:t> media</a:t>
            </a:r>
          </a:p>
          <a:p>
            <a:pPr algn="ctr"/>
            <a:endParaRPr lang="en-FI" b="1">
              <a:solidFill>
                <a:schemeClr val="bg1"/>
              </a:solidFill>
            </a:endParaRPr>
          </a:p>
          <a:p>
            <a:pPr algn="ctr"/>
            <a:r>
              <a:rPr lang="en-FI" b="1">
                <a:solidFill>
                  <a:schemeClr val="bg1"/>
                </a:solidFill>
              </a:rPr>
              <a:t>Media</a:t>
            </a:r>
          </a:p>
          <a:p>
            <a:pPr algn="ctr"/>
            <a:r>
              <a:rPr lang="en-FI" b="1">
                <a:solidFill>
                  <a:schemeClr val="bg1"/>
                </a:solidFill>
              </a:rPr>
              <a:t>Archaeology</a:t>
            </a:r>
          </a:p>
        </p:txBody>
      </p:sp>
    </p:spTree>
    <p:extLst>
      <p:ext uri="{BB962C8B-B14F-4D97-AF65-F5344CB8AC3E}">
        <p14:creationId xmlns:p14="http://schemas.microsoft.com/office/powerpoint/2010/main" val="9858435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85BE5-4582-0641-9EAF-0BF363E22229}"/>
              </a:ext>
            </a:extLst>
          </p:cNvPr>
          <p:cNvPicPr>
            <a:picLocks noChangeAspect="1"/>
          </p:cNvPicPr>
          <p:nvPr/>
        </p:nvPicPr>
        <p:blipFill>
          <a:blip r:embed="rId3"/>
          <a:stretch>
            <a:fillRect/>
          </a:stretch>
        </p:blipFill>
        <p:spPr>
          <a:xfrm>
            <a:off x="1763688" y="554868"/>
            <a:ext cx="5400600" cy="4818348"/>
          </a:xfrm>
          <a:prstGeom prst="rect">
            <a:avLst/>
          </a:prstGeom>
        </p:spPr>
      </p:pic>
      <p:sp>
        <p:nvSpPr>
          <p:cNvPr id="4" name="TextBox 3">
            <a:extLst>
              <a:ext uri="{FF2B5EF4-FFF2-40B4-BE49-F238E27FC236}">
                <a16:creationId xmlns:a16="http://schemas.microsoft.com/office/drawing/2014/main" id="{0C1C87D4-4CE9-AD49-A069-79C197996FF5}"/>
              </a:ext>
            </a:extLst>
          </p:cNvPr>
          <p:cNvSpPr txBox="1"/>
          <p:nvPr/>
        </p:nvSpPr>
        <p:spPr>
          <a:xfrm>
            <a:off x="3491880" y="5589240"/>
            <a:ext cx="1879041" cy="461665"/>
          </a:xfrm>
          <a:prstGeom prst="rect">
            <a:avLst/>
          </a:prstGeom>
          <a:noFill/>
        </p:spPr>
        <p:txBody>
          <a:bodyPr wrap="none" rtlCol="0">
            <a:spAutoFit/>
          </a:bodyPr>
          <a:lstStyle/>
          <a:p>
            <a:pPr algn="ctr"/>
            <a:r>
              <a:rPr lang="en-FI" b="1">
                <a:solidFill>
                  <a:schemeClr val="bg1"/>
                </a:solidFill>
              </a:rPr>
              <a:t>Antikythera</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6</a:t>
            </a:fld>
            <a:endParaRPr lang="en-US"/>
          </a:p>
        </p:txBody>
      </p:sp>
      <p:pic>
        <p:nvPicPr>
          <p:cNvPr id="6" name="Picture 5">
            <a:extLst>
              <a:ext uri="{FF2B5EF4-FFF2-40B4-BE49-F238E27FC236}">
                <a16:creationId xmlns:a16="http://schemas.microsoft.com/office/drawing/2014/main" id="{9F983ECB-6AB1-F148-8268-65107EBE70CF}"/>
              </a:ext>
            </a:extLst>
          </p:cNvPr>
          <p:cNvPicPr>
            <a:picLocks noChangeAspect="1"/>
          </p:cNvPicPr>
          <p:nvPr/>
        </p:nvPicPr>
        <p:blipFill>
          <a:blip r:embed="rId3"/>
          <a:stretch>
            <a:fillRect/>
          </a:stretch>
        </p:blipFill>
        <p:spPr>
          <a:xfrm>
            <a:off x="484263" y="404664"/>
            <a:ext cx="8168892" cy="5447630"/>
          </a:xfrm>
          <a:prstGeom prst="rect">
            <a:avLst/>
          </a:prstGeom>
        </p:spPr>
      </p:pic>
      <p:sp>
        <p:nvSpPr>
          <p:cNvPr id="7" name="Rectangle 6">
            <a:extLst>
              <a:ext uri="{FF2B5EF4-FFF2-40B4-BE49-F238E27FC236}">
                <a16:creationId xmlns:a16="http://schemas.microsoft.com/office/drawing/2014/main" id="{A6BCDC2F-67CD-FD46-A4DE-B4565D425C9C}"/>
              </a:ext>
            </a:extLst>
          </p:cNvPr>
          <p:cNvSpPr/>
          <p:nvPr/>
        </p:nvSpPr>
        <p:spPr>
          <a:xfrm>
            <a:off x="592446" y="6054922"/>
            <a:ext cx="7939994" cy="461665"/>
          </a:xfrm>
          <a:prstGeom prst="rect">
            <a:avLst/>
          </a:prstGeom>
        </p:spPr>
        <p:txBody>
          <a:bodyPr wrap="none">
            <a:spAutoFit/>
          </a:bodyPr>
          <a:lstStyle/>
          <a:p>
            <a:r>
              <a:rPr lang="en-FI" b="1"/>
              <a:t>Media archaeology – inscription – writing technology</a:t>
            </a:r>
          </a:p>
        </p:txBody>
      </p:sp>
    </p:spTree>
    <p:extLst>
      <p:ext uri="{BB962C8B-B14F-4D97-AF65-F5344CB8AC3E}">
        <p14:creationId xmlns:p14="http://schemas.microsoft.com/office/powerpoint/2010/main" val="33779218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7</a:t>
            </a:fld>
            <a:endParaRPr lang="en-US"/>
          </a:p>
        </p:txBody>
      </p:sp>
      <p:pic>
        <p:nvPicPr>
          <p:cNvPr id="6" name="Picture 5">
            <a:extLst>
              <a:ext uri="{FF2B5EF4-FFF2-40B4-BE49-F238E27FC236}">
                <a16:creationId xmlns:a16="http://schemas.microsoft.com/office/drawing/2014/main" id="{9F983ECB-6AB1-F148-8268-65107EBE70CF}"/>
              </a:ext>
            </a:extLst>
          </p:cNvPr>
          <p:cNvPicPr>
            <a:picLocks noChangeAspect="1"/>
          </p:cNvPicPr>
          <p:nvPr/>
        </p:nvPicPr>
        <p:blipFill>
          <a:blip r:embed="rId3"/>
          <a:stretch>
            <a:fillRect/>
          </a:stretch>
        </p:blipFill>
        <p:spPr>
          <a:xfrm>
            <a:off x="484263" y="404664"/>
            <a:ext cx="8168892" cy="5447630"/>
          </a:xfrm>
          <a:prstGeom prst="rect">
            <a:avLst/>
          </a:prstGeom>
        </p:spPr>
      </p:pic>
      <p:sp>
        <p:nvSpPr>
          <p:cNvPr id="7" name="Rectangle 6">
            <a:extLst>
              <a:ext uri="{FF2B5EF4-FFF2-40B4-BE49-F238E27FC236}">
                <a16:creationId xmlns:a16="http://schemas.microsoft.com/office/drawing/2014/main" id="{A6BCDC2F-67CD-FD46-A4DE-B4565D425C9C}"/>
              </a:ext>
            </a:extLst>
          </p:cNvPr>
          <p:cNvSpPr/>
          <p:nvPr/>
        </p:nvSpPr>
        <p:spPr>
          <a:xfrm>
            <a:off x="592446" y="6054922"/>
            <a:ext cx="7939994" cy="461665"/>
          </a:xfrm>
          <a:prstGeom prst="rect">
            <a:avLst/>
          </a:prstGeom>
        </p:spPr>
        <p:txBody>
          <a:bodyPr wrap="none">
            <a:spAutoFit/>
          </a:bodyPr>
          <a:lstStyle/>
          <a:p>
            <a:r>
              <a:rPr lang="en-FI" b="1"/>
              <a:t>Media archaeology – inscription – writing technology</a:t>
            </a:r>
          </a:p>
        </p:txBody>
      </p:sp>
    </p:spTree>
    <p:extLst>
      <p:ext uri="{BB962C8B-B14F-4D97-AF65-F5344CB8AC3E}">
        <p14:creationId xmlns:p14="http://schemas.microsoft.com/office/powerpoint/2010/main" val="34165025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8</a:t>
            </a:fld>
            <a:endParaRPr lang="en-US"/>
          </a:p>
        </p:txBody>
      </p:sp>
      <p:sp>
        <p:nvSpPr>
          <p:cNvPr id="7" name="Rectangle 6">
            <a:extLst>
              <a:ext uri="{FF2B5EF4-FFF2-40B4-BE49-F238E27FC236}">
                <a16:creationId xmlns:a16="http://schemas.microsoft.com/office/drawing/2014/main" id="{A6BCDC2F-67CD-FD46-A4DE-B4565D425C9C}"/>
              </a:ext>
            </a:extLst>
          </p:cNvPr>
          <p:cNvSpPr/>
          <p:nvPr/>
        </p:nvSpPr>
        <p:spPr>
          <a:xfrm>
            <a:off x="304414" y="6063679"/>
            <a:ext cx="7939994" cy="461665"/>
          </a:xfrm>
          <a:prstGeom prst="rect">
            <a:avLst/>
          </a:prstGeom>
        </p:spPr>
        <p:txBody>
          <a:bodyPr wrap="none">
            <a:spAutoFit/>
          </a:bodyPr>
          <a:lstStyle/>
          <a:p>
            <a:r>
              <a:rPr lang="en-FI" b="1"/>
              <a:t>Media archaeology – inscription – writing technology</a:t>
            </a:r>
          </a:p>
        </p:txBody>
      </p:sp>
      <p:pic>
        <p:nvPicPr>
          <p:cNvPr id="6" name="Picture 5">
            <a:extLst>
              <a:ext uri="{FF2B5EF4-FFF2-40B4-BE49-F238E27FC236}">
                <a16:creationId xmlns:a16="http://schemas.microsoft.com/office/drawing/2014/main" id="{89AF848B-FFF1-134E-A2C4-FBFCF1F83E31}"/>
              </a:ext>
            </a:extLst>
          </p:cNvPr>
          <p:cNvPicPr>
            <a:picLocks noChangeAspect="1"/>
          </p:cNvPicPr>
          <p:nvPr/>
        </p:nvPicPr>
        <p:blipFill>
          <a:blip r:embed="rId3"/>
          <a:stretch>
            <a:fillRect/>
          </a:stretch>
        </p:blipFill>
        <p:spPr>
          <a:xfrm>
            <a:off x="171285" y="289793"/>
            <a:ext cx="8801430" cy="5390876"/>
          </a:xfrm>
          <a:prstGeom prst="rect">
            <a:avLst/>
          </a:prstGeom>
        </p:spPr>
      </p:pic>
    </p:spTree>
    <p:extLst>
      <p:ext uri="{BB962C8B-B14F-4D97-AF65-F5344CB8AC3E}">
        <p14:creationId xmlns:p14="http://schemas.microsoft.com/office/powerpoint/2010/main" val="34872431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D8228-FEAB-264D-B9C0-79D4024A4A2A}"/>
              </a:ext>
            </a:extLst>
          </p:cNvPr>
          <p:cNvSpPr>
            <a:spLocks noGrp="1"/>
          </p:cNvSpPr>
          <p:nvPr>
            <p:ph type="sldNum" sz="quarter" idx="12"/>
          </p:nvPr>
        </p:nvSpPr>
        <p:spPr/>
        <p:txBody>
          <a:bodyPr/>
          <a:lstStyle/>
          <a:p>
            <a:pPr>
              <a:defRPr/>
            </a:pPr>
            <a:fld id="{59F8F186-0C63-0A4F-8358-36B2D46401C1}" type="slidenum">
              <a:rPr lang="en-US" smtClean="0"/>
              <a:pPr>
                <a:defRPr/>
              </a:pPr>
              <a:t>9</a:t>
            </a:fld>
            <a:endParaRPr lang="en-US"/>
          </a:p>
        </p:txBody>
      </p:sp>
      <p:sp>
        <p:nvSpPr>
          <p:cNvPr id="7" name="Rectangle 6">
            <a:extLst>
              <a:ext uri="{FF2B5EF4-FFF2-40B4-BE49-F238E27FC236}">
                <a16:creationId xmlns:a16="http://schemas.microsoft.com/office/drawing/2014/main" id="{A6BCDC2F-67CD-FD46-A4DE-B4565D425C9C}"/>
              </a:ext>
            </a:extLst>
          </p:cNvPr>
          <p:cNvSpPr/>
          <p:nvPr/>
        </p:nvSpPr>
        <p:spPr>
          <a:xfrm>
            <a:off x="-32023" y="6063679"/>
            <a:ext cx="7292381" cy="461665"/>
          </a:xfrm>
          <a:prstGeom prst="rect">
            <a:avLst/>
          </a:prstGeom>
        </p:spPr>
        <p:txBody>
          <a:bodyPr wrap="none">
            <a:spAutoFit/>
          </a:bodyPr>
          <a:lstStyle/>
          <a:p>
            <a:r>
              <a:rPr lang="en-FI" b="1"/>
              <a:t>Media archaeology – writing technology – paper </a:t>
            </a:r>
          </a:p>
        </p:txBody>
      </p:sp>
      <p:pic>
        <p:nvPicPr>
          <p:cNvPr id="4" name="Picture 3">
            <a:extLst>
              <a:ext uri="{FF2B5EF4-FFF2-40B4-BE49-F238E27FC236}">
                <a16:creationId xmlns:a16="http://schemas.microsoft.com/office/drawing/2014/main" id="{1E219BE7-389E-F54C-8272-BC8E859C8B55}"/>
              </a:ext>
            </a:extLst>
          </p:cNvPr>
          <p:cNvPicPr>
            <a:picLocks noChangeAspect="1"/>
          </p:cNvPicPr>
          <p:nvPr/>
        </p:nvPicPr>
        <p:blipFill>
          <a:blip r:embed="rId3"/>
          <a:stretch>
            <a:fillRect/>
          </a:stretch>
        </p:blipFill>
        <p:spPr>
          <a:xfrm>
            <a:off x="0" y="1672191"/>
            <a:ext cx="9144000" cy="3513617"/>
          </a:xfrm>
          <a:prstGeom prst="rect">
            <a:avLst/>
          </a:prstGeom>
        </p:spPr>
      </p:pic>
    </p:spTree>
    <p:extLst>
      <p:ext uri="{BB962C8B-B14F-4D97-AF65-F5344CB8AC3E}">
        <p14:creationId xmlns:p14="http://schemas.microsoft.com/office/powerpoint/2010/main" val="21280864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958B4153123147A4A936590AA38310" ma:contentTypeVersion="2" ma:contentTypeDescription="Create a new document." ma:contentTypeScope="" ma:versionID="eeb830e90f7710ba77d157004b9cfa26">
  <xsd:schema xmlns:xsd="http://www.w3.org/2001/XMLSchema" xmlns:xs="http://www.w3.org/2001/XMLSchema" xmlns:p="http://schemas.microsoft.com/office/2006/metadata/properties" xmlns:ns2="ad11e232-8da8-4160-b0ec-c959707a75bc" targetNamespace="http://schemas.microsoft.com/office/2006/metadata/properties" ma:root="true" ma:fieldsID="03de034206ab60e0923541cbf5a102be" ns2:_="">
    <xsd:import namespace="ad11e232-8da8-4160-b0ec-c959707a75b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1e232-8da8-4160-b0ec-c959707a7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AAA5F4-1C61-4CE0-99E0-CE72F11B626F}">
  <ds:schemaRefs>
    <ds:schemaRef ds:uri="ad11e232-8da8-4160-b0ec-c959707a75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9741E2-034E-40E3-9220-E1C6245C63A4}">
  <ds:schemaRefs>
    <ds:schemaRef ds:uri="http://schemas.microsoft.com/sharepoint/v3/contenttype/forms"/>
  </ds:schemaRefs>
</ds:datastoreItem>
</file>

<file path=customXml/itemProps3.xml><?xml version="1.0" encoding="utf-8"?>
<ds:datastoreItem xmlns:ds="http://schemas.openxmlformats.org/officeDocument/2006/customXml" ds:itemID="{4A20EEB7-0B26-43C6-93A6-2D5CD954450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Understanding media and design research</vt:lpstr>
      <vt:lpstr>Epistemology</vt:lpstr>
      <vt:lpstr>Ontology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Interactive [&amp; personal] media </vt:lpstr>
      <vt:lpstr>Media and technology</vt:lpstr>
      <vt:lpstr>Media and technology</vt:lpstr>
      <vt:lpstr>PowerPoint Presentation</vt:lpstr>
      <vt:lpstr>(Re) mediation  Three roles for one Henry V.  Kenneth Branagh directs and acts in his screenplay’s film adaption of the Battle of Agincourt in Shakespeare’s drama.  </vt:lpstr>
      <vt:lpstr>Concepts and terminology</vt:lpstr>
      <vt:lpstr>Media and design research</vt:lpstr>
      <vt:lpstr>PowerPoint Presentation</vt:lpstr>
    </vt:vector>
  </TitlesOfParts>
  <Company>Media Lab UIAH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Diaz</dc:creator>
  <cp:revision>1</cp:revision>
  <cp:lastPrinted>2021-09-15T08:24:08Z</cp:lastPrinted>
  <dcterms:created xsi:type="dcterms:W3CDTF">2010-09-20T10:50:49Z</dcterms:created>
  <dcterms:modified xsi:type="dcterms:W3CDTF">2021-09-15T13:36:18Z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0x01010036958B4153123147A4A936590AA38310</vt:lpwstr>
  </property>
</Properties>
</file>