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3" r:id="rId2"/>
    <p:sldId id="374" r:id="rId3"/>
    <p:sldId id="373" r:id="rId4"/>
    <p:sldId id="311" r:id="rId5"/>
    <p:sldId id="314" r:id="rId6"/>
    <p:sldId id="315" r:id="rId7"/>
    <p:sldId id="316" r:id="rId8"/>
    <p:sldId id="313" r:id="rId9"/>
    <p:sldId id="370" r:id="rId10"/>
    <p:sldId id="372" r:id="rId11"/>
    <p:sldId id="371" r:id="rId12"/>
    <p:sldId id="368" r:id="rId13"/>
    <p:sldId id="369" r:id="rId14"/>
    <p:sldId id="306" r:id="rId15"/>
    <p:sldId id="307" r:id="rId16"/>
    <p:sldId id="308" r:id="rId17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 scaleToFitPaper="1"/>
  <p:clrMru>
    <a:srgbClr val="A4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4"/>
    <p:restoredTop sz="88333"/>
  </p:normalViewPr>
  <p:slideViewPr>
    <p:cSldViewPr>
      <p:cViewPr>
        <p:scale>
          <a:sx n="114" d="100"/>
          <a:sy n="114" d="100"/>
        </p:scale>
        <p:origin x="1616" y="61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2BC108-E93E-9F4C-ADFB-0C34728178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1A8ADB-7CB3-8448-9DE5-40D7FAF6D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2A3379-7BDF-E84B-B057-409B4EC66016}" type="datetime1">
              <a:rPr lang="en-US" altLang="fi-FI"/>
              <a:pPr/>
              <a:t>9/20/21</a:t>
            </a:fld>
            <a:endParaRPr lang="en-US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BAEC4-2AA4-A24D-AB90-4C2BF13F3E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EA88DB-D745-F04B-8756-B7BC42F29E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154FD8-D608-7D41-BCBA-0101758066AF}" type="slidenum">
              <a:rPr lang="en-US" altLang="fi-FI"/>
              <a:pPr/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38256E5-7460-8B45-8E82-5BA9798644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2EB9CA1-5F0B-F747-AE6D-AD871EB0B0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B2B03635-B600-FA47-8E33-20A67A4D5B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A97D993-EA27-884A-85DB-F709A90EC17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74CDA50-3432-D147-8BD0-7580F9B8F1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CD945509-10AF-C04C-AE66-7801D275AE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9B2ED6-38A2-6344-B1E2-D00C4D004396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8303A258-CBF1-C747-ACCF-9D1548D15D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1945551-A479-1B43-BB59-A0066D68B913}" type="slidenum">
              <a:rPr lang="fi-FI" altLang="fi-FI" sz="1200"/>
              <a:pPr/>
              <a:t>1</a:t>
            </a:fld>
            <a:endParaRPr lang="fi-FI" altLang="fi-FI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A198D91-E4F0-9C4F-87B2-E1DA681D1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93577342-B893-5A4C-B609-ECE5463F2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fi-FI" noProof="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10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13447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11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36480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8F97C7-6D42-B24B-9AE7-326F9CCFBED1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9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8F97C7-6D42-B24B-9AE7-326F9CCFBED1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01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4C7E2F5-46D3-164F-A43C-9BB1F586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B4B3997-33E5-AC4D-88BC-CA15C68D4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See, image of installation at Ars 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Alectronica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 2017, https://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www.flickr.com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/photos/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arselectronica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/37200195145</a:t>
            </a:r>
          </a:p>
          <a:p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Watche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 the video at 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Oodi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, https://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www.youtube.com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/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watch?v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=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eMPGvinUQrU</a:t>
            </a:r>
            <a:endParaRPr lang="en-US" altLang="fi-FI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19CCDA5-7E35-6A42-84BF-3C8B0A30B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A523B0-6752-E942-BA9F-96673AF21263}" type="slidenum">
              <a:rPr lang="fi-FI" altLang="fi-FI" sz="1200"/>
              <a:pPr/>
              <a:t>14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677640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4C7E2F5-46D3-164F-A43C-9BB1F586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B4B3997-33E5-AC4D-88BC-CA15C68D4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See video, https://</a:t>
            </a:r>
            <a:r>
              <a:rPr lang="en-US" altLang="fi-FI" dirty="0" err="1">
                <a:latin typeface="Times" pitchFamily="2" charset="0"/>
                <a:ea typeface="ＭＳ Ｐゴシック" panose="020B0600070205080204" pitchFamily="34" charset="-128"/>
              </a:rPr>
              <a:t>vimeo.com</a:t>
            </a:r>
            <a:r>
              <a:rPr lang="en-US" altLang="fi-FI" dirty="0">
                <a:latin typeface="Times" pitchFamily="2" charset="0"/>
                <a:ea typeface="ＭＳ Ｐゴシック" panose="020B0600070205080204" pitchFamily="34" charset="-128"/>
              </a:rPr>
              <a:t>/225970453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19CCDA5-7E35-6A42-84BF-3C8B0A30B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A523B0-6752-E942-BA9F-96673AF21263}" type="slidenum">
              <a:rPr lang="fi-FI" altLang="fi-FI" sz="1200"/>
              <a:pPr/>
              <a:t>15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419823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D4C7E2F5-46D3-164F-A43C-9BB1F5865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B4B3997-33E5-AC4D-88BC-CA15C68D4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19CCDA5-7E35-6A42-84BF-3C8B0A30B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1A523B0-6752-E942-BA9F-96673AF21263}" type="slidenum">
              <a:rPr lang="fi-FI" altLang="fi-FI" sz="1200"/>
              <a:pPr/>
              <a:t>16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64025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2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92058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3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192330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i-FI" b="1" dirty="0">
                <a:latin typeface="Times" pitchFamily="2" charset="0"/>
                <a:ea typeface="ＭＳ Ｐゴシック" panose="020B0600070205080204" pitchFamily="34" charset="-128"/>
              </a:rPr>
              <a:t>We will study the digital media that has literally overcome our world. </a:t>
            </a:r>
            <a:r>
              <a:rPr lang="en-US" altLang="fi-FI" b="1" dirty="0" err="1">
                <a:latin typeface="Times" pitchFamily="2" charset="0"/>
                <a:ea typeface="ＭＳ Ｐゴシック" panose="020B0600070205080204" pitchFamily="34" charset="-128"/>
              </a:rPr>
              <a:t>Vanevar</a:t>
            </a:r>
            <a:r>
              <a:rPr lang="en-US" altLang="fi-FI" b="1" dirty="0">
                <a:latin typeface="Times" pitchFamily="2" charset="0"/>
                <a:ea typeface="ＭＳ Ｐゴシック" panose="020B0600070205080204" pitchFamily="34" charset="-128"/>
              </a:rPr>
              <a:t> Bush As We may Think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4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197700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/>
              <a:t>Youtube</a:t>
            </a:r>
            <a:r>
              <a:rPr lang="en-US" dirty="0"/>
              <a:t>.  4,146,600 (2017) 4,500,000 (2019)</a:t>
            </a:r>
          </a:p>
          <a:p>
            <a:r>
              <a:rPr lang="en-US" dirty="0"/>
              <a:t>- Instagram.  46, 740 (2017) 277,777 (2019) </a:t>
            </a:r>
          </a:p>
          <a:p>
            <a:pPr marL="171450" indent="-171450">
              <a:buFontTx/>
              <a:buChar char="-"/>
            </a:pPr>
            <a:r>
              <a:rPr lang="en-US" dirty="0"/>
              <a:t>Twitter 456,000 (2017) 511, 200 (2019) Twits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Google search 3,607,080 (2017) and 4,497, 420 (2019)</a:t>
            </a:r>
          </a:p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5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61016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6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839210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Connectivity in 2019 that also reveals so-called BRIC countries: Brazil, Russia, India and China.</a:t>
            </a:r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7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207805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8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2792832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D26C5D7C-335B-5041-9143-AAD0F13A3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C8078D85-396B-7D4D-920B-3B1D2EBF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i-FI" b="1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A30EF5B0-391D-4E47-BDAB-080FC6E1A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1FAF27B-23AC-874B-9595-3E02785AD099}" type="slidenum">
              <a:rPr lang="fi-FI" altLang="fi-FI" sz="1200"/>
              <a:pPr/>
              <a:t>9</a:t>
            </a:fld>
            <a:endParaRPr lang="fi-FI" altLang="fi-FI" sz="1200"/>
          </a:p>
        </p:txBody>
      </p:sp>
    </p:spTree>
    <p:extLst>
      <p:ext uri="{BB962C8B-B14F-4D97-AF65-F5344CB8AC3E}">
        <p14:creationId xmlns:p14="http://schemas.microsoft.com/office/powerpoint/2010/main" val="377551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2104AA-1864-6A40-822C-61B63C24E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E9C48-1485-D349-9C10-EDD4AE0AF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8E6143-E2AC-7844-8F42-5D6C7D093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16D2C-A03F-E047-9D61-07B80252C0A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4130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8E4FC4-FAA0-D043-9EC4-23D40C2ED3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C08E62-CA63-7646-A240-50759F8CF8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18A1CE-F0E4-1E47-8EC9-32B384BE2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78BD8-1B68-9042-8FC9-8B0C7AF351C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215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B71234-CC51-B840-8CD9-AAF7916E31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057F4F-41FF-E248-A815-380AEC6BF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B725B7-54C5-D946-AB7F-ED52D0F9A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6831C-F17C-8345-9D05-015CEDB8666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3203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AE9E54-D3E1-8A46-829E-2B7C14CCAE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DDC264-EC09-ED45-A225-A2F2A0FAC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906868-AC49-344E-B952-95CF593629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FE8B3-DE87-9D4E-89F3-19475D6D4B0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6859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FE16CC-AFAE-E64A-92A7-A319D97A5A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861B16-E5E7-A448-93B7-23BB1584F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21D78E-55B3-634F-9C0F-0A6039167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E7CE2A-9AFC-6D4A-91ED-6DF8963C5DE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803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E13B3-9E9E-3B49-BA7C-E6EBF8332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626C2-F0B1-2948-B090-F8D850EBB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562A4-5F95-784F-A492-5699932B81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23D97-D5BD-EF46-A8C3-08A0475FA92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4465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DA3B5C-C0D2-1C43-B5F6-3E8849E233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D347DA-91B1-1445-9358-30FDB6D02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B2EA9E7-F286-8A41-B68B-82D9E8531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93FB5-A66C-6446-9D87-7C2070B2077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1364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1BBA22-BAC5-6C42-A5EB-1494F6A7E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F7B8D5-6D47-0E49-B84D-0AB43B49B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3055D55-0E77-484F-A027-2A00E35D3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5DCFD-9057-1C41-8720-3E1FFA936BB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54506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23C696-D0AD-EC46-B9E4-BC300AAED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46937F-275A-A049-B639-74E68AE37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BBAD92-7516-9F42-885A-434CE292A0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D0EC39-EBC2-A149-BA5A-FF2A4B859B98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4571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48279-4F7A-7F4E-8AE3-76C55416EE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D4A3B-AEBF-224B-BC87-787A3C8A3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BC4F-7279-8745-B81F-B5859CD74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D69B4-107A-F543-8CCB-2E7E287F905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4271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FC8BE-8907-2F45-8430-98DE71377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DD2D5-C6A4-C345-9223-8EFE531CA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  <a:p>
            <a:endParaRPr lang="en-US" alt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D39D7-6701-6947-B4A1-C870DB0163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6965F-7DDF-514A-832E-59F824E6379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17588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C0B74E-EF32-C44F-B7B4-62FA95B7C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F9C1C0B-1E90-3446-ADEB-040FF7A5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Click to edit Master text styles</a:t>
            </a:r>
          </a:p>
          <a:p>
            <a:pPr lvl="1"/>
            <a:r>
              <a:rPr lang="fi-FI" altLang="fi-FI"/>
              <a:t>Second level</a:t>
            </a:r>
          </a:p>
          <a:p>
            <a:pPr lvl="2"/>
            <a:r>
              <a:rPr lang="fi-FI" altLang="fi-FI"/>
              <a:t>Third level</a:t>
            </a:r>
          </a:p>
          <a:p>
            <a:pPr lvl="3"/>
            <a:r>
              <a:rPr lang="fi-FI" altLang="fi-FI"/>
              <a:t>Fourth level</a:t>
            </a:r>
          </a:p>
          <a:p>
            <a:pPr lvl="4"/>
            <a:r>
              <a:rPr lang="fi-FI" altLang="fi-F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DDB9073-5320-2E49-8A07-361B344B2F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A97C13-7A5A-7345-B8D6-02DA42755C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595959"/>
                </a:solidFill>
              </a:defRPr>
            </a:lvl1pPr>
          </a:lstStyle>
          <a:p>
            <a:r>
              <a:rPr lang="en-US" altLang="fi-FI"/>
              <a:t>Lily Díaz, </a:t>
            </a:r>
          </a:p>
          <a:p>
            <a:r>
              <a:rPr lang="en-US" altLang="fi-FI"/>
              <a:t>ArtEZ Conference Art Research 2016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369425-D0E3-9240-B1B2-5435525D15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AD9AE4-866D-4048-9B01-93A4F2F2C86C}" type="slidenum">
              <a:rPr lang="fi-FI" altLang="fi-FI"/>
              <a:pPr/>
              <a:t>‹#›</a:t>
            </a:fld>
            <a:endParaRPr lang="fi-FI" altLang="fi-FI"/>
          </a:p>
        </p:txBody>
      </p:sp>
      <p:pic>
        <p:nvPicPr>
          <p:cNvPr id="3" name="Picture 2" descr="Aalto_ARTS_EN_21_CMYK_3.png">
            <a:extLst>
              <a:ext uri="{FF2B5EF4-FFF2-40B4-BE49-F238E27FC236}">
                <a16:creationId xmlns:a16="http://schemas.microsoft.com/office/drawing/2014/main" id="{B387338B-2C1B-C34B-A0CA-E3A6E0C7822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949950"/>
            <a:ext cx="884238" cy="6921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ill Sans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ill Sans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ill Sans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ill Sans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Gill Sans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kia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kia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kia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kia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85F24FB-3B09-F448-AD0A-2BD1781590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00113" y="2141538"/>
            <a:ext cx="7300912" cy="11430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800000"/>
                </a:solidFill>
                <a:latin typeface="Gill Sans" charset="0"/>
                <a:ea typeface="ＭＳ Ｐゴシック" charset="0"/>
                <a:cs typeface="Gill Sans" charset="0"/>
              </a:rPr>
              <a:t>Understanding media and design research</a:t>
            </a:r>
            <a:br>
              <a:rPr lang="en-FI" dirty="0"/>
            </a:br>
            <a:br>
              <a:rPr lang="en-FI" dirty="0"/>
            </a:br>
            <a:br>
              <a:rPr lang="en-FI" dirty="0"/>
            </a:br>
            <a:r>
              <a:rPr lang="en-US" sz="2400" dirty="0"/>
              <a:t>Introduction to media design and research, part 2</a:t>
            </a:r>
            <a:br>
              <a:rPr lang="en-US" dirty="0"/>
            </a:br>
            <a:br>
              <a:rPr lang="en-US" dirty="0"/>
            </a:br>
            <a:br>
              <a:rPr lang="en-US" altLang="fi-FI" dirty="0">
                <a:solidFill>
                  <a:srgbClr val="800000"/>
                </a:solidFill>
                <a:latin typeface="Gill Sans" panose="020B0502020104020203" pitchFamily="34" charset="-79"/>
                <a:ea typeface="ＭＳ Ｐゴシック" panose="020B0600070205080204" pitchFamily="34" charset="-128"/>
              </a:rPr>
            </a:br>
            <a:endParaRPr lang="en-US" altLang="fi-FI" sz="2400" dirty="0">
              <a:solidFill>
                <a:schemeClr val="tx1"/>
              </a:solidFill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15362" name="Rectangle 6">
            <a:extLst>
              <a:ext uri="{FF2B5EF4-FFF2-40B4-BE49-F238E27FC236}">
                <a16:creationId xmlns:a16="http://schemas.microsoft.com/office/drawing/2014/main" id="{D3D49976-4EB7-2049-9ACF-7D85E63B4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513183"/>
            <a:ext cx="621665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800" dirty="0">
                <a:latin typeface="Gill Sans" panose="020B0502020104020203" pitchFamily="34" charset="-79"/>
              </a:rPr>
              <a:t>Lily Díaz-</a:t>
            </a:r>
            <a:r>
              <a:rPr lang="en-US" altLang="fi-FI" sz="1800" dirty="0" err="1">
                <a:latin typeface="Gill Sans" panose="020B0502020104020203" pitchFamily="34" charset="-79"/>
              </a:rPr>
              <a:t>Kommonen</a:t>
            </a:r>
            <a:endParaRPr lang="en-US" altLang="fi-FI" sz="1800" dirty="0">
              <a:latin typeface="Gill Sans" panose="020B0502020104020203" pitchFamily="34" charset="-79"/>
            </a:endParaRPr>
          </a:p>
          <a:p>
            <a:pPr eaLnBrk="1" hangingPunct="1"/>
            <a:r>
              <a:rPr lang="en-US" altLang="fi-FI" sz="1600" dirty="0">
                <a:latin typeface="Gill Sans" panose="020B0502020104020203" pitchFamily="34" charset="-79"/>
              </a:rPr>
              <a:t>Professor of New Media, </a:t>
            </a:r>
          </a:p>
          <a:p>
            <a:pPr eaLnBrk="1" hangingPunct="1"/>
            <a:r>
              <a:rPr lang="en-US" altLang="fi-FI" sz="1600" dirty="0">
                <a:latin typeface="Gill Sans" panose="020B0502020104020203" pitchFamily="34" charset="-79"/>
              </a:rPr>
              <a:t>Aalto University</a:t>
            </a:r>
            <a:endParaRPr lang="en-US" altLang="fi-FI" sz="1800" dirty="0">
              <a:latin typeface="Gill Sans" panose="020B0502020104020203" pitchFamily="34" charset="-79"/>
            </a:endParaRPr>
          </a:p>
          <a:p>
            <a:pPr eaLnBrk="1" hangingPunct="1"/>
            <a:endParaRPr lang="en-US" altLang="fi-FI" sz="1800" dirty="0">
              <a:latin typeface="Gill Sans" panose="020B0502020104020203" pitchFamily="34" charset="-79"/>
            </a:endParaRPr>
          </a:p>
          <a:p>
            <a:pPr eaLnBrk="1" hangingPunct="1"/>
            <a:r>
              <a:rPr lang="en-US" altLang="fi-FI" sz="1600" dirty="0">
                <a:latin typeface="Gill Sans" panose="020B0502020104020203" pitchFamily="34" charset="-79"/>
              </a:rPr>
              <a:t>22 September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 dirty="0"/>
              <a:t>Shame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DC44C-E05C-ED4B-9A63-FB5D1FB8D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43" y="1427065"/>
            <a:ext cx="3672409" cy="4582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1625F2-22A1-6742-9723-1E67C3B12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00" y="1427065"/>
            <a:ext cx="3208784" cy="4534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039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 dirty="0"/>
              <a:t>Self-organizing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62CCC-09DF-2340-8014-32087410D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44" y="2048818"/>
            <a:ext cx="4133744" cy="2790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187BE-3F8F-AC4B-9AFD-57392639D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6" y="2060848"/>
            <a:ext cx="4414471" cy="2749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275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l">
              <a:defRPr/>
            </a:pPr>
            <a:endParaRPr lang="es-ES_tradnl" sz="1800" dirty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</a:endParaRPr>
          </a:p>
          <a:p>
            <a:pPr>
              <a:defRPr/>
            </a:pPr>
            <a:endParaRPr lang="es-ES_trad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E5D363-C732-9740-AA49-86D164BE4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5" y="417123"/>
            <a:ext cx="8502730" cy="60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algn="l">
              <a:defRPr/>
            </a:pPr>
            <a:endParaRPr lang="es-ES_tradnl" sz="1800" dirty="0">
              <a:solidFill>
                <a:schemeClr val="tx1"/>
              </a:solidFill>
              <a:latin typeface="Gill Sans" charset="0"/>
              <a:ea typeface="ＭＳ Ｐゴシック" charset="0"/>
              <a:cs typeface="Gill Sans" charset="0"/>
            </a:endParaRPr>
          </a:p>
          <a:p>
            <a:pPr>
              <a:defRPr/>
            </a:pP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C123D-A213-F240-84F8-B13BABD24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46132"/>
            <a:ext cx="9144000" cy="636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>
            <a:extLst>
              <a:ext uri="{FF2B5EF4-FFF2-40B4-BE49-F238E27FC236}">
                <a16:creationId xmlns:a16="http://schemas.microsoft.com/office/drawing/2014/main" id="{5A8BBAD9-7479-4144-8661-4D735F16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725" y="-34444"/>
            <a:ext cx="6372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fi-FI" sz="2400" b="1" dirty="0">
              <a:latin typeface="Gill Sans" panose="020B0502020104020203" pitchFamily="34" charset="-79"/>
            </a:endParaRPr>
          </a:p>
          <a:p>
            <a:pPr algn="ctr"/>
            <a:r>
              <a:rPr lang="en-US" altLang="fi-FI" sz="2400" b="1" dirty="0">
                <a:solidFill>
                  <a:schemeClr val="bg1"/>
                </a:solidFill>
                <a:latin typeface="Gill Sans" panose="020B0502020104020203" pitchFamily="34" charset="-79"/>
              </a:rPr>
              <a:t>Interactive Diorama – Rembrandt, 1632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721B81-0291-FD44-8242-EE16C2B80884}"/>
              </a:ext>
            </a:extLst>
          </p:cNvPr>
          <p:cNvSpPr/>
          <p:nvPr/>
        </p:nvSpPr>
        <p:spPr>
          <a:xfrm>
            <a:off x="204599" y="4725144"/>
            <a:ext cx="5731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An interactive  VR historical reconstruction</a:t>
            </a:r>
          </a:p>
          <a:p>
            <a:endParaRPr lang="en-US" altLang="fi-FI" sz="1600" dirty="0">
              <a:solidFill>
                <a:schemeClr val="bg1"/>
              </a:solidFill>
              <a:latin typeface="Gill Sans" panose="020B0502020104020203" pitchFamily="34" charset="-79"/>
            </a:endParaRPr>
          </a:p>
          <a:p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Based on </a:t>
            </a:r>
            <a:r>
              <a:rPr lang="en-US" altLang="fi-FI" sz="1600" i="1" dirty="0">
                <a:solidFill>
                  <a:schemeClr val="bg1"/>
                </a:solidFill>
                <a:latin typeface="Gill Sans" panose="020B0502020104020203" pitchFamily="34" charset="-79"/>
              </a:rPr>
              <a:t>The Anatomy Lesson of Dr. </a:t>
            </a:r>
            <a:r>
              <a:rPr lang="en-US" altLang="fi-FI" sz="1600" i="1" dirty="0" err="1">
                <a:solidFill>
                  <a:schemeClr val="bg1"/>
                </a:solidFill>
                <a:latin typeface="Gill Sans" panose="020B0502020104020203" pitchFamily="34" charset="-79"/>
              </a:rPr>
              <a:t>Nicolaes</a:t>
            </a:r>
            <a:r>
              <a:rPr lang="en-US" altLang="fi-FI" sz="1600" i="1" dirty="0">
                <a:solidFill>
                  <a:schemeClr val="bg1"/>
                </a:solidFill>
                <a:latin typeface="Gill Sans" panose="020B0502020104020203" pitchFamily="34" charset="-79"/>
              </a:rPr>
              <a:t> </a:t>
            </a:r>
            <a:r>
              <a:rPr lang="en-US" altLang="fi-FI" sz="1600" i="1" dirty="0" err="1">
                <a:solidFill>
                  <a:schemeClr val="bg1"/>
                </a:solidFill>
                <a:latin typeface="Gill Sans" panose="020B0502020104020203" pitchFamily="34" charset="-79"/>
              </a:rPr>
              <a:t>Tulp</a:t>
            </a:r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 by Rembrandt.   </a:t>
            </a:r>
          </a:p>
        </p:txBody>
      </p:sp>
      <p:pic>
        <p:nvPicPr>
          <p:cNvPr id="15" name="image8.png">
            <a:extLst>
              <a:ext uri="{FF2B5EF4-FFF2-40B4-BE49-F238E27FC236}">
                <a16:creationId xmlns:a16="http://schemas.microsoft.com/office/drawing/2014/main" id="{91E0CC94-F082-3342-92C9-81BBAA3FEE1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599" y="1368268"/>
            <a:ext cx="4223385" cy="3194685"/>
          </a:xfrm>
          <a:prstGeom prst="rect">
            <a:avLst/>
          </a:prstGeom>
        </p:spPr>
      </p:pic>
      <p:pic>
        <p:nvPicPr>
          <p:cNvPr id="16" name="image9.png">
            <a:extLst>
              <a:ext uri="{FF2B5EF4-FFF2-40B4-BE49-F238E27FC236}">
                <a16:creationId xmlns:a16="http://schemas.microsoft.com/office/drawing/2014/main" id="{58C73A56-5F19-254E-8317-EFD4C182174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8449" y="1368268"/>
            <a:ext cx="4436040" cy="31946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90DE61-FE5E-1142-8BE4-95BF7CFFB504}"/>
              </a:ext>
            </a:extLst>
          </p:cNvPr>
          <p:cNvSpPr/>
          <p:nvPr/>
        </p:nvSpPr>
        <p:spPr bwMode="auto">
          <a:xfrm>
            <a:off x="7668344" y="5661248"/>
            <a:ext cx="1410106" cy="119675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9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>
            <a:extLst>
              <a:ext uri="{FF2B5EF4-FFF2-40B4-BE49-F238E27FC236}">
                <a16:creationId xmlns:a16="http://schemas.microsoft.com/office/drawing/2014/main" id="{5A8BBAD9-7479-4144-8661-4D735F16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725" y="-34444"/>
            <a:ext cx="6372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fi-FI" sz="2400" b="1" dirty="0">
              <a:latin typeface="Gill Sans" panose="020B0502020104020203" pitchFamily="34" charset="-79"/>
            </a:endParaRPr>
          </a:p>
          <a:p>
            <a:pPr algn="ctr"/>
            <a:r>
              <a:rPr lang="en-US" altLang="fi-FI" sz="2400" b="1" dirty="0">
                <a:solidFill>
                  <a:schemeClr val="bg1"/>
                </a:solidFill>
                <a:latin typeface="Gill Sans" panose="020B0502020104020203" pitchFamily="34" charset="-79"/>
              </a:rPr>
              <a:t>Interactive Diorama – Rembrandt, 1632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721B81-0291-FD44-8242-EE16C2B80884}"/>
              </a:ext>
            </a:extLst>
          </p:cNvPr>
          <p:cNvSpPr/>
          <p:nvPr/>
        </p:nvSpPr>
        <p:spPr>
          <a:xfrm>
            <a:off x="291584" y="5287560"/>
            <a:ext cx="5731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An interactive  VR historical reconstruction. </a:t>
            </a:r>
          </a:p>
          <a:p>
            <a:endParaRPr lang="en-US" altLang="fi-FI" sz="1600" dirty="0">
              <a:solidFill>
                <a:schemeClr val="bg1"/>
              </a:solidFill>
              <a:latin typeface="Gill Sans" panose="020B0502020104020203" pitchFamily="34" charset="-79"/>
            </a:endParaRPr>
          </a:p>
          <a:p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Based on </a:t>
            </a:r>
            <a:r>
              <a:rPr lang="en-US" altLang="fi-FI" sz="1600" i="1" dirty="0">
                <a:solidFill>
                  <a:schemeClr val="bg1"/>
                </a:solidFill>
                <a:latin typeface="Gill Sans" panose="020B0502020104020203" pitchFamily="34" charset="-79"/>
              </a:rPr>
              <a:t>The Anatomy Lesson of Dr. </a:t>
            </a:r>
            <a:r>
              <a:rPr lang="en-US" altLang="fi-FI" sz="1600" i="1" dirty="0" err="1">
                <a:solidFill>
                  <a:schemeClr val="bg1"/>
                </a:solidFill>
                <a:latin typeface="Gill Sans" panose="020B0502020104020203" pitchFamily="34" charset="-79"/>
              </a:rPr>
              <a:t>Nicolaes</a:t>
            </a:r>
            <a:r>
              <a:rPr lang="en-US" altLang="fi-FI" sz="1600" i="1" dirty="0">
                <a:solidFill>
                  <a:schemeClr val="bg1"/>
                </a:solidFill>
                <a:latin typeface="Gill Sans" panose="020B0502020104020203" pitchFamily="34" charset="-79"/>
              </a:rPr>
              <a:t> </a:t>
            </a:r>
            <a:r>
              <a:rPr lang="en-US" altLang="fi-FI" sz="1600" i="1" dirty="0" err="1">
                <a:solidFill>
                  <a:schemeClr val="bg1"/>
                </a:solidFill>
                <a:latin typeface="Gill Sans" panose="020B0502020104020203" pitchFamily="34" charset="-79"/>
              </a:rPr>
              <a:t>Tul</a:t>
            </a:r>
            <a:r>
              <a:rPr lang="en-US" altLang="fi-FI" sz="1600" dirty="0" err="1">
                <a:solidFill>
                  <a:schemeClr val="bg1"/>
                </a:solidFill>
                <a:latin typeface="Gill Sans" panose="020B0502020104020203" pitchFamily="34" charset="-79"/>
              </a:rPr>
              <a:t>p</a:t>
            </a:r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 </a:t>
            </a:r>
          </a:p>
          <a:p>
            <a:r>
              <a:rPr lang="en-US" altLang="fi-FI" sz="1600" dirty="0">
                <a:solidFill>
                  <a:schemeClr val="bg1"/>
                </a:solidFill>
                <a:latin typeface="Gill Sans" panose="020B0502020104020203" pitchFamily="34" charset="-79"/>
              </a:rPr>
              <a:t>painting by Rembrandt.   </a:t>
            </a:r>
          </a:p>
          <a:p>
            <a:endParaRPr lang="en-US" altLang="fi-FI" sz="1600" dirty="0">
              <a:latin typeface="Gill Sans" panose="020B0502020104020203" pitchFamily="34" charset="-79"/>
            </a:endParaRPr>
          </a:p>
          <a:p>
            <a:r>
              <a:rPr lang="en-US" altLang="fi-FI" sz="1600" dirty="0">
                <a:latin typeface="Gill Sans" panose="020B0502020104020203" pitchFamily="34" charset="-79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ECD10-2111-6746-872C-1DBD8B16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80" y="908720"/>
            <a:ext cx="8576300" cy="42341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85E3CD-8B7C-4244-8164-BE81C3A23551}"/>
              </a:ext>
            </a:extLst>
          </p:cNvPr>
          <p:cNvSpPr/>
          <p:nvPr/>
        </p:nvSpPr>
        <p:spPr bwMode="auto">
          <a:xfrm>
            <a:off x="7668344" y="5661248"/>
            <a:ext cx="1410106" cy="119675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3">
            <a:extLst>
              <a:ext uri="{FF2B5EF4-FFF2-40B4-BE49-F238E27FC236}">
                <a16:creationId xmlns:a16="http://schemas.microsoft.com/office/drawing/2014/main" id="{5A8BBAD9-7479-4144-8661-4D735F162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725" y="-34444"/>
            <a:ext cx="6372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fi-FI" sz="2400" b="1" dirty="0">
              <a:latin typeface="Gill Sans" panose="020B0502020104020203" pitchFamily="34" charset="-79"/>
            </a:endParaRPr>
          </a:p>
          <a:p>
            <a:pPr algn="ctr"/>
            <a:r>
              <a:rPr lang="en-US" altLang="fi-FI" sz="2400" b="1" dirty="0">
                <a:latin typeface="Gill Sans" panose="020B0502020104020203" pitchFamily="34" charset="-79"/>
              </a:rPr>
              <a:t>Interactive Diorama – Rembrandt, 1632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721B81-0291-FD44-8242-EE16C2B80884}"/>
              </a:ext>
            </a:extLst>
          </p:cNvPr>
          <p:cNvSpPr/>
          <p:nvPr/>
        </p:nvSpPr>
        <p:spPr>
          <a:xfrm>
            <a:off x="107504" y="4790268"/>
            <a:ext cx="6224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i-FI" sz="1600" dirty="0">
                <a:latin typeface="Gill Sans" panose="020B0502020104020203" pitchFamily="34" charset="-79"/>
              </a:rPr>
              <a:t>An interactive  VR historical reconstruction </a:t>
            </a:r>
          </a:p>
          <a:p>
            <a:endParaRPr lang="en-US" altLang="fi-FI" sz="1600" dirty="0">
              <a:latin typeface="Gill Sans" panose="020B0502020104020203" pitchFamily="34" charset="-79"/>
            </a:endParaRPr>
          </a:p>
          <a:p>
            <a:r>
              <a:rPr lang="en-US" altLang="fi-FI" sz="1600" dirty="0" err="1">
                <a:latin typeface="Gill Sans" panose="020B0502020104020203" pitchFamily="34" charset="-79"/>
              </a:rPr>
              <a:t>Oodi</a:t>
            </a:r>
            <a:r>
              <a:rPr lang="en-US" altLang="fi-FI" sz="1600" dirty="0">
                <a:latin typeface="Gill Sans" panose="020B0502020104020203" pitchFamily="34" charset="-79"/>
              </a:rPr>
              <a:t> Public Library Helsinki</a:t>
            </a:r>
          </a:p>
          <a:p>
            <a:r>
              <a:rPr lang="en-US" altLang="fi-FI" sz="1600" dirty="0">
                <a:latin typeface="Gill Sans" panose="020B0502020104020203" pitchFamily="34" charset="-79"/>
              </a:rPr>
              <a:t>13–20 September 2019, Cube Gallery.</a:t>
            </a:r>
          </a:p>
          <a:p>
            <a:r>
              <a:rPr lang="en-US" altLang="fi-FI" sz="1600" dirty="0">
                <a:latin typeface="Gill Sans" panose="020B0502020104020203" pitchFamily="34" charset="-79"/>
              </a:rPr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C24944-CDDA-B54C-BB23-4E07A7BEF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02" y="1214245"/>
            <a:ext cx="4868791" cy="336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A8AE25-6147-9148-A689-A9AF3F84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524" y="4239505"/>
            <a:ext cx="2169384" cy="2012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B225BA-4543-9B4A-B645-599E36EB4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081" y="1052737"/>
            <a:ext cx="3199335" cy="295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80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FI" sz="2800" dirty="0"/>
              <a:t>How are we ‘knowing’ media</a:t>
            </a:r>
          </a:p>
        </p:txBody>
      </p:sp>
      <p:sp>
        <p:nvSpPr>
          <p:cNvPr id="36866" name="Content Placeholder 3">
            <a:extLst>
              <a:ext uri="{FF2B5EF4-FFF2-40B4-BE49-F238E27FC236}">
                <a16:creationId xmlns:a16="http://schemas.microsoft.com/office/drawing/2014/main" id="{727429D8-3CAD-B147-85C6-F7BAED8B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043264"/>
          </a:xfrm>
        </p:spPr>
        <p:txBody>
          <a:bodyPr/>
          <a:lstStyle/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pPr marL="457200" lvl="1" indent="0">
              <a:buNone/>
            </a:pPr>
            <a:r>
              <a:rPr lang="en-US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• </a:t>
            </a:r>
            <a:r>
              <a:rPr lang="en-FI" dirty="0"/>
              <a:t>Research </a:t>
            </a:r>
            <a:r>
              <a:rPr lang="en-FI" i="1" dirty="0"/>
              <a:t>about</a:t>
            </a:r>
            <a:r>
              <a:rPr lang="en-FI" dirty="0"/>
              <a:t> media – 15 September</a:t>
            </a:r>
            <a:endParaRPr lang="en-FI" dirty="0">
              <a:latin typeface="Gill Sans MT" panose="020B0502020104020203" pitchFamily="34" charset="77"/>
            </a:endParaRPr>
          </a:p>
          <a:p>
            <a:pPr marL="914400" lvl="2" indent="0">
              <a:buNone/>
            </a:pPr>
            <a:r>
              <a:rPr lang="en-FI" dirty="0">
                <a:latin typeface="Gill Sans MT" panose="020B0502020104020203" pitchFamily="34" charset="77"/>
              </a:rPr>
              <a:t>- Media archaeology – Brief intro.</a:t>
            </a:r>
          </a:p>
          <a:p>
            <a:pPr marL="914400" lvl="2" indent="0">
              <a:buNone/>
            </a:pPr>
            <a:r>
              <a:rPr lang="en-FI" dirty="0">
                <a:latin typeface="Gill Sans MT" panose="020B0502020104020203" pitchFamily="34" charset="77"/>
              </a:rPr>
              <a:t>- Contemporary media format and genres – How formats and genres have been changing (e.g. from inscription media to recorded media.)</a:t>
            </a:r>
          </a:p>
          <a:p>
            <a:pPr marL="914400" lvl="2" indent="0">
              <a:buNone/>
            </a:pPr>
            <a:r>
              <a:rPr lang="en-FI" dirty="0">
                <a:latin typeface="Gill Sans MT" panose="020B0502020104020203" pitchFamily="34" charset="77"/>
              </a:rPr>
              <a:t>- Media effects ‘in the world’ – Series of concepts that are </a:t>
            </a:r>
            <a:r>
              <a:rPr lang="en-FI" i="1" dirty="0">
                <a:latin typeface="Gill Sans MT" panose="020B0502020104020203" pitchFamily="34" charset="77"/>
              </a:rPr>
              <a:t>discursively</a:t>
            </a:r>
            <a:r>
              <a:rPr lang="en-FI" dirty="0">
                <a:latin typeface="Gill Sans MT" panose="020B0502020104020203" pitchFamily="34" charset="77"/>
              </a:rPr>
              <a:t> negotiated but which at some point are anchored in our materiality as beings/entities that exist in the world.</a:t>
            </a:r>
          </a:p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40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FC99216-8704-884B-804A-BE0F90334A62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Gill Sans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Gill Sans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Gill Sans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Gill Sans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Gill Sans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Skia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Skia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Skia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Skia" pitchFamily="-65" charset="0"/>
              </a:defRPr>
            </a:lvl9pPr>
          </a:lstStyle>
          <a:p>
            <a:pPr eaLnBrk="1" hangingPunct="1"/>
            <a:r>
              <a:rPr lang="en-US" altLang="en-FI" kern="0">
                <a:latin typeface="Gill Sans" panose="020B0502020104020203" pitchFamily="34" charset="-79"/>
              </a:rPr>
              <a:t>Computer as a meta-medium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92743-D20D-8448-B971-1CD9E173C1BF}"/>
              </a:ext>
            </a:extLst>
          </p:cNvPr>
          <p:cNvSpPr txBox="1">
            <a:spLocks noChangeArrowheads="1"/>
          </p:cNvSpPr>
          <p:nvPr/>
        </p:nvSpPr>
        <p:spPr>
          <a:xfrm>
            <a:off x="4283968" y="1981200"/>
            <a:ext cx="3810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Gill Sans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-65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ill Sans"/>
                <a:ea typeface="ＭＳ Ｐゴシック" pitchFamily="-65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ill Sans"/>
                <a:ea typeface="ＭＳ Ｐゴシック" pitchFamily="-65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/>
                <a:ea typeface="ＭＳ Ｐゴシック" pitchFamily="-65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1600" kern="0">
                <a:latin typeface="Lucida Grande" panose="020B0600040502020204" pitchFamily="34" charset="0"/>
              </a:rPr>
              <a:t>“</a:t>
            </a:r>
            <a:r>
              <a:rPr lang="en-US" altLang="ja-JP" sz="1600" kern="0" dirty="0">
                <a:latin typeface="Lucida Grande" panose="020B0600040502020204" pitchFamily="34" charset="0"/>
              </a:rPr>
              <a:t>The </a:t>
            </a:r>
            <a:r>
              <a:rPr lang="en-US" altLang="ja-JP" sz="1600" b="1" kern="0" dirty="0">
                <a:latin typeface="Lucida Grande" panose="020B0600040502020204" pitchFamily="34" charset="0"/>
              </a:rPr>
              <a:t>protean</a:t>
            </a:r>
            <a:r>
              <a:rPr lang="en-US" altLang="ja-JP" sz="1600" kern="0" dirty="0">
                <a:latin typeface="Lucida Grande" panose="020B0600040502020204" pitchFamily="34" charset="0"/>
              </a:rPr>
              <a:t> nature of the computer is such that it can act like a machine or like a language to be shaped and exploited. It is a medium that can dynamically simulate the details of any other medium, including media that cannot exist physically. It is not a tool, although it can act like many tools. It is the first </a:t>
            </a:r>
            <a:r>
              <a:rPr lang="en-US" altLang="ja-JP" sz="1600" b="1" kern="0" dirty="0">
                <a:latin typeface="Lucida Grande" panose="020B0600040502020204" pitchFamily="34" charset="0"/>
              </a:rPr>
              <a:t>meta-medium</a:t>
            </a:r>
            <a:r>
              <a:rPr lang="en-US" altLang="ja-JP" sz="1600" kern="0" dirty="0">
                <a:latin typeface="Lucida Grande" panose="020B0600040502020204" pitchFamily="34" charset="0"/>
              </a:rPr>
              <a:t>, and as such it has degrees of freedom for representation and expression never before encountered and as yet barely investigated.</a:t>
            </a:r>
            <a:r>
              <a:rPr lang="ja-JP" altLang="en-US" sz="1600" kern="0">
                <a:latin typeface="Lucida Grande" panose="020B0600040502020204" pitchFamily="34" charset="0"/>
              </a:rPr>
              <a:t>”</a:t>
            </a:r>
            <a:br>
              <a:rPr lang="en-US" altLang="ja-JP" sz="1600" kern="0" dirty="0">
                <a:latin typeface="Lucida Grande" panose="020B0600040502020204" pitchFamily="34" charset="0"/>
              </a:rPr>
            </a:br>
            <a:br>
              <a:rPr lang="en-US" altLang="ja-JP" sz="1600" kern="0" dirty="0">
                <a:latin typeface="Lucida Grande" panose="020B0600040502020204" pitchFamily="34" charset="0"/>
              </a:rPr>
            </a:br>
            <a:r>
              <a:rPr lang="en-US" altLang="ja-JP" sz="1000" kern="0" dirty="0">
                <a:latin typeface="Lucida Grande" panose="020B0600040502020204" pitchFamily="34" charset="0"/>
              </a:rPr>
              <a:t>Alan Kay, </a:t>
            </a:r>
            <a:r>
              <a:rPr lang="ja-JP" altLang="en-US" sz="1000" kern="0">
                <a:latin typeface="Lucida Grande" panose="020B0600040502020204" pitchFamily="34" charset="0"/>
              </a:rPr>
              <a:t>“</a:t>
            </a:r>
            <a:r>
              <a:rPr lang="en-US" altLang="ja-JP" sz="1000" kern="0" dirty="0">
                <a:latin typeface="Lucida Grande" panose="020B0600040502020204" pitchFamily="34" charset="0"/>
              </a:rPr>
              <a:t>Computer Software</a:t>
            </a:r>
            <a:r>
              <a:rPr lang="ja-JP" altLang="en-US" sz="1000" kern="0">
                <a:latin typeface="Lucida Grande" panose="020B0600040502020204" pitchFamily="34" charset="0"/>
              </a:rPr>
              <a:t>”</a:t>
            </a:r>
            <a:r>
              <a:rPr lang="en-US" altLang="ja-JP" sz="1000" kern="0" dirty="0">
                <a:latin typeface="Lucida Grande" panose="020B0600040502020204" pitchFamily="34" charset="0"/>
              </a:rPr>
              <a:t>, Scientific American, Sept. 1984</a:t>
            </a:r>
            <a:endParaRPr lang="en-US" altLang="en-FI" sz="1000" kern="0" dirty="0">
              <a:latin typeface="Lucida Grande" panose="020B0600040502020204" pitchFamily="34" charset="0"/>
            </a:endParaRPr>
          </a:p>
        </p:txBody>
      </p:sp>
      <p:pic>
        <p:nvPicPr>
          <p:cNvPr id="8" name="Picture 7" descr="Proteus-Alciato">
            <a:extLst>
              <a:ext uri="{FF2B5EF4-FFF2-40B4-BE49-F238E27FC236}">
                <a16:creationId xmlns:a16="http://schemas.microsoft.com/office/drawing/2014/main" id="{1138E3BE-099A-C44F-828C-81C2B9316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032" y="1908349"/>
            <a:ext cx="2890143" cy="3120851"/>
          </a:xfrm>
          <a:prstGeom prst="rect">
            <a:avLst/>
          </a:prstGeom>
          <a:noFill/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364CDB6-5330-A446-BD45-D8E1DAA4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0714F4-84A3-A842-B8B5-7E982F3C28FB}" type="slidenum">
              <a:rPr lang="en-US" altLang="en-FI" sz="1400"/>
              <a:pPr/>
              <a:t>3</a:t>
            </a:fld>
            <a:endParaRPr lang="en-US" altLang="en-FI" sz="1400"/>
          </a:p>
        </p:txBody>
      </p:sp>
    </p:spTree>
    <p:extLst>
      <p:ext uri="{BB962C8B-B14F-4D97-AF65-F5344CB8AC3E}">
        <p14:creationId xmlns:p14="http://schemas.microsoft.com/office/powerpoint/2010/main" val="386826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FI" sz="2800" dirty="0"/>
              <a:t>How are we ‘knowing’ media</a:t>
            </a:r>
          </a:p>
        </p:txBody>
      </p:sp>
      <p:sp>
        <p:nvSpPr>
          <p:cNvPr id="36866" name="Content Placeholder 3">
            <a:extLst>
              <a:ext uri="{FF2B5EF4-FFF2-40B4-BE49-F238E27FC236}">
                <a16:creationId xmlns:a16="http://schemas.microsoft.com/office/drawing/2014/main" id="{727429D8-3CAD-B147-85C6-F7BAED8B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043264"/>
          </a:xfrm>
        </p:spPr>
        <p:txBody>
          <a:bodyPr/>
          <a:lstStyle/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r>
              <a:rPr lang="en-US" altLang="fi-FI" sz="2800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Research through media</a:t>
            </a:r>
          </a:p>
          <a:p>
            <a:pPr lvl="1"/>
            <a:r>
              <a:rPr lang="en-US" altLang="fi-FI" sz="2400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Media usage: 5Ws (What, Where, Who, Why and When)*</a:t>
            </a:r>
          </a:p>
          <a:p>
            <a:pPr lvl="1"/>
            <a:r>
              <a:rPr lang="en-US" altLang="fi-FI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Patterns of media – Information visualization design for storytelling.</a:t>
            </a: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A3B5B-07F0-2748-A10B-773494774AEF}"/>
              </a:ext>
            </a:extLst>
          </p:cNvPr>
          <p:cNvSpPr txBox="1"/>
          <p:nvPr/>
        </p:nvSpPr>
        <p:spPr>
          <a:xfrm>
            <a:off x="685800" y="6245423"/>
            <a:ext cx="520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400" dirty="0"/>
              <a:t>* Vannevar Bush, “As we May Think”, </a:t>
            </a:r>
            <a:r>
              <a:rPr lang="en-FI" sz="1400" i="1" dirty="0"/>
              <a:t>Atlantic Monthly</a:t>
            </a:r>
            <a:r>
              <a:rPr lang="en-FI" sz="1400" dirty="0"/>
              <a:t>, July 1945.</a:t>
            </a:r>
          </a:p>
        </p:txBody>
      </p:sp>
    </p:spTree>
    <p:extLst>
      <p:ext uri="{BB962C8B-B14F-4D97-AF65-F5344CB8AC3E}">
        <p14:creationId xmlns:p14="http://schemas.microsoft.com/office/powerpoint/2010/main" val="2731430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8CF66-BB25-AE4D-A399-90CD2200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376" y="116632"/>
            <a:ext cx="3782096" cy="6546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BA77D-6F3D-FD40-A531-A05ACEA2C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16632"/>
            <a:ext cx="3937251" cy="65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5E1BF-86F4-B443-985A-55043DC3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632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BC2C4-79CE-9D4D-8221-8E9A1551B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264"/>
            <a:ext cx="9144000" cy="46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59B718-0E3E-494D-92B6-36F618C06D4C}"/>
              </a:ext>
            </a:extLst>
          </p:cNvPr>
          <p:cNvSpPr/>
          <p:nvPr/>
        </p:nvSpPr>
        <p:spPr>
          <a:xfrm>
            <a:off x="2092712" y="315475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i-FI" dirty="0">
                <a:solidFill>
                  <a:schemeClr val="bg1"/>
                </a:solidFill>
                <a:latin typeface="Gill Sans MT" panose="020B0502020104020203" pitchFamily="34" charset="77"/>
              </a:rPr>
              <a:t>Digital  </a:t>
            </a:r>
            <a:r>
              <a:rPr lang="fi-FI" dirty="0" err="1">
                <a:solidFill>
                  <a:schemeClr val="bg1"/>
                </a:solidFill>
                <a:latin typeface="Gill Sans MT" panose="020B0502020104020203" pitchFamily="34" charset="77"/>
              </a:rPr>
              <a:t>Patterns</a:t>
            </a:r>
            <a:endParaRPr lang="fi-FI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67F9D4-17C2-5B4C-981F-FB1E9D016704}"/>
              </a:ext>
            </a:extLst>
          </p:cNvPr>
          <p:cNvSpPr/>
          <p:nvPr/>
        </p:nvSpPr>
        <p:spPr bwMode="auto">
          <a:xfrm>
            <a:off x="7812360" y="5805264"/>
            <a:ext cx="1152128" cy="93610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FI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71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FI" sz="2800" dirty="0"/>
              <a:t>How are we ‘knowing’ media</a:t>
            </a:r>
          </a:p>
        </p:txBody>
      </p:sp>
      <p:sp>
        <p:nvSpPr>
          <p:cNvPr id="36866" name="Content Placeholder 3">
            <a:extLst>
              <a:ext uri="{FF2B5EF4-FFF2-40B4-BE49-F238E27FC236}">
                <a16:creationId xmlns:a16="http://schemas.microsoft.com/office/drawing/2014/main" id="{727429D8-3CAD-B147-85C6-F7BAED8B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043264"/>
          </a:xfrm>
        </p:spPr>
        <p:txBody>
          <a:bodyPr/>
          <a:lstStyle/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r>
              <a:rPr lang="en-US" altLang="fi-FI" sz="2800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Research for media</a:t>
            </a:r>
          </a:p>
          <a:p>
            <a:pPr lvl="1"/>
            <a:r>
              <a:rPr lang="en-US" altLang="fi-FI" sz="2400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New media tools – Similarity cluster tool</a:t>
            </a:r>
          </a:p>
          <a:p>
            <a:pPr lvl="1"/>
            <a:r>
              <a:rPr lang="en-US" altLang="fi-FI" sz="2400" dirty="0">
                <a:latin typeface="Gill Sans" panose="020B0502020104020203" pitchFamily="34" charset="-79"/>
                <a:ea typeface="ＭＳ Ｐゴシック" panose="020B0600070205080204" pitchFamily="34" charset="-128"/>
              </a:rPr>
              <a:t>New media formats and genres – Virtual reality</a:t>
            </a:r>
          </a:p>
          <a:p>
            <a:pPr lvl="1"/>
            <a:endParaRPr lang="en-US" altLang="fi-FI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pPr lvl="1"/>
            <a:endParaRPr lang="en-US" altLang="fi-FI" sz="24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en-US" altLang="fi-FI" sz="2800" dirty="0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39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2">
            <a:extLst>
              <a:ext uri="{FF2B5EF4-FFF2-40B4-BE49-F238E27FC236}">
                <a16:creationId xmlns:a16="http://schemas.microsoft.com/office/drawing/2014/main" id="{1F2DF46C-0BE8-694C-AFCB-C67E2BB5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sz="2800" dirty="0"/>
              <a:t>Similarity clusters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FC735-4BB9-1D4E-8AD7-F8DAFB24A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586" y="1268760"/>
            <a:ext cx="3366827" cy="5436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19932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Skia"/>
        <a:ea typeface=""/>
        <a:cs typeface=""/>
      </a:majorFont>
      <a:minorFont>
        <a:latin typeface="Sk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53837</TotalTime>
  <Words>537</Words>
  <Application>Microsoft Macintosh PowerPoint</Application>
  <PresentationFormat>On-screen Show (4:3)</PresentationFormat>
  <Paragraphs>76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Gill Sans</vt:lpstr>
      <vt:lpstr>Gill Sans MT</vt:lpstr>
      <vt:lpstr>Lucida Grande</vt:lpstr>
      <vt:lpstr>Skia</vt:lpstr>
      <vt:lpstr>Times</vt:lpstr>
      <vt:lpstr>Blank</vt:lpstr>
      <vt:lpstr>Understanding media and design research   Introduction to media design and research, part 2   </vt:lpstr>
      <vt:lpstr>How are we ‘knowing’ media</vt:lpstr>
      <vt:lpstr>PowerPoint Presentation</vt:lpstr>
      <vt:lpstr>How are we ‘knowing’ media</vt:lpstr>
      <vt:lpstr>PowerPoint Presentation</vt:lpstr>
      <vt:lpstr>PowerPoint Presentation</vt:lpstr>
      <vt:lpstr>PowerPoint Presentation</vt:lpstr>
      <vt:lpstr>How are we ‘knowing’ media</vt:lpstr>
      <vt:lpstr>Similarity clusters map</vt:lpstr>
      <vt:lpstr>Shame</vt:lpstr>
      <vt:lpstr>Self-organizing map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Aalto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in Art and Design</dc:title>
  <dc:subject/>
  <dc:creator>Lily Diaz</dc:creator>
  <cp:keywords/>
  <dc:description>Keynote for Barreira Academy, Valencia.</dc:description>
  <cp:lastModifiedBy>Diaz-Kommonen Lily</cp:lastModifiedBy>
  <cp:revision>389</cp:revision>
  <cp:lastPrinted>2016-11-15T09:30:25Z</cp:lastPrinted>
  <dcterms:created xsi:type="dcterms:W3CDTF">2010-10-12T06:53:31Z</dcterms:created>
  <dcterms:modified xsi:type="dcterms:W3CDTF">2021-09-24T06:10:16Z</dcterms:modified>
  <cp:category/>
</cp:coreProperties>
</file>