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4" r:id="rId4"/>
    <p:sldId id="257" r:id="rId5"/>
    <p:sldId id="258" r:id="rId6"/>
    <p:sldId id="268" r:id="rId7"/>
    <p:sldId id="267" r:id="rId8"/>
    <p:sldId id="266" r:id="rId9"/>
    <p:sldId id="260" r:id="rId10"/>
    <p:sldId id="270" r:id="rId11"/>
    <p:sldId id="269" r:id="rId12"/>
    <p:sldId id="261" r:id="rId13"/>
    <p:sldId id="271" r:id="rId14"/>
    <p:sldId id="262" r:id="rId15"/>
    <p:sldId id="273" r:id="rId16"/>
    <p:sldId id="272" r:id="rId17"/>
    <p:sldId id="264" r:id="rId18"/>
    <p:sldId id="265" r:id="rId19"/>
    <p:sldId id="287" r:id="rId20"/>
    <p:sldId id="274" r:id="rId21"/>
    <p:sldId id="288" r:id="rId22"/>
    <p:sldId id="279" r:id="rId23"/>
    <p:sldId id="259" r:id="rId24"/>
    <p:sldId id="278" r:id="rId25"/>
    <p:sldId id="277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87" d="100"/>
          <a:sy n="87" d="100"/>
        </p:scale>
        <p:origin x="300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E2A47-DB31-438F-9AC0-1B4C9F614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6E8FEB-3383-4983-BA29-2A72243C0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1EECD-62DC-4782-8BE0-9AF9EC12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09/27/2021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AA95A-928A-4AED-A9CC-DFDB9660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45822-9B46-4569-B03C-2CB13598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4953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CFB8-D49F-4BAD-9BA1-37DCC6E2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3272E-3986-4088-8B05-95779DCFE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4E7F2-1E72-4112-83AE-518013B9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09/27/2021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DD244-EA25-4A80-8C18-DA2B8D10C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11990-102D-4B37-ACBF-4A9B66B3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673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51C5F-B505-4AE0-8D38-79F6EDBA3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AB05B-B81D-42C5-8AA7-745A07E83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5350D-22E2-4E37-86EE-C50D5C92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09/27/2021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493B9-4FA4-48CB-B7A3-AB6C47BF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3A490-3D3E-4C39-87A5-4D726017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352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D9230-F814-4E0D-AB15-6D1CD2CC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F548E-337D-492F-B935-6AE0BB91B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261EB-A6AE-4EFF-92B1-4D34388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09/27/2021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C9582-CE1C-45C5-BD93-2507CC21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DA4B5-813E-4130-A805-FC216BC3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632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3D89C-D83A-4B9B-8E9E-E503CAC7F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C1683-4EA4-4C3D-8D96-B37F626B9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B8E44-C6D1-41AA-B72A-465F8999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09/27/2021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4DBAA-BDA6-4684-A54C-85E759889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ABFE0-DB0E-423B-AA12-1DF6F88AE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998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996B-37B4-4FEC-9FA8-6EB5BA554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8D77F-453B-476D-A5F4-6A1742984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07F99-4BA0-4F3F-B4C8-0522FCCFF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1C363-C331-4D79-9698-3A048A7A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09/27/2021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02C1A-8CA1-4FDD-906E-204C49CE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8E954-48A1-4835-8A45-2C128B7C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459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35FC0-48AA-4653-B6A3-C227D90A9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A475E-E2E5-4359-9436-40DD9D04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05EBD-B5A5-4FE8-B0B9-FE39BB7A3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E2C6C-38A6-44F3-9E7F-424353DDC2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29392-6100-4C6D-AE5D-D63E7E3B57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B508D1-A39F-4CE6-8A60-875B88B91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09/27/2021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A20A7-737A-4B11-802F-C7AB3DCB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1E7B60-DCC0-4544-A052-558DEEA65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439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164F-CAF3-4B55-8E4A-B7784B27D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EEE67-1133-480C-8029-644F893C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09/27/2021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35FA9-AA67-47E5-B90B-33CA83AF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3C075-4EC1-40A2-888F-00CD9BF8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208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7FE1DB-3539-42AD-B8FF-158293B0F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09/27/2021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E65EC8-C3B3-465B-995E-25515D223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81E50-8FEB-49EF-A41D-8C8C8BAB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219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CA3A9-1F02-493C-86A8-A2E90A91B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5EFD4-947C-43D2-9ABA-A3D36530D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A384E-8C81-444B-946B-37935D271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C5A48-5826-4CF8-98B8-6397663C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09/27/2021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D7E9C-6DA9-4BB0-A4C6-0AD8DAFE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638AB-604D-4FED-94CA-AB00D56E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52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47F81-2101-487A-BA58-05F0211A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49287F-326D-4FAD-9181-EE78D12C4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CEACD-A931-4176-95F5-464C41C91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56B45-2950-49BD-A480-09E1E904F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09/27/2021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E04E2-187E-4846-8C44-6C6C4E52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DAE1F-9B27-45AF-AFAB-7D68CC76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5018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374F42-CADE-4B80-9BD8-C6FE37B0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E31AB-68CD-4FEF-82FC-44245694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74EA1-8CC1-4BF5-A2DC-AF9D101A4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00BEE-5DF1-4614-8FFC-CF7A2F42A714}" type="datetimeFigureOut">
              <a:rPr lang="LID4096" smtClean="0"/>
              <a:t>09/27/2021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F5774-E505-4001-BB90-1B96BE375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AE445-CF9C-42DD-9BDD-E99563674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8580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matti.hayry@aalto.fi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matti.hayry@aalto.fi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DBAEC-2309-4332-A950-BB3518F41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87" r="-1" b="1121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1FFB2-1788-4DAF-83F1-832EC0B01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889149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Introduction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3200" b="1" dirty="0"/>
              <a:t>90L52609 </a:t>
            </a:r>
            <a:br>
              <a:rPr lang="en-US" sz="3200" b="1" dirty="0"/>
            </a:br>
            <a:r>
              <a:rPr lang="en-US" sz="3200" b="1" dirty="0"/>
              <a:t>Philosophy of Social Science</a:t>
            </a:r>
            <a:endParaRPr lang="LID4096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A7327-FDA8-4BE2-B26D-35A2DB4C6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Matti Häyry</a:t>
            </a:r>
            <a:endParaRPr lang="LID4096" sz="20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807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online sessions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11 scheduled sessions – you need to attend 10 – this is the 2</a:t>
            </a:r>
            <a:r>
              <a:rPr lang="en-US" sz="2400" b="1" kern="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i-FI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miss more than one, that (or those) need to be compensated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</a:t>
            </a:r>
            <a:r>
              <a:rPr lang="en-US" sz="24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miss any </a:t>
            </a:r>
            <a:r>
              <a:rPr lang="en-US" sz="24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sessions – they are the backbone</a:t>
            </a:r>
          </a:p>
          <a:p>
            <a:pPr marL="0" indent="0" algn="ctr">
              <a:buFontTx/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me about your absences and we shall work it out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online sessions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11 scheduled sessions – you need to attend 10 – this is the 2</a:t>
            </a:r>
            <a:r>
              <a:rPr lang="en-US" sz="2400" b="1" kern="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i-FI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miss more than one, that (or those) need to be compensated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</a:t>
            </a:r>
            <a:r>
              <a:rPr lang="en-US" sz="24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miss any </a:t>
            </a:r>
            <a:r>
              <a:rPr lang="en-US" sz="24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sessions – they are the backbone</a:t>
            </a:r>
          </a:p>
          <a:p>
            <a:pPr marL="0" indent="0" algn="ctr">
              <a:buFontTx/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me about your absences and we shall work it out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my lectures, you will email me questions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instructions on guest lectures</a:t>
            </a:r>
            <a:endParaRPr lang="en-GB" sz="2400" b="1" kern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0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readings between sessions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the guest lectures, you will have reading assignments</a:t>
            </a:r>
            <a:endParaRPr lang="fi-FI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materials are in MyCourses under Course Materials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reading order is also specified in this niche</a:t>
            </a:r>
          </a:p>
          <a:p>
            <a:pPr marL="0" indent="0" algn="ctr">
              <a:buFontTx/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readings between sessions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the guest lectures, you will have reading assignments</a:t>
            </a:r>
            <a:endParaRPr lang="fi-FI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materials are in MyCourses under Course Materials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reading order is also specified in this niche</a:t>
            </a:r>
          </a:p>
          <a:p>
            <a:pPr marL="0" indent="0" algn="ctr">
              <a:buFontTx/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lectures: 29 Sept (Ontology) – 6 Oct (Epistemology) – 20 Oct (My research)</a:t>
            </a:r>
          </a:p>
          <a:p>
            <a:pPr algn="ctr"/>
            <a:endParaRPr lang="en-US" sz="1200" b="1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 lectures: 13 Oct (Scientific realism) – 3 Nov (Social constructivism)</a:t>
            </a:r>
            <a:endParaRPr lang="en-GB" sz="2400" b="1" kern="0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and facilitation of a discussion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prepare and facilitate a discussion with 4 or 5 of your classmates</a:t>
            </a:r>
            <a:endParaRPr lang="fi-FI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topics are positivism, interpretivism, ethnography and positionality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6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and facilitation of a discussion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prepare and facilitate a discussion with 4 or 5 of your classmates</a:t>
            </a:r>
            <a:endParaRPr lang="fi-FI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topics are positivism, interpretivism, ethnography and positionality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format is free – but there are tentative instructions in MyCourses</a:t>
            </a:r>
          </a:p>
          <a:p>
            <a:pPr marL="0" indent="0" algn="ctr">
              <a:buFontTx/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veterans of this course (when I have taught it) how they did it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and facilitation of a discussion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prepare and facilitate a discussion with 4 or 5 of your classmates</a:t>
            </a:r>
            <a:endParaRPr lang="fi-FI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topics are positivism, interpretivism, ethnography and positionality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format is free – but there are tentative instructions in MyCourses</a:t>
            </a:r>
          </a:p>
          <a:p>
            <a:pPr marL="0" indent="0" algn="ctr">
              <a:buFontTx/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veterans of this course (when I have taught it) how they did it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should make your own arrangements for your meetings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others should also check the topic out in advance</a:t>
            </a:r>
            <a:endParaRPr lang="en-GB" sz="2400" b="1" kern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5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and facilitation of a discussion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this task, I have divided you into four groups</a:t>
            </a:r>
            <a:endParaRPr lang="fi-FI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en-US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Positivism, 6 October, Student group 1:                                                                                            Karelia, Ronja, Emilia, Outi, Martta</a:t>
            </a:r>
          </a:p>
          <a:p>
            <a:pPr lvl="1" algn="ctr"/>
            <a:endParaRPr lang="en-US" sz="1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en-US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Interpretivism, 13 October, Student group 2:                                                                                    Marjukka, Tejas, Jiancai, Zhiqiang, Elizabeth, Sahar</a:t>
            </a:r>
          </a:p>
          <a:p>
            <a:pPr lvl="1" algn="ctr"/>
            <a:endParaRPr lang="en-US" sz="1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en-US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Ethnography, 20 October, Student group 3:                                                                                   Jukka-Pekka, Aleksandra, Siddhant, Ali, Yian, Meng </a:t>
            </a:r>
          </a:p>
          <a:p>
            <a:pPr lvl="1" algn="ctr"/>
            <a:endParaRPr lang="en-US" sz="1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en-US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Positionality, 3 November, Student group 4:                                                                                  Mostafa, Claire, Thanh, Floris, Elizaveta </a:t>
            </a:r>
          </a:p>
        </p:txBody>
      </p:sp>
    </p:spTree>
    <p:extLst>
      <p:ext uri="{BB962C8B-B14F-4D97-AF65-F5344CB8AC3E}">
        <p14:creationId xmlns:p14="http://schemas.microsoft.com/office/powerpoint/2010/main" val="79708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presentations of your research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Seven-minute pitches: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(= how related to the real world) –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(= how related to science) – what you hope to find out (= your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novelty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general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methodological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drift</a:t>
            </a:r>
            <a:endParaRPr lang="en-US" sz="2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6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presentations of your research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Seven-minute pitches: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(= how related to the real world) –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(= how related to science) – what you hope to find out (= your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novelty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general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methodological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drift</a:t>
            </a:r>
            <a:endParaRPr lang="en-US" sz="2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November: </a:t>
            </a:r>
            <a:r>
              <a:rPr lang="en-US" sz="17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Yian, Karelia, Ronja, Emilia, Meng, Outi, Marjukka, Tejas, Jiancai, Zhiqiang, Elizabeth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November: </a:t>
            </a:r>
            <a:r>
              <a:rPr lang="en-US" sz="17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Sahar, Martta, Jukka-Pekka, Aleksandra, Siddhant, Ali, Mostafa, Claire, Thanh, Floris, Elizaveta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62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FFD4CD3-857B-49EB-94BC-2D2AE67B64C9}"/>
              </a:ext>
            </a:extLst>
          </p:cNvPr>
          <p:cNvSpPr txBox="1">
            <a:spLocks noChangeArrowheads="1"/>
          </p:cNvSpPr>
          <p:nvPr/>
        </p:nvSpPr>
        <p:spPr>
          <a:xfrm flipH="1">
            <a:off x="-3" y="0"/>
            <a:ext cx="5918481" cy="6858000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b="1" cap="small" dirty="0">
              <a:latin typeface="Arial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400" b="1" cap="small" dirty="0">
              <a:latin typeface="Arial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b="1" cap="small" dirty="0">
                <a:latin typeface="Arial" charset="0"/>
              </a:rPr>
              <a:t>One-minute self-introductions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endParaRPr lang="en-US" altLang="fi-FI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</a:p>
          <a:p>
            <a:pPr algn="ctr"/>
            <a:endParaRPr lang="en-US" altLang="fi-FI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Studies and experience</a:t>
            </a:r>
          </a:p>
          <a:p>
            <a:pPr algn="ctr"/>
            <a:endParaRPr lang="en-US" altLang="fi-FI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Why in Aalto </a:t>
            </a:r>
          </a:p>
          <a:p>
            <a:pPr algn="ctr"/>
            <a:endParaRPr lang="en-US" altLang="fi-FI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Discipline, area, field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fi-FI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How far in doctoral studies</a:t>
            </a:r>
          </a:p>
          <a:p>
            <a:pPr algn="ctr"/>
            <a:endParaRPr lang="en-US" altLang="fi-FI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Course expectations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1A36234-458F-44E3-9395-0C3495369401}"/>
              </a:ext>
            </a:extLst>
          </p:cNvPr>
          <p:cNvSpPr txBox="1">
            <a:spLocks noChangeArrowheads="1"/>
          </p:cNvSpPr>
          <p:nvPr/>
        </p:nvSpPr>
        <p:spPr>
          <a:xfrm flipH="1">
            <a:off x="6758353" y="15074"/>
            <a:ext cx="1863968" cy="6858000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b="1" cap="small" dirty="0">
              <a:latin typeface="Arial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Matti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Yian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Karelia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Ronja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Emilia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Meng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Outi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Marjukka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Tejas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Jiancai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Zhiqiang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Elizabeth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Sahar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A8DE75-ABCB-4680-AF84-83B90A10DE91}"/>
              </a:ext>
            </a:extLst>
          </p:cNvPr>
          <p:cNvSpPr txBox="1">
            <a:spLocks noChangeArrowheads="1"/>
          </p:cNvSpPr>
          <p:nvPr/>
        </p:nvSpPr>
        <p:spPr>
          <a:xfrm flipH="1">
            <a:off x="8956430" y="0"/>
            <a:ext cx="2409091" cy="6858000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b="1" cap="small" dirty="0">
              <a:latin typeface="Arial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Martta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Jukka-Pekka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Aleksandra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Siddhant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Mostafa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Claire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Floris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Elizaveta</a:t>
            </a:r>
          </a:p>
        </p:txBody>
      </p:sp>
    </p:spTree>
    <p:extLst>
      <p:ext uri="{BB962C8B-B14F-4D97-AF65-F5344CB8AC3E}">
        <p14:creationId xmlns:p14="http://schemas.microsoft.com/office/powerpoint/2010/main" val="295501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presentations of your research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Seven-minute pitches: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(= how related to the real world) –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(= how related to science) – what you hope to find out (= your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novelty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general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methodological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drift</a:t>
            </a:r>
            <a:endParaRPr lang="en-US" sz="2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November: </a:t>
            </a:r>
            <a:r>
              <a:rPr lang="en-US" sz="17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Yian, Karelia, Ronja, Emilia, Meng, Outi, Marjukka, Tejas, Jiancai, Zhiqiang, Elizabeth </a:t>
            </a: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November: </a:t>
            </a:r>
            <a:r>
              <a:rPr lang="en-US" sz="17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Sahar, Martta, Jukka-Pekka, Aleksandra, Siddhant, Ali, Mostafa, Claire, Thanh, Floris, Elizaveta</a:t>
            </a:r>
          </a:p>
          <a:p>
            <a:pPr marL="0" indent="0" algn="ctr"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 of methodological awareness: research questions – how you intend to answer them – linked to “what you hope to find out” (duration tentatively eight – 8 – minutes)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0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presentations of your research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Seven-minute pitches: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(= how related to the real world) –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(= how related to science) – what you hope to find out (= your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novelty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general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methodological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drift</a:t>
            </a:r>
            <a:endParaRPr lang="en-US" sz="2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November: </a:t>
            </a:r>
            <a:r>
              <a:rPr lang="en-US" sz="17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Yian, Karelia, Ronja, Emilia, Meng, Outi, Marjukka, Tejas, Jiancai, Zhiqiang, Elizabeth </a:t>
            </a: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November: </a:t>
            </a:r>
            <a:r>
              <a:rPr lang="en-US" sz="17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Sahar, Martta, Jukka-Pekka, Aleksandra, Siddhant, Ali, Mostafa, Claire, Thanh, Floris, </a:t>
            </a:r>
            <a:r>
              <a:rPr lang="en-US" sz="17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Elizavet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lang="en-US" sz="2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 of methodological awareness: research questions – how you intend to answer them – linked to “what you hope to find out” (duration tentatively eight – 8 – minutes)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November: </a:t>
            </a:r>
            <a:r>
              <a:rPr lang="fi-FI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Yian, Karelia, Ronja, Emilia, Meng, Outi, Marjukka, Tejas</a:t>
            </a:r>
            <a:endParaRPr lang="en-US" sz="2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December: </a:t>
            </a:r>
            <a:r>
              <a:rPr lang="sv-SE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Jiancai, Zhiqiang, Elizabeth, Sahar, Jukka-Pekka, Aleksandra</a:t>
            </a:r>
            <a:endParaRPr lang="en-US" sz="2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December: Siddhant, Ali, Mostafa, Claire, Thanh, Floris, Elizaveta, Martta </a:t>
            </a:r>
          </a:p>
        </p:txBody>
      </p:sp>
    </p:spTree>
    <p:extLst>
      <p:ext uri="{BB962C8B-B14F-4D97-AF65-F5344CB8AC3E}">
        <p14:creationId xmlns:p14="http://schemas.microsoft.com/office/powerpoint/2010/main" val="175812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548DAD-86D4-42F7-B670-D04010504E68}"/>
              </a:ext>
            </a:extLst>
          </p:cNvPr>
          <p:cNvSpPr/>
          <p:nvPr/>
        </p:nvSpPr>
        <p:spPr>
          <a:xfrm>
            <a:off x="3625361" y="2389309"/>
            <a:ext cx="4941277" cy="2079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Technicalities</a:t>
            </a:r>
            <a:endParaRPr lang="LID4096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3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C3F281-5E90-47CE-BCEB-DC8DECDF1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7C526E9F-8B3C-473C-BF71-C0A6895A618E}"/>
              </a:ext>
            </a:extLst>
          </p:cNvPr>
          <p:cNvSpPr/>
          <p:nvPr/>
        </p:nvSpPr>
        <p:spPr>
          <a:xfrm>
            <a:off x="2809142" y="3341077"/>
            <a:ext cx="474785" cy="5275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004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C3F281-5E90-47CE-BCEB-DC8DECDF1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7C526E9F-8B3C-473C-BF71-C0A6895A618E}"/>
              </a:ext>
            </a:extLst>
          </p:cNvPr>
          <p:cNvSpPr/>
          <p:nvPr/>
        </p:nvSpPr>
        <p:spPr>
          <a:xfrm rot="10800000">
            <a:off x="39565" y="1270489"/>
            <a:ext cx="474785" cy="5275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4473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017278-76C8-4DC1-89FF-2C34D2A3A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A82884-CF88-4D57-A4BB-B225FE794540}"/>
              </a:ext>
            </a:extLst>
          </p:cNvPr>
          <p:cNvSpPr/>
          <p:nvPr/>
        </p:nvSpPr>
        <p:spPr>
          <a:xfrm>
            <a:off x="123092" y="4778619"/>
            <a:ext cx="1635370" cy="2681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1D1C8E-B2F5-4511-AD69-68A4A34EDBD6}"/>
              </a:ext>
            </a:extLst>
          </p:cNvPr>
          <p:cNvSpPr/>
          <p:nvPr/>
        </p:nvSpPr>
        <p:spPr>
          <a:xfrm>
            <a:off x="123092" y="5410200"/>
            <a:ext cx="1635370" cy="2681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8305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47202E-C879-43C9-A187-A64495E72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928D7323-2285-4891-8D82-1B66A81BAB1E}"/>
              </a:ext>
            </a:extLst>
          </p:cNvPr>
          <p:cNvSpPr/>
          <p:nvPr/>
        </p:nvSpPr>
        <p:spPr>
          <a:xfrm rot="5400000">
            <a:off x="8277959" y="1507882"/>
            <a:ext cx="474785" cy="5275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CB33C9A-7540-4DB4-BD5F-83EDA5ACC65E}"/>
              </a:ext>
            </a:extLst>
          </p:cNvPr>
          <p:cNvSpPr/>
          <p:nvPr/>
        </p:nvSpPr>
        <p:spPr>
          <a:xfrm rot="5400000">
            <a:off x="8282357" y="3042141"/>
            <a:ext cx="474785" cy="5275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532F270-AD11-463F-B1E4-FB2AE3E71029}"/>
              </a:ext>
            </a:extLst>
          </p:cNvPr>
          <p:cNvSpPr/>
          <p:nvPr/>
        </p:nvSpPr>
        <p:spPr>
          <a:xfrm rot="5400000">
            <a:off x="8277958" y="4539764"/>
            <a:ext cx="474785" cy="5275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4FD0CE7-B83A-4725-AC9E-4BA9DFFEFC85}"/>
              </a:ext>
            </a:extLst>
          </p:cNvPr>
          <p:cNvSpPr/>
          <p:nvPr/>
        </p:nvSpPr>
        <p:spPr>
          <a:xfrm rot="5400000">
            <a:off x="8277958" y="5884987"/>
            <a:ext cx="474785" cy="5275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14200B-A4A0-48BD-A766-D1E85E5EB475}"/>
              </a:ext>
            </a:extLst>
          </p:cNvPr>
          <p:cNvSpPr/>
          <p:nvPr/>
        </p:nvSpPr>
        <p:spPr>
          <a:xfrm>
            <a:off x="8840665" y="1217735"/>
            <a:ext cx="3226777" cy="1134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Articles worth reading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You will be notified when reading is required</a:t>
            </a:r>
            <a:endParaRPr lang="LID4096" sz="20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60AA53-2088-4B06-8625-4D26F191C81A}"/>
              </a:ext>
            </a:extLst>
          </p:cNvPr>
          <p:cNvSpPr/>
          <p:nvPr/>
        </p:nvSpPr>
        <p:spPr>
          <a:xfrm>
            <a:off x="8779120" y="2655275"/>
            <a:ext cx="3226777" cy="1134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Your responsibilities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Questions to be answered – all read these</a:t>
            </a:r>
            <a:endParaRPr lang="LID4096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00E064-83C9-4CC5-82A4-2E48ABED9DC3}"/>
              </a:ext>
            </a:extLst>
          </p:cNvPr>
          <p:cNvSpPr/>
          <p:nvPr/>
        </p:nvSpPr>
        <p:spPr>
          <a:xfrm>
            <a:off x="8840664" y="4092815"/>
            <a:ext cx="3226777" cy="1134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Lectures just before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Mine also with narration</a:t>
            </a:r>
            <a:endParaRPr lang="LID4096" sz="20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642094-1E79-4506-A1F7-643B7F7FD28C}"/>
              </a:ext>
            </a:extLst>
          </p:cNvPr>
          <p:cNvSpPr/>
          <p:nvPr/>
        </p:nvSpPr>
        <p:spPr>
          <a:xfrm>
            <a:off x="8872171" y="5308356"/>
            <a:ext cx="3226777" cy="1134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When your turns 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Both for the 7-minute and the 8-minute</a:t>
            </a:r>
            <a:endParaRPr lang="LID4096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9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5EEA313-2229-40C0-86F6-D981A1BD6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0"/>
            <a:ext cx="4973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2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BC2DE7-E2A2-4948-9185-3F12BF0124FC}"/>
              </a:ext>
            </a:extLst>
          </p:cNvPr>
          <p:cNvSpPr/>
          <p:nvPr/>
        </p:nvSpPr>
        <p:spPr>
          <a:xfrm>
            <a:off x="3111011" y="1358411"/>
            <a:ext cx="5969977" cy="4141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If you have questions about this intro, course, or schedule, please email them to me at: </a:t>
            </a:r>
            <a:r>
              <a:rPr lang="en-US" sz="2400" b="1" dirty="0">
                <a:solidFill>
                  <a:schemeClr val="tx1"/>
                </a:solidFill>
                <a:hlinkClick r:id="rId2"/>
              </a:rPr>
              <a:t>matti.hayry@aalto.fi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If your questions have general relevance,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I will (in addition to answering to you)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post them in the Read This section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Now let’s take a break.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10 minutes and I’ll be back with Ontology</a:t>
            </a:r>
            <a:endParaRPr lang="LID4096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9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BC2DE7-E2A2-4948-9185-3F12BF0124FC}"/>
              </a:ext>
            </a:extLst>
          </p:cNvPr>
          <p:cNvSpPr/>
          <p:nvPr/>
        </p:nvSpPr>
        <p:spPr>
          <a:xfrm>
            <a:off x="3111011" y="1358411"/>
            <a:ext cx="5969977" cy="4141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If you have questions about this intro, course, or schedule, please email them to me at: </a:t>
            </a:r>
            <a:r>
              <a:rPr lang="en-US" sz="2400" b="1" dirty="0">
                <a:solidFill>
                  <a:schemeClr val="tx1"/>
                </a:solidFill>
                <a:hlinkClick r:id="rId2"/>
              </a:rPr>
              <a:t>matti.hayry@aalto.fi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If your questions have general relevance,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I will (in addition to answering to you)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post them in the Read This section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Now let’s take a break.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10 minutes and I’ll be back with Ontology</a:t>
            </a:r>
            <a:endParaRPr lang="LID4096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DBAEC-2309-4332-A950-BB3518F41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87" r="-1" b="1121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1FFB2-1788-4DAF-83F1-832EC0B01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889149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rgbClr val="FFFF00"/>
                </a:solidFill>
              </a:rPr>
              <a:t>Introduction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3200" b="1" dirty="0"/>
              <a:t>90L52609 </a:t>
            </a:r>
            <a:br>
              <a:rPr lang="en-US" sz="3200" b="1" dirty="0"/>
            </a:br>
            <a:r>
              <a:rPr lang="en-US" sz="3200" b="1" dirty="0"/>
              <a:t>Philosophy of Social Science</a:t>
            </a:r>
            <a:endParaRPr lang="LID4096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A7327-FDA8-4BE2-B26D-35A2DB4C6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Matti Häyry</a:t>
            </a:r>
            <a:endParaRPr lang="LID4096" sz="20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380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literature exam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online sessions</a:t>
            </a:r>
            <a:endParaRPr lang="fi-FI" sz="2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readings between sessions</a:t>
            </a:r>
          </a:p>
          <a:p>
            <a:pPr marL="0" indent="0" algn="ctr">
              <a:buFontTx/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and facilitation of a discussion</a:t>
            </a:r>
          </a:p>
          <a:p>
            <a:pPr marL="0" indent="0" algn="ctr">
              <a:buFontTx/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presentations of the research you do / plan</a:t>
            </a:r>
            <a:endParaRPr lang="en-GB" sz="2800" b="1" kern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literature exam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 and dusted – congratulations to all, well done!</a:t>
            </a:r>
            <a:endParaRPr lang="fi-FI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9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literature exam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 and dusted – congratulations to all, well done!</a:t>
            </a:r>
            <a:endParaRPr lang="fi-FI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answers were on what Mill thought about (1) the possibility of a science of human nature and (2) a science studying social phenomena, i.e. social science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1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literature exam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 and dusted – congratulations to all, well done!</a:t>
            </a:r>
            <a:endParaRPr lang="fi-FI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answers were on what Mill thought about (1) the possibility of a science of human nature and (2) a science studying social phenomena, i.e. social science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identified, correctly, the main difficulties according to Mill, namely that</a:t>
            </a:r>
          </a:p>
          <a:p>
            <a:pPr marL="457200" indent="-457200" algn="ctr">
              <a:buAutoNum type="arabicParenBoth"/>
            </a:pP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limited access to the mental phenomena that underlie actions; &amp;</a:t>
            </a:r>
          </a:p>
          <a:p>
            <a:pPr marL="457200" indent="-457200" algn="ctr">
              <a:buAutoNum type="arabicParenBoth"/>
            </a:pP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have even more limited access to the plenitude of social interactions</a:t>
            </a:r>
          </a:p>
          <a:p>
            <a:pPr marL="0" indent="0" algn="ctr">
              <a:buFontTx/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58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literature exam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 and dusted – congratulations to all, well done!</a:t>
            </a:r>
            <a:endParaRPr lang="fi-FI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answers were on what Mill thought about (1) the possibility of a science of human nature and (2) a science studying social phenomena, i.e. social science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identified, correctly, the main difficulties according to Mill, namely that</a:t>
            </a:r>
          </a:p>
          <a:p>
            <a:pPr marL="457200" indent="-457200" algn="ctr">
              <a:buAutoNum type="arabicParenBoth"/>
            </a:pP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limited access to the mental phenomena that underlie actions; &amp;</a:t>
            </a:r>
          </a:p>
          <a:p>
            <a:pPr marL="457200" indent="-457200" algn="ctr">
              <a:buAutoNum type="arabicParenBoth"/>
            </a:pP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have even more limited access to the plenitude of social interactions</a:t>
            </a:r>
          </a:p>
          <a:p>
            <a:pPr marL="0" indent="0" algn="ctr">
              <a:buFontTx/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for Mill means that social science cannot be as exact as some others</a:t>
            </a:r>
            <a:endParaRPr lang="en-GB" sz="2400" b="1" kern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8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online sessions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11 scheduled sessions – you need to attend 10 – this is the 2</a:t>
            </a:r>
            <a:r>
              <a:rPr lang="en-US" sz="2400" b="1" kern="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i-FI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miss more than one, that (or those) need to be compensated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0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7722</TotalTime>
  <Words>1635</Words>
  <Application>Microsoft Office PowerPoint</Application>
  <PresentationFormat>Widescreen</PresentationFormat>
  <Paragraphs>253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Introduction  90L52609  Philosophy of Social Science</vt:lpstr>
      <vt:lpstr>PowerPoint Presentation</vt:lpstr>
      <vt:lpstr>Introduction  90L52609  Philosophy of Social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 90L52609  Philosophy of Social Science</dc:title>
  <dc:creator>Häyry Matti</dc:creator>
  <cp:lastModifiedBy>Häyry Matti</cp:lastModifiedBy>
  <cp:revision>73</cp:revision>
  <dcterms:created xsi:type="dcterms:W3CDTF">2021-09-17T11:44:35Z</dcterms:created>
  <dcterms:modified xsi:type="dcterms:W3CDTF">2021-09-27T15:21:28Z</dcterms:modified>
</cp:coreProperties>
</file>