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4"/>
  </p:notesMasterIdLst>
  <p:sldIdLst>
    <p:sldId id="504" r:id="rId3"/>
    <p:sldId id="508" r:id="rId4"/>
    <p:sldId id="398" r:id="rId5"/>
    <p:sldId id="390" r:id="rId6"/>
    <p:sldId id="257" r:id="rId7"/>
    <p:sldId id="263" r:id="rId8"/>
    <p:sldId id="262" r:id="rId9"/>
    <p:sldId id="261" r:id="rId10"/>
    <p:sldId id="363" r:id="rId11"/>
    <p:sldId id="360" r:id="rId12"/>
    <p:sldId id="357" r:id="rId13"/>
    <p:sldId id="353" r:id="rId14"/>
    <p:sldId id="424" r:id="rId15"/>
    <p:sldId id="282" r:id="rId16"/>
    <p:sldId id="278" r:id="rId17"/>
    <p:sldId id="277" r:id="rId18"/>
    <p:sldId id="276" r:id="rId19"/>
    <p:sldId id="275" r:id="rId20"/>
    <p:sldId id="274" r:id="rId21"/>
    <p:sldId id="273" r:id="rId22"/>
    <p:sldId id="272" r:id="rId23"/>
    <p:sldId id="271" r:id="rId24"/>
    <p:sldId id="270" r:id="rId25"/>
    <p:sldId id="283" r:id="rId26"/>
    <p:sldId id="269" r:id="rId27"/>
    <p:sldId id="268" r:id="rId28"/>
    <p:sldId id="267" r:id="rId29"/>
    <p:sldId id="297" r:id="rId30"/>
    <p:sldId id="284" r:id="rId31"/>
    <p:sldId id="265" r:id="rId32"/>
    <p:sldId id="302" r:id="rId33"/>
    <p:sldId id="301" r:id="rId34"/>
    <p:sldId id="300" r:id="rId35"/>
    <p:sldId id="299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8" r:id="rId48"/>
    <p:sldId id="319" r:id="rId49"/>
    <p:sldId id="314" r:id="rId50"/>
    <p:sldId id="315" r:id="rId51"/>
    <p:sldId id="316" r:id="rId52"/>
    <p:sldId id="323" r:id="rId53"/>
    <p:sldId id="343" r:id="rId54"/>
    <p:sldId id="342" r:id="rId55"/>
    <p:sldId id="341" r:id="rId56"/>
    <p:sldId id="339" r:id="rId57"/>
    <p:sldId id="338" r:id="rId58"/>
    <p:sldId id="335" r:id="rId59"/>
    <p:sldId id="334" r:id="rId60"/>
    <p:sldId id="333" r:id="rId61"/>
    <p:sldId id="332" r:id="rId62"/>
    <p:sldId id="328" r:id="rId63"/>
    <p:sldId id="327" r:id="rId64"/>
    <p:sldId id="351" r:id="rId65"/>
    <p:sldId id="352" r:id="rId66"/>
    <p:sldId id="503" r:id="rId67"/>
    <p:sldId id="506" r:id="rId68"/>
    <p:sldId id="511" r:id="rId69"/>
    <p:sldId id="509" r:id="rId70"/>
    <p:sldId id="376" r:id="rId71"/>
    <p:sldId id="374" r:id="rId72"/>
    <p:sldId id="369" r:id="rId73"/>
    <p:sldId id="378" r:id="rId74"/>
    <p:sldId id="404" r:id="rId75"/>
    <p:sldId id="411" r:id="rId76"/>
    <p:sldId id="405" r:id="rId77"/>
    <p:sldId id="412" r:id="rId78"/>
    <p:sldId id="418" r:id="rId79"/>
    <p:sldId id="417" r:id="rId80"/>
    <p:sldId id="416" r:id="rId81"/>
    <p:sldId id="415" r:id="rId82"/>
    <p:sldId id="414" r:id="rId83"/>
    <p:sldId id="413" r:id="rId84"/>
    <p:sldId id="420" r:id="rId85"/>
    <p:sldId id="430" r:id="rId86"/>
    <p:sldId id="454" r:id="rId87"/>
    <p:sldId id="436" r:id="rId88"/>
    <p:sldId id="438" r:id="rId89"/>
    <p:sldId id="433" r:id="rId90"/>
    <p:sldId id="451" r:id="rId91"/>
    <p:sldId id="453" r:id="rId92"/>
    <p:sldId id="442" r:id="rId93"/>
    <p:sldId id="443" r:id="rId94"/>
    <p:sldId id="446" r:id="rId95"/>
    <p:sldId id="447" r:id="rId96"/>
    <p:sldId id="455" r:id="rId97"/>
    <p:sldId id="502" r:id="rId98"/>
    <p:sldId id="499" r:id="rId99"/>
    <p:sldId id="500" r:id="rId100"/>
    <p:sldId id="459" r:id="rId101"/>
    <p:sldId id="457" r:id="rId102"/>
    <p:sldId id="458" r:id="rId103"/>
    <p:sldId id="483" r:id="rId104"/>
    <p:sldId id="485" r:id="rId105"/>
    <p:sldId id="467" r:id="rId106"/>
    <p:sldId id="489" r:id="rId107"/>
    <p:sldId id="463" r:id="rId108"/>
    <p:sldId id="464" r:id="rId109"/>
    <p:sldId id="490" r:id="rId110"/>
    <p:sldId id="491" r:id="rId111"/>
    <p:sldId id="492" r:id="rId112"/>
    <p:sldId id="470" r:id="rId113"/>
    <p:sldId id="473" r:id="rId114"/>
    <p:sldId id="498" r:id="rId115"/>
    <p:sldId id="497" r:id="rId116"/>
    <p:sldId id="496" r:id="rId117"/>
    <p:sldId id="495" r:id="rId118"/>
    <p:sldId id="494" r:id="rId119"/>
    <p:sldId id="493" r:id="rId120"/>
    <p:sldId id="481" r:id="rId121"/>
    <p:sldId id="475" r:id="rId122"/>
    <p:sldId id="510" r:id="rId1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18" autoAdjust="0"/>
  </p:normalViewPr>
  <p:slideViewPr>
    <p:cSldViewPr snapToGrid="0">
      <p:cViewPr varScale="1"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7-08-21T12:43:18.060"/>
    </inkml:context>
    <inkml:brush xml:id="br0">
      <inkml:brushProperty name="width" value="0.2" units="cm"/>
      <inkml:brushProperty name="height" value="0.2" units="cm"/>
      <inkml:brushProperty name="color" value="#FFA6CC"/>
      <inkml:brushProperty name="fitToCurve" value="1"/>
    </inkml:brush>
  </inkml:definitions>
  <inkml:traceGroup>
    <inkml:annotationXML>
      <emma:emma xmlns:emma="http://www.w3.org/2003/04/emma" version="1.0">
        <emma:interpretation id="{B924F7E0-6467-4846-BBC5-021B43211A90}" emma:medium="tactile" emma:mode="ink">
          <msink:context xmlns:msink="http://schemas.microsoft.com/ink/2010/main" type="inkDrawing" rotatedBoundingBox="2739,6276 10655,6578 10565,8925 2650,8623" hotPoints="11488,7695 6870,8774 2281,7579 6899,6500" semanticType="enclosure" shapeName="Ellipse"/>
        </emma:interpretation>
      </emma:emma>
    </inkml:annotationXML>
    <inkml:trace contextRef="#ctx0" brushRef="#br0">0 799 0,'28'-27'125,"-1"-1"-78,82-108-31,55 81-1,55-27-15,26 0 16,-135 55-16,53 0 15,29-55-15,-1 0 16,-137 55-16,28 27 16,-54 0-16,-1 0 156,0 0-63,28 0-93,-28 0 16,28-82-16,27 54 15,-55 28-15,28 0 16,54 0-16,-54-27 16,-1 27-16,1 0 15,109 0-15,82 0 16,-137 0-16,109 0 15,1 0-15,-28 0 16,-109 0-16,82 0 16,27 0-16,-82 0 15,-27 0-15,-27 0 219,-28 0-204,55 0-15,191 0 16,55 55-16,82-28 15,-28 28-15,-27-55 16,27 54-16,-27-26 16,-136 26-16,-28-27 15,-27 110 126,-164-110-141,137 28 15,-56 27-15,29 54 16,26-136-16,-54 82 15,-27-54-15,-1-1 16,-26-27-16,-28 82 218,-28 54-202,1-81-16,0 54 16,-28-54-16,28 27 15,0-27-15,-1-1 16,1 1-16,0 54 15,-28-54 48,28-28-48,-1 28-15,28-28 16,-54 0-16,-28 28 16,55-55-16,-1 27 15,-54 0-15,55-27 16,-82 0-16,54 28 15,0-1-15,28-27 16,-55 55 0,55-28-16,0-27 15,-28 0 1,28 0-16,-1 0 15,-54 27-15,0-27 16,-81 0-16,-29 28 16,110-28-16,28 0 15,-28 0-15,27 0 16,28 0-16,-28 0 15,28 0-15,-55 0 16,55 0-16,27 0 16,-28 0-16,-26 54 15,-1-54 1,1 0-16,-83 0 15,-27 0-15,0 0 16,28 0-16,-28 0 16,109 0-16,-27 0 15,0 0-15,-54 0 16,-28 0-16,137 0 15,-83 0-15,83 0 16,-82 0-16,54 0 16,-81 0-16,54 0 15,-82 0-15,82 0 16,-55 0-16,28 0 15,-82 0-15,27 0 16,0 0-16,28 0 16,-28 0-16,27 0 15,28 0-15,82 0 16,-1 0-16,-26 0 109,26 0-109,1 0 16,-82 0-16,0 0 15,-55 0-15,-27 0 16,81 0-16,56 0 15,-56 0-15,56 0 16,26 0-16,1 0 62,0 0-62,-55 0 16,-27 0-16,-55-27 16,-27-82-16,136 109 15,-82-55-15,110 55 16,27 0 109,-55-27-110,28 27-15,-27-55 16,54 28 15,0-28-15,-28 1-16,28 26 15,0-26 1,0 26-1,0-81 1,0 82 0,0-1-16,0-53 15,-27 81-15,0-28 16,27-81-1,0 82 1,0-28 31,0 28-47,0-1 31,0-26-15,0 26-16,27-53 78,-27 81-78,27-28 15,1 1-15,-1-28 16,-27 28-16,27 0 15,-27-1 17,0-54 92,0 55-108,0 27-16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52F54-7ACF-46FA-8AA7-D0997AE285B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D03F0-C83B-46C3-B0EE-9C6AE261F5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02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8518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1426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909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633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2229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1842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886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41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308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981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853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0135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0791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6641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6399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6502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6439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4142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5340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5851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7837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16045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3004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275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5061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4330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9059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4207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39358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0036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5140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7283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768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93651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68228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47095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38729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4218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6944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8005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859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152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2485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209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3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97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2A47-DB31-438F-9AC0-1B4C9F614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E8FEB-3383-4983-BA29-2A72243C0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1EECD-62DC-4782-8BE0-9AF9EC12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A95A-928A-4AED-A9CC-DFDB9660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45822-9B46-4569-B03C-2CB1359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86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9230-F814-4E0D-AB15-6D1CD2CC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548E-337D-492F-B935-6AE0BB91B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261EB-A6AE-4EFF-92B1-4D343886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C9582-CE1C-45C5-BD93-2507CC21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DA4B5-813E-4130-A805-FC216BC3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510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D89C-D83A-4B9B-8E9E-E503CAC7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1683-4EA4-4C3D-8D96-B37F626B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B8E44-C6D1-41AA-B72A-465F8999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DBAA-BDA6-4684-A54C-85E75988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ABFE0-DB0E-423B-AA12-1DF6F88A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5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996B-37B4-4FEC-9FA8-6EB5BA55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D77F-453B-476D-A5F4-6A1742984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07F99-4BA0-4F3F-B4C8-0522FCCFF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C363-C331-4D79-9698-3A048A7A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02C1A-8CA1-4FDD-906E-204C49CE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8E954-48A1-4835-8A45-2C128B7C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12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5FC0-48AA-4653-B6A3-C227D90A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A475E-E2E5-4359-9436-40DD9D04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05EBD-B5A5-4FE8-B0B9-FE39BB7A3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E2C6C-38A6-44F3-9E7F-424353DDC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29392-6100-4C6D-AE5D-D63E7E3B5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508D1-A39F-4CE6-8A60-875B88B9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A20A7-737A-4B11-802F-C7AB3DCB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E7B60-DCC0-4544-A052-558DEEA6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68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164F-CAF3-4B55-8E4A-B7784B27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EEE67-1133-480C-8029-644F893C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35FA9-AA67-47E5-B90B-33CA83AF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3C075-4EC1-40A2-888F-00CD9BF8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00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FE1DB-3539-42AD-B8FF-158293B0F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65EC8-C3B3-465B-995E-25515D22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1E50-8FEB-49EF-A41D-8C8C8BAB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452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A3A9-1F02-493C-86A8-A2E90A91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EFD4-947C-43D2-9ABA-A3D36530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A384E-8C81-444B-946B-37935D271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C5A48-5826-4CF8-98B8-6397663C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D7E9C-6DA9-4BB0-A4C6-0AD8DAFE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638AB-604D-4FED-94CA-AB00D56E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66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00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7F81-2101-487A-BA58-05F0211A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9287F-326D-4FAD-9181-EE78D12C4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EACD-A931-4176-95F5-464C41C91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6B45-2950-49BD-A480-09E1E90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E04E2-187E-4846-8C44-6C6C4E52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DAE1F-9B27-45AF-AFAB-7D68CC76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486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CFB8-D49F-4BAD-9BA1-37DCC6E2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3272E-3986-4088-8B05-95779DCFE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E7F2-1E72-4112-83AE-518013B9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DD244-EA25-4A80-8C18-DA2B8D10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1990-102D-4B37-ACBF-4A9B66B3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104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651C5F-B505-4AE0-8D38-79F6EDBA3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AB05B-B81D-42C5-8AA7-745A07E83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5350D-22E2-4E37-86EE-C50D5C92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493B9-4FA4-48CB-B7A3-AB6C47BF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3A490-3D3E-4C39-87A5-4D726017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87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5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3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878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57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0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33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2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9C9DC-1510-42B8-BAD5-B4B3B0D0DCA8}" type="datetimeFigureOut">
              <a:rPr lang="fi-FI" smtClean="0"/>
              <a:t>28.9.2021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374F42-CADE-4B80-9BD8-C6FE37B0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E31AB-68CD-4FEF-82FC-4424569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74EA1-8CC1-4BF5-A2DC-AF9D101A4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F5774-E505-4001-BB90-1B96BE37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E445-CF9C-42DD-9BDD-E99563674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86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mailto:matti.hayry@aalto.fi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2.png"/><Relationship Id="rId5" Type="http://schemas.openxmlformats.org/officeDocument/2006/relationships/image" Target="../media/image14.emf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Ontology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39316F-B08B-4C56-AD05-281553E5ECDE}"/>
              </a:ext>
            </a:extLst>
          </p:cNvPr>
          <p:cNvSpPr/>
          <p:nvPr/>
        </p:nvSpPr>
        <p:spPr>
          <a:xfrm>
            <a:off x="519952" y="5437094"/>
            <a:ext cx="5576048" cy="1129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latin typeface="Lucida Handwriting" panose="03010101010101010101" pitchFamily="66" charset="0"/>
              </a:rPr>
              <a:t>(The session resumes </a:t>
            </a:r>
            <a:r>
              <a:rPr lang="en-US" sz="2400" b="1">
                <a:solidFill>
                  <a:srgbClr val="FFFF00"/>
                </a:solidFill>
                <a:latin typeface="Lucida Handwriting" panose="03010101010101010101" pitchFamily="66" charset="0"/>
              </a:rPr>
              <a:t>at 15:25)</a:t>
            </a:r>
            <a:endParaRPr lang="LID4096" sz="2400" b="1" dirty="0">
              <a:solidFill>
                <a:srgbClr val="FFFF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8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3C0A10F-7FA3-414E-A18A-D47F2CC34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737">
        <p:fade/>
      </p:transition>
    </mc:Choice>
    <mc:Fallback xmlns="">
      <p:transition advTm="10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90F7E0-97E3-4601-A991-7401B54FB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327">
        <p:fade/>
      </p:transition>
    </mc:Choice>
    <mc:Fallback xmlns="">
      <p:transition advTm="5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0" name="Wave 9"/>
          <p:cNvSpPr/>
          <p:nvPr/>
        </p:nvSpPr>
        <p:spPr>
          <a:xfrm rot="-1500000">
            <a:off x="1083896" y="3165158"/>
            <a:ext cx="2258568" cy="1700784"/>
          </a:xfrm>
          <a:prstGeom prst="wav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pitchFamily="82" charset="0"/>
                <a:cs typeface="AngsanaUPC" panose="02020603050405020304" pitchFamily="18" charset="-34"/>
              </a:rPr>
              <a:t>Greetings from God and Mother Nature</a:t>
            </a:r>
          </a:p>
        </p:txBody>
      </p:sp>
      <p:sp>
        <p:nvSpPr>
          <p:cNvPr id="11" name="Heart 10"/>
          <p:cNvSpPr/>
          <p:nvPr/>
        </p:nvSpPr>
        <p:spPr>
          <a:xfrm rot="-1500000">
            <a:off x="1227938" y="3578089"/>
            <a:ext cx="355600" cy="380126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 rot="-1500000">
            <a:off x="2794195" y="4074459"/>
            <a:ext cx="363054" cy="380127"/>
          </a:xfrm>
          <a:prstGeom prst="smileyF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E95C2C-6A54-481C-92DE-D1D78AF7F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822">
        <p:fade/>
      </p:transition>
    </mc:Choice>
    <mc:Fallback xmlns="">
      <p:transition advTm="15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57DD3F-5271-4A5C-A375-1373320D5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485">
        <p:fade/>
      </p:transition>
    </mc:Choice>
    <mc:Fallback xmlns="">
      <p:transition advTm="8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44" name="Oval 43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479502" y="5065916"/>
            <a:ext cx="2965209" cy="110799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 idealism</a:t>
            </a: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exist is to be observed.”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E94678-70AC-488E-BC38-662297C4B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25">
        <p:fade/>
      </p:transition>
    </mc:Choice>
    <mc:Fallback xmlns="">
      <p:transition advTm="12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44" name="Oval 43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797105" y="5013888"/>
            <a:ext cx="2790723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solipsism</a:t>
            </a: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exist in my mind.”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E4D26F-F2F8-4937-8BE0-4B39E7BD1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514">
        <p:fade/>
      </p:transition>
    </mc:Choice>
    <mc:Fallback xmlns="">
      <p:transition advTm="195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44" name="Oval 43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ircular Arrow 2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97105" y="5013888"/>
            <a:ext cx="2832937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self-reflection</a:t>
            </a: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think, therefore I am.”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7958FA-D641-4DD8-A72A-A2023C183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5">
        <p:fade/>
      </p:transition>
    </mc:Choice>
    <mc:Fallback xmlns="">
      <p:transition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44" name="Oval 43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1" name="Rectangle 80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2" name="Circular Arrow 81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6745C8-57B2-4A73-AB23-4562902BA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12">
        <p:fade/>
      </p:transition>
    </mc:Choice>
    <mc:Fallback xmlns="">
      <p:transition advTm="5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AA5AC7-B819-4F79-8B8B-4F197B75F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881">
        <p:fade/>
      </p:transition>
    </mc:Choice>
    <mc:Fallback xmlns="">
      <p:transition advTm="7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creatures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physico-biological beings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FADFDF-E30C-4896-A51D-E2B8711FC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90">
        <p:fade/>
      </p:transition>
    </mc:Choice>
    <mc:Fallback xmlns="">
      <p:transition advTm="8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creatures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physico-biological beings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other’s observations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self-observation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58C8D1-C200-409F-8159-D1924179D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90">
        <p:fade/>
      </p:transition>
    </mc:Choice>
    <mc:Fallback xmlns="">
      <p:transition advTm="8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29700C2-F1BD-4C74-A74E-29ABED1A5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227">
        <p:fade/>
      </p:transition>
    </mc:Choice>
    <mc:Fallback xmlns="">
      <p:transition advTm="39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creatures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physico-biological beings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485243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parts of social and communal networks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agents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other’s observations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self-observation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60AF09-BE02-4D97-8B61-4262B0983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890">
        <p:fade/>
      </p:transition>
    </mc:Choice>
    <mc:Fallback xmlns="">
      <p:transition advTm="16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261A55-38E1-4FA2-A5DA-F26AC8043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32">
        <p:fade/>
      </p:transition>
    </mc:Choice>
    <mc:Fallback xmlns="">
      <p:transition advTm="11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3FED52-1B71-4552-8F1E-A02D5CEF6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00">
        <p:fade/>
      </p:transition>
    </mc:Choice>
    <mc:Fallback xmlns="">
      <p:transition advTm="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E38803-F9D1-4187-A925-3B6871B7C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37">
        <p:fade/>
      </p:transition>
    </mc:Choice>
    <mc:Fallback xmlns="">
      <p:transition advTm="1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52FC63-181D-4E6E-A503-F616D84FE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4">
        <p:fade/>
      </p:transition>
    </mc:Choice>
    <mc:Fallback xmlns="">
      <p:transition advTm="1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3BA887-2131-471E-B372-4EE67A8B5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33">
        <p:fade/>
      </p:transition>
    </mc:Choice>
    <mc:Fallback xmlns="">
      <p:transition advTm="2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781761-747B-4DED-858F-393827F57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02">
        <p:fade/>
      </p:transition>
    </mc:Choice>
    <mc:Fallback xmlns="">
      <p:transition advTm="7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4CF25A-0AC0-4CB8-B7BE-912AA6604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927">
        <p:fade/>
      </p:transition>
    </mc:Choice>
    <mc:Fallback xmlns="">
      <p:transition advTm="22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E4A8A0-D481-42E0-9F6B-7A65CEF69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2710">
        <p:fade/>
      </p:transition>
    </mc:Choice>
    <mc:Fallback xmlns="">
      <p:transition advTm="42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124" y="1327132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98741B-BC31-432D-B633-7FFC9D52C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001">
        <p:fade/>
      </p:transition>
    </mc:Choice>
    <mc:Fallback xmlns="">
      <p:transition advTm="35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AA73234-BD7B-485B-8221-03C53E220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4590">
        <p:fade/>
      </p:transition>
    </mc:Choice>
    <mc:Fallback xmlns="">
      <p:transition advTm="44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1040" y="2103120"/>
            <a:ext cx="2194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Ontology left many questions unanswered.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Will epistemology save the day?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Stay tuned to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this channel!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And send me your clever questions!</a:t>
            </a:r>
          </a:p>
        </p:txBody>
      </p:sp>
      <p:pic>
        <p:nvPicPr>
          <p:cNvPr id="66564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9E759E-105E-461F-AF72-F1C6351EC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836">
        <p:fade/>
      </p:transition>
    </mc:Choice>
    <mc:Fallback xmlns="">
      <p:transition advTm="218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1040" y="2103120"/>
            <a:ext cx="2194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Ontology left many questions unanswered.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Will epistemology save the day?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Stay tuned to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this channel!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And send me your clever questions!</a:t>
            </a:r>
          </a:p>
        </p:txBody>
      </p:sp>
      <p:pic>
        <p:nvPicPr>
          <p:cNvPr id="6656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6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B86429A-CD52-42BE-AE1D-273DA3212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139">
        <p:fade/>
      </p:transition>
    </mc:Choice>
    <mc:Fallback xmlns="">
      <p:transition advTm="6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9D639E-D951-40CC-B4CF-A325F5CDF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642">
        <p:fade/>
      </p:transition>
    </mc:Choice>
    <mc:Fallback xmlns="">
      <p:transition advTm="11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68ED3F-0508-42AA-8215-9F4C348CF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746">
        <p:fade/>
      </p:transition>
    </mc:Choice>
    <mc:Fallback xmlns="">
      <p:transition advTm="34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D7E151-F422-4E24-88E0-29499BB3B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460">
        <p:fade/>
      </p:transition>
    </mc:Choice>
    <mc:Fallback xmlns="">
      <p:transition advTm="9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476BAD-A90C-4E2A-B6B0-73E94B966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968">
        <p:fade/>
      </p:transition>
    </mc:Choice>
    <mc:Fallback xmlns="">
      <p:transition advTm="40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716AA6-B5FB-405A-9A47-1E8AA130D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848">
        <p:fade/>
      </p:transition>
    </mc:Choice>
    <mc:Fallback xmlns="">
      <p:transition advTm="28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E7B6C5-42AE-4949-814D-B1BDE35BC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421">
        <p:fade/>
      </p:transition>
    </mc:Choice>
    <mc:Fallback xmlns="">
      <p:transition advTm="19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Ontology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8518E0-563B-4DB9-860F-E89C61ACF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23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141">
        <p:fade/>
      </p:transition>
    </mc:Choice>
    <mc:Fallback xmlns="">
      <p:transition advTm="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0746F0-E76C-4257-81D9-AA790F8A5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20">
        <p:fade/>
      </p:transition>
    </mc:Choice>
    <mc:Fallback xmlns="">
      <p:transition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80FF40-CCA5-4465-8854-11EE0D943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384">
        <p:fade/>
      </p:transition>
    </mc:Choice>
    <mc:Fallback xmlns="">
      <p:transition advTm="13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6E83A5-D4D2-4086-9C9D-9971EE891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754">
        <p:fade/>
      </p:transition>
    </mc:Choice>
    <mc:Fallback xmlns="">
      <p:transition advTm="14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200287-79E6-4EE1-9B27-D22358D10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871">
        <p:fade/>
      </p:transition>
    </mc:Choice>
    <mc:Fallback xmlns="">
      <p:transition advTm="13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95052C-62D2-43BD-A9D0-B65D0C133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861">
        <p:fade/>
      </p:transition>
    </mc:Choice>
    <mc:Fallback xmlns="">
      <p:transition advTm="5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6EE69A-D51D-4A89-A6D9-A84F87C5A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758">
        <p:fade/>
      </p:transition>
    </mc:Choice>
    <mc:Fallback xmlns="">
      <p:transition advTm="26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491081-031C-4EE8-8661-A124A8522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0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184">
        <p:fade/>
      </p:transition>
    </mc:Choice>
    <mc:Fallback xmlns="">
      <p:transition advTm="7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D10C3B-7A62-41DF-A1B8-421E20545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407">
        <p:fade/>
      </p:transition>
    </mc:Choice>
    <mc:Fallback xmlns="">
      <p:transition advTm="28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                                    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0A85B7-6C82-4F3F-B4F1-66EA7E3C4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580">
        <p:fade/>
      </p:transition>
    </mc:Choice>
    <mc:Fallback xmlns="">
      <p:transition advTm="21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23AEA7-8BF5-486C-B64E-EF73AD19E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211">
        <p:fade/>
      </p:transition>
    </mc:Choice>
    <mc:Fallback xmlns="">
      <p:transition advTm="34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94704"/>
            <a:ext cx="121920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After the lecture, each of you will have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a clever, insightful question about its contents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3200" b="1" kern="0" dirty="0">
              <a:solidFill>
                <a:srgbClr val="FFFFFF"/>
              </a:solidFill>
              <a:latin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Write it down and email it to me 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hlinkClick r:id="rId4"/>
              </a:rPr>
              <a:t>matti.hayry</a:t>
            </a:r>
            <a:r>
              <a:rPr lang="en-GB" sz="3200" b="1" kern="0" dirty="0">
                <a:solidFill>
                  <a:srgbClr val="FFFF99"/>
                </a:solidFill>
                <a:latin typeface="Arial" charset="0"/>
                <a:hlinkClick r:id="rId4"/>
              </a:rPr>
              <a:t>@aalto.fi</a:t>
            </a:r>
            <a:r>
              <a:rPr lang="en-GB" sz="3200" b="1" kern="0" dirty="0">
                <a:solidFill>
                  <a:srgbClr val="FFFF99"/>
                </a:solidFill>
                <a:latin typeface="Arial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chemeClr val="bg1"/>
                </a:solidFill>
                <a:latin typeface="Arial" charset="0"/>
              </a:rPr>
              <a:t>I will respond to you personally and also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chemeClr val="bg1"/>
                </a:solidFill>
                <a:latin typeface="Arial" charset="0"/>
              </a:rPr>
              <a:t>collect all these in a Q&amp;A section in MyCourses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93266B-AEE2-4C87-8E09-9F6933AC0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254">
        <p:fade/>
      </p:transition>
    </mc:Choice>
    <mc:Fallback xmlns="">
      <p:transition advTm="22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88F514-59E6-40D2-A182-A23BF1165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026">
        <p:fade/>
      </p:transition>
    </mc:Choice>
    <mc:Fallback xmlns="">
      <p:transition advTm="19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47A2CB-83CF-4986-BDD1-CC23FCF37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59">
        <p:fade/>
      </p:transition>
    </mc:Choice>
    <mc:Fallback xmlns="">
      <p:transition advTm="8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54E9D9-D36C-4E5D-9FC3-D2E3FD73E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523">
        <p:fade/>
      </p:transition>
    </mc:Choice>
    <mc:Fallback xmlns="">
      <p:transition advTm="13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8B11E7-63E4-4E74-9233-E95FDD31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43">
        <p:fade/>
      </p:transition>
    </mc:Choice>
    <mc:Fallback xmlns="">
      <p:transition advTm="4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7AA842-4509-46CB-9AB0-417DBBC3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000">
        <p:fade/>
      </p:transition>
    </mc:Choice>
    <mc:Fallback xmlns="">
      <p:transition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3DE157-1847-4190-8313-052CD57BA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316">
        <p:fade/>
      </p:transition>
    </mc:Choice>
    <mc:Fallback xmlns="">
      <p:transition advTm="12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5D8DC0-D248-4507-AEBE-87A41EBBB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41">
        <p:fade/>
      </p:transition>
    </mc:Choice>
    <mc:Fallback xmlns="">
      <p:transition advTm="6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9B828F-D4E3-486F-A285-595E3451D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48">
        <p:fade/>
      </p:transition>
    </mc:Choice>
    <mc:Fallback xmlns="">
      <p:transition advTm="6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6193CB-392C-4A3D-A65F-9329F1BEE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50">
        <p:fade/>
      </p:transition>
    </mc:Choice>
    <mc:Fallback xmlns="">
      <p:transition advTm="7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rgbClr val="FFFF00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C7B6CD-5903-44A3-BCFB-BBA633DC8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97">
        <p:fade/>
      </p:transition>
    </mc:Choice>
    <mc:Fallback xmlns="">
      <p:transition advTm="9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482340" y="1409178"/>
            <a:ext cx="6697078" cy="3076045"/>
          </a:xfrm>
          <a:prstGeom prst="line">
            <a:avLst/>
          </a:prstGeom>
          <a:ln w="2514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988480" y="302128"/>
            <a:ext cx="6676758" cy="2852658"/>
          </a:xfrm>
          <a:prstGeom prst="line">
            <a:avLst/>
          </a:prstGeom>
          <a:ln w="3079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172025" y="543703"/>
            <a:ext cx="8377987" cy="4806884"/>
          </a:xfrm>
          <a:prstGeom prst="line">
            <a:avLst/>
          </a:prstGeom>
          <a:ln w="2730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76588" y="32788"/>
            <a:ext cx="4279978" cy="1578115"/>
          </a:xfrm>
          <a:prstGeom prst="line">
            <a:avLst/>
          </a:prstGeom>
          <a:ln w="5905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3327" y="2968996"/>
            <a:ext cx="2531888" cy="3756924"/>
          </a:xfrm>
          <a:prstGeom prst="line">
            <a:avLst/>
          </a:prstGeom>
          <a:ln w="7397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76588" y="-157316"/>
            <a:ext cx="4942591" cy="1788580"/>
          </a:xfrm>
          <a:prstGeom prst="line">
            <a:avLst/>
          </a:prstGeom>
          <a:ln w="3619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40000" y="1452880"/>
            <a:ext cx="9397261" cy="5273040"/>
          </a:xfrm>
          <a:prstGeom prst="line">
            <a:avLst/>
          </a:prstGeom>
          <a:ln w="4953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21920" y="0"/>
            <a:ext cx="7439086" cy="3192516"/>
          </a:xfrm>
          <a:prstGeom prst="line">
            <a:avLst/>
          </a:prstGeom>
          <a:ln w="3810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612376" y="195209"/>
            <a:ext cx="0" cy="34849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 rot="1203776">
            <a:off x="8307148" y="-1053437"/>
            <a:ext cx="3322452" cy="1669072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Rounded Rectangle 63"/>
          <p:cNvSpPr/>
          <p:nvPr/>
        </p:nvSpPr>
        <p:spPr>
          <a:xfrm rot="19829062">
            <a:off x="10478987" y="1776991"/>
            <a:ext cx="3180046" cy="1669072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Rounded Rectangle 62"/>
          <p:cNvSpPr/>
          <p:nvPr/>
        </p:nvSpPr>
        <p:spPr>
          <a:xfrm rot="1203776">
            <a:off x="10158175" y="-411619"/>
            <a:ext cx="3180046" cy="1669072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Rectangle 15"/>
          <p:cNvSpPr/>
          <p:nvPr/>
        </p:nvSpPr>
        <p:spPr>
          <a:xfrm>
            <a:off x="406961" y="430123"/>
            <a:ext cx="1663067" cy="924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DEEP</a:t>
            </a:r>
          </a:p>
          <a:p>
            <a:pPr algn="ctr"/>
            <a:r>
              <a:rPr lang="fi-FI" sz="2400" b="1" dirty="0">
                <a:solidFill>
                  <a:schemeClr val="tx1"/>
                </a:solidFill>
              </a:rPr>
              <a:t>END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19056" y="1350898"/>
            <a:ext cx="45719" cy="912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5A74A6-F89E-44F0-81CD-C94CC8815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0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07">
        <p:fade/>
      </p:transition>
    </mc:Choice>
    <mc:Fallback xmlns="">
      <p:transition advTm="4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C70BC0-3AD6-403D-8946-35BACA989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673">
        <p:fade/>
      </p:transition>
    </mc:Choice>
    <mc:Fallback xmlns="">
      <p:transition advTm="6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663436-B965-4666-8AA7-0797580BC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06">
        <p:fade/>
      </p:transition>
    </mc:Choice>
    <mc:Fallback xmlns="">
      <p:transition advTm="10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E8D8F4-9C3F-493B-B115-FEEE9F06E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269">
        <p:fade/>
      </p:transition>
    </mc:Choice>
    <mc:Fallback xmlns="">
      <p:transition advTm="12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E003E1-D5A2-4C58-90D7-5F0768C91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829">
        <p:fade/>
      </p:transition>
    </mc:Choice>
    <mc:Fallback xmlns="">
      <p:transition advTm="25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7C0A10-0D2D-4868-86B3-47F2231E9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415">
        <p:fade/>
      </p:transition>
    </mc:Choice>
    <mc:Fallback xmlns="">
      <p:transition advTm="8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2EB9E7-64E0-472B-B4B4-7E169F675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99">
        <p:fade/>
      </p:transition>
    </mc:Choice>
    <mc:Fallback xmlns="">
      <p:transition advTm="10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46" y="442347"/>
            <a:ext cx="34956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528975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Is this Albert Einstein?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67236E-2C1A-4CE7-AF6E-329C9CDA5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00">
        <p:fade/>
      </p:transition>
    </mc:Choice>
    <mc:Fallback xmlns="">
      <p:transition advTm="3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46" y="442347"/>
            <a:ext cx="34956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528975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Is this Albert Einstein?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- No, it’s a picture of Albert Einstein.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8C2494-DAD8-423B-ADDD-B944BA16E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01">
        <p:fade/>
      </p:transition>
    </mc:Choice>
    <mc:Fallback xmlns="">
      <p:transition advTm="12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rgbClr val="FFFF00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2AA83A-C616-42E8-AE6A-2A50A492A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948">
        <p:fade/>
      </p:transition>
    </mc:Choice>
    <mc:Fallback xmlns="">
      <p:transition advTm="3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4D02EA-1384-4146-9D70-F340FC4CC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387">
        <p:fade/>
      </p:transition>
    </mc:Choice>
    <mc:Fallback xmlns="">
      <p:transition advTm="11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420" y="2179003"/>
            <a:ext cx="5217160" cy="736917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things that (you think) you are studying may not exist.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CC2B1D-A154-40B6-A683-B9E2FE783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879">
        <p:fade/>
      </p:transition>
    </mc:Choice>
    <mc:Fallback xmlns="">
      <p:transition advTm="8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253716-5352-46A8-ABC7-175ED9819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3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678">
        <p:fade/>
      </p:transition>
    </mc:Choice>
    <mc:Fallback xmlns="">
      <p:transition advTm="18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526936-33C3-469B-8AF6-FCB6898F8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330">
        <p:fade/>
      </p:transition>
    </mc:Choice>
    <mc:Fallback xmlns="">
      <p:transition advTm="47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/>
              <a:t>Can have    Cannot have</a:t>
            </a:r>
          </a:p>
          <a:p>
            <a:r>
              <a:rPr lang="en-GB" sz="2000" b="1" kern="1000" dirty="0"/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/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</a:t>
            </a:r>
            <a:r>
              <a:rPr lang="en-GB" sz="2000" b="1" kern="1000" dirty="0"/>
              <a:t>Men                          Women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2CB994-B77E-42DB-B5E5-A6B991A76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5186">
        <p:fade/>
      </p:transition>
    </mc:Choice>
    <mc:Fallback xmlns="">
      <p:transition advTm="65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/>
              <a:t>Can have    Cannot have</a:t>
            </a:r>
          </a:p>
          <a:p>
            <a:r>
              <a:rPr lang="en-GB" sz="2000" b="1" kern="1000" dirty="0"/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/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0814DF-6DB1-42EC-BE9D-BB7ED0301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82">
        <p:fade/>
      </p:transition>
    </mc:Choice>
    <mc:Fallback xmlns="">
      <p:transition advTm="5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/>
              <a:t>Can have    Cannot have</a:t>
            </a:r>
          </a:p>
          <a:p>
            <a:r>
              <a:rPr lang="en-GB" sz="2000" b="1" kern="1000" dirty="0"/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FFB2D1-8933-4E9E-8008-494CE6716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64">
        <p:fade/>
      </p:transition>
    </mc:Choice>
    <mc:Fallback xmlns="">
      <p:transition advTm="6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F37FCC-6B05-4481-A27D-516822F0B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4194">
        <p:fade/>
      </p:transition>
    </mc:Choice>
    <mc:Fallback xmlns="">
      <p:transition advTm="134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D82F8E-1DF8-4BE4-91DE-E32429FC3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99">
        <p:fade/>
      </p:transition>
    </mc:Choice>
    <mc:Fallback xmlns="">
      <p:transition advTm="10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6F92E8-925E-4841-9055-3FE3A600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105">
        <p:fade/>
      </p:transition>
    </mc:Choice>
    <mc:Fallback xmlns="">
      <p:transition advTm="28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A19315-7A53-41FB-BD2A-E099CC492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741">
        <p:fade/>
      </p:transition>
    </mc:Choice>
    <mc:Fallback xmlns="">
      <p:transition advTm="37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E1EEF4-C1BE-4DCC-B2E6-29BDD20BD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023">
        <p:fade/>
      </p:transition>
    </mc:Choice>
    <mc:Fallback xmlns="">
      <p:transition advTm="210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420" y="2179003"/>
            <a:ext cx="5217160" cy="736917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things that (you think) you are studying may not exist.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76145" y="3096636"/>
            <a:ext cx="7839710" cy="736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the things that you are studying do exist, it is possible that nothing can be known about them.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504ADB-3B60-4F65-8E3E-BB5B31C75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02">
        <p:fade/>
      </p:transition>
    </mc:Choice>
    <mc:Fallback xmlns="">
      <p:transition advTm="7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ED96BF-DC31-4CEE-93FC-7F4656949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30">
        <p:fade/>
      </p:transition>
    </mc:Choice>
    <mc:Fallback xmlns="">
      <p:transition advTm="10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2CBE1C-3943-49D6-AD32-716C088A8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607">
        <p:fade/>
      </p:transition>
    </mc:Choice>
    <mc:Fallback xmlns="">
      <p:transition advTm="1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ECDF95-E482-4F35-9239-FDC8F3709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677">
        <p:fade/>
      </p:transition>
    </mc:Choice>
    <mc:Fallback xmlns="">
      <p:transition advTm="33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DO NOT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CONSULT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YOUR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NOTES!</a:t>
            </a:r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52487A-62A3-44FD-AEDE-F0304907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740">
        <p:fade/>
      </p:transition>
    </mc:Choice>
    <mc:Fallback xmlns="">
      <p:transition advTm="8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WHAT WERE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THE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ELEMENTS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IN THIS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CORNER?</a:t>
            </a:r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892F5D-098B-4E4A-BCD9-5C7BADB25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714">
        <p:fade/>
      </p:transition>
    </mc:Choice>
    <mc:Fallback xmlns="">
      <p:transition advTm="107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042652-AF3A-48BF-A1D5-933B821A8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477">
        <p:fade/>
      </p:transition>
    </mc:Choice>
    <mc:Fallback xmlns="">
      <p:transition advTm="13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2FF18-F17B-4E57-9EEC-2CDDD3F1E44E}"/>
              </a:ext>
            </a:extLst>
          </p:cNvPr>
          <p:cNvSpPr/>
          <p:nvPr/>
        </p:nvSpPr>
        <p:spPr>
          <a:xfrm>
            <a:off x="3583641" y="1005157"/>
            <a:ext cx="5024717" cy="484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But now, as we know tentatively how the land lies, let’s take a break.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After the break, 10 minutes, this breathtaking saga continues, as        we learn all about reductionism, determinism, the unity of science,  the division of science, and, most excitingly, how humans exist.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You can start thinking about your clever question during the break.</a:t>
            </a:r>
            <a:endParaRPr lang="LID4096" sz="2400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677366-B199-4171-A317-2A468720D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90">
        <p:fade/>
      </p:transition>
    </mc:Choice>
    <mc:Fallback xmlns="">
      <p:transition advTm="26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2FF18-F17B-4E57-9EEC-2CDDD3F1E44E}"/>
              </a:ext>
            </a:extLst>
          </p:cNvPr>
          <p:cNvSpPr/>
          <p:nvPr/>
        </p:nvSpPr>
        <p:spPr>
          <a:xfrm>
            <a:off x="3583641" y="1005157"/>
            <a:ext cx="5024717" cy="484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But now, as we know tentatively how the land lies, let’s take a break.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After the break, 10 minutes, this breathtaking saga continues, as        we learn all about reductionism, determinism, the unity of science,  the division of science, and, most excitingly, how humans exist.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You can start thinking about your clever question during the break.</a:t>
            </a:r>
            <a:endParaRPr lang="LID4096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2FF18-F17B-4E57-9EEC-2CDDD3F1E44E}"/>
              </a:ext>
            </a:extLst>
          </p:cNvPr>
          <p:cNvSpPr/>
          <p:nvPr/>
        </p:nvSpPr>
        <p:spPr>
          <a:xfrm>
            <a:off x="3583641" y="1005157"/>
            <a:ext cx="5024717" cy="484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But now, as we know tentatively how the land lies, let’s take a break.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After the break, 10 minutes, this breathtaking sage continues, as        we learn all about reductionism, determinism, the unity of science,  the division of science, and, most excitingly, how humans exist.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You can start thinking about your clever question during the break.</a:t>
            </a:r>
            <a:endParaRPr lang="LID4096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A5D9BB-DA8E-4307-AC80-F09AAD4E0929}"/>
              </a:ext>
            </a:extLst>
          </p:cNvPr>
          <p:cNvSpPr/>
          <p:nvPr/>
        </p:nvSpPr>
        <p:spPr>
          <a:xfrm>
            <a:off x="8608358" y="3297382"/>
            <a:ext cx="3583642" cy="2555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Take your seats, please</a:t>
            </a:r>
            <a:endParaRPr lang="LID4096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1A3305-6E0E-4B1B-8FC6-A7A0D0767F7F}"/>
              </a:ext>
            </a:extLst>
          </p:cNvPr>
          <p:cNvSpPr/>
          <p:nvPr/>
        </p:nvSpPr>
        <p:spPr>
          <a:xfrm>
            <a:off x="-1" y="3297382"/>
            <a:ext cx="3583642" cy="2555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Action resuming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in a moment</a:t>
            </a:r>
            <a:endParaRPr lang="LID4096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/>
              <p14:cNvContentPartPr/>
              <p14:nvPr/>
            </p14:nvContentPartPr>
            <p14:xfrm>
              <a:off x="884793" y="2219565"/>
              <a:ext cx="2847960" cy="8766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793" y="2183565"/>
                <a:ext cx="2919960" cy="9486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3098681-4AC0-4DAC-AC4E-852F69553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481">
        <p:fade/>
      </p:transition>
    </mc:Choice>
    <mc:Fallback xmlns="">
      <p:transition advTm="10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420" y="2179003"/>
            <a:ext cx="5217160" cy="736917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things that (you think) you are studying may not exist.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76145" y="3088323"/>
            <a:ext cx="7839710" cy="736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the things that you are studying do exist, it is possible that nothing can be known about them.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61820" y="3997643"/>
            <a:ext cx="8468360" cy="747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something could be known about the things that you are studying, it is possible that it should not be known.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2F2077-162D-49FD-B81E-A6F3E07D9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765">
        <p:fade/>
      </p:transition>
    </mc:Choice>
    <mc:Fallback xmlns="">
      <p:transition advTm="7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301" y="2911656"/>
            <a:ext cx="1710812" cy="3744784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74597" y="2911656"/>
            <a:ext cx="1710812" cy="168984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8479719-3ACC-49D7-99DC-A79964396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48">
        <p:fade/>
      </p:transition>
    </mc:Choice>
    <mc:Fallback xmlns="">
      <p:transition advTm="6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301" y="2911656"/>
            <a:ext cx="1710812" cy="37447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Does God exist?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there angels?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What about Heaven and Hell?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souls immortal?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74597" y="2911656"/>
            <a:ext cx="1710812" cy="168984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BCAF803-349F-4F40-9195-6A092F284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1641">
        <p:fade/>
      </p:transition>
    </mc:Choice>
    <mc:Fallback xmlns="">
      <p:transition advTm="71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301" y="2911656"/>
            <a:ext cx="1710812" cy="37447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Does God exist?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there angels?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What about Heaven and Hell?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souls immortal?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74597" y="2911656"/>
            <a:ext cx="1710812" cy="16898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Materialism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Idealism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Dualism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Epipheno-menalism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7FAC065-E163-483E-93FB-78B1491CF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3543">
        <p:fade/>
      </p:transition>
    </mc:Choice>
    <mc:Fallback xmlns="">
      <p:transition advTm="133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301" y="2911656"/>
            <a:ext cx="1710812" cy="37447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Does God exist?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there angels?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What about Heaven and Hell?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souls immortal?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74597" y="2911656"/>
            <a:ext cx="1710812" cy="16898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Materialism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Idealism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Dualism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Epipheno-menalism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31909" y="2950978"/>
            <a:ext cx="1409491" cy="48936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Materialism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76789" y="2352070"/>
            <a:ext cx="1496811" cy="48936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Reductionism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0ACB441-EA79-445C-8D1F-57BDAB58C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40">
        <p:fade/>
      </p:transition>
    </mc:Choice>
    <mc:Fallback xmlns="">
      <p:transition advTm="10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/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E977E4-C4FA-4E4A-8928-027581C6B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78">
        <p:fade/>
      </p:transition>
    </mc:Choice>
    <mc:Fallback xmlns="">
      <p:transition advTm="4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BC696D-E61A-4844-8A39-58C43AD1D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04">
        <p:fade/>
      </p:transition>
    </mc:Choice>
    <mc:Fallback xmlns="">
      <p:transition advTm="9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88854A-8079-4FA8-8237-A687F0E6B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854">
        <p:fade/>
      </p:transition>
    </mc:Choice>
    <mc:Fallback xmlns="">
      <p:transition advTm="9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3B4638-8039-4AA0-B464-F4656AFBC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276">
        <p:fade/>
      </p:transition>
    </mc:Choice>
    <mc:Fallback xmlns="">
      <p:transition advTm="8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4DFAF3-F176-4157-8BF6-298A46BDC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25">
        <p:fade/>
      </p:transition>
    </mc:Choice>
    <mc:Fallback xmlns="">
      <p:transition advTm="5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807C1D-EC90-428D-B2C7-2789310FB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95">
        <p:fade/>
      </p:transition>
    </mc:Choice>
    <mc:Fallback xmlns="">
      <p:transition advTm="7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420" y="2179003"/>
            <a:ext cx="5217160" cy="736917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things that (you think) you are studying may not exist.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76145" y="3088323"/>
            <a:ext cx="7839710" cy="736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the things that you are studying do exist, it is possible that nothing can be known about them.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61820" y="3997643"/>
            <a:ext cx="8468360" cy="747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something could be known about the things that you are studying, it is possible that it should not be known.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820" y="478453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5855" y="478453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820" y="3494782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18395" y="3494782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-224104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4367490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349DA1-C88D-4F2C-A586-BDABC9C2F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5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181">
        <p:fade/>
      </p:transition>
    </mc:Choice>
    <mc:Fallback xmlns="">
      <p:transition advTm="9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B46F53-3C85-4CA1-BDFD-7CCB8A50F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46">
        <p:fade/>
      </p:transition>
    </mc:Choice>
    <mc:Fallback xmlns="">
      <p:transition advTm="4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9CD08F-A109-4A82-9574-C39380FBA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42">
        <p:fade/>
      </p:transition>
    </mc:Choice>
    <mc:Fallback xmlns="">
      <p:transition advTm="2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21" name="Rounded Rectangle 20"/>
          <p:cNvSpPr/>
          <p:nvPr/>
        </p:nvSpPr>
        <p:spPr>
          <a:xfrm rot="19127935">
            <a:off x="7725386" y="4015730"/>
            <a:ext cx="451201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693BDC-EF9D-4CC4-AD6E-B4D398B2C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10">
        <p:fade/>
      </p:transition>
    </mc:Choice>
    <mc:Fallback xmlns="">
      <p:transition advTm="3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27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54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2700000">
            <a:off x="5486796" y="3101119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27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27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725386" y="4015730"/>
            <a:ext cx="451201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3A5EA8-882D-49B5-95BA-67D5856C3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380">
        <p:fade/>
      </p:transition>
    </mc:Choice>
    <mc:Fallback xmlns="">
      <p:transition advTm="45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725386" y="4015730"/>
            <a:ext cx="451201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8E44FA-E32D-4944-83AC-DF4417167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721">
        <p:fade/>
      </p:transition>
    </mc:Choice>
    <mc:Fallback xmlns="">
      <p:transition advTm="20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725386" y="4015730"/>
            <a:ext cx="451201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82125" y="527623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</a:rPr>
              <a:t>Free Will?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7B424C-D163-47E8-B017-2F8680897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957">
        <p:fade/>
      </p:transition>
    </mc:Choice>
    <mc:Fallback xmlns="">
      <p:transition advTm="47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26A0C8-9910-4F6A-A6A5-9746767D0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947">
        <p:fade/>
      </p:transition>
    </mc:Choice>
    <mc:Fallback xmlns="">
      <p:transition advTm="9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66E53A-527F-48B7-B911-13CE796C0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281">
        <p:fade/>
      </p:transition>
    </mc:Choice>
    <mc:Fallback xmlns="">
      <p:transition advTm="19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457A2F-3489-4938-9E8C-35C6674F8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848">
        <p:fade/>
      </p:transition>
    </mc:Choice>
    <mc:Fallback xmlns="">
      <p:transition advTm="13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8B4F21-3F78-4653-8DCD-090F8B9AA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971">
        <p:fade/>
      </p:transition>
    </mc:Choice>
    <mc:Fallback xmlns="">
      <p:transition advTm="38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C102BB-0FD2-42DD-B8D3-D2E414961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963">
        <p:fade/>
      </p:transition>
    </mc:Choice>
    <mc:Fallback xmlns="">
      <p:transition advTm="14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D69CA0-2133-41F5-89CE-1E4071BC5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1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392">
        <p:fade/>
      </p:transition>
    </mc:Choice>
    <mc:Fallback xmlns="">
      <p:transition advTm="8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-2460000">
            <a:off x="-1713287" y="-575088"/>
            <a:ext cx="5256000" cy="2286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684360-403C-4A58-946F-B36202961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59">
        <p:fade/>
      </p:transition>
    </mc:Choice>
    <mc:Fallback xmlns="">
      <p:transition advTm="5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 rot="-2460000">
            <a:off x="-2162274" y="1039373"/>
            <a:ext cx="9936000" cy="2330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ectangle 34"/>
          <p:cNvSpPr/>
          <p:nvPr/>
        </p:nvSpPr>
        <p:spPr>
          <a:xfrm rot="-2460000">
            <a:off x="-1713287" y="-575088"/>
            <a:ext cx="5256000" cy="2286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FB57FB-A20F-490B-A3BB-23E3BD76D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506">
        <p:fade/>
      </p:transition>
    </mc:Choice>
    <mc:Fallback xmlns="">
      <p:transition advTm="9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 rot="-2460000">
            <a:off x="583836" y="890109"/>
            <a:ext cx="14743604" cy="86592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Rectangle 36"/>
          <p:cNvSpPr/>
          <p:nvPr/>
        </p:nvSpPr>
        <p:spPr>
          <a:xfrm rot="-2460000">
            <a:off x="-2162274" y="1039373"/>
            <a:ext cx="9936000" cy="2330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ectangle 34"/>
          <p:cNvSpPr/>
          <p:nvPr/>
        </p:nvSpPr>
        <p:spPr>
          <a:xfrm rot="-2460000">
            <a:off x="-1713287" y="-575088"/>
            <a:ext cx="5256000" cy="2286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 division of sciences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E55B53-0A19-49B0-AFB5-7F8188730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90">
        <p:fade/>
      </p:transition>
    </mc:Choice>
    <mc:Fallback xmlns="">
      <p:transition advTm="6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 rot="-2460000">
            <a:off x="-2162274" y="1039373"/>
            <a:ext cx="9936000" cy="2330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ectangle 34"/>
          <p:cNvSpPr/>
          <p:nvPr/>
        </p:nvSpPr>
        <p:spPr>
          <a:xfrm rot="-2460000">
            <a:off x="-1713287" y="-575088"/>
            <a:ext cx="5256000" cy="2286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-2460000">
            <a:off x="583836" y="890109"/>
            <a:ext cx="14743604" cy="86592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 division of sciences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530626-532B-4BBC-A034-C1A595E0A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41">
        <p:fade/>
      </p:transition>
    </mc:Choice>
    <mc:Fallback xmlns="">
      <p:transition advTm="6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E2EE5B-C366-4C5B-9CD8-6B6245E4F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20">
        <p:fade/>
      </p:transition>
    </mc:Choice>
    <mc:Fallback xmlns="">
      <p:transition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77F246-5EA4-4EC5-A5F7-912DC98E1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543">
        <p:fade/>
      </p:transition>
    </mc:Choice>
    <mc:Fallback xmlns="">
      <p:transition advTm="15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221" y="2421199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substance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0638" y="2417408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substances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578FB6-59C6-4419-8C9E-D684CA80F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71">
        <p:fade/>
      </p:transition>
    </mc:Choice>
    <mc:Fallback xmlns="">
      <p:transition advTm="20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221" y="2421199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substance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0638" y="2417408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substances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3055" y="2417408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substances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9E0464-5893-429B-B4D4-A5C749EE2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19">
        <p:fade/>
      </p:transition>
    </mc:Choice>
    <mc:Fallback xmlns="">
      <p:transition advTm="9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2" name="Oval 11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62" name="Oval 161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5A22C4-3687-4EB8-B298-2A1116461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489">
        <p:fade/>
      </p:transition>
    </mc:Choice>
    <mc:Fallback xmlns="">
      <p:transition advTm="5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56544</TotalTime>
  <Words>7876</Words>
  <Application>Microsoft Office PowerPoint</Application>
  <PresentationFormat>Widescreen</PresentationFormat>
  <Paragraphs>3259</Paragraphs>
  <Slides>121</Slides>
  <Notes>45</Notes>
  <HiddenSlides>0</HiddenSlides>
  <MMClips>117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121</vt:i4>
      </vt:variant>
    </vt:vector>
  </HeadingPairs>
  <TitlesOfParts>
    <vt:vector size="128" baseType="lpstr">
      <vt:lpstr>Arial</vt:lpstr>
      <vt:lpstr>Blackadder ITC</vt:lpstr>
      <vt:lpstr>Calibri</vt:lpstr>
      <vt:lpstr>Calibri Light</vt:lpstr>
      <vt:lpstr>Lucida Handwriting</vt:lpstr>
      <vt:lpstr>Office Theme</vt:lpstr>
      <vt:lpstr>1_Office Theme</vt:lpstr>
      <vt:lpstr>Ontology  90L52609  Philosophy of Social Science</vt:lpstr>
      <vt:lpstr>Ontology  90L52609  Philosophy of Social Science</vt:lpstr>
      <vt:lpstr>PowerPoint Presentation</vt:lpstr>
      <vt:lpstr>PowerPoint Presentation</vt:lpstr>
      <vt:lpstr>Some of the things that (you think) you are studying may not exist.</vt:lpstr>
      <vt:lpstr>Some of the things that (you think) you are studying may not exist.</vt:lpstr>
      <vt:lpstr>Some of the things that (you think) you are studying may not exist.</vt:lpstr>
      <vt:lpstr>Some of the things that (you think) you are studying may not exist.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Philosophy of science  What is it all about?</dc:title>
  <dc:creator>Häyry Matti</dc:creator>
  <cp:lastModifiedBy>Häyry Matti</cp:lastModifiedBy>
  <cp:revision>199</cp:revision>
  <dcterms:created xsi:type="dcterms:W3CDTF">2017-08-16T20:21:20Z</dcterms:created>
  <dcterms:modified xsi:type="dcterms:W3CDTF">2021-09-29T12:16:04Z</dcterms:modified>
</cp:coreProperties>
</file>