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93"/>
  </p:notesMasterIdLst>
  <p:sldIdLst>
    <p:sldId id="1701" r:id="rId4"/>
    <p:sldId id="834" r:id="rId5"/>
    <p:sldId id="835" r:id="rId6"/>
    <p:sldId id="1700" r:id="rId7"/>
    <p:sldId id="259" r:id="rId8"/>
    <p:sldId id="1702" r:id="rId9"/>
    <p:sldId id="524" r:id="rId10"/>
    <p:sldId id="300" r:id="rId11"/>
    <p:sldId id="301" r:id="rId12"/>
    <p:sldId id="302" r:id="rId13"/>
    <p:sldId id="303" r:id="rId14"/>
    <p:sldId id="304" r:id="rId15"/>
    <p:sldId id="305" r:id="rId16"/>
    <p:sldId id="306" r:id="rId17"/>
    <p:sldId id="307" r:id="rId18"/>
    <p:sldId id="308" r:id="rId19"/>
    <p:sldId id="320" r:id="rId20"/>
    <p:sldId id="390" r:id="rId21"/>
    <p:sldId id="321" r:id="rId22"/>
    <p:sldId id="309" r:id="rId23"/>
    <p:sldId id="313" r:id="rId24"/>
    <p:sldId id="310" r:id="rId25"/>
    <p:sldId id="260" r:id="rId26"/>
    <p:sldId id="449" r:id="rId27"/>
    <p:sldId id="464" r:id="rId28"/>
    <p:sldId id="450" r:id="rId29"/>
    <p:sldId id="262" r:id="rId30"/>
    <p:sldId id="452" r:id="rId31"/>
    <p:sldId id="459" r:id="rId32"/>
    <p:sldId id="458" r:id="rId33"/>
    <p:sldId id="457" r:id="rId34"/>
    <p:sldId id="456" r:id="rId35"/>
    <p:sldId id="453" r:id="rId36"/>
    <p:sldId id="460" r:id="rId37"/>
    <p:sldId id="461" r:id="rId38"/>
    <p:sldId id="463" r:id="rId39"/>
    <p:sldId id="462" r:id="rId40"/>
    <p:sldId id="465" r:id="rId41"/>
    <p:sldId id="466" r:id="rId42"/>
    <p:sldId id="467" r:id="rId43"/>
    <p:sldId id="469" r:id="rId44"/>
    <p:sldId id="470" r:id="rId45"/>
    <p:sldId id="471" r:id="rId46"/>
    <p:sldId id="472" r:id="rId47"/>
    <p:sldId id="473" r:id="rId48"/>
    <p:sldId id="299" r:id="rId49"/>
    <p:sldId id="477" r:id="rId50"/>
    <p:sldId id="1698" r:id="rId51"/>
    <p:sldId id="485" r:id="rId52"/>
    <p:sldId id="487" r:id="rId53"/>
    <p:sldId id="525" r:id="rId54"/>
    <p:sldId id="1719" r:id="rId55"/>
    <p:sldId id="484" r:id="rId56"/>
    <p:sldId id="527" r:id="rId57"/>
    <p:sldId id="490" r:id="rId58"/>
    <p:sldId id="489" r:id="rId59"/>
    <p:sldId id="491" r:id="rId60"/>
    <p:sldId id="482" r:id="rId61"/>
    <p:sldId id="493" r:id="rId62"/>
    <p:sldId id="497" r:id="rId63"/>
    <p:sldId id="1706" r:id="rId64"/>
    <p:sldId id="1713" r:id="rId65"/>
    <p:sldId id="1714" r:id="rId66"/>
    <p:sldId id="1712" r:id="rId67"/>
    <p:sldId id="1711" r:id="rId68"/>
    <p:sldId id="1710" r:id="rId69"/>
    <p:sldId id="1709" r:id="rId70"/>
    <p:sldId id="1708" r:id="rId71"/>
    <p:sldId id="494" r:id="rId72"/>
    <p:sldId id="501" r:id="rId73"/>
    <p:sldId id="502" r:id="rId74"/>
    <p:sldId id="504" r:id="rId75"/>
    <p:sldId id="505" r:id="rId76"/>
    <p:sldId id="506" r:id="rId77"/>
    <p:sldId id="507" r:id="rId78"/>
    <p:sldId id="508" r:id="rId79"/>
    <p:sldId id="510" r:id="rId80"/>
    <p:sldId id="511" r:id="rId81"/>
    <p:sldId id="513" r:id="rId82"/>
    <p:sldId id="515" r:id="rId83"/>
    <p:sldId id="514" r:id="rId84"/>
    <p:sldId id="381" r:id="rId85"/>
    <p:sldId id="383" r:id="rId86"/>
    <p:sldId id="386" r:id="rId87"/>
    <p:sldId id="387" r:id="rId88"/>
    <p:sldId id="348" r:id="rId89"/>
    <p:sldId id="522" r:id="rId90"/>
    <p:sldId id="1715" r:id="rId91"/>
    <p:sldId id="1720" r:id="rId9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0000"/>
    <a:srgbClr val="A20000"/>
    <a:srgbClr val="A22636"/>
    <a:srgbClr val="860000"/>
    <a:srgbClr val="FFCCFF"/>
    <a:srgbClr val="E076F3"/>
    <a:srgbClr val="F235FF"/>
    <a:srgbClr val="E076CE"/>
    <a:srgbClr val="E488D5"/>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5181" autoAdjust="0"/>
  </p:normalViewPr>
  <p:slideViewPr>
    <p:cSldViewPr snapToGrid="0">
      <p:cViewPr>
        <p:scale>
          <a:sx n="80" d="100"/>
          <a:sy n="80" d="100"/>
        </p:scale>
        <p:origin x="787" y="9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3A9C5-A35D-48F0-B30F-01A7C82AEAE0}" type="datetimeFigureOut">
              <a:rPr lang="LID4096" smtClean="0"/>
              <a:t>10/06/2021</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11AE6-4219-4781-847F-6CFA0AB12EFF}" type="slidenum">
              <a:rPr lang="LID4096" smtClean="0"/>
              <a:t>‹#›</a:t>
            </a:fld>
            <a:endParaRPr lang="LID4096"/>
          </a:p>
        </p:txBody>
      </p:sp>
    </p:spTree>
    <p:extLst>
      <p:ext uri="{BB962C8B-B14F-4D97-AF65-F5344CB8AC3E}">
        <p14:creationId xmlns:p14="http://schemas.microsoft.com/office/powerpoint/2010/main" val="245471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4B9E-66BC-47F2-898D-103836005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EA3B663-4ACB-4507-BC36-9B4C81FCA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4724C387-F030-400E-9B35-812DF32F100C}"/>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5" name="Footer Placeholder 4">
            <a:extLst>
              <a:ext uri="{FF2B5EF4-FFF2-40B4-BE49-F238E27FC236}">
                <a16:creationId xmlns:a16="http://schemas.microsoft.com/office/drawing/2014/main" id="{A93BB46F-42EC-4247-9C06-454F2648622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44300AC-90C5-4549-8426-ACF8F5DF4CD0}"/>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90674102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3A8C-A160-425F-AC05-36E21CBBA267}"/>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3179B1F5-0039-44D8-A601-5B875FCB72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DA2F50F-8942-4289-B680-C3B4F9D9D19C}"/>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5" name="Footer Placeholder 4">
            <a:extLst>
              <a:ext uri="{FF2B5EF4-FFF2-40B4-BE49-F238E27FC236}">
                <a16:creationId xmlns:a16="http://schemas.microsoft.com/office/drawing/2014/main" id="{C6290027-F3B3-4DBA-983C-366EC5934DE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C69337A-12DF-414D-AEE1-F79992AD4F21}"/>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78889399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5DA62-4D04-452A-9F42-DD68105A6F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0E4F89DC-02C0-4FFB-B7DD-5F01EC8E7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BD705F3-4BA1-494A-B400-477290FDA229}"/>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5" name="Footer Placeholder 4">
            <a:extLst>
              <a:ext uri="{FF2B5EF4-FFF2-40B4-BE49-F238E27FC236}">
                <a16:creationId xmlns:a16="http://schemas.microsoft.com/office/drawing/2014/main" id="{077CF814-1EAC-4AAE-A136-13AE368636C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518EE02-15E9-4C7A-B8B6-3F46A6D6EF87}"/>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0859445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90766738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81259291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497A56-B9C2-4CC2-BBFE-DA45C1E6B3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282100582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D0497A56-B9C2-4CC2-BBFE-DA45C1E6B3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280701483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D0497A56-B9C2-4CC2-BBFE-DA45C1E6B334}" type="datetimeFigureOut">
              <a:rPr lang="fi-FI" smtClean="0"/>
              <a:t>6.10.2021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4412933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D0497A56-B9C2-4CC2-BBFE-DA45C1E6B334}" type="datetimeFigureOut">
              <a:rPr lang="fi-FI" smtClean="0"/>
              <a:t>6.10.2021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2196357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97A56-B9C2-4CC2-BBFE-DA45C1E6B334}" type="datetimeFigureOut">
              <a:rPr lang="fi-FI" smtClean="0"/>
              <a:t>6.10.2021</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10716046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497A56-B9C2-4CC2-BBFE-DA45C1E6B3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40835493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0F34-B6B7-40F5-B3E2-6E6B7D7DC904}"/>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5D1737A-5866-4F90-B4D8-D6ED5D6D4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229277B-5396-47CC-A60D-4650B3AEE855}"/>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5" name="Footer Placeholder 4">
            <a:extLst>
              <a:ext uri="{FF2B5EF4-FFF2-40B4-BE49-F238E27FC236}">
                <a16:creationId xmlns:a16="http://schemas.microsoft.com/office/drawing/2014/main" id="{BF067AC5-CDFD-4866-8B10-235D4C47C15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02E4255-0DF8-493B-9171-63A11F1A2E39}"/>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57846384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497A56-B9C2-4CC2-BBFE-DA45C1E6B3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6876876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68481785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97913383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D60E-5590-489E-8D00-7ED5C35B27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77C2E131-9BE1-4607-843F-C5371EB37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30B0EE67-7082-4ECA-A2DB-3998CF579E90}"/>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5" name="Footer Placeholder 4">
            <a:extLst>
              <a:ext uri="{FF2B5EF4-FFF2-40B4-BE49-F238E27FC236}">
                <a16:creationId xmlns:a16="http://schemas.microsoft.com/office/drawing/2014/main" id="{6D6EDADA-A474-4013-98B6-A187E9D9B67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883A107-BE1B-4739-AC8E-F679C2FF5E6C}"/>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36977602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74DB-57DC-4757-B467-8A0CF358C539}"/>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42FEE9D-1EBA-48F9-9C70-D71CCB681D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01EA4AD5-7EDE-48C4-95B3-670CDE16A7A3}"/>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5" name="Footer Placeholder 4">
            <a:extLst>
              <a:ext uri="{FF2B5EF4-FFF2-40B4-BE49-F238E27FC236}">
                <a16:creationId xmlns:a16="http://schemas.microsoft.com/office/drawing/2014/main" id="{833EA765-0390-4A63-9C07-EDBAE0C1EE0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13F393A-2C94-4AF7-ACFB-A1BCAEFA7A73}"/>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6301726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D979-125D-4C18-8750-D2542A8804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E7F79F10-B994-4275-AD87-BA4087112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558F7A-B82A-4B3C-8B74-CB0B1D8EB7DB}"/>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5" name="Footer Placeholder 4">
            <a:extLst>
              <a:ext uri="{FF2B5EF4-FFF2-40B4-BE49-F238E27FC236}">
                <a16:creationId xmlns:a16="http://schemas.microsoft.com/office/drawing/2014/main" id="{0D410E94-D53A-4E68-8BEC-E99ECF4440C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5A0283E-58FB-49EA-B253-22E16759FBFB}"/>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39067941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AB1A-9819-47E4-833C-6F861989C2C4}"/>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33CE0243-E2BF-4F37-BD5E-57AA52D13B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77D7DCC7-CF8C-4222-9A87-624F1E835E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0D00E7C4-9129-4EE7-AD57-F086E4456E29}"/>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6" name="Footer Placeholder 5">
            <a:extLst>
              <a:ext uri="{FF2B5EF4-FFF2-40B4-BE49-F238E27FC236}">
                <a16:creationId xmlns:a16="http://schemas.microsoft.com/office/drawing/2014/main" id="{24A6DF2F-63B1-40D5-8C2F-650416D5A708}"/>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DA7BDD78-3F48-4B38-B168-C3AC3FC141C4}"/>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14646039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2288-4457-46E1-A7B9-AF4FE590D640}"/>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C98B18F0-0CB8-4AEC-B24A-8985230E1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17E10F-26D6-4311-B4B0-D3C7C1597F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5D256822-FC7E-40F5-B4E3-CD4300261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1CFF5C-C560-4BDC-BC82-D82CB820D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619A8A57-8C73-494F-8677-0889C3FD21CA}"/>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8" name="Footer Placeholder 7">
            <a:extLst>
              <a:ext uri="{FF2B5EF4-FFF2-40B4-BE49-F238E27FC236}">
                <a16:creationId xmlns:a16="http://schemas.microsoft.com/office/drawing/2014/main" id="{1315ECF1-CE24-426C-9C9E-8BD1ECEAD97B}"/>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735FCB49-799C-43FF-96B1-DCDE713123E2}"/>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29901828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3B73-1344-4EF8-B852-FA1BAE038038}"/>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1F3C94F5-6DE9-4667-A180-E9480B3601B3}"/>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4" name="Footer Placeholder 3">
            <a:extLst>
              <a:ext uri="{FF2B5EF4-FFF2-40B4-BE49-F238E27FC236}">
                <a16:creationId xmlns:a16="http://schemas.microsoft.com/office/drawing/2014/main" id="{3568EB87-3BA9-460C-AFD4-667CD544DB5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07649BC8-F480-41BB-BEF8-49103D375555}"/>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1248598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AD9C2-02DC-49E1-B930-C299B7A68398}"/>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3" name="Footer Placeholder 2">
            <a:extLst>
              <a:ext uri="{FF2B5EF4-FFF2-40B4-BE49-F238E27FC236}">
                <a16:creationId xmlns:a16="http://schemas.microsoft.com/office/drawing/2014/main" id="{DA0C866A-8740-4E12-AAD9-98049B704785}"/>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364948EA-378B-45B2-B0A7-0A232B287734}"/>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3841801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DC9F-E29A-4591-8946-4C6469EDF0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D91A324-BFE8-4475-B09D-44257EE44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3168B-C4D1-4C8C-BDFD-0D1344D7D298}"/>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5" name="Footer Placeholder 4">
            <a:extLst>
              <a:ext uri="{FF2B5EF4-FFF2-40B4-BE49-F238E27FC236}">
                <a16:creationId xmlns:a16="http://schemas.microsoft.com/office/drawing/2014/main" id="{C4B8541C-C82A-49F9-864B-3FB4F547B31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86551DA5-BF75-4FCA-997B-DE7070055974}"/>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69510199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5317-C42F-4BE4-8895-8F1DA902A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AB2C1D0-522E-4906-9013-2C3421ACC0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AB917C66-11C3-4E6C-8CE9-C6BC0FECB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2E183-7259-47D5-BA80-EEEC32016E6C}"/>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6" name="Footer Placeholder 5">
            <a:extLst>
              <a:ext uri="{FF2B5EF4-FFF2-40B4-BE49-F238E27FC236}">
                <a16:creationId xmlns:a16="http://schemas.microsoft.com/office/drawing/2014/main" id="{B0006787-E796-419A-B517-5A5497C4BBA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9FF1ECAD-0EF1-49EC-9D9D-3F5C7F625603}"/>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40090324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7940-A5D0-4777-8775-EACDB966A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BEFE66FB-340B-49F3-9464-BF3B77637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09B9636D-D764-4834-BA1A-5B829A67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81E05-46A7-4BF2-AFD5-16EDA2FBBBAC}"/>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6" name="Footer Placeholder 5">
            <a:extLst>
              <a:ext uri="{FF2B5EF4-FFF2-40B4-BE49-F238E27FC236}">
                <a16:creationId xmlns:a16="http://schemas.microsoft.com/office/drawing/2014/main" id="{9EEC8C47-CB29-4E0F-9EF8-9D4B2F49AF3C}"/>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242C23C-C67E-42E9-9D3A-EA25D32AD25E}"/>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25744407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E09-1432-4491-BD09-5D332773E4D5}"/>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50EF9567-225F-4CCD-8481-4B39F70C2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2A624C6-4DA3-4F75-96B3-2A21149737DA}"/>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5" name="Footer Placeholder 4">
            <a:extLst>
              <a:ext uri="{FF2B5EF4-FFF2-40B4-BE49-F238E27FC236}">
                <a16:creationId xmlns:a16="http://schemas.microsoft.com/office/drawing/2014/main" id="{234BBF87-3A9D-4E1A-A8B9-A9ABDDEC941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98A6B91-2059-49B3-9D12-DE4D6AFE349E}"/>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38455629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93820-560E-4F38-8CA2-690764C257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9896A944-5FBC-4E97-A1DC-489FD17290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81C7ED7-EA31-40A4-9107-1A4E5AB50780}"/>
              </a:ext>
            </a:extLst>
          </p:cNvPr>
          <p:cNvSpPr>
            <a:spLocks noGrp="1"/>
          </p:cNvSpPr>
          <p:nvPr>
            <p:ph type="dt" sz="half" idx="10"/>
          </p:nvPr>
        </p:nvSpPr>
        <p:spPr/>
        <p:txBody>
          <a:bodyPr/>
          <a:lstStyle/>
          <a:p>
            <a:fld id="{4AA05A6C-11EE-44E4-86B2-B50DE66419E9}" type="datetimeFigureOut">
              <a:rPr lang="fi-FI" smtClean="0"/>
              <a:t>8.10.2021</a:t>
            </a:fld>
            <a:endParaRPr lang="fi-FI"/>
          </a:p>
        </p:txBody>
      </p:sp>
      <p:sp>
        <p:nvSpPr>
          <p:cNvPr id="5" name="Footer Placeholder 4">
            <a:extLst>
              <a:ext uri="{FF2B5EF4-FFF2-40B4-BE49-F238E27FC236}">
                <a16:creationId xmlns:a16="http://schemas.microsoft.com/office/drawing/2014/main" id="{DCF4DD34-8FF3-4A11-80E8-AA387322F51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109111C-F458-4DAF-9C08-490927412575}"/>
              </a:ext>
            </a:extLst>
          </p:cNvPr>
          <p:cNvSpPr>
            <a:spLocks noGrp="1"/>
          </p:cNvSpPr>
          <p:nvPr>
            <p:ph type="sldNum" sz="quarter" idx="12"/>
          </p:nvPr>
        </p:nvSpPr>
        <p:spPr/>
        <p:txBody>
          <a:bodyPr/>
          <a:lstStyle/>
          <a:p>
            <a:fld id="{A1D27DC9-712F-4DAD-A3B8-A1F420EDBD3F}" type="slidenum">
              <a:rPr lang="fi-FI" smtClean="0"/>
              <a:t>‹#›</a:t>
            </a:fld>
            <a:endParaRPr lang="fi-FI"/>
          </a:p>
        </p:txBody>
      </p:sp>
    </p:spTree>
    <p:extLst>
      <p:ext uri="{BB962C8B-B14F-4D97-AF65-F5344CB8AC3E}">
        <p14:creationId xmlns:p14="http://schemas.microsoft.com/office/powerpoint/2010/main" val="3506830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4FA9-7EE7-4313-8026-D055D38E769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B680F6D-3447-426D-8027-ADEA960C2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A964B0E7-0049-4E92-BA19-A68FD27FF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CD6061E-7488-41C6-84DD-881CA28ABAFB}"/>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6" name="Footer Placeholder 5">
            <a:extLst>
              <a:ext uri="{FF2B5EF4-FFF2-40B4-BE49-F238E27FC236}">
                <a16:creationId xmlns:a16="http://schemas.microsoft.com/office/drawing/2014/main" id="{1367AA90-6EED-4562-BEAB-F3678D0A1092}"/>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8B95626-357A-4CE9-B4C3-D19558877FDC}"/>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12834859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9407-27F2-43B6-822B-FA1138DB1301}"/>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82738423-AFC2-4519-914C-33AC21BDD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DDB567-D2BD-4EDC-BB92-E877095BB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F3E38CA6-E512-4E88-9418-0E3FB454D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FF9C4-C89F-47B0-A36B-084ED229B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47557F6-6C1B-4F55-98D5-C08BEA74EB93}"/>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8" name="Footer Placeholder 7">
            <a:extLst>
              <a:ext uri="{FF2B5EF4-FFF2-40B4-BE49-F238E27FC236}">
                <a16:creationId xmlns:a16="http://schemas.microsoft.com/office/drawing/2014/main" id="{A2C442CF-5563-4B67-9A44-291E37FC5284}"/>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1DE0367E-19FD-4DE4-BEAB-39BAFB9D1F7A}"/>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13031316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2C3C-8664-40A6-BAE1-0D233C5FE61B}"/>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C1C4D6DB-660E-42E8-9237-5FD7B7560935}"/>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4" name="Footer Placeholder 3">
            <a:extLst>
              <a:ext uri="{FF2B5EF4-FFF2-40B4-BE49-F238E27FC236}">
                <a16:creationId xmlns:a16="http://schemas.microsoft.com/office/drawing/2014/main" id="{DBCE4155-4D0B-4EC7-9365-E50B5E29BCC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2346FB1-54C0-4E0D-8823-60E0B5844223}"/>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46465337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AB850-DE53-47E7-923D-A036FFFF7CC2}"/>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3" name="Footer Placeholder 2">
            <a:extLst>
              <a:ext uri="{FF2B5EF4-FFF2-40B4-BE49-F238E27FC236}">
                <a16:creationId xmlns:a16="http://schemas.microsoft.com/office/drawing/2014/main" id="{8DB767EE-14A4-4A6A-A519-3A66D7C4E666}"/>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2CF78F04-6387-4E42-83C0-062FC9B452F8}"/>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6265372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84BD-FC95-46D3-AF85-8AD595659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86124943-74DB-402E-8DC7-3C9E59BF3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6A3F217A-4F48-4979-88C6-A5CADCD9D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8931A-942B-4635-98D4-48710CA9F461}"/>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6" name="Footer Placeholder 5">
            <a:extLst>
              <a:ext uri="{FF2B5EF4-FFF2-40B4-BE49-F238E27FC236}">
                <a16:creationId xmlns:a16="http://schemas.microsoft.com/office/drawing/2014/main" id="{9552D3A8-3474-44AB-A84B-D8FA26AE7CD7}"/>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0E7D69AF-8EB4-47E0-8CCF-23AE4AB17845}"/>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7630935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7ACA-0192-4259-8B46-EF71AE1F6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635EE811-B6FE-42FF-B46F-D4C00A9FF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9B9F66EC-136F-48B3-9D4B-82597F74E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C0D2A-F0FD-4ECC-8DDB-418AC6B97FAE}"/>
              </a:ext>
            </a:extLst>
          </p:cNvPr>
          <p:cNvSpPr>
            <a:spLocks noGrp="1"/>
          </p:cNvSpPr>
          <p:nvPr>
            <p:ph type="dt" sz="half" idx="10"/>
          </p:nvPr>
        </p:nvSpPr>
        <p:spPr/>
        <p:txBody>
          <a:bodyPr/>
          <a:lstStyle/>
          <a:p>
            <a:fld id="{0C3B7FCF-66FB-4F5D-B4C9-5459DEECC4DF}" type="datetimeFigureOut">
              <a:rPr lang="LID4096" smtClean="0"/>
              <a:t>10/06/2021</a:t>
            </a:fld>
            <a:endParaRPr lang="LID4096"/>
          </a:p>
        </p:txBody>
      </p:sp>
      <p:sp>
        <p:nvSpPr>
          <p:cNvPr id="6" name="Footer Placeholder 5">
            <a:extLst>
              <a:ext uri="{FF2B5EF4-FFF2-40B4-BE49-F238E27FC236}">
                <a16:creationId xmlns:a16="http://schemas.microsoft.com/office/drawing/2014/main" id="{DB08F4EB-FDA1-405A-8663-75DC3235C1F9}"/>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F60EDEBF-C132-495D-8652-DF580D1DC800}"/>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07031164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0DC5-707A-416C-90CF-621FDF7D4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BF5FAB22-9B2B-4DA5-8DF2-C5E8824DC6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97AD945E-EFEF-489F-9537-85F71D6E0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B7FCF-66FB-4F5D-B4C9-5459DEECC4DF}" type="datetimeFigureOut">
              <a:rPr lang="LID4096" smtClean="0"/>
              <a:t>10/06/2021</a:t>
            </a:fld>
            <a:endParaRPr lang="LID4096"/>
          </a:p>
        </p:txBody>
      </p:sp>
      <p:sp>
        <p:nvSpPr>
          <p:cNvPr id="5" name="Footer Placeholder 4">
            <a:extLst>
              <a:ext uri="{FF2B5EF4-FFF2-40B4-BE49-F238E27FC236}">
                <a16:creationId xmlns:a16="http://schemas.microsoft.com/office/drawing/2014/main" id="{CD9F0B71-AFE3-4BE0-A120-6C1FCD10E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DBBED4D1-F0D5-4A86-83F8-862A8A589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5E10D-3749-405D-8CA2-BCE4D13CA6FC}" type="slidenum">
              <a:rPr lang="LID4096" smtClean="0"/>
              <a:t>‹#›</a:t>
            </a:fld>
            <a:endParaRPr lang="LID4096"/>
          </a:p>
        </p:txBody>
      </p:sp>
    </p:spTree>
    <p:extLst>
      <p:ext uri="{BB962C8B-B14F-4D97-AF65-F5344CB8AC3E}">
        <p14:creationId xmlns:p14="http://schemas.microsoft.com/office/powerpoint/2010/main" val="15899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97A56-B9C2-4CC2-BBFE-DA45C1E6B334}" type="datetimeFigureOut">
              <a:rPr lang="fi-FI" smtClean="0"/>
              <a:t>6.10.2021</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BFB7C-15EA-4934-BDDC-0EDB784AE9CD}" type="slidenum">
              <a:rPr lang="fi-FI" smtClean="0"/>
              <a:t>‹#›</a:t>
            </a:fld>
            <a:endParaRPr lang="fi-FI"/>
          </a:p>
        </p:txBody>
      </p:sp>
    </p:spTree>
    <p:extLst>
      <p:ext uri="{BB962C8B-B14F-4D97-AF65-F5344CB8AC3E}">
        <p14:creationId xmlns:p14="http://schemas.microsoft.com/office/powerpoint/2010/main" val="3667717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C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73868-3022-497C-81DA-67DF3CF1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4E1119D-4F98-486F-9FE6-70C05EEEAD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F320A2B-E7A8-4D63-A2CB-2DEE88334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5A6C-11EE-44E4-86B2-B50DE66419E9}" type="datetimeFigureOut">
              <a:rPr lang="fi-FI" smtClean="0"/>
              <a:t>8.10.2021</a:t>
            </a:fld>
            <a:endParaRPr lang="fi-FI"/>
          </a:p>
        </p:txBody>
      </p:sp>
      <p:sp>
        <p:nvSpPr>
          <p:cNvPr id="5" name="Footer Placeholder 4">
            <a:extLst>
              <a:ext uri="{FF2B5EF4-FFF2-40B4-BE49-F238E27FC236}">
                <a16:creationId xmlns:a16="http://schemas.microsoft.com/office/drawing/2014/main" id="{664BD7D7-848F-47AA-A8A8-C93DA1060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5EE9C1EF-3DF6-4E39-A563-7EE6837C99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27DC9-712F-4DAD-A3B8-A1F420EDBD3F}" type="slidenum">
              <a:rPr lang="fi-FI" smtClean="0"/>
              <a:t>‹#›</a:t>
            </a:fld>
            <a:endParaRPr lang="fi-FI"/>
          </a:p>
        </p:txBody>
      </p:sp>
    </p:spTree>
    <p:extLst>
      <p:ext uri="{BB962C8B-B14F-4D97-AF65-F5344CB8AC3E}">
        <p14:creationId xmlns:p14="http://schemas.microsoft.com/office/powerpoint/2010/main" val="764781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hyperlink" Target="mailto:matti.hayry@aalto.fi"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hyperlink" Target="mailto:matti.hayry@aalto.fi"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jp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m4a"/><Relationship Id="rId1" Type="http://schemas.microsoft.com/office/2007/relationships/media" Target="../media/media77.m4a"/><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8.m4a"/><Relationship Id="rId1" Type="http://schemas.microsoft.com/office/2007/relationships/media" Target="../media/media78.m4a"/><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9.m4a"/><Relationship Id="rId1" Type="http://schemas.microsoft.com/office/2007/relationships/media" Target="../media/media79.m4a"/><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1.m4a"/><Relationship Id="rId1" Type="http://schemas.microsoft.com/office/2007/relationships/media" Target="../media/media81.m4a"/><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4.png"/><Relationship Id="rId4" Type="http://schemas.openxmlformats.org/officeDocument/2006/relationships/image" Target="../media/image7.jp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nk of the Stockholders | The Trolley Problem | Know Your Meme">
            <a:extLst>
              <a:ext uri="{FF2B5EF4-FFF2-40B4-BE49-F238E27FC236}">
                <a16:creationId xmlns:a16="http://schemas.microsoft.com/office/drawing/2014/main" id="{B3F680AC-80E2-49EC-BC33-479E85872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2" y="709686"/>
            <a:ext cx="7945804" cy="4862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ide Billie Faiers' epic 30th birthday: see all the pictures from the  star's Great Gatsby-themed party as it's shown on The Mummy Diaries - OK!  Magazine">
            <a:extLst>
              <a:ext uri="{FF2B5EF4-FFF2-40B4-BE49-F238E27FC236}">
                <a16:creationId xmlns:a16="http://schemas.microsoft.com/office/drawing/2014/main" id="{01E8BD80-AB18-417C-9DF6-B8F315840E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3701" b="-1"/>
          <a:stretch/>
        </p:blipFill>
        <p:spPr bwMode="auto">
          <a:xfrm flipH="1">
            <a:off x="7658261" y="2273102"/>
            <a:ext cx="5400000" cy="4584898"/>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6ECD87-EF5E-4856-BB1C-22957F71A262}"/>
              </a:ext>
            </a:extLst>
          </p:cNvPr>
          <p:cNvSpPr/>
          <p:nvPr/>
        </p:nvSpPr>
        <p:spPr>
          <a:xfrm>
            <a:off x="3110524" y="422031"/>
            <a:ext cx="4804018" cy="185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You can stop the trolley whenever you like, but it will probably not  reach you in your lifetime,  </a:t>
            </a:r>
          </a:p>
          <a:p>
            <a:pPr algn="ctr"/>
            <a:r>
              <a:rPr lang="en-US" sz="2400" b="1" dirty="0">
                <a:solidFill>
                  <a:schemeClr val="tx1"/>
                </a:solidFill>
              </a:rPr>
              <a:t>so why bother?</a:t>
            </a:r>
            <a:br>
              <a:rPr lang="en-US" sz="2400" b="1" dirty="0">
                <a:solidFill>
                  <a:schemeClr val="tx1"/>
                </a:solidFill>
              </a:rPr>
            </a:br>
            <a:endParaRPr lang="LID4096" sz="2400" b="1" dirty="0">
              <a:solidFill>
                <a:schemeClr val="tx1"/>
              </a:solidFill>
            </a:endParaRPr>
          </a:p>
        </p:txBody>
      </p:sp>
    </p:spTree>
    <p:extLst>
      <p:ext uri="{BB962C8B-B14F-4D97-AF65-F5344CB8AC3E}">
        <p14:creationId xmlns:p14="http://schemas.microsoft.com/office/powerpoint/2010/main" val="208504218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87560" y="1913424"/>
            <a:ext cx="4177088" cy="30919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p:cNvSpPr>
            <a:spLocks noChangeAspect="1"/>
          </p:cNvSpPr>
          <p:nvPr/>
        </p:nvSpPr>
        <p:spPr>
          <a:xfrm>
            <a:off x="6244369"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39001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7516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6967887" y="32235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6785937" y="30750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529863" y="25959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347913" y="24474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5684123" y="2417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502173" y="2269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5204334" y="2956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5022384" y="2807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964253" y="361090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782303" y="34624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0955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39470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1295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39810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5004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3519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473898" y="307346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291948" y="2924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192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043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753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604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654949" y="313341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472999" y="298491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144216" y="244996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6962266" y="230146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178448" y="20971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5996498" y="19486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549035" y="441659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367085" y="426809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5227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3742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794466" y="41919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612516" y="40434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52263" y="36816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70313" y="35331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7673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6188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1787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0302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262327" y="20776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080377" y="19291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Right Arrow 119"/>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1" name="Right Arrow 120"/>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2" name="Right Arrow 121"/>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3" name="Right Arrow 122"/>
          <p:cNvSpPr/>
          <p:nvPr/>
        </p:nvSpPr>
        <p:spPr>
          <a:xfrm rot="16200000">
            <a:off x="5934835" y="10900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a:extLst>
              <a:ext uri="{FF2B5EF4-FFF2-40B4-BE49-F238E27FC236}">
                <a16:creationId xmlns:a16="http://schemas.microsoft.com/office/drawing/2014/main" id="{4C11BCEA-2865-48C4-8D06-95F5B7383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19511913"/>
      </p:ext>
    </p:extLst>
  </p:cSld>
  <p:clrMapOvr>
    <a:masterClrMapping/>
  </p:clrMapOvr>
  <p:transition spd="med" advTm="72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3817288" y="1681242"/>
            <a:ext cx="4543680" cy="360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4975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3473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300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149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244369" y="36491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4989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6491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4989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40144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8" name="Oval 37"/>
          <p:cNvSpPr>
            <a:spLocks noChangeAspect="1"/>
          </p:cNvSpPr>
          <p:nvPr/>
        </p:nvSpPr>
        <p:spPr>
          <a:xfrm>
            <a:off x="6506181" y="31664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30162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8201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6699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40854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9352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30913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9411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8659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7275612" y="26250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7104290" y="247723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723288" y="22006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541338" y="20521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6027023" y="22016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845073" y="20531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226434" y="24228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4044484" y="22743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2438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40953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6147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4662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667323" y="26781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485373" y="2529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306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158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8677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7192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746774" y="27381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570496" y="25784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274141" y="21563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092191" y="20077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8542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7057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447265" y="4264054"/>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265315" y="411555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6370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4885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591266" y="43062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409316" y="41577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26863" y="39991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44913" y="38506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8816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7331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2930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1445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542026" y="236927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360076" y="222077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Oval 119"/>
          <p:cNvSpPr>
            <a:spLocks noChangeAspect="1"/>
          </p:cNvSpPr>
          <p:nvPr/>
        </p:nvSpPr>
        <p:spPr>
          <a:xfrm>
            <a:off x="5789767" y="18120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18445" y="16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207544" y="202963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36222" y="1881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59588" y="21312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88266" y="19833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999332" y="33577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817382" y="32092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6210945" y="480806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034667" y="464834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5141512" y="4707504"/>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959562" y="455900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7049592" y="304402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6878270" y="289617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7898451" y="35023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716501" y="3353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8" name="Oval 147"/>
          <p:cNvSpPr>
            <a:spLocks noChangeAspect="1"/>
          </p:cNvSpPr>
          <p:nvPr/>
        </p:nvSpPr>
        <p:spPr>
          <a:xfrm>
            <a:off x="4916074" y="38170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4739796" y="36573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0" name="Oval 149"/>
          <p:cNvSpPr>
            <a:spLocks noChangeAspect="1"/>
          </p:cNvSpPr>
          <p:nvPr/>
        </p:nvSpPr>
        <p:spPr>
          <a:xfrm>
            <a:off x="6174277" y="266166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5997999" y="2501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2" name="Oval 151"/>
          <p:cNvSpPr>
            <a:spLocks noChangeAspect="1"/>
          </p:cNvSpPr>
          <p:nvPr/>
        </p:nvSpPr>
        <p:spPr>
          <a:xfrm>
            <a:off x="7535229" y="31191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7358951" y="29594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6784779" y="46447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6608501" y="44850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6" name="Right Arrow 155"/>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7" name="Right Arrow 156"/>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8" name="Right Arrow 157"/>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9" name="Right Arrow 158"/>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a:extLst>
              <a:ext uri="{FF2B5EF4-FFF2-40B4-BE49-F238E27FC236}">
                <a16:creationId xmlns:a16="http://schemas.microsoft.com/office/drawing/2014/main" id="{5EF96610-D570-49DE-A02A-163E259C8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16535859"/>
      </p:ext>
    </p:extLst>
  </p:cSld>
  <p:clrMapOvr>
    <a:masterClrMapping/>
  </p:clrMapOvr>
  <p:transition spd="med" advTm="6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5" name="Right Arrow 194"/>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7" name="Right Arrow 196"/>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8" name="Right Arrow 197"/>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0271D1BD-B2A1-4A1B-AEF4-B6082002A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27574971"/>
      </p:ext>
    </p:extLst>
  </p:cSld>
  <p:clrMapOvr>
    <a:masterClrMapping/>
  </p:clrMapOvr>
  <p:transition spd="med" advTm="45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 name="Right Arrow 2"/>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6" name="Right Arrow 115"/>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ight Arrow 116"/>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ight Arrow 117"/>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9" name="Rectangle 118"/>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8" name="Oval 147"/>
          <p:cNvSpPr>
            <a:spLocks noChangeAspect="1"/>
          </p:cNvSpPr>
          <p:nvPr/>
        </p:nvSpPr>
        <p:spPr>
          <a:xfrm>
            <a:off x="6781708" y="462785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6596608" y="447768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0" name="Oval 149"/>
          <p:cNvSpPr>
            <a:spLocks noChangeAspect="1"/>
          </p:cNvSpPr>
          <p:nvPr/>
        </p:nvSpPr>
        <p:spPr>
          <a:xfrm>
            <a:off x="7355137" y="46791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7170037" y="45289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Oval 151"/>
          <p:cNvSpPr>
            <a:spLocks noChangeAspect="1"/>
          </p:cNvSpPr>
          <p:nvPr/>
        </p:nvSpPr>
        <p:spPr>
          <a:xfrm>
            <a:off x="6223850" y="497128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6038750" y="482111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7" name="Oval 196"/>
          <p:cNvSpPr>
            <a:spLocks noChangeAspect="1"/>
          </p:cNvSpPr>
          <p:nvPr/>
        </p:nvSpPr>
        <p:spPr>
          <a:xfrm>
            <a:off x="5499899" y="503580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8" name="Rectangle 197"/>
          <p:cNvSpPr/>
          <p:nvPr/>
        </p:nvSpPr>
        <p:spPr>
          <a:xfrm rot="5400000">
            <a:off x="5314799" y="488563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9" name="Oval 198"/>
          <p:cNvSpPr>
            <a:spLocks noChangeAspect="1"/>
          </p:cNvSpPr>
          <p:nvPr/>
        </p:nvSpPr>
        <p:spPr>
          <a:xfrm>
            <a:off x="4979455" y="469139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0" name="Rectangle 199"/>
          <p:cNvSpPr/>
          <p:nvPr/>
        </p:nvSpPr>
        <p:spPr>
          <a:xfrm rot="5400000">
            <a:off x="4794355" y="454122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1" name="Oval 200"/>
          <p:cNvSpPr>
            <a:spLocks noChangeAspect="1"/>
          </p:cNvSpPr>
          <p:nvPr/>
        </p:nvSpPr>
        <p:spPr>
          <a:xfrm>
            <a:off x="4293692" y="436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2" name="Rectangle 201"/>
          <p:cNvSpPr/>
          <p:nvPr/>
        </p:nvSpPr>
        <p:spPr>
          <a:xfrm rot="5400000">
            <a:off x="4108592" y="421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3" name="Oval 202"/>
          <p:cNvSpPr>
            <a:spLocks noChangeAspect="1"/>
          </p:cNvSpPr>
          <p:nvPr/>
        </p:nvSpPr>
        <p:spPr>
          <a:xfrm>
            <a:off x="3798804" y="387881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4" name="Rectangle 203"/>
          <p:cNvSpPr/>
          <p:nvPr/>
        </p:nvSpPr>
        <p:spPr>
          <a:xfrm rot="5400000">
            <a:off x="3613704" y="372864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5" name="Oval 204"/>
          <p:cNvSpPr>
            <a:spLocks noChangeAspect="1"/>
          </p:cNvSpPr>
          <p:nvPr/>
        </p:nvSpPr>
        <p:spPr>
          <a:xfrm>
            <a:off x="3606887" y="33305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6" name="Rectangle 205"/>
          <p:cNvSpPr/>
          <p:nvPr/>
        </p:nvSpPr>
        <p:spPr>
          <a:xfrm rot="5400000">
            <a:off x="3421787" y="31803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7" name="Oval 206"/>
          <p:cNvSpPr>
            <a:spLocks noChangeAspect="1"/>
          </p:cNvSpPr>
          <p:nvPr/>
        </p:nvSpPr>
        <p:spPr>
          <a:xfrm>
            <a:off x="4129867" y="31798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8" name="Rectangle 207"/>
          <p:cNvSpPr/>
          <p:nvPr/>
        </p:nvSpPr>
        <p:spPr>
          <a:xfrm rot="5400000">
            <a:off x="3944767" y="30296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9" name="Oval 208"/>
          <p:cNvSpPr>
            <a:spLocks noChangeAspect="1"/>
          </p:cNvSpPr>
          <p:nvPr/>
        </p:nvSpPr>
        <p:spPr>
          <a:xfrm>
            <a:off x="3811019" y="2710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0" name="Rectangle 209"/>
          <p:cNvSpPr/>
          <p:nvPr/>
        </p:nvSpPr>
        <p:spPr>
          <a:xfrm rot="5400000">
            <a:off x="3625919" y="2560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1" name="Oval 210"/>
          <p:cNvSpPr>
            <a:spLocks noChangeAspect="1"/>
          </p:cNvSpPr>
          <p:nvPr/>
        </p:nvSpPr>
        <p:spPr>
          <a:xfrm>
            <a:off x="4143223" y="218855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2" name="Rectangle 211"/>
          <p:cNvSpPr/>
          <p:nvPr/>
        </p:nvSpPr>
        <p:spPr>
          <a:xfrm rot="5400000">
            <a:off x="3958123" y="20383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3" name="Oval 212"/>
          <p:cNvSpPr>
            <a:spLocks noChangeAspect="1"/>
          </p:cNvSpPr>
          <p:nvPr/>
        </p:nvSpPr>
        <p:spPr>
          <a:xfrm>
            <a:off x="4842206" y="177162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4" name="Rectangle 213"/>
          <p:cNvSpPr/>
          <p:nvPr/>
        </p:nvSpPr>
        <p:spPr>
          <a:xfrm rot="5400000">
            <a:off x="4657106" y="162145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5" name="Oval 214"/>
          <p:cNvSpPr>
            <a:spLocks noChangeAspect="1"/>
          </p:cNvSpPr>
          <p:nvPr/>
        </p:nvSpPr>
        <p:spPr>
          <a:xfrm>
            <a:off x="5535829" y="154233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6" name="Rectangle 215"/>
          <p:cNvSpPr/>
          <p:nvPr/>
        </p:nvSpPr>
        <p:spPr>
          <a:xfrm rot="5400000">
            <a:off x="5350729" y="139215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7" name="Oval 216"/>
          <p:cNvSpPr>
            <a:spLocks noChangeAspect="1"/>
          </p:cNvSpPr>
          <p:nvPr/>
        </p:nvSpPr>
        <p:spPr>
          <a:xfrm>
            <a:off x="6182573" y="14916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8" name="Rectangle 217"/>
          <p:cNvSpPr/>
          <p:nvPr/>
        </p:nvSpPr>
        <p:spPr>
          <a:xfrm rot="5400000">
            <a:off x="5997473" y="13414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9" name="Oval 218"/>
          <p:cNvSpPr>
            <a:spLocks noChangeAspect="1"/>
          </p:cNvSpPr>
          <p:nvPr/>
        </p:nvSpPr>
        <p:spPr>
          <a:xfrm>
            <a:off x="6516252" y="19501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0" name="Rectangle 219"/>
          <p:cNvSpPr/>
          <p:nvPr/>
        </p:nvSpPr>
        <p:spPr>
          <a:xfrm rot="5400000">
            <a:off x="6331152" y="18000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1" name="Oval 220"/>
          <p:cNvSpPr>
            <a:spLocks noChangeAspect="1"/>
          </p:cNvSpPr>
          <p:nvPr/>
        </p:nvSpPr>
        <p:spPr>
          <a:xfrm>
            <a:off x="7090944" y="18598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2" name="Rectangle 221"/>
          <p:cNvSpPr/>
          <p:nvPr/>
        </p:nvSpPr>
        <p:spPr>
          <a:xfrm rot="5400000">
            <a:off x="6905844" y="17096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3" name="Oval 222"/>
          <p:cNvSpPr>
            <a:spLocks noChangeAspect="1"/>
          </p:cNvSpPr>
          <p:nvPr/>
        </p:nvSpPr>
        <p:spPr>
          <a:xfrm>
            <a:off x="7910478" y="272384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4" name="Rectangle 223"/>
          <p:cNvSpPr/>
          <p:nvPr/>
        </p:nvSpPr>
        <p:spPr>
          <a:xfrm rot="5400000">
            <a:off x="7725378" y="257366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5" name="Oval 224"/>
          <p:cNvSpPr>
            <a:spLocks noChangeAspect="1"/>
          </p:cNvSpPr>
          <p:nvPr/>
        </p:nvSpPr>
        <p:spPr>
          <a:xfrm>
            <a:off x="8205762" y="311591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6" name="Rectangle 225"/>
          <p:cNvSpPr/>
          <p:nvPr/>
        </p:nvSpPr>
        <p:spPr>
          <a:xfrm rot="5400000">
            <a:off x="8020662" y="296573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7" name="Oval 226"/>
          <p:cNvSpPr>
            <a:spLocks noChangeAspect="1"/>
          </p:cNvSpPr>
          <p:nvPr/>
        </p:nvSpPr>
        <p:spPr>
          <a:xfrm>
            <a:off x="7863335" y="349847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8" name="Rectangle 227"/>
          <p:cNvSpPr/>
          <p:nvPr/>
        </p:nvSpPr>
        <p:spPr>
          <a:xfrm rot="5400000">
            <a:off x="7678235" y="33482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9" name="Oval 228"/>
          <p:cNvSpPr>
            <a:spLocks noChangeAspect="1"/>
          </p:cNvSpPr>
          <p:nvPr/>
        </p:nvSpPr>
        <p:spPr>
          <a:xfrm>
            <a:off x="7926831" y="400514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0" name="Rectangle 229"/>
          <p:cNvSpPr/>
          <p:nvPr/>
        </p:nvSpPr>
        <p:spPr>
          <a:xfrm rot="5400000">
            <a:off x="7741731" y="385497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31" name="Oval 230"/>
          <p:cNvSpPr>
            <a:spLocks noChangeAspect="1"/>
          </p:cNvSpPr>
          <p:nvPr/>
        </p:nvSpPr>
        <p:spPr>
          <a:xfrm>
            <a:off x="7659590" y="21143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2" name="Rectangle 231"/>
          <p:cNvSpPr/>
          <p:nvPr/>
        </p:nvSpPr>
        <p:spPr>
          <a:xfrm rot="5400000">
            <a:off x="7474490" y="19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pic>
        <p:nvPicPr>
          <p:cNvPr id="2" name="Audio 1">
            <a:hlinkClick r:id="" action="ppaction://media"/>
            <a:extLst>
              <a:ext uri="{FF2B5EF4-FFF2-40B4-BE49-F238E27FC236}">
                <a16:creationId xmlns:a16="http://schemas.microsoft.com/office/drawing/2014/main" id="{3DEFDA93-241F-4045-90C2-E429CE13C9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1798443"/>
      </p:ext>
    </p:extLst>
  </p:cSld>
  <p:clrMapOvr>
    <a:masterClrMapping/>
  </p:clrMapOvr>
  <p:transition spd="med" advTm="75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19" name="Rectangle 118"/>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8" name="Oval 147"/>
          <p:cNvSpPr>
            <a:spLocks noChangeAspect="1"/>
          </p:cNvSpPr>
          <p:nvPr/>
        </p:nvSpPr>
        <p:spPr>
          <a:xfrm>
            <a:off x="6781708" y="462785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6596608" y="447768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0" name="Oval 149"/>
          <p:cNvSpPr>
            <a:spLocks noChangeAspect="1"/>
          </p:cNvSpPr>
          <p:nvPr/>
        </p:nvSpPr>
        <p:spPr>
          <a:xfrm>
            <a:off x="7355137" y="46791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7170037" y="45289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Oval 151"/>
          <p:cNvSpPr>
            <a:spLocks noChangeAspect="1"/>
          </p:cNvSpPr>
          <p:nvPr/>
        </p:nvSpPr>
        <p:spPr>
          <a:xfrm>
            <a:off x="6223850" y="497128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6038750" y="482111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7" name="Oval 196"/>
          <p:cNvSpPr>
            <a:spLocks noChangeAspect="1"/>
          </p:cNvSpPr>
          <p:nvPr/>
        </p:nvSpPr>
        <p:spPr>
          <a:xfrm>
            <a:off x="5499899" y="503580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8" name="Rectangle 197"/>
          <p:cNvSpPr/>
          <p:nvPr/>
        </p:nvSpPr>
        <p:spPr>
          <a:xfrm rot="5400000">
            <a:off x="5314799" y="488563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9" name="Oval 198"/>
          <p:cNvSpPr>
            <a:spLocks noChangeAspect="1"/>
          </p:cNvSpPr>
          <p:nvPr/>
        </p:nvSpPr>
        <p:spPr>
          <a:xfrm>
            <a:off x="4979455" y="469139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0" name="Rectangle 199"/>
          <p:cNvSpPr/>
          <p:nvPr/>
        </p:nvSpPr>
        <p:spPr>
          <a:xfrm rot="5400000">
            <a:off x="4794355" y="454122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1" name="Oval 200"/>
          <p:cNvSpPr>
            <a:spLocks noChangeAspect="1"/>
          </p:cNvSpPr>
          <p:nvPr/>
        </p:nvSpPr>
        <p:spPr>
          <a:xfrm>
            <a:off x="4293692" y="436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2" name="Rectangle 201"/>
          <p:cNvSpPr/>
          <p:nvPr/>
        </p:nvSpPr>
        <p:spPr>
          <a:xfrm rot="5400000">
            <a:off x="4108592" y="421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3" name="Oval 202"/>
          <p:cNvSpPr>
            <a:spLocks noChangeAspect="1"/>
          </p:cNvSpPr>
          <p:nvPr/>
        </p:nvSpPr>
        <p:spPr>
          <a:xfrm>
            <a:off x="3798804" y="387881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4" name="Rectangle 203"/>
          <p:cNvSpPr/>
          <p:nvPr/>
        </p:nvSpPr>
        <p:spPr>
          <a:xfrm rot="5400000">
            <a:off x="3613704" y="372864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5" name="Oval 204"/>
          <p:cNvSpPr>
            <a:spLocks noChangeAspect="1"/>
          </p:cNvSpPr>
          <p:nvPr/>
        </p:nvSpPr>
        <p:spPr>
          <a:xfrm>
            <a:off x="3606887" y="33305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6" name="Rectangle 205"/>
          <p:cNvSpPr/>
          <p:nvPr/>
        </p:nvSpPr>
        <p:spPr>
          <a:xfrm rot="5400000">
            <a:off x="3421787" y="31803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7" name="Oval 206"/>
          <p:cNvSpPr>
            <a:spLocks noChangeAspect="1"/>
          </p:cNvSpPr>
          <p:nvPr/>
        </p:nvSpPr>
        <p:spPr>
          <a:xfrm>
            <a:off x="4129867" y="31798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8" name="Rectangle 207"/>
          <p:cNvSpPr/>
          <p:nvPr/>
        </p:nvSpPr>
        <p:spPr>
          <a:xfrm rot="5400000">
            <a:off x="3944767" y="30296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9" name="Oval 208"/>
          <p:cNvSpPr>
            <a:spLocks noChangeAspect="1"/>
          </p:cNvSpPr>
          <p:nvPr/>
        </p:nvSpPr>
        <p:spPr>
          <a:xfrm>
            <a:off x="3811019" y="2710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0" name="Rectangle 209"/>
          <p:cNvSpPr/>
          <p:nvPr/>
        </p:nvSpPr>
        <p:spPr>
          <a:xfrm rot="5400000">
            <a:off x="3625919" y="2560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1" name="Oval 210"/>
          <p:cNvSpPr>
            <a:spLocks noChangeAspect="1"/>
          </p:cNvSpPr>
          <p:nvPr/>
        </p:nvSpPr>
        <p:spPr>
          <a:xfrm>
            <a:off x="4143223" y="218855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2" name="Rectangle 211"/>
          <p:cNvSpPr/>
          <p:nvPr/>
        </p:nvSpPr>
        <p:spPr>
          <a:xfrm rot="5400000">
            <a:off x="3958123" y="20383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3" name="Oval 212"/>
          <p:cNvSpPr>
            <a:spLocks noChangeAspect="1"/>
          </p:cNvSpPr>
          <p:nvPr/>
        </p:nvSpPr>
        <p:spPr>
          <a:xfrm>
            <a:off x="4842206" y="177162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4" name="Rectangle 213"/>
          <p:cNvSpPr/>
          <p:nvPr/>
        </p:nvSpPr>
        <p:spPr>
          <a:xfrm rot="5400000">
            <a:off x="4657106" y="162145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5" name="Oval 214"/>
          <p:cNvSpPr>
            <a:spLocks noChangeAspect="1"/>
          </p:cNvSpPr>
          <p:nvPr/>
        </p:nvSpPr>
        <p:spPr>
          <a:xfrm>
            <a:off x="5535829" y="154233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6" name="Rectangle 215"/>
          <p:cNvSpPr/>
          <p:nvPr/>
        </p:nvSpPr>
        <p:spPr>
          <a:xfrm rot="5400000">
            <a:off x="5350729" y="139215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7" name="Oval 216"/>
          <p:cNvSpPr>
            <a:spLocks noChangeAspect="1"/>
          </p:cNvSpPr>
          <p:nvPr/>
        </p:nvSpPr>
        <p:spPr>
          <a:xfrm>
            <a:off x="6182573" y="14916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8" name="Rectangle 217"/>
          <p:cNvSpPr/>
          <p:nvPr/>
        </p:nvSpPr>
        <p:spPr>
          <a:xfrm rot="5400000">
            <a:off x="5997473" y="13414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9" name="Oval 218"/>
          <p:cNvSpPr>
            <a:spLocks noChangeAspect="1"/>
          </p:cNvSpPr>
          <p:nvPr/>
        </p:nvSpPr>
        <p:spPr>
          <a:xfrm>
            <a:off x="6516252" y="19501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0" name="Rectangle 219"/>
          <p:cNvSpPr/>
          <p:nvPr/>
        </p:nvSpPr>
        <p:spPr>
          <a:xfrm rot="5400000">
            <a:off x="6331152" y="18000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1" name="Oval 220"/>
          <p:cNvSpPr>
            <a:spLocks noChangeAspect="1"/>
          </p:cNvSpPr>
          <p:nvPr/>
        </p:nvSpPr>
        <p:spPr>
          <a:xfrm>
            <a:off x="7090944" y="18598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2" name="Rectangle 221"/>
          <p:cNvSpPr/>
          <p:nvPr/>
        </p:nvSpPr>
        <p:spPr>
          <a:xfrm rot="5400000">
            <a:off x="6905844" y="17096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3" name="Oval 222"/>
          <p:cNvSpPr>
            <a:spLocks noChangeAspect="1"/>
          </p:cNvSpPr>
          <p:nvPr/>
        </p:nvSpPr>
        <p:spPr>
          <a:xfrm>
            <a:off x="7910478" y="272384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4" name="Rectangle 223"/>
          <p:cNvSpPr/>
          <p:nvPr/>
        </p:nvSpPr>
        <p:spPr>
          <a:xfrm rot="5400000">
            <a:off x="7725378" y="257366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5" name="Oval 224"/>
          <p:cNvSpPr>
            <a:spLocks noChangeAspect="1"/>
          </p:cNvSpPr>
          <p:nvPr/>
        </p:nvSpPr>
        <p:spPr>
          <a:xfrm>
            <a:off x="8205762" y="311591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6" name="Rectangle 225"/>
          <p:cNvSpPr/>
          <p:nvPr/>
        </p:nvSpPr>
        <p:spPr>
          <a:xfrm rot="5400000">
            <a:off x="8020662" y="296573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7" name="Oval 226"/>
          <p:cNvSpPr>
            <a:spLocks noChangeAspect="1"/>
          </p:cNvSpPr>
          <p:nvPr/>
        </p:nvSpPr>
        <p:spPr>
          <a:xfrm>
            <a:off x="7863335" y="349847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8" name="Rectangle 227"/>
          <p:cNvSpPr/>
          <p:nvPr/>
        </p:nvSpPr>
        <p:spPr>
          <a:xfrm rot="5400000">
            <a:off x="7678235" y="33482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9" name="Oval 228"/>
          <p:cNvSpPr>
            <a:spLocks noChangeAspect="1"/>
          </p:cNvSpPr>
          <p:nvPr/>
        </p:nvSpPr>
        <p:spPr>
          <a:xfrm>
            <a:off x="7926831" y="400514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0" name="Rectangle 229"/>
          <p:cNvSpPr/>
          <p:nvPr/>
        </p:nvSpPr>
        <p:spPr>
          <a:xfrm rot="5400000">
            <a:off x="7741731" y="385497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31" name="Oval 230"/>
          <p:cNvSpPr>
            <a:spLocks noChangeAspect="1"/>
          </p:cNvSpPr>
          <p:nvPr/>
        </p:nvSpPr>
        <p:spPr>
          <a:xfrm>
            <a:off x="7659590" y="21143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2" name="Rectangle 231"/>
          <p:cNvSpPr/>
          <p:nvPr/>
        </p:nvSpPr>
        <p:spPr>
          <a:xfrm rot="5400000">
            <a:off x="7474490" y="19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pic>
        <p:nvPicPr>
          <p:cNvPr id="2" name="Audio 1">
            <a:hlinkClick r:id="" action="ppaction://media"/>
            <a:extLst>
              <a:ext uri="{FF2B5EF4-FFF2-40B4-BE49-F238E27FC236}">
                <a16:creationId xmlns:a16="http://schemas.microsoft.com/office/drawing/2014/main" id="{BCBC8392-3E3E-4D6A-B011-31BABE2DC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27099374"/>
      </p:ext>
    </p:extLst>
  </p:cSld>
  <p:clrMapOvr>
    <a:masterClrMapping/>
  </p:clrMapOvr>
  <p:transition spd="med" advTm="47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8" name="Rectangle 147"/>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pic>
        <p:nvPicPr>
          <p:cNvPr id="2" name="Audio 1">
            <a:hlinkClick r:id="" action="ppaction://media"/>
            <a:extLst>
              <a:ext uri="{FF2B5EF4-FFF2-40B4-BE49-F238E27FC236}">
                <a16:creationId xmlns:a16="http://schemas.microsoft.com/office/drawing/2014/main" id="{B0AF5D00-14A1-4E3F-9DEE-51E54D8D1B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180711802"/>
      </p:ext>
    </p:extLst>
  </p:cSld>
  <p:clrMapOvr>
    <a:masterClrMapping/>
  </p:clrMapOvr>
  <p:transition spd="med" advTm="122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4AFE19F7-E403-4491-82F0-549434320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31493069"/>
      </p:ext>
    </p:extLst>
  </p:cSld>
  <p:clrMapOvr>
    <a:masterClrMapping/>
  </p:clrMapOvr>
  <p:transition spd="med" advTm="88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The Great Horse Manure Crisis, London 1894</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18ABFEDE-B9A4-4B89-A71D-6ACB98941B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17032894"/>
      </p:ext>
    </p:extLst>
  </p:cSld>
  <p:clrMapOvr>
    <a:masterClrMapping/>
  </p:clrMapOvr>
  <p:transition spd="med" advTm="8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The Great Horse Manure Crisis, London 1894</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Rectangle 1"/>
          <p:cNvSpPr/>
          <p:nvPr/>
        </p:nvSpPr>
        <p:spPr>
          <a:xfrm>
            <a:off x="154505" y="193217"/>
            <a:ext cx="3585079" cy="1781320"/>
          </a:xfrm>
          <a:prstGeom prst="rect">
            <a:avLst/>
          </a:prstGeom>
          <a:noFill/>
          <a:ln w="19050">
            <a:solidFill>
              <a:srgbClr val="173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Since horse droppings can be carted out of big cities only by more horses, producing more droppings, “in 50 years, every street in London will be buried under nine feet of manure.” (The Times)</a:t>
            </a:r>
            <a:endParaRPr lang="fi-FI" dirty="0">
              <a:solidFill>
                <a:schemeClr val="tx1"/>
              </a:solidFill>
            </a:endParaRPr>
          </a:p>
        </p:txBody>
      </p:sp>
      <p:pic>
        <p:nvPicPr>
          <p:cNvPr id="3" name="Audio 2">
            <a:hlinkClick r:id="" action="ppaction://media"/>
            <a:extLst>
              <a:ext uri="{FF2B5EF4-FFF2-40B4-BE49-F238E27FC236}">
                <a16:creationId xmlns:a16="http://schemas.microsoft.com/office/drawing/2014/main" id="{632FCB4B-C406-47A0-87EF-CEEEA6B576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18908544"/>
      </p:ext>
    </p:extLst>
  </p:cSld>
  <p:clrMapOvr>
    <a:masterClrMapping/>
  </p:clrMapOvr>
  <p:transition spd="med" advTm="171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Motorcars</a:t>
            </a:r>
          </a:p>
          <a:p>
            <a:pPr algn="ctr"/>
            <a:r>
              <a:rPr lang="en-US" sz="3200" b="1" cap="small" dirty="0">
                <a:solidFill>
                  <a:srgbClr val="002060"/>
                </a:solidFill>
              </a:rPr>
              <a:t>Gasoline</a:t>
            </a:r>
          </a:p>
          <a:p>
            <a:pPr algn="ctr"/>
            <a:r>
              <a:rPr lang="en-US" sz="3200" b="1" cap="small" dirty="0">
                <a:solidFill>
                  <a:srgbClr val="002060"/>
                </a:solidFill>
              </a:rPr>
              <a:t>Oil</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51EC4F35-4D03-4FFC-A0FD-645CC4109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76232955"/>
      </p:ext>
    </p:extLst>
  </p:cSld>
  <p:clrMapOvr>
    <a:masterClrMapping/>
  </p:clrMapOvr>
  <p:transition spd="med" advTm="90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3DBAEC-2309-4332-A950-BB3518F41BFD}"/>
              </a:ext>
            </a:extLst>
          </p:cNvPr>
          <p:cNvPicPr>
            <a:picLocks noChangeAspect="1"/>
          </p:cNvPicPr>
          <p:nvPr/>
        </p:nvPicPr>
        <p:blipFill rotWithShape="1">
          <a:blip r:embed="rId2"/>
          <a:srcRect t="6587" r="-1" b="1121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193A7327-FDA8-4BE2-B26D-35A2DB4C687B}"/>
              </a:ext>
            </a:extLst>
          </p:cNvPr>
          <p:cNvSpPr>
            <a:spLocks noGrp="1"/>
          </p:cNvSpPr>
          <p:nvPr>
            <p:ph type="subTitle" idx="1"/>
          </p:nvPr>
        </p:nvSpPr>
        <p:spPr>
          <a:xfrm>
            <a:off x="477980" y="4872922"/>
            <a:ext cx="4023359" cy="1208141"/>
          </a:xfrm>
        </p:spPr>
        <p:txBody>
          <a:bodyPr>
            <a:normAutofit/>
          </a:bodyPr>
          <a:lstStyle/>
          <a:p>
            <a:pPr algn="l"/>
            <a:r>
              <a:rPr lang="en-US" sz="2000" b="1" dirty="0"/>
              <a:t>Matti Häyry</a:t>
            </a:r>
            <a:endParaRPr lang="LID4096" sz="2000" b="1"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78BDA7-6DA0-4951-BA98-664941E52172}"/>
              </a:ext>
            </a:extLst>
          </p:cNvPr>
          <p:cNvSpPr/>
          <p:nvPr/>
        </p:nvSpPr>
        <p:spPr bwMode="auto">
          <a:xfrm>
            <a:off x="9817185" y="1"/>
            <a:ext cx="2374811" cy="28794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Lecture starts at 14:30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 couple of minutes before that, there will be some music for you to make a soundcheck.</a:t>
            </a:r>
          </a:p>
        </p:txBody>
      </p:sp>
      <p:sp>
        <p:nvSpPr>
          <p:cNvPr id="14" name="Title 1">
            <a:extLst>
              <a:ext uri="{FF2B5EF4-FFF2-40B4-BE49-F238E27FC236}">
                <a16:creationId xmlns:a16="http://schemas.microsoft.com/office/drawing/2014/main" id="{B53F700C-D399-4942-8161-F7BF45342437}"/>
              </a:ext>
            </a:extLst>
          </p:cNvPr>
          <p:cNvSpPr>
            <a:spLocks noGrp="1"/>
          </p:cNvSpPr>
          <p:nvPr>
            <p:ph type="ctrTitle"/>
          </p:nvPr>
        </p:nvSpPr>
        <p:spPr>
          <a:xfrm>
            <a:off x="477980" y="845383"/>
            <a:ext cx="4889149" cy="3481114"/>
          </a:xfrm>
        </p:spPr>
        <p:txBody>
          <a:bodyPr anchor="b">
            <a:normAutofit fontScale="90000"/>
          </a:bodyPr>
          <a:lstStyle/>
          <a:p>
            <a:pPr algn="l"/>
            <a:r>
              <a:rPr lang="en-US" sz="4800" b="1" dirty="0">
                <a:solidFill>
                  <a:srgbClr val="FFFF00"/>
                </a:solidFill>
              </a:rPr>
              <a:t>Sustainability and Justice in European Bioeconomy Plans</a:t>
            </a:r>
            <a:br>
              <a:rPr lang="en-US" sz="4800" b="1" dirty="0">
                <a:solidFill>
                  <a:srgbClr val="FFFF00"/>
                </a:solidFill>
              </a:rPr>
            </a:br>
            <a:br>
              <a:rPr lang="en-US" sz="4800" b="1" dirty="0"/>
            </a:br>
            <a:r>
              <a:rPr lang="en-US" sz="3200" b="1" dirty="0"/>
              <a:t>90L52609 </a:t>
            </a:r>
            <a:br>
              <a:rPr lang="en-US" sz="3200" b="1" dirty="0"/>
            </a:br>
            <a:r>
              <a:rPr lang="en-US" sz="3200" b="1" dirty="0"/>
              <a:t>Philosophy of Social Science</a:t>
            </a:r>
            <a:endParaRPr lang="LID4096" sz="3200" b="1" dirty="0"/>
          </a:p>
        </p:txBody>
      </p:sp>
    </p:spTree>
    <p:extLst>
      <p:ext uri="{BB962C8B-B14F-4D97-AF65-F5344CB8AC3E}">
        <p14:creationId xmlns:p14="http://schemas.microsoft.com/office/powerpoint/2010/main" val="3445920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Climate Change</a:t>
            </a:r>
            <a:endParaRPr lang="fi-FI" sz="3200" b="1" cap="small" dirty="0">
              <a:solidFill>
                <a:srgbClr val="002060"/>
              </a:solidFill>
            </a:endParaRPr>
          </a:p>
        </p:txBody>
      </p:sp>
      <p:pic>
        <p:nvPicPr>
          <p:cNvPr id="2" name="Audio 1">
            <a:hlinkClick r:id="" action="ppaction://media"/>
            <a:extLst>
              <a:ext uri="{FF2B5EF4-FFF2-40B4-BE49-F238E27FC236}">
                <a16:creationId xmlns:a16="http://schemas.microsoft.com/office/drawing/2014/main" id="{00078688-B205-49FB-B8F5-C0300D6C2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57268353"/>
      </p:ext>
    </p:extLst>
  </p:cSld>
  <p:clrMapOvr>
    <a:masterClrMapping/>
  </p:clrMapOvr>
  <p:transition spd="med" advTm="7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Climate Change</a:t>
            </a:r>
            <a:endParaRPr lang="fi-FI" sz="3200" b="1" cap="small" dirty="0">
              <a:solidFill>
                <a:srgbClr val="002060"/>
              </a:solidFill>
            </a:endParaRPr>
          </a:p>
        </p:txBody>
      </p:sp>
      <p:sp>
        <p:nvSpPr>
          <p:cNvPr id="106" name="Right Arrow 105"/>
          <p:cNvSpPr/>
          <p:nvPr/>
        </p:nvSpPr>
        <p:spPr>
          <a:xfrm rot="13500000">
            <a:off x="3130997" y="10447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7" name="Right Arrow 106"/>
          <p:cNvSpPr/>
          <p:nvPr/>
        </p:nvSpPr>
        <p:spPr>
          <a:xfrm rot="13500000">
            <a:off x="3592635" y="149998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8" name="Right Arrow 107"/>
          <p:cNvSpPr/>
          <p:nvPr/>
        </p:nvSpPr>
        <p:spPr>
          <a:xfrm rot="13500000">
            <a:off x="2673796" y="5875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ight Arrow 108"/>
          <p:cNvSpPr/>
          <p:nvPr/>
        </p:nvSpPr>
        <p:spPr>
          <a:xfrm rot="2700000">
            <a:off x="8741798" y="566952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0" name="Right Arrow 109"/>
          <p:cNvSpPr/>
          <p:nvPr/>
        </p:nvSpPr>
        <p:spPr>
          <a:xfrm rot="2700000">
            <a:off x="8276763" y="524919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Right Arrow 110"/>
          <p:cNvSpPr/>
          <p:nvPr/>
        </p:nvSpPr>
        <p:spPr>
          <a:xfrm rot="2700000">
            <a:off x="9144283"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2" name="Right Arrow 111"/>
          <p:cNvSpPr/>
          <p:nvPr/>
        </p:nvSpPr>
        <p:spPr>
          <a:xfrm rot="8100000">
            <a:off x="3130998" y="568832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3" name="Right Arrow 112"/>
          <p:cNvSpPr/>
          <p:nvPr/>
        </p:nvSpPr>
        <p:spPr>
          <a:xfrm rot="8100000">
            <a:off x="3523512" y="52956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4" name="Right Arrow 113"/>
          <p:cNvSpPr/>
          <p:nvPr/>
        </p:nvSpPr>
        <p:spPr>
          <a:xfrm rot="8100000">
            <a:off x="2754871"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Right Arrow 114"/>
          <p:cNvSpPr/>
          <p:nvPr/>
        </p:nvSpPr>
        <p:spPr>
          <a:xfrm rot="18900000">
            <a:off x="8764469" y="1155551"/>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6" name="Right Arrow 115"/>
          <p:cNvSpPr/>
          <p:nvPr/>
        </p:nvSpPr>
        <p:spPr>
          <a:xfrm rot="18900000">
            <a:off x="9156983" y="76282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ight Arrow 116"/>
          <p:cNvSpPr/>
          <p:nvPr/>
        </p:nvSpPr>
        <p:spPr>
          <a:xfrm rot="18900000">
            <a:off x="8388342" y="151978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ectangle 117"/>
          <p:cNvSpPr/>
          <p:nvPr/>
        </p:nvSpPr>
        <p:spPr>
          <a:xfrm>
            <a:off x="8618368" y="138000"/>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198" name="Rectangle 197"/>
          <p:cNvSpPr/>
          <p:nvPr/>
        </p:nvSpPr>
        <p:spPr>
          <a:xfrm>
            <a:off x="7212" y="138000"/>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199" name="Rectangle 198"/>
          <p:cNvSpPr/>
          <p:nvPr/>
        </p:nvSpPr>
        <p:spPr>
          <a:xfrm>
            <a:off x="7212" y="6297848"/>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200" name="Rectangle 199"/>
          <p:cNvSpPr/>
          <p:nvPr/>
        </p:nvSpPr>
        <p:spPr>
          <a:xfrm>
            <a:off x="8618368" y="6297708"/>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pic>
        <p:nvPicPr>
          <p:cNvPr id="2" name="Audio 1">
            <a:hlinkClick r:id="" action="ppaction://media"/>
            <a:extLst>
              <a:ext uri="{FF2B5EF4-FFF2-40B4-BE49-F238E27FC236}">
                <a16:creationId xmlns:a16="http://schemas.microsoft.com/office/drawing/2014/main" id="{9B207752-D410-4EDE-8E7B-323CD8B38A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5646553"/>
      </p:ext>
    </p:extLst>
  </p:cSld>
  <p:clrMapOvr>
    <a:masterClrMapping/>
  </p:clrMapOvr>
  <p:transition spd="med" advTm="80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2EE2A26-8202-4D0D-84C8-44F1C435A7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50093882"/>
      </p:ext>
    </p:extLst>
  </p:cSld>
  <p:clrMapOvr>
    <a:masterClrMapping/>
  </p:clrMapOvr>
  <p:transition spd="med" advTm="127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2564503-DC7D-4AC9-91C6-B1166D86A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78539636"/>
      </p:ext>
    </p:extLst>
  </p:cSld>
  <p:clrMapOvr>
    <a:masterClrMapping/>
  </p:clrMapOvr>
  <p:transition spd="med" advTm="6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Heart 2">
            <a:extLst>
              <a:ext uri="{FF2B5EF4-FFF2-40B4-BE49-F238E27FC236}">
                <a16:creationId xmlns:a16="http://schemas.microsoft.com/office/drawing/2014/main" id="{0F60C062-34CF-496F-A815-EA2C05289A9C}"/>
              </a:ext>
            </a:extLst>
          </p:cNvPr>
          <p:cNvSpPr/>
          <p:nvPr/>
        </p:nvSpPr>
        <p:spPr>
          <a:xfrm>
            <a:off x="3533775" y="1757362"/>
            <a:ext cx="5124450" cy="4300538"/>
          </a:xfrm>
          <a:prstGeom prst="heart">
            <a:avLst/>
          </a:prstGeom>
          <a:solidFill>
            <a:srgbClr val="E488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The obvious answer: </a:t>
            </a:r>
          </a:p>
          <a:p>
            <a:pPr algn="ctr"/>
            <a:endParaRPr lang="en-US" sz="2400" b="1">
              <a:solidFill>
                <a:schemeClr val="bg1"/>
              </a:solidFill>
              <a:latin typeface="Arial" panose="020B0604020202020204" pitchFamily="34" charset="0"/>
              <a:cs typeface="Arial" panose="020B0604020202020204" pitchFamily="34" charset="0"/>
            </a:endParaRPr>
          </a:p>
          <a:p>
            <a:pPr algn="ctr"/>
            <a:r>
              <a:rPr lang="en-US" sz="2400" b="1">
                <a:solidFill>
                  <a:schemeClr val="bg1"/>
                </a:solidFill>
                <a:latin typeface="Arial" panose="020B0604020202020204" pitchFamily="34" charset="0"/>
                <a:cs typeface="Arial" panose="020B0604020202020204" pitchFamily="34" charset="0"/>
              </a:rPr>
              <a:t>“Something nice”</a:t>
            </a:r>
          </a:p>
        </p:txBody>
      </p:sp>
      <p:pic>
        <p:nvPicPr>
          <p:cNvPr id="4" name="Audio 3">
            <a:hlinkClick r:id="" action="ppaction://media"/>
            <a:extLst>
              <a:ext uri="{FF2B5EF4-FFF2-40B4-BE49-F238E27FC236}">
                <a16:creationId xmlns:a16="http://schemas.microsoft.com/office/drawing/2014/main" id="{14EE67BE-36EA-46D8-8ED6-8FEACCF872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6996955"/>
      </p:ext>
    </p:extLst>
  </p:cSld>
  <p:clrMapOvr>
    <a:masterClrMapping/>
  </p:clrMapOvr>
  <p:transition spd="med" advTm="60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0B3F5D-F94F-4943-BDA2-79FA123AD00B}"/>
              </a:ext>
            </a:extLst>
          </p:cNvPr>
          <p:cNvSpPr/>
          <p:nvPr/>
        </p:nvSpPr>
        <p:spPr bwMode="auto">
          <a:xfrm>
            <a:off x="4491347" y="2876556"/>
            <a:ext cx="3209305" cy="1862497"/>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Brundtland Report:</a:t>
            </a:r>
          </a:p>
          <a:p>
            <a:pPr marL="0" marR="0" lvl="0" indent="0" algn="ctr" defTabSz="914400" eaLnBrk="0" fontAlgn="base" latinLnBrk="0" hangingPunct="0">
              <a:lnSpc>
                <a:spcPct val="100000"/>
              </a:lnSpc>
              <a:spcBef>
                <a:spcPct val="0"/>
              </a:spcBef>
              <a:spcAft>
                <a:spcPct val="0"/>
              </a:spcAft>
              <a:buClrTx/>
              <a:buSzTx/>
              <a:buFontTx/>
              <a:buNone/>
              <a:tabLst/>
              <a:defRPr/>
            </a:pPr>
            <a:r>
              <a:rPr lang="en-US" sz="2400" b="1" kern="0" dirty="0">
                <a:solidFill>
                  <a:srgbClr val="000000"/>
                </a:solidFill>
                <a:latin typeface="Arial" panose="020B0604020202020204" pitchFamily="34" charset="0"/>
                <a:cs typeface="Arial" panose="020B0604020202020204" pitchFamily="34" charset="0"/>
              </a:rPr>
              <a:t>Our Common Future</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1987</a:t>
            </a:r>
          </a:p>
        </p:txBody>
      </p:sp>
      <p:pic>
        <p:nvPicPr>
          <p:cNvPr id="4" name="Audio 3">
            <a:hlinkClick r:id="" action="ppaction://media"/>
            <a:extLst>
              <a:ext uri="{FF2B5EF4-FFF2-40B4-BE49-F238E27FC236}">
                <a16:creationId xmlns:a16="http://schemas.microsoft.com/office/drawing/2014/main" id="{E5FA48B0-F3E7-46BD-8884-BEE5F33E9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51686697"/>
      </p:ext>
    </p:extLst>
  </p:cSld>
  <p:clrMapOvr>
    <a:masterClrMapping/>
  </p:clrMapOvr>
  <p:transition spd="med" advTm="144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A531CD-9C71-4386-AF96-53C812993EE9}"/>
              </a:ext>
            </a:extLst>
          </p:cNvPr>
          <p:cNvSpPr/>
          <p:nvPr/>
        </p:nvSpPr>
        <p:spPr bwMode="auto">
          <a:xfrm>
            <a:off x="4491347" y="2876558"/>
            <a:ext cx="3209305" cy="1862496"/>
          </a:xfrm>
          <a:prstGeom prst="rect">
            <a:avLst/>
          </a:prstGeom>
          <a:noFill/>
          <a:ln w="9525" cap="flat" cmpd="sng" algn="ctr">
            <a:solidFill>
              <a:schemeClr val="bg1"/>
            </a:solid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80A1099-6494-451D-AE31-43C84EEC4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6965264"/>
      </p:ext>
    </p:extLst>
  </p:cSld>
  <p:clrMapOvr>
    <a:masterClrMapping/>
  </p:clrMapOvr>
  <p:transition spd="med" advTm="226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4D46B6A-55F5-403C-AB24-8E6C2AFF6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94078015"/>
      </p:ext>
    </p:extLst>
  </p:cSld>
  <p:clrMapOvr>
    <a:masterClrMapping/>
  </p:clrMapOvr>
  <p:transition spd="med" advTm="919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pic>
        <p:nvPicPr>
          <p:cNvPr id="4" name="Audio 3">
            <a:hlinkClick r:id="" action="ppaction://media"/>
            <a:extLst>
              <a:ext uri="{FF2B5EF4-FFF2-40B4-BE49-F238E27FC236}">
                <a16:creationId xmlns:a16="http://schemas.microsoft.com/office/drawing/2014/main" id="{13DBE245-5C9D-477A-A327-E3DD07E73E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183522848"/>
      </p:ext>
    </p:extLst>
  </p:cSld>
  <p:clrMapOvr>
    <a:masterClrMapping/>
  </p:clrMapOvr>
  <p:transition spd="med" advTm="9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C7C94B8-ADDA-4D03-A7D7-BEB28E9368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62091988"/>
      </p:ext>
    </p:extLst>
  </p:cSld>
  <p:clrMapOvr>
    <a:masterClrMapping/>
  </p:clrMapOvr>
  <p:transition spd="med" advTm="721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3DBAEC-2309-4332-A950-BB3518F41BFD}"/>
              </a:ext>
            </a:extLst>
          </p:cNvPr>
          <p:cNvPicPr>
            <a:picLocks noChangeAspect="1"/>
          </p:cNvPicPr>
          <p:nvPr/>
        </p:nvPicPr>
        <p:blipFill rotWithShape="1">
          <a:blip r:embed="rId2"/>
          <a:srcRect t="6587" r="-1" b="1121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193A7327-FDA8-4BE2-B26D-35A2DB4C687B}"/>
              </a:ext>
            </a:extLst>
          </p:cNvPr>
          <p:cNvSpPr>
            <a:spLocks noGrp="1"/>
          </p:cNvSpPr>
          <p:nvPr>
            <p:ph type="subTitle" idx="1"/>
          </p:nvPr>
        </p:nvSpPr>
        <p:spPr>
          <a:xfrm>
            <a:off x="477980" y="4872922"/>
            <a:ext cx="4023359" cy="1208141"/>
          </a:xfrm>
        </p:spPr>
        <p:txBody>
          <a:bodyPr>
            <a:normAutofit/>
          </a:bodyPr>
          <a:lstStyle/>
          <a:p>
            <a:pPr algn="l"/>
            <a:r>
              <a:rPr lang="en-US" sz="2000" b="1" dirty="0"/>
              <a:t>Matti Häyry</a:t>
            </a:r>
            <a:endParaRPr lang="LID4096" sz="2000" b="1"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4435909-5812-4828-8A82-DCED9891975D}"/>
              </a:ext>
            </a:extLst>
          </p:cNvPr>
          <p:cNvSpPr/>
          <p:nvPr/>
        </p:nvSpPr>
        <p:spPr bwMode="auto">
          <a:xfrm>
            <a:off x="9456127" y="2976196"/>
            <a:ext cx="2735874" cy="38818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Music playing for soundcheck.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Passification</a:t>
            </a:r>
            <a:r>
              <a:rPr kumimoji="0" lang="en-US" sz="28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ED7D31">
                    <a:lumMod val="20000"/>
                    <a:lumOff val="80000"/>
                  </a:srgbClr>
                </a:solidFill>
                <a:latin typeface="Arial" panose="020B0604020202020204" pitchFamily="34" charset="0"/>
                <a:cs typeface="Arial" panose="020B0604020202020204" pitchFamily="34" charset="0"/>
              </a:rPr>
              <a:t>Performed by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400" b="1" dirty="0">
              <a:solidFill>
                <a:srgbClr val="ED7D31">
                  <a:lumMod val="20000"/>
                  <a:lumOff val="80000"/>
                </a:srgbClr>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ED7D31">
                    <a:lumMod val="20000"/>
                    <a:lumOff val="80000"/>
                  </a:srgbClr>
                </a:solidFill>
                <a:latin typeface="Arial" panose="020B0604020202020204" pitchFamily="34" charset="0"/>
                <a:cs typeface="Arial" panose="020B0604020202020204" pitchFamily="34" charset="0"/>
              </a:rPr>
              <a:t>TME</a:t>
            </a:r>
            <a:endParaRPr kumimoji="0" lang="en-US" sz="28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Music and lyrics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dirty="0">
              <a:solidFill>
                <a:srgbClr val="ED7D31">
                  <a:lumMod val="20000"/>
                  <a:lumOff val="80000"/>
                </a:srgbClr>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Matti Häyry</a:t>
            </a:r>
            <a:endParaRPr kumimoji="0" lang="LID4096"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14" name="Title 1">
            <a:extLst>
              <a:ext uri="{FF2B5EF4-FFF2-40B4-BE49-F238E27FC236}">
                <a16:creationId xmlns:a16="http://schemas.microsoft.com/office/drawing/2014/main" id="{9E18DEDB-8560-46B6-A946-059D6C1580EE}"/>
              </a:ext>
            </a:extLst>
          </p:cNvPr>
          <p:cNvSpPr>
            <a:spLocks noGrp="1"/>
          </p:cNvSpPr>
          <p:nvPr>
            <p:ph type="ctrTitle"/>
          </p:nvPr>
        </p:nvSpPr>
        <p:spPr>
          <a:xfrm>
            <a:off x="477980" y="845383"/>
            <a:ext cx="4889149" cy="3481114"/>
          </a:xfrm>
        </p:spPr>
        <p:txBody>
          <a:bodyPr anchor="b">
            <a:normAutofit fontScale="90000"/>
          </a:bodyPr>
          <a:lstStyle/>
          <a:p>
            <a:pPr algn="l"/>
            <a:r>
              <a:rPr lang="en-US" sz="4800" b="1" dirty="0">
                <a:solidFill>
                  <a:srgbClr val="FFFF00"/>
                </a:solidFill>
              </a:rPr>
              <a:t>Sustainability and Justice in European Bioeconomy Plans</a:t>
            </a:r>
            <a:br>
              <a:rPr lang="en-US" sz="4800" b="1" dirty="0">
                <a:solidFill>
                  <a:srgbClr val="FFFF00"/>
                </a:solidFill>
              </a:rPr>
            </a:br>
            <a:br>
              <a:rPr lang="en-US" sz="4800" b="1" dirty="0"/>
            </a:br>
            <a:r>
              <a:rPr lang="en-US" sz="3200" b="1" dirty="0"/>
              <a:t>90L52609 </a:t>
            </a:r>
            <a:br>
              <a:rPr lang="en-US" sz="3200" b="1" dirty="0"/>
            </a:br>
            <a:r>
              <a:rPr lang="en-US" sz="3200" b="1" dirty="0"/>
              <a:t>Philosophy of Social Science</a:t>
            </a:r>
            <a:endParaRPr lang="LID4096" sz="3200" b="1" dirty="0"/>
          </a:p>
        </p:txBody>
      </p:sp>
    </p:spTree>
    <p:extLst>
      <p:ext uri="{BB962C8B-B14F-4D97-AF65-F5344CB8AC3E}">
        <p14:creationId xmlns:p14="http://schemas.microsoft.com/office/powerpoint/2010/main" val="4272922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5F7598E-FAE4-4DEB-A339-C990E5D91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43808906"/>
      </p:ext>
    </p:extLst>
  </p:cSld>
  <p:clrMapOvr>
    <a:masterClrMapping/>
  </p:clrMapOvr>
  <p:transition spd="med" advTm="472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03D4539-E004-40B9-A8DB-7013AADE8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13915666"/>
      </p:ext>
    </p:extLst>
  </p:cSld>
  <p:clrMapOvr>
    <a:masterClrMapping/>
  </p:clrMapOvr>
  <p:transition spd="med" advTm="597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91774D-1FFE-4B6E-A3FD-D06319CB6B39}"/>
              </a:ext>
            </a:extLst>
          </p:cNvPr>
          <p:cNvSpPr txBox="1"/>
          <p:nvPr/>
        </p:nvSpPr>
        <p:spPr>
          <a:xfrm>
            <a:off x="8846527" y="1031041"/>
            <a:ext cx="3270738" cy="2362185"/>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Club of Rome 1968</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The Limits to Growth</a:t>
            </a:r>
            <a:r>
              <a:rPr lang="en-US" sz="2000" b="1" dirty="0">
                <a:latin typeface="Arial" panose="020B0604020202020204" pitchFamily="34" charset="0"/>
                <a:cs typeface="Arial" panose="020B0604020202020204" pitchFamily="34" charset="0"/>
              </a:rPr>
              <a:t> 1972; </a:t>
            </a:r>
            <a:r>
              <a:rPr lang="en-US" sz="2000" b="1" i="1" dirty="0">
                <a:latin typeface="Arial" panose="020B0604020202020204" pitchFamily="34" charset="0"/>
                <a:cs typeface="Arial" panose="020B0604020202020204" pitchFamily="34" charset="0"/>
              </a:rPr>
              <a:t>Mankind at the Turning Point</a:t>
            </a:r>
            <a:r>
              <a:rPr lang="en-US" sz="2000" b="1" dirty="0">
                <a:latin typeface="Arial" panose="020B0604020202020204" pitchFamily="34" charset="0"/>
                <a:cs typeface="Arial" panose="020B0604020202020204" pitchFamily="34" charset="0"/>
              </a:rPr>
              <a:t> 1974: the planet’s resources will</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be</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exhausted</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by ... </a:t>
            </a:r>
          </a:p>
          <a:p>
            <a:pPr marL="342900" indent="-342900">
              <a:spcAft>
                <a:spcPts val="600"/>
              </a:spcAft>
              <a:buFont typeface="Arial" panose="020B0604020202020204" pitchFamily="34" charset="0"/>
              <a:buChar char="•"/>
            </a:pPr>
            <a:endParaRPr lang="LID4096" sz="135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1D13E9F-7785-43ED-9D2B-D21C8124D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720703759"/>
      </p:ext>
    </p:extLst>
  </p:cSld>
  <p:clrMapOvr>
    <a:masterClrMapping/>
  </p:clrMapOvr>
  <p:transition spd="med" advTm="412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91774D-1FFE-4B6E-A3FD-D06319CB6B39}"/>
              </a:ext>
            </a:extLst>
          </p:cNvPr>
          <p:cNvSpPr txBox="1"/>
          <p:nvPr/>
        </p:nvSpPr>
        <p:spPr>
          <a:xfrm>
            <a:off x="8846527" y="1031041"/>
            <a:ext cx="3270738" cy="2362185"/>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Club of Rome 1968</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The Limits to Growth</a:t>
            </a:r>
            <a:r>
              <a:rPr lang="en-US" sz="2000" b="1" dirty="0">
                <a:latin typeface="Arial" panose="020B0604020202020204" pitchFamily="34" charset="0"/>
                <a:cs typeface="Arial" panose="020B0604020202020204" pitchFamily="34" charset="0"/>
              </a:rPr>
              <a:t> 1972; </a:t>
            </a:r>
            <a:r>
              <a:rPr lang="en-US" sz="2000" b="1" i="1" dirty="0">
                <a:latin typeface="Arial" panose="020B0604020202020204" pitchFamily="34" charset="0"/>
                <a:cs typeface="Arial" panose="020B0604020202020204" pitchFamily="34" charset="0"/>
              </a:rPr>
              <a:t>Mankind at the Turning Point</a:t>
            </a:r>
            <a:r>
              <a:rPr lang="en-US" sz="2000" b="1" dirty="0">
                <a:latin typeface="Arial" panose="020B0604020202020204" pitchFamily="34" charset="0"/>
                <a:cs typeface="Arial" panose="020B0604020202020204" pitchFamily="34" charset="0"/>
              </a:rPr>
              <a:t> 1974: the planet’s resources will</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be</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exhausted</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by ... </a:t>
            </a:r>
          </a:p>
          <a:p>
            <a:pPr marL="342900" indent="-342900">
              <a:spcAft>
                <a:spcPts val="600"/>
              </a:spcAft>
              <a:buFont typeface="Arial" panose="020B0604020202020204" pitchFamily="34" charset="0"/>
              <a:buChar char="•"/>
            </a:pPr>
            <a:endParaRPr lang="LID4096" sz="135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5F8340-7571-4A98-B0F4-EDF480DD4515}"/>
              </a:ext>
            </a:extLst>
          </p:cNvPr>
          <p:cNvSpPr txBox="1"/>
          <p:nvPr/>
        </p:nvSpPr>
        <p:spPr>
          <a:xfrm>
            <a:off x="8846527" y="3393226"/>
            <a:ext cx="3270738" cy="3385542"/>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IUCN 1980</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World Conservation Strategy: Living Resource Conserva-tion for Sustainable Development </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Economic develop-ment vs. conservation of living resources: clash has to be noted</a:t>
            </a:r>
            <a:endParaRPr lang="en-US" sz="1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A2503B6-D41A-46DF-8BE7-6E17DBCAB8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47805002"/>
      </p:ext>
    </p:extLst>
  </p:cSld>
  <p:clrMapOvr>
    <a:masterClrMapping/>
  </p:clrMapOvr>
  <p:transition spd="med" advTm="648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FBF9316A-D996-40F3-A9AC-35D7C3A8B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682120133"/>
      </p:ext>
    </p:extLst>
  </p:cSld>
  <p:clrMapOvr>
    <a:masterClrMapping/>
  </p:clrMapOvr>
  <p:transition spd="med" advTm="153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17602" y="1023938"/>
            <a:ext cx="3270738" cy="5693866"/>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endParaRPr lang="LID4096" sz="20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07F6F8E-0430-4D2A-A910-0C4732494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00740360"/>
      </p:ext>
    </p:extLst>
  </p:cSld>
  <p:clrMapOvr>
    <a:masterClrMapping/>
  </p:clrMapOvr>
  <p:transition spd="med" advTm="429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17602" y="1023938"/>
            <a:ext cx="3270738" cy="5693866"/>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endParaRPr lang="LID4096"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2157"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DEFC584-EF64-468D-B5B9-84122FB7F1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4023337738"/>
      </p:ext>
    </p:extLst>
  </p:cSld>
  <p:clrMapOvr>
    <a:masterClrMapping/>
  </p:clrMapOvr>
  <p:transition spd="med" advTm="13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eco-nomic growth and decent work (9) infrastructure, industrialisation, innova-tion (10) inequality (11) safe settlements (12) sustainable production and consumption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 </a:t>
            </a:r>
            <a:r>
              <a:rPr lang="en-GB" b="1" cap="small" dirty="0">
                <a:latin typeface="Arial" panose="020B0604020202020204" pitchFamily="34" charset="0"/>
                <a:cs typeface="Arial" panose="020B0604020202020204" pitchFamily="34" charset="0"/>
              </a:rPr>
              <a:t>ALL EQUAL </a:t>
            </a:r>
            <a:r>
              <a:rPr lang="en-GB" sz="1400" b="1" cap="small" dirty="0">
                <a:latin typeface="Arial" panose="020B0604020202020204" pitchFamily="34" charset="0"/>
                <a:cs typeface="Arial" panose="020B0604020202020204" pitchFamily="34" charset="0"/>
              </a:rPr>
              <a:t> </a:t>
            </a:r>
            <a:r>
              <a:rPr lang="en-GB" b="1" cap="small" dirty="0">
                <a:latin typeface="Arial" panose="020B0604020202020204" pitchFamily="34" charset="0"/>
                <a:cs typeface="Arial" panose="020B0604020202020204" pitchFamily="34" charset="0"/>
              </a:rPr>
              <a:t>=</a:t>
            </a:r>
            <a:endParaRPr lang="en-GB" sz="1000" b="1" cap="smal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5C583C4-14B4-4C36-B0CC-4EBD7C91F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41571228"/>
      </p:ext>
    </p:extLst>
  </p:cSld>
  <p:clrMapOvr>
    <a:masterClrMapping/>
  </p:clrMapOvr>
  <p:transition spd="med" advTm="675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a:t>
            </a:r>
            <a:r>
              <a:rPr lang="en-GB" b="1" dirty="0">
                <a:highlight>
                  <a:srgbClr val="FF00FF"/>
                </a:highlight>
                <a:latin typeface="Arial" panose="020B0604020202020204" pitchFamily="34" charset="0"/>
                <a:cs typeface="Arial" panose="020B0604020202020204" pitchFamily="34" charset="0"/>
              </a:rPr>
              <a:t>eco-nomic growth</a:t>
            </a:r>
            <a:r>
              <a:rPr lang="en-GB" b="1" dirty="0">
                <a:latin typeface="Arial" panose="020B0604020202020204" pitchFamily="34" charset="0"/>
                <a:cs typeface="Arial" panose="020B0604020202020204" pitchFamily="34" charset="0"/>
              </a:rPr>
              <a:t> and decent work (9) infrastructure, </a:t>
            </a:r>
            <a:r>
              <a:rPr lang="en-GB" b="1" dirty="0">
                <a:highlight>
                  <a:srgbClr val="FF00FF"/>
                </a:highlight>
                <a:latin typeface="Arial" panose="020B0604020202020204" pitchFamily="34" charset="0"/>
                <a:cs typeface="Arial" panose="020B0604020202020204" pitchFamily="34" charset="0"/>
              </a:rPr>
              <a:t>industrialisation, innova-tion</a:t>
            </a:r>
            <a:r>
              <a:rPr lang="en-GB" b="1" dirty="0">
                <a:latin typeface="Arial" panose="020B0604020202020204" pitchFamily="34" charset="0"/>
                <a:cs typeface="Arial" panose="020B0604020202020204" pitchFamily="34" charset="0"/>
              </a:rPr>
              <a:t> (10) inequality (11) safe settlements (12) sustainable </a:t>
            </a:r>
            <a:r>
              <a:rPr lang="en-GB" b="1" dirty="0">
                <a:highlight>
                  <a:srgbClr val="FF00FF"/>
                </a:highlight>
                <a:latin typeface="Arial" panose="020B0604020202020204" pitchFamily="34" charset="0"/>
                <a:cs typeface="Arial" panose="020B0604020202020204" pitchFamily="34" charset="0"/>
              </a:rPr>
              <a:t>production and consumption</a:t>
            </a:r>
            <a:r>
              <a:rPr lang="en-GB" b="1" dirty="0">
                <a:latin typeface="Arial" panose="020B0604020202020204" pitchFamily="34" charset="0"/>
                <a:cs typeface="Arial" panose="020B0604020202020204" pitchFamily="34" charset="0"/>
              </a:rPr>
              <a:t>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highlight>
                  <a:srgbClr val="FF00FF"/>
                </a:highlight>
                <a:latin typeface="Arial" panose="020B0604020202020204" pitchFamily="34" charset="0"/>
                <a:cs typeface="Arial" panose="020B0604020202020204" pitchFamily="34" charset="0"/>
              </a:rPr>
              <a:t>= </a:t>
            </a:r>
            <a:r>
              <a:rPr lang="en-GB" sz="1400" b="1"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ALL EQUAL </a:t>
            </a:r>
            <a:r>
              <a:rPr lang="en-GB" sz="1400" b="1" cap="small"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t>
            </a:r>
            <a:endParaRPr lang="en-GB" sz="1000" b="1" cap="small" dirty="0">
              <a:highlight>
                <a:srgbClr val="FF00FF"/>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267639B8-210F-44FD-8A43-64B51ACDB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49800055"/>
      </p:ext>
    </p:extLst>
  </p:cSld>
  <p:clrMapOvr>
    <a:masterClrMapping/>
  </p:clrMapOvr>
  <p:transition spd="med" advTm="508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highlight>
                  <a:srgbClr val="F235FF"/>
                </a:highlight>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highlight>
                  <a:srgbClr val="F235FF"/>
                </a:highlight>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a:t>
            </a:r>
            <a:r>
              <a:rPr lang="en-US" sz="2000" b="1" dirty="0">
                <a:highlight>
                  <a:srgbClr val="F235FF"/>
                </a:highlight>
                <a:latin typeface="Arial" panose="020B0604020202020204" pitchFamily="34" charset="0"/>
                <a:cs typeface="Arial" panose="020B0604020202020204" pitchFamily="34" charset="0"/>
              </a:rPr>
              <a:t>economic development </a:t>
            </a:r>
            <a:r>
              <a:rPr lang="en-US" sz="2000" b="1" dirty="0">
                <a:latin typeface="Arial" panose="020B0604020202020204" pitchFamily="34" charset="0"/>
                <a:cs typeface="Arial" panose="020B0604020202020204" pitchFamily="34" charset="0"/>
              </a:rPr>
              <a:t>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a:t>
            </a:r>
            <a:r>
              <a:rPr lang="en-GB" b="1" dirty="0">
                <a:highlight>
                  <a:srgbClr val="FF00FF"/>
                </a:highlight>
                <a:latin typeface="Arial" panose="020B0604020202020204" pitchFamily="34" charset="0"/>
                <a:cs typeface="Arial" panose="020B0604020202020204" pitchFamily="34" charset="0"/>
              </a:rPr>
              <a:t>eco-nomic growth</a:t>
            </a:r>
            <a:r>
              <a:rPr lang="en-GB" b="1" dirty="0">
                <a:latin typeface="Arial" panose="020B0604020202020204" pitchFamily="34" charset="0"/>
                <a:cs typeface="Arial" panose="020B0604020202020204" pitchFamily="34" charset="0"/>
              </a:rPr>
              <a:t> and decent work (9) infrastructure, </a:t>
            </a:r>
            <a:r>
              <a:rPr lang="en-GB" b="1" dirty="0">
                <a:highlight>
                  <a:srgbClr val="FF00FF"/>
                </a:highlight>
                <a:latin typeface="Arial" panose="020B0604020202020204" pitchFamily="34" charset="0"/>
                <a:cs typeface="Arial" panose="020B0604020202020204" pitchFamily="34" charset="0"/>
              </a:rPr>
              <a:t>industrialisation, innova-tion</a:t>
            </a:r>
            <a:r>
              <a:rPr lang="en-GB" b="1" dirty="0">
                <a:latin typeface="Arial" panose="020B0604020202020204" pitchFamily="34" charset="0"/>
                <a:cs typeface="Arial" panose="020B0604020202020204" pitchFamily="34" charset="0"/>
              </a:rPr>
              <a:t> (10) inequality (11) safe settlements (12) sustainable </a:t>
            </a:r>
            <a:r>
              <a:rPr lang="en-GB" b="1" dirty="0">
                <a:highlight>
                  <a:srgbClr val="FF00FF"/>
                </a:highlight>
                <a:latin typeface="Arial" panose="020B0604020202020204" pitchFamily="34" charset="0"/>
                <a:cs typeface="Arial" panose="020B0604020202020204" pitchFamily="34" charset="0"/>
              </a:rPr>
              <a:t>production and consumption</a:t>
            </a:r>
            <a:r>
              <a:rPr lang="en-GB" b="1" dirty="0">
                <a:latin typeface="Arial" panose="020B0604020202020204" pitchFamily="34" charset="0"/>
                <a:cs typeface="Arial" panose="020B0604020202020204" pitchFamily="34" charset="0"/>
              </a:rPr>
              <a:t>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highlight>
                  <a:srgbClr val="FF00FF"/>
                </a:highlight>
                <a:latin typeface="Arial" panose="020B0604020202020204" pitchFamily="34" charset="0"/>
                <a:cs typeface="Arial" panose="020B0604020202020204" pitchFamily="34" charset="0"/>
              </a:rPr>
              <a:t>= </a:t>
            </a:r>
            <a:r>
              <a:rPr lang="en-GB" sz="1400" b="1"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ALL EQUAL </a:t>
            </a:r>
            <a:r>
              <a:rPr lang="en-GB" sz="1400" b="1" cap="small"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t>
            </a:r>
            <a:endParaRPr lang="en-GB" sz="1000" b="1" cap="small" dirty="0">
              <a:highlight>
                <a:srgbClr val="FF00FF"/>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B3B083F-EB3E-42A3-A255-CA86CFDA8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57566047"/>
      </p:ext>
    </p:extLst>
  </p:cSld>
  <p:clrMapOvr>
    <a:masterClrMapping/>
  </p:clrMapOvr>
  <p:transition spd="med" advTm="287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3DBAEC-2309-4332-A950-BB3518F41BFD}"/>
              </a:ext>
            </a:extLst>
          </p:cNvPr>
          <p:cNvPicPr>
            <a:picLocks noChangeAspect="1"/>
          </p:cNvPicPr>
          <p:nvPr/>
        </p:nvPicPr>
        <p:blipFill rotWithShape="1">
          <a:blip r:embed="rId4"/>
          <a:srcRect t="6587" r="-1" b="1121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193A7327-FDA8-4BE2-B26D-35A2DB4C687B}"/>
              </a:ext>
            </a:extLst>
          </p:cNvPr>
          <p:cNvSpPr>
            <a:spLocks noGrp="1"/>
          </p:cNvSpPr>
          <p:nvPr>
            <p:ph type="subTitle" idx="1"/>
          </p:nvPr>
        </p:nvSpPr>
        <p:spPr>
          <a:xfrm>
            <a:off x="477980" y="4872922"/>
            <a:ext cx="4023359" cy="1208141"/>
          </a:xfrm>
        </p:spPr>
        <p:txBody>
          <a:bodyPr>
            <a:normAutofit/>
          </a:bodyPr>
          <a:lstStyle/>
          <a:p>
            <a:pPr algn="l"/>
            <a:r>
              <a:rPr lang="en-US" sz="2000" b="1" dirty="0"/>
              <a:t>Matti Häyry</a:t>
            </a:r>
            <a:endParaRPr lang="LID4096" sz="2000" b="1"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4435909-5812-4828-8A82-DCED9891975D}"/>
              </a:ext>
            </a:extLst>
          </p:cNvPr>
          <p:cNvSpPr/>
          <p:nvPr/>
        </p:nvSpPr>
        <p:spPr bwMode="auto">
          <a:xfrm>
            <a:off x="9456127" y="2976196"/>
            <a:ext cx="2735874" cy="38818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Music playing for soundcheck.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Passification</a:t>
            </a:r>
            <a:r>
              <a:rPr kumimoji="0" lang="en-US" sz="28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ED7D31">
                    <a:lumMod val="20000"/>
                    <a:lumOff val="80000"/>
                  </a:srgbClr>
                </a:solidFill>
                <a:latin typeface="Arial" panose="020B0604020202020204" pitchFamily="34" charset="0"/>
                <a:cs typeface="Arial" panose="020B0604020202020204" pitchFamily="34" charset="0"/>
              </a:rPr>
              <a:t>Performed by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400" b="1" dirty="0">
              <a:solidFill>
                <a:srgbClr val="ED7D31">
                  <a:lumMod val="20000"/>
                  <a:lumOff val="80000"/>
                </a:srgbClr>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ED7D31">
                    <a:lumMod val="20000"/>
                    <a:lumOff val="80000"/>
                  </a:srgbClr>
                </a:solidFill>
                <a:latin typeface="Arial" panose="020B0604020202020204" pitchFamily="34" charset="0"/>
                <a:cs typeface="Arial" panose="020B0604020202020204" pitchFamily="34" charset="0"/>
              </a:rPr>
              <a:t>TME</a:t>
            </a:r>
            <a:endParaRPr kumimoji="0" lang="en-US" sz="28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Music and lyrics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800" b="1" dirty="0">
              <a:solidFill>
                <a:srgbClr val="ED7D31">
                  <a:lumMod val="20000"/>
                  <a:lumOff val="80000"/>
                </a:srgbClr>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rPr>
              <a:t>Matti Häyry</a:t>
            </a:r>
            <a:endParaRPr kumimoji="0" lang="LID4096" sz="2000" b="1" i="0" u="none" strike="noStrike" kern="1200" cap="none" spc="0" normalizeH="0" baseline="0" noProof="0" dirty="0">
              <a:ln>
                <a:noFill/>
              </a:ln>
              <a:solidFill>
                <a:srgbClr val="ED7D31">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14" name="Title 1">
            <a:extLst>
              <a:ext uri="{FF2B5EF4-FFF2-40B4-BE49-F238E27FC236}">
                <a16:creationId xmlns:a16="http://schemas.microsoft.com/office/drawing/2014/main" id="{9E18DEDB-8560-46B6-A946-059D6C1580EE}"/>
              </a:ext>
            </a:extLst>
          </p:cNvPr>
          <p:cNvSpPr>
            <a:spLocks noGrp="1"/>
          </p:cNvSpPr>
          <p:nvPr>
            <p:ph type="ctrTitle"/>
          </p:nvPr>
        </p:nvSpPr>
        <p:spPr>
          <a:xfrm>
            <a:off x="477980" y="845383"/>
            <a:ext cx="4889149" cy="3481114"/>
          </a:xfrm>
        </p:spPr>
        <p:txBody>
          <a:bodyPr anchor="b">
            <a:normAutofit fontScale="90000"/>
          </a:bodyPr>
          <a:lstStyle/>
          <a:p>
            <a:pPr algn="l"/>
            <a:r>
              <a:rPr lang="en-US" sz="4800" b="1" dirty="0">
                <a:solidFill>
                  <a:srgbClr val="FFFF00"/>
                </a:solidFill>
              </a:rPr>
              <a:t>Sustainability and Justice in European Bioeconomy Plans</a:t>
            </a:r>
            <a:br>
              <a:rPr lang="en-US" sz="4800" b="1" dirty="0">
                <a:solidFill>
                  <a:srgbClr val="FFFF00"/>
                </a:solidFill>
              </a:rPr>
            </a:br>
            <a:br>
              <a:rPr lang="en-US" sz="4800" b="1" dirty="0"/>
            </a:br>
            <a:r>
              <a:rPr lang="en-US" sz="3200" b="1" dirty="0"/>
              <a:t>90L52609 </a:t>
            </a:r>
            <a:br>
              <a:rPr lang="en-US" sz="3200" b="1" dirty="0"/>
            </a:br>
            <a:r>
              <a:rPr lang="en-US" sz="3200" b="1" dirty="0"/>
              <a:t>Philosophy of Social Science</a:t>
            </a:r>
            <a:endParaRPr lang="LID4096" sz="3200" b="1" dirty="0"/>
          </a:p>
        </p:txBody>
      </p:sp>
      <p:pic>
        <p:nvPicPr>
          <p:cNvPr id="8" name="Passification">
            <a:hlinkClick r:id="" action="ppaction://media"/>
            <a:extLst>
              <a:ext uri="{FF2B5EF4-FFF2-40B4-BE49-F238E27FC236}">
                <a16:creationId xmlns:a16="http://schemas.microsoft.com/office/drawing/2014/main" id="{798368A5-9A20-468D-B4FB-D8D50188B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2015982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latin typeface="Arial" panose="020B0604020202020204" pitchFamily="34" charset="0"/>
                <a:cs typeface="Arial" panose="020B0604020202020204" pitchFamily="34" charset="0"/>
              </a:rPr>
              <a:t>A Sustainable Bioeconomy for Europe: Strengthening the Connection between Economy, Society and the Environment </a:t>
            </a:r>
            <a:r>
              <a:rPr lang="en-US" sz="2400" b="1" dirty="0">
                <a:solidFill>
                  <a:schemeClr val="tx1"/>
                </a:solidFill>
                <a:latin typeface="Arial" panose="020B0604020202020204" pitchFamily="34" charset="0"/>
                <a:cs typeface="Arial" panose="020B0604020202020204" pitchFamily="34" charset="0"/>
              </a:rPr>
              <a:t>(European Commission 2018, 4):</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reinforce Europe’s position in a highly competitive global economy, thus ensuring the prosperity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45CEFE03-C63B-465E-9429-1544F7AA6F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72440451"/>
      </p:ext>
    </p:extLst>
  </p:cSld>
  <p:clrMapOvr>
    <a:masterClrMapping/>
  </p:clrMapOvr>
  <p:transition spd="med" advTm="744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CHALLENGES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a:t>
            </a:r>
            <a:r>
              <a:rPr lang="en-US" sz="2400" b="1" dirty="0">
                <a:solidFill>
                  <a:schemeClr val="tx1"/>
                </a:solidFill>
                <a:highlight>
                  <a:srgbClr val="00FF00"/>
                </a:highlight>
                <a:latin typeface="Arial" panose="020B0604020202020204" pitchFamily="34" charset="0"/>
                <a:cs typeface="Arial" panose="020B0604020202020204" pitchFamily="34" charset="0"/>
              </a:rPr>
              <a:t>limited resources</a:t>
            </a:r>
            <a:r>
              <a:rPr lang="en-US" sz="2400" b="1" dirty="0">
                <a:solidFill>
                  <a:schemeClr val="tx1"/>
                </a:solidFill>
                <a:latin typeface="Arial" panose="020B0604020202020204" pitchFamily="34" charset="0"/>
                <a:cs typeface="Arial" panose="020B0604020202020204" pitchFamily="34" charset="0"/>
              </a:rPr>
              <a:t>. Global challenges like </a:t>
            </a:r>
            <a:r>
              <a:rPr lang="en-US" sz="2400" b="1" dirty="0">
                <a:solidFill>
                  <a:schemeClr val="tx1"/>
                </a:solidFill>
                <a:highlight>
                  <a:srgbClr val="00FF00"/>
                </a:highlight>
                <a:latin typeface="Arial" panose="020B0604020202020204" pitchFamily="34" charset="0"/>
                <a:cs typeface="Arial" panose="020B0604020202020204" pitchFamily="34" charset="0"/>
              </a:rPr>
              <a:t>climate change</a:t>
            </a:r>
            <a:r>
              <a:rPr lang="en-US" sz="2400" b="1" dirty="0">
                <a:solidFill>
                  <a:schemeClr val="tx1"/>
                </a:solidFill>
                <a:latin typeface="Arial" panose="020B0604020202020204" pitchFamily="34" charset="0"/>
                <a:cs typeface="Arial" panose="020B0604020202020204" pitchFamily="34" charset="0"/>
              </a:rPr>
              <a:t>, land and </a:t>
            </a:r>
            <a:r>
              <a:rPr lang="en-US" sz="2400" b="1" dirty="0">
                <a:solidFill>
                  <a:schemeClr val="tx1"/>
                </a:solidFill>
                <a:highlight>
                  <a:srgbClr val="00FF00"/>
                </a:highlight>
                <a:latin typeface="Arial" panose="020B0604020202020204" pitchFamily="34" charset="0"/>
                <a:cs typeface="Arial" panose="020B0604020202020204" pitchFamily="34" charset="0"/>
              </a:rPr>
              <a:t>ecosystem degradation</a:t>
            </a:r>
            <a:r>
              <a:rPr lang="en-US" sz="2400" b="1" dirty="0">
                <a:solidFill>
                  <a:schemeClr val="tx1"/>
                </a:solidFill>
                <a:latin typeface="Arial" panose="020B0604020202020204" pitchFamily="34" charset="0"/>
                <a:cs typeface="Arial" panose="020B0604020202020204" pitchFamily="34" charset="0"/>
              </a:rPr>
              <a:t>, coupled with a </a:t>
            </a:r>
            <a:r>
              <a:rPr lang="en-US" sz="2400" b="1" dirty="0">
                <a:solidFill>
                  <a:schemeClr val="tx1"/>
                </a:solidFill>
                <a:highlight>
                  <a:srgbClr val="00FF00"/>
                </a:highlight>
                <a:latin typeface="Arial" panose="020B0604020202020204" pitchFamily="34" charset="0"/>
                <a:cs typeface="Arial" panose="020B0604020202020204" pitchFamily="34" charset="0"/>
              </a:rPr>
              <a:t>growing population</a:t>
            </a:r>
            <a:r>
              <a:rPr lang="en-US" sz="2400" b="1" dirty="0">
                <a:solidFill>
                  <a:schemeClr val="tx1"/>
                </a:solidFill>
                <a:latin typeface="Arial" panose="020B0604020202020204" pitchFamily="34" charset="0"/>
                <a:cs typeface="Arial" panose="020B0604020202020204" pitchFamily="34" charset="0"/>
              </a:rPr>
              <a:t> force us to seek new ways of producing and consuming that respect the ecological boundaries of our planet. At the same time, the need to achieve sustainability constitutes a strong incentive to modernise our industries and to reinforce Europe’s position </a:t>
            </a:r>
            <a:r>
              <a:rPr lang="en-US" sz="2400" b="1" dirty="0">
                <a:solidFill>
                  <a:schemeClr val="tx1"/>
                </a:solidFill>
                <a:highlight>
                  <a:srgbClr val="00FF00"/>
                </a:highlight>
                <a:latin typeface="Arial" panose="020B0604020202020204" pitchFamily="34" charset="0"/>
                <a:cs typeface="Arial" panose="020B0604020202020204" pitchFamily="34" charset="0"/>
              </a:rPr>
              <a:t>in a highly competitive global economy</a:t>
            </a:r>
            <a:r>
              <a:rPr lang="en-US" sz="2400" b="1" dirty="0">
                <a:solidFill>
                  <a:schemeClr val="tx1"/>
                </a:solidFill>
                <a:latin typeface="Arial" panose="020B0604020202020204" pitchFamily="34" charset="0"/>
                <a:cs typeface="Arial" panose="020B0604020202020204" pitchFamily="34" charset="0"/>
              </a:rPr>
              <a:t>, thus </a:t>
            </a:r>
            <a:r>
              <a:rPr lang="en-US" sz="2400" b="1" dirty="0">
                <a:solidFill>
                  <a:schemeClr val="tx1"/>
                </a:solidFill>
                <a:highlight>
                  <a:srgbClr val="00FF00"/>
                </a:highlight>
                <a:latin typeface="Arial" panose="020B0604020202020204" pitchFamily="34" charset="0"/>
                <a:cs typeface="Arial" panose="020B0604020202020204" pitchFamily="34" charset="0"/>
              </a:rPr>
              <a:t>ensuring the prosperity of its citizens</a:t>
            </a:r>
            <a:r>
              <a:rPr lang="en-US" sz="2400" b="1" dirty="0">
                <a:solidFill>
                  <a:schemeClr val="tx1"/>
                </a:solidFill>
                <a:latin typeface="Arial" panose="020B0604020202020204" pitchFamily="34" charset="0"/>
                <a:cs typeface="Arial" panose="020B0604020202020204" pitchFamily="34" charset="0"/>
              </a:rPr>
              <a:t>.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921D255-F431-4B00-8477-26AA0E9C01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94728085"/>
      </p:ext>
    </p:extLst>
  </p:cSld>
  <p:clrMapOvr>
    <a:masterClrMapping/>
  </p:clrMapOvr>
  <p:transition spd="med" advTm="351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DEMANDS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a:t>
            </a:r>
            <a:r>
              <a:rPr lang="en-US" sz="2400" b="1" dirty="0">
                <a:solidFill>
                  <a:schemeClr val="tx1"/>
                </a:solidFill>
                <a:highlight>
                  <a:srgbClr val="FFFF00"/>
                </a:highlight>
                <a:latin typeface="Arial" panose="020B0604020202020204" pitchFamily="34" charset="0"/>
                <a:cs typeface="Arial" panose="020B0604020202020204" pitchFamily="34" charset="0"/>
              </a:rPr>
              <a:t>respect the ecological boundaries of our planet</a:t>
            </a:r>
            <a:r>
              <a:rPr lang="en-US" sz="2400" b="1" dirty="0">
                <a:solidFill>
                  <a:schemeClr val="tx1"/>
                </a:solidFill>
                <a:latin typeface="Arial" panose="020B0604020202020204" pitchFamily="34" charset="0"/>
                <a:cs typeface="Arial" panose="020B0604020202020204" pitchFamily="34" charset="0"/>
              </a:rPr>
              <a:t>. At the same time, the need to </a:t>
            </a:r>
            <a:r>
              <a:rPr lang="en-US" sz="2400" b="1" dirty="0">
                <a:solidFill>
                  <a:schemeClr val="tx1"/>
                </a:solidFill>
                <a:highlight>
                  <a:srgbClr val="FFFF00"/>
                </a:highlight>
                <a:latin typeface="Arial" panose="020B0604020202020204" pitchFamily="34" charset="0"/>
                <a:cs typeface="Arial" panose="020B0604020202020204" pitchFamily="34" charset="0"/>
              </a:rPr>
              <a:t>achieve sustainability</a:t>
            </a:r>
            <a:r>
              <a:rPr lang="en-US" sz="2400" b="1" dirty="0">
                <a:solidFill>
                  <a:schemeClr val="tx1"/>
                </a:solidFill>
                <a:latin typeface="Arial" panose="020B0604020202020204" pitchFamily="34" charset="0"/>
                <a:cs typeface="Arial" panose="020B0604020202020204" pitchFamily="34" charset="0"/>
              </a:rPr>
              <a:t> constitutes a strong incentive to modernise our industries and to reinforce Europe’s position in a highly competitive global economy, thus ensuring the prosperity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E15624A-8680-47D4-87D0-6D3D299B8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82531895"/>
      </p:ext>
    </p:extLst>
  </p:cSld>
  <p:clrMapOvr>
    <a:masterClrMapping/>
  </p:clrMapOvr>
  <p:transition spd="med" advTm="119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MEANS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a:t>
            </a:r>
            <a:r>
              <a:rPr lang="en-US" sz="2400" b="1" dirty="0">
                <a:solidFill>
                  <a:schemeClr val="tx1"/>
                </a:solidFill>
                <a:highlight>
                  <a:srgbClr val="00FFFF"/>
                </a:highlight>
                <a:latin typeface="Arial" panose="020B0604020202020204" pitchFamily="34" charset="0"/>
                <a:cs typeface="Arial" panose="020B0604020202020204" pitchFamily="34" charset="0"/>
              </a:rPr>
              <a:t>reinforce</a:t>
            </a:r>
            <a:r>
              <a:rPr lang="en-US" sz="2400" b="1" dirty="0">
                <a:solidFill>
                  <a:schemeClr val="tx1"/>
                </a:solidFill>
                <a:latin typeface="Arial" panose="020B0604020202020204" pitchFamily="34" charset="0"/>
                <a:cs typeface="Arial" panose="020B0604020202020204" pitchFamily="34" charset="0"/>
              </a:rPr>
              <a:t> </a:t>
            </a:r>
            <a:r>
              <a:rPr lang="en-US" sz="2400" b="1" dirty="0">
                <a:solidFill>
                  <a:schemeClr val="tx1"/>
                </a:solidFill>
                <a:highlight>
                  <a:srgbClr val="00FFFF"/>
                </a:highlight>
                <a:latin typeface="Arial" panose="020B0604020202020204" pitchFamily="34" charset="0"/>
                <a:cs typeface="Arial" panose="020B0604020202020204" pitchFamily="34" charset="0"/>
              </a:rPr>
              <a:t>Europe’s position </a:t>
            </a:r>
            <a:r>
              <a:rPr lang="en-US" sz="2400" b="1" dirty="0">
                <a:solidFill>
                  <a:schemeClr val="tx1"/>
                </a:solidFill>
                <a:latin typeface="Arial" panose="020B0604020202020204" pitchFamily="34" charset="0"/>
                <a:cs typeface="Arial" panose="020B0604020202020204" pitchFamily="34" charset="0"/>
              </a:rPr>
              <a:t>in a highly competitive global economy, thus </a:t>
            </a:r>
            <a:r>
              <a:rPr lang="en-US" sz="2400" b="1" dirty="0">
                <a:solidFill>
                  <a:schemeClr val="tx1"/>
                </a:solidFill>
                <a:highlight>
                  <a:srgbClr val="00FFFF"/>
                </a:highlight>
                <a:latin typeface="Arial" panose="020B0604020202020204" pitchFamily="34" charset="0"/>
                <a:cs typeface="Arial" panose="020B0604020202020204" pitchFamily="34" charset="0"/>
              </a:rPr>
              <a:t>ensuring the prosperity of its citizens</a:t>
            </a:r>
            <a:r>
              <a:rPr lang="en-US" sz="2400" b="1" dirty="0">
                <a:solidFill>
                  <a:schemeClr val="tx1"/>
                </a:solidFill>
                <a:latin typeface="Arial" panose="020B0604020202020204" pitchFamily="34" charset="0"/>
                <a:cs typeface="Arial" panose="020B0604020202020204" pitchFamily="34" charset="0"/>
              </a:rPr>
              <a:t>. To tackle these challenges, we must improve and innovate the way we produce and consume food, products and materials within </a:t>
            </a:r>
            <a:r>
              <a:rPr lang="en-US" sz="2400" b="1" dirty="0">
                <a:solidFill>
                  <a:schemeClr val="tx1"/>
                </a:solidFill>
                <a:highlight>
                  <a:srgbClr val="00FFFF"/>
                </a:highlight>
                <a:latin typeface="Arial" panose="020B0604020202020204" pitchFamily="34" charset="0"/>
                <a:cs typeface="Arial" panose="020B0604020202020204" pitchFamily="34" charset="0"/>
              </a:rPr>
              <a:t>healthy ecosystems </a:t>
            </a:r>
            <a:r>
              <a:rPr lang="en-US" sz="2400" b="1" dirty="0">
                <a:solidFill>
                  <a:schemeClr val="tx1"/>
                </a:solidFill>
                <a:latin typeface="Arial" panose="020B0604020202020204" pitchFamily="34" charset="0"/>
                <a:cs typeface="Arial" panose="020B0604020202020204" pitchFamily="34" charset="0"/>
              </a:rPr>
              <a:t>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70A0B01-F0D6-4009-92C4-8E06BC874A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82744472"/>
      </p:ext>
    </p:extLst>
  </p:cSld>
  <p:clrMapOvr>
    <a:masterClrMapping/>
  </p:clrMapOvr>
  <p:transition spd="med" advTm="206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SOLUTIONS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a:t>
            </a:r>
            <a:r>
              <a:rPr lang="en-US" sz="2400" b="1" dirty="0">
                <a:solidFill>
                  <a:schemeClr val="tx1"/>
                </a:solidFill>
                <a:highlight>
                  <a:srgbClr val="FF00FF"/>
                </a:highlight>
                <a:latin typeface="Arial" panose="020B0604020202020204" pitchFamily="34" charset="0"/>
                <a:cs typeface="Arial" panose="020B0604020202020204" pitchFamily="34" charset="0"/>
              </a:rPr>
              <a:t>modernise our industries</a:t>
            </a:r>
            <a:r>
              <a:rPr lang="en-US" sz="2400" b="1" dirty="0">
                <a:solidFill>
                  <a:schemeClr val="tx1"/>
                </a:solidFill>
                <a:latin typeface="Arial" panose="020B0604020202020204" pitchFamily="34" charset="0"/>
                <a:cs typeface="Arial" panose="020B0604020202020204" pitchFamily="34" charset="0"/>
              </a:rPr>
              <a:t> and to reinforce Europe’s position in a highly competitive global economy, thus ensuring the prosperity of its citizens. To tackle these challenges, we must </a:t>
            </a:r>
            <a:r>
              <a:rPr lang="en-US" sz="2400" b="1" dirty="0">
                <a:solidFill>
                  <a:schemeClr val="tx1"/>
                </a:solidFill>
                <a:highlight>
                  <a:srgbClr val="FF00FF"/>
                </a:highlight>
                <a:latin typeface="Arial" panose="020B0604020202020204" pitchFamily="34" charset="0"/>
                <a:cs typeface="Arial" panose="020B0604020202020204" pitchFamily="34" charset="0"/>
              </a:rPr>
              <a:t>improve and innovate the way we produce and consume</a:t>
            </a:r>
            <a:r>
              <a:rPr lang="en-US" sz="2400" b="1" dirty="0">
                <a:solidFill>
                  <a:schemeClr val="tx1"/>
                </a:solidFill>
                <a:latin typeface="Arial" panose="020B0604020202020204" pitchFamily="34" charset="0"/>
                <a:cs typeface="Arial" panose="020B0604020202020204" pitchFamily="34" charset="0"/>
              </a:rPr>
              <a:t> food, products and materials within healthy ecosystems through a </a:t>
            </a:r>
            <a:r>
              <a:rPr lang="en-US" sz="2400" b="1" dirty="0">
                <a:solidFill>
                  <a:schemeClr val="tx1"/>
                </a:solidFill>
                <a:highlight>
                  <a:srgbClr val="FF00FF"/>
                </a:highlight>
                <a:latin typeface="Arial" panose="020B0604020202020204" pitchFamily="34" charset="0"/>
                <a:cs typeface="Arial" panose="020B0604020202020204" pitchFamily="34" charset="0"/>
              </a:rPr>
              <a:t>sustainable bioeconomy</a:t>
            </a:r>
            <a:r>
              <a:rPr lang="en-US" sz="2400" b="1" dirty="0">
                <a:solidFill>
                  <a:schemeClr val="tx1"/>
                </a:solidFill>
                <a:latin typeface="Arial" panose="020B0604020202020204" pitchFamily="34" charset="0"/>
                <a:cs typeface="Arial" panose="020B0604020202020204" pitchFamily="34" charset="0"/>
              </a:rPr>
              <a:t>.”</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F1B4B91-D33F-4C9A-ABAA-FE3C12810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30912797"/>
      </p:ext>
    </p:extLst>
  </p:cSld>
  <p:clrMapOvr>
    <a:masterClrMapping/>
  </p:clrMapOvr>
  <p:transition spd="med" advTm="21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OUTCOMES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reinforce </a:t>
            </a:r>
            <a:r>
              <a:rPr lang="en-US" sz="2400" b="1" dirty="0">
                <a:solidFill>
                  <a:schemeClr val="tx1"/>
                </a:solidFill>
                <a:highlight>
                  <a:srgbClr val="FF0000"/>
                </a:highlight>
                <a:latin typeface="Arial" panose="020B0604020202020204" pitchFamily="34" charset="0"/>
                <a:cs typeface="Arial" panose="020B0604020202020204" pitchFamily="34" charset="0"/>
              </a:rPr>
              <a:t>Europe’s</a:t>
            </a:r>
            <a:r>
              <a:rPr lang="en-US" sz="2400" b="1" dirty="0">
                <a:solidFill>
                  <a:schemeClr val="tx1"/>
                </a:solidFill>
                <a:latin typeface="Arial" panose="020B0604020202020204" pitchFamily="34" charset="0"/>
                <a:cs typeface="Arial" panose="020B0604020202020204" pitchFamily="34" charset="0"/>
              </a:rPr>
              <a:t> position in a highly competitive global economy, thus ensuring the </a:t>
            </a:r>
            <a:r>
              <a:rPr lang="en-US" sz="2400" b="1" dirty="0">
                <a:solidFill>
                  <a:schemeClr val="tx1"/>
                </a:solidFill>
                <a:highlight>
                  <a:srgbClr val="FF0000"/>
                </a:highlight>
                <a:latin typeface="Arial" panose="020B0604020202020204" pitchFamily="34" charset="0"/>
                <a:cs typeface="Arial" panose="020B0604020202020204" pitchFamily="34" charset="0"/>
              </a:rPr>
              <a:t>prosperity</a:t>
            </a:r>
            <a:r>
              <a:rPr lang="en-US" sz="2400" b="1" dirty="0">
                <a:solidFill>
                  <a:schemeClr val="tx1"/>
                </a:solidFill>
                <a:latin typeface="Arial" panose="020B0604020202020204" pitchFamily="34" charset="0"/>
                <a:cs typeface="Arial" panose="020B0604020202020204" pitchFamily="34" charset="0"/>
              </a:rPr>
              <a:t>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0CD35BF-BA33-4C98-B59E-A04AF47C2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45980213"/>
      </p:ext>
    </p:extLst>
  </p:cSld>
  <p:clrMapOvr>
    <a:masterClrMapping/>
  </p:clrMapOvr>
  <p:transition spd="med" advTm="209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868085" y="654908"/>
            <a:ext cx="2063055" cy="11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Times New Roman" panose="02020603050405020304" pitchFamily="18" charset="0"/>
                <a:cs typeface="Times New Roman" panose="02020603050405020304" pitchFamily="18" charset="0"/>
              </a:rPr>
              <a:t>Secure European prosperity</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0213" y="660140"/>
            <a:ext cx="2054885"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European prosperity is declining</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0213" y="2215643"/>
            <a:ext cx="2037124"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black"/>
                </a:solidFill>
                <a:latin typeface="Times New Roman" panose="02020603050405020304" pitchFamily="18" charset="0"/>
                <a:cs typeface="Times New Roman" panose="02020603050405020304" pitchFamily="18" charset="0"/>
              </a:rPr>
              <a:t>Land and ecosystems are degrading</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a:spLocks/>
          </p:cNvSpPr>
          <p:nvPr/>
        </p:nvSpPr>
        <p:spPr>
          <a:xfrm>
            <a:off x="199440" y="3771146"/>
            <a:ext cx="2054884"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The climate is changing for the worse</a:t>
            </a:r>
          </a:p>
        </p:txBody>
      </p:sp>
      <p:sp>
        <p:nvSpPr>
          <p:cNvPr id="7" name="Rectangle 6"/>
          <p:cNvSpPr/>
          <p:nvPr/>
        </p:nvSpPr>
        <p:spPr>
          <a:xfrm>
            <a:off x="2681441" y="654908"/>
            <a:ext cx="1759527" cy="30007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We need to achieve economic and social sustain-ability</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58257" y="654908"/>
            <a:ext cx="2249758" cy="336296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Move towards a sustainable bioeconomy: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Modernise industries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Innovate and improve pro-duction and consumption</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2681441" y="3771146"/>
            <a:ext cx="1759527" cy="300035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prstClr val="black"/>
                </a:solidFill>
                <a:latin typeface="Times New Roman" panose="02020603050405020304" pitchFamily="18" charset="0"/>
                <a:cs typeface="Times New Roman" panose="02020603050405020304" pitchFamily="18" charset="0"/>
              </a:rPr>
              <a:t>We must “respect the ecological boundaries of our planet”</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68085" y="1803712"/>
            <a:ext cx="2063055" cy="11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a:solidFill>
                  <a:prstClr val="black"/>
                </a:solidFill>
                <a:latin typeface="Times New Roman" panose="02020603050405020304" pitchFamily="18" charset="0"/>
                <a:cs typeface="Times New Roman" panose="02020603050405020304" pitchFamily="18" charset="0"/>
              </a:rPr>
              <a:t>Retain EU’s position in the global market </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903366" y="3771146"/>
            <a:ext cx="2051164" cy="1148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Keep eco-systems healthy</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61779" y="-12295"/>
            <a:ext cx="2551596"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CHALLENGES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2533761" y="-12296"/>
            <a:ext cx="2054885"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DEMANDS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4899645" y="-12296"/>
            <a:ext cx="2054885"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MEANS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7358257" y="-12297"/>
            <a:ext cx="2249758"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SOLUTIONS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9871819" y="-12297"/>
            <a:ext cx="2215839" cy="60435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OUTCOMES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10035132" y="660140"/>
            <a:ext cx="1984307"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May promote regional prosperity</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p:cNvSpPr/>
          <p:nvPr/>
        </p:nvSpPr>
        <p:spPr>
          <a:xfrm>
            <a:off x="-72759" y="-162776"/>
            <a:ext cx="12192000" cy="4561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121EEC7-BA29-4B1B-954C-976F259B6677}"/>
              </a:ext>
            </a:extLst>
          </p:cNvPr>
          <p:cNvSpPr>
            <a:spLocks/>
          </p:cNvSpPr>
          <p:nvPr/>
        </p:nvSpPr>
        <p:spPr>
          <a:xfrm>
            <a:off x="220988" y="5326649"/>
            <a:ext cx="2033336"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black"/>
                </a:solidFill>
                <a:latin typeface="Times New Roman" panose="02020603050405020304" pitchFamily="18" charset="0"/>
                <a:cs typeface="Times New Roman" panose="02020603050405020304" pitchFamily="18" charset="0"/>
              </a:rPr>
              <a:t>The world has limited resources</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211A9260-E279-49D6-9233-81FFAF5CB210}"/>
              </a:ext>
            </a:extLst>
          </p:cNvPr>
          <p:cNvSpPr txBox="1">
            <a:spLocks/>
          </p:cNvSpPr>
          <p:nvPr/>
        </p:nvSpPr>
        <p:spPr>
          <a:xfrm>
            <a:off x="5280060" y="5572709"/>
            <a:ext cx="6406151" cy="94787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a:t>
            </a:r>
          </a:p>
          <a:p>
            <a:pPr algn="ctr"/>
            <a:r>
              <a:rPr lang="en-US" sz="3600" b="1" dirty="0">
                <a:latin typeface="Arial" panose="020B0604020202020204" pitchFamily="34" charset="0"/>
                <a:cs typeface="Arial" panose="020B0604020202020204" pitchFamily="34" charset="0"/>
              </a:rPr>
              <a:t>Bioeconomy Strategy</a:t>
            </a:r>
            <a:endParaRPr lang="LID4096" sz="36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8210225-D179-410F-B86B-E1EEAB928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19639059"/>
      </p:ext>
    </p:extLst>
  </p:cSld>
  <p:clrMapOvr>
    <a:masterClrMapping/>
  </p:clrMapOvr>
  <p:transition spd="med" advTm="68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16672042-3BF9-423D-A432-8820879535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347057"/>
      </p:ext>
    </p:extLst>
  </p:cSld>
  <p:clrMapOvr>
    <a:masterClrMapping/>
  </p:clrMapOvr>
  <p:transition spd="med" advTm="558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627A7BF-EC8A-4322-BF3D-6A8021ED30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504405177"/>
      </p:ext>
    </p:extLst>
  </p:cSld>
  <p:clrMapOvr>
    <a:masterClrMapping/>
  </p:clrMapOvr>
  <p:transition spd="med" advTm="502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A8DE140-793B-4FAC-8703-B60F12C09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54914548"/>
      </p:ext>
    </p:extLst>
  </p:cSld>
  <p:clrMapOvr>
    <a:masterClrMapping/>
  </p:clrMapOvr>
  <p:transition spd="med" advTm="43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 &amp; Maarit Laihonen</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4"/>
            </a:endParaRPr>
          </a:p>
          <a:p>
            <a:pPr algn="ctr">
              <a:lnSpc>
                <a:spcPct val="80000"/>
              </a:lnSpc>
              <a:buFontTx/>
              <a:buNone/>
            </a:pPr>
            <a:r>
              <a:rPr lang="en-GB" sz="1800" b="1" kern="0" dirty="0">
                <a:latin typeface="Arial" charset="0"/>
              </a:rPr>
              <a:t>90L52609 Philosophy of Social Science</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4</a:t>
            </a:r>
            <a:endParaRPr lang="en-GB" sz="1800" b="1" kern="0" dirty="0">
              <a:latin typeface="Arial" panose="020B0604020202020204" pitchFamily="34" charset="0"/>
              <a:cs typeface="Arial" panose="020B0604020202020204" pitchFamily="34" charset="0"/>
            </a:endParaRPr>
          </a:p>
          <a:p>
            <a:pPr algn="ctr">
              <a:lnSpc>
                <a:spcPct val="80000"/>
              </a:lnSpc>
              <a:buFontTx/>
              <a:buNone/>
            </a:pPr>
            <a:endParaRPr lang="en-GB" sz="18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843791C-B91B-478C-B6A9-539E562AF05B}"/>
              </a:ext>
            </a:extLst>
          </p:cNvPr>
          <p:cNvSpPr/>
          <p:nvPr/>
        </p:nvSpPr>
        <p:spPr>
          <a:xfrm>
            <a:off x="3048000" y="2933897"/>
            <a:ext cx="6096000" cy="646331"/>
          </a:xfrm>
          <a:prstGeom prst="rect">
            <a:avLst/>
          </a:prstGeom>
        </p:spPr>
        <p:txBody>
          <a:bodyPr>
            <a:spAutoFit/>
          </a:bodyPr>
          <a:lstStyle/>
          <a:p>
            <a:pPr algn="ctr"/>
            <a:r>
              <a:rPr lang="en-GB" b="1" dirty="0">
                <a:latin typeface="Arial" charset="0"/>
              </a:rPr>
              <a:t>After the session, you will all have an intelligent question concerning the lecture’s content.</a:t>
            </a:r>
            <a:endParaRPr lang="LID4096" dirty="0"/>
          </a:p>
        </p:txBody>
      </p:sp>
      <p:sp>
        <p:nvSpPr>
          <p:cNvPr id="4" name="Left Bracket 3">
            <a:extLst>
              <a:ext uri="{FF2B5EF4-FFF2-40B4-BE49-F238E27FC236}">
                <a16:creationId xmlns:a16="http://schemas.microsoft.com/office/drawing/2014/main" id="{189DCEB2-408F-4E5F-BF9F-8F9CBC84062F}"/>
              </a:ext>
            </a:extLst>
          </p:cNvPr>
          <p:cNvSpPr/>
          <p:nvPr/>
        </p:nvSpPr>
        <p:spPr>
          <a:xfrm>
            <a:off x="3305908" y="3008923"/>
            <a:ext cx="132861" cy="42789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LID4096">
              <a:ln w="0"/>
              <a:effectLst>
                <a:outerShdw blurRad="38100" dist="19050" dir="2700000" algn="tl" rotWithShape="0">
                  <a:schemeClr val="dk1">
                    <a:alpha val="40000"/>
                  </a:schemeClr>
                </a:outerShdw>
              </a:effectLst>
            </a:endParaRPr>
          </a:p>
        </p:txBody>
      </p:sp>
      <p:sp>
        <p:nvSpPr>
          <p:cNvPr id="7" name="Left Bracket 6">
            <a:extLst>
              <a:ext uri="{FF2B5EF4-FFF2-40B4-BE49-F238E27FC236}">
                <a16:creationId xmlns:a16="http://schemas.microsoft.com/office/drawing/2014/main" id="{D0575EFF-6E00-4430-AC2D-2EE10F4BF60B}"/>
              </a:ext>
            </a:extLst>
          </p:cNvPr>
          <p:cNvSpPr/>
          <p:nvPr/>
        </p:nvSpPr>
        <p:spPr>
          <a:xfrm rot="10800000">
            <a:off x="8753233" y="3008923"/>
            <a:ext cx="132861" cy="42789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LID4096">
              <a:ln w="0"/>
              <a:effectLst>
                <a:outerShdw blurRad="38100" dist="19050" dir="2700000" algn="tl" rotWithShape="0">
                  <a:schemeClr val="dk1">
                    <a:alpha val="40000"/>
                  </a:schemeClr>
                </a:outerShdw>
              </a:effectLst>
            </a:endParaRPr>
          </a:p>
        </p:txBody>
      </p:sp>
      <p:pic>
        <p:nvPicPr>
          <p:cNvPr id="5" name="Audio 4">
            <a:hlinkClick r:id="" action="ppaction://media"/>
            <a:extLst>
              <a:ext uri="{FF2B5EF4-FFF2-40B4-BE49-F238E27FC236}">
                <a16:creationId xmlns:a16="http://schemas.microsoft.com/office/drawing/2014/main" id="{1FF2B809-D1AB-4FEC-AC2B-17E630EF81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87480647"/>
      </p:ext>
    </p:extLst>
  </p:cSld>
  <p:clrMapOvr>
    <a:masterClrMapping/>
  </p:clrMapOvr>
  <p:transition spd="med" advTm="434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14491EB-9AA0-4F23-A556-9452903525BA}"/>
              </a:ext>
            </a:extLst>
          </p:cNvPr>
          <p:cNvSpPr/>
          <p:nvPr/>
        </p:nvSpPr>
        <p:spPr bwMode="auto">
          <a:xfrm>
            <a:off x="364784" y="6207949"/>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EF08EF3-9DED-47FD-A4F3-33DEB8AD8836}"/>
              </a:ext>
            </a:extLst>
          </p:cNvPr>
          <p:cNvSpPr/>
          <p:nvPr/>
        </p:nvSpPr>
        <p:spPr>
          <a:xfrm>
            <a:off x="8941777" y="6076968"/>
            <a:ext cx="1266092" cy="67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Oval 19">
            <a:extLst>
              <a:ext uri="{FF2B5EF4-FFF2-40B4-BE49-F238E27FC236}">
                <a16:creationId xmlns:a16="http://schemas.microsoft.com/office/drawing/2014/main" id="{8812A1F7-271A-49F2-8DF8-816491821E6D}"/>
              </a:ext>
            </a:extLst>
          </p:cNvPr>
          <p:cNvSpPr/>
          <p:nvPr/>
        </p:nvSpPr>
        <p:spPr>
          <a:xfrm>
            <a:off x="10335358" y="3530112"/>
            <a:ext cx="1081454" cy="4352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Oval 20">
            <a:extLst>
              <a:ext uri="{FF2B5EF4-FFF2-40B4-BE49-F238E27FC236}">
                <a16:creationId xmlns:a16="http://schemas.microsoft.com/office/drawing/2014/main" id="{29A41824-80D9-45FD-BB48-E0C08A5EB7D4}"/>
              </a:ext>
            </a:extLst>
          </p:cNvPr>
          <p:cNvSpPr/>
          <p:nvPr/>
        </p:nvSpPr>
        <p:spPr>
          <a:xfrm>
            <a:off x="272927" y="6076968"/>
            <a:ext cx="3011000" cy="67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Audio 6">
            <a:hlinkClick r:id="" action="ppaction://media"/>
            <a:extLst>
              <a:ext uri="{FF2B5EF4-FFF2-40B4-BE49-F238E27FC236}">
                <a16:creationId xmlns:a16="http://schemas.microsoft.com/office/drawing/2014/main" id="{13EB8094-18CA-478A-9171-6B3B1832B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98733533"/>
      </p:ext>
    </p:extLst>
  </p:cSld>
  <p:clrMapOvr>
    <a:masterClrMapping/>
  </p:clrMapOvr>
  <p:transition spd="med" advTm="97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032DB-490C-4A41-8491-6DD6DFA0B4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56" b="12704"/>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8C5F1617-FEEF-4481-AB42-BA306A7BB219}"/>
              </a:ext>
            </a:extLst>
          </p:cNvPr>
          <p:cNvSpPr/>
          <p:nvPr/>
        </p:nvSpPr>
        <p:spPr>
          <a:xfrm>
            <a:off x="7315200" y="215900"/>
            <a:ext cx="4762480" cy="178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Break</a:t>
            </a:r>
          </a:p>
          <a:p>
            <a:pPr algn="ctr"/>
            <a:endParaRPr lang="en-US" sz="800" b="1" dirty="0">
              <a:solidFill>
                <a:schemeClr val="bg1"/>
              </a:solidFill>
            </a:endParaRPr>
          </a:p>
          <a:p>
            <a:pPr algn="ctr"/>
            <a:r>
              <a:rPr lang="en-US" sz="2800" b="1" dirty="0">
                <a:solidFill>
                  <a:schemeClr val="bg1"/>
                </a:solidFill>
              </a:rPr>
              <a:t>Ten minutes</a:t>
            </a:r>
          </a:p>
          <a:p>
            <a:pPr algn="ctr"/>
            <a:endParaRPr lang="en-US" sz="800" b="1" dirty="0">
              <a:solidFill>
                <a:schemeClr val="bg1"/>
              </a:solidFill>
            </a:endParaRPr>
          </a:p>
          <a:p>
            <a:pPr algn="ctr"/>
            <a:r>
              <a:rPr lang="en-US" sz="2800" b="1" dirty="0">
                <a:solidFill>
                  <a:schemeClr val="bg1"/>
                </a:solidFill>
              </a:rPr>
              <a:t>Think about your question</a:t>
            </a:r>
            <a:endParaRPr lang="LID4096" sz="2800" b="1" dirty="0">
              <a:solidFill>
                <a:schemeClr val="bg1"/>
              </a:solidFill>
            </a:endParaRPr>
          </a:p>
        </p:txBody>
      </p:sp>
      <p:pic>
        <p:nvPicPr>
          <p:cNvPr id="5" name="Audio 4">
            <a:hlinkClick r:id="" action="ppaction://media"/>
            <a:extLst>
              <a:ext uri="{FF2B5EF4-FFF2-40B4-BE49-F238E27FC236}">
                <a16:creationId xmlns:a16="http://schemas.microsoft.com/office/drawing/2014/main" id="{B53E9913-3BAA-41AB-865C-9B14CCBF5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02989170"/>
      </p:ext>
    </p:extLst>
  </p:cSld>
  <p:clrMapOvr>
    <a:masterClrMapping/>
  </p:clrMapOvr>
  <p:transition spd="med" advTm="103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032DB-490C-4A41-8491-6DD6DFA0B4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56" b="12704"/>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8C5F1617-FEEF-4481-AB42-BA306A7BB219}"/>
              </a:ext>
            </a:extLst>
          </p:cNvPr>
          <p:cNvSpPr/>
          <p:nvPr/>
        </p:nvSpPr>
        <p:spPr>
          <a:xfrm>
            <a:off x="7315200" y="215900"/>
            <a:ext cx="4762480" cy="178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Break</a:t>
            </a:r>
          </a:p>
          <a:p>
            <a:pPr algn="ctr"/>
            <a:endParaRPr lang="en-US" sz="800" b="1" dirty="0">
              <a:solidFill>
                <a:schemeClr val="bg1"/>
              </a:solidFill>
            </a:endParaRPr>
          </a:p>
          <a:p>
            <a:pPr algn="ctr"/>
            <a:r>
              <a:rPr lang="en-US" sz="2800" b="1" dirty="0">
                <a:solidFill>
                  <a:schemeClr val="bg1"/>
                </a:solidFill>
              </a:rPr>
              <a:t>Ten minutes</a:t>
            </a:r>
          </a:p>
          <a:p>
            <a:pPr algn="ctr"/>
            <a:endParaRPr lang="en-US" sz="800" b="1" dirty="0">
              <a:solidFill>
                <a:schemeClr val="bg1"/>
              </a:solidFill>
            </a:endParaRPr>
          </a:p>
          <a:p>
            <a:pPr algn="ctr"/>
            <a:r>
              <a:rPr lang="en-US" sz="2800" b="1" dirty="0">
                <a:solidFill>
                  <a:schemeClr val="bg1"/>
                </a:solidFill>
              </a:rPr>
              <a:t>Think about your question</a:t>
            </a:r>
            <a:endParaRPr lang="LID4096" sz="2800" b="1" dirty="0">
              <a:solidFill>
                <a:schemeClr val="bg1"/>
              </a:solidFill>
            </a:endParaRPr>
          </a:p>
        </p:txBody>
      </p:sp>
    </p:spTree>
    <p:extLst>
      <p:ext uri="{BB962C8B-B14F-4D97-AF65-F5344CB8AC3E}">
        <p14:creationId xmlns:p14="http://schemas.microsoft.com/office/powerpoint/2010/main" val="101443854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98AE93A-3951-4921-88A0-6D48F0EDB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63978246"/>
      </p:ext>
    </p:extLst>
  </p:cSld>
  <p:clrMapOvr>
    <a:masterClrMapping/>
  </p:clrMapOvr>
  <p:transition spd="med" advTm="316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the eighteenth century, concerns about deforestation and scarcity of timber incited the public authorities, first in Germany and then in other countries, to start treating forests systematically as measurable resources (on a smaller scale this was not a novelty).</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thinking was that woodlands need proper scientific attention to yield the best crops that last over longer periods of time.</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temporal emphasis is at the core of sustainability – the protected entity should be made to last longer than just now, in many cases even to be available to future generations as well as to current ones.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So, well done! What could be wrong with making wise use of perishable resources?</a:t>
            </a:r>
            <a:endParaRPr lang="LID4096" sz="3200" b="1" dirty="0">
              <a:solidFill>
                <a:schemeClr val="accent6">
                  <a:lumMod val="50000"/>
                </a:schemeClr>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E86C306-6782-423E-A1EE-6344607DE6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3238471"/>
      </p:ext>
    </p:extLst>
  </p:cSld>
  <p:clrMapOvr>
    <a:masterClrMapping/>
  </p:clrMapOvr>
  <p:transition spd="med" advTm="33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the eighteenth century, concerns about deforestation and scarcity of timber incited the public authorities, first in Germany and then in other countries, to start treating forests systematically as measurable resources (on a smaller scale this was not a novelty).</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thinking was that woodlands need proper scientific attention to yield the best crops that last over longer periods of time.</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temporal emphasis is at the core of sustainability – the protected entity should be made to last longer than just now, in many cases even to be available to future generations as well as to current ones.</a:t>
            </a:r>
          </a:p>
          <a:p>
            <a:pPr marL="285750" indent="-285750">
              <a:spcAft>
                <a:spcPts val="1200"/>
              </a:spcAft>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So, well done! What could be wrong with making wise use of perishable resources?</a:t>
            </a:r>
            <a:endParaRPr lang="LID4096" sz="32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F8DBBB2-53E7-4FCF-8C4D-803239E2B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165834642"/>
      </p:ext>
    </p:extLst>
  </p:cSld>
  <p:clrMapOvr>
    <a:masterClrMapping/>
  </p:clrMapOvr>
  <p:transition spd="med" advTm="217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entity to be sustained can, however, be chosen and defined in different ways.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For (scientific) forestry, the entity (was and) is the quality and quantity of timber for the prosperity of “the nation”.</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In many countries, this (has) meant the eviction of the general public from their traditional gathering and hunting grounds, and nonhuman animals and plants from their natural habitats.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volume of wood production was</a:t>
            </a: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a:t>
            </a: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is increased, but the rights and wellbeing of ordinary citizens can be ignored, constrained, and reduced, as can the living conditions of nonhuman species.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list goes on – corrosion, pollution, climate change, biodiversity.</a:t>
            </a:r>
          </a:p>
        </p:txBody>
      </p:sp>
      <p:pic>
        <p:nvPicPr>
          <p:cNvPr id="4" name="Audio 3">
            <a:hlinkClick r:id="" action="ppaction://media"/>
            <a:extLst>
              <a:ext uri="{FF2B5EF4-FFF2-40B4-BE49-F238E27FC236}">
                <a16:creationId xmlns:a16="http://schemas.microsoft.com/office/drawing/2014/main" id="{088DB53F-81B4-4EBF-8B3A-FA9A74C75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62626001"/>
      </p:ext>
    </p:extLst>
  </p:cSld>
  <p:clrMapOvr>
    <a:masterClrMapping/>
  </p:clrMapOvr>
  <p:transition spd="med" advTm="255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entity to be sustained can, however, be chosen and defined in different ways.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For (scientific) forestry, the entity (was and) is the quality and quantity of timber for the prosperity of “the nation”.</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many countries, this (has) meant the eviction of the general public from their traditional gathering and hunting grounds, and nonhuman animals and plants from their natural habitats.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volume of wood production was</a:t>
            </a:r>
            <a:r>
              <a:rPr lang="en-US" sz="12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is increased, but the rights and wellbeing of ordinary citizens can be ignored, constrained, and reduced, as can the living conditions of nonhuman species.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list goes on </a:t>
            </a:r>
            <a:r>
              <a:rPr lang="en-US" sz="2400" b="1">
                <a:latin typeface="Arial" panose="020B0604020202020204" pitchFamily="34" charset="0"/>
                <a:cs typeface="Arial" panose="020B0604020202020204" pitchFamily="34" charset="0"/>
              </a:rPr>
              <a:t>– erosion</a:t>
            </a:r>
            <a:r>
              <a:rPr lang="en-US" sz="2400" b="1" dirty="0">
                <a:latin typeface="Arial" panose="020B0604020202020204" pitchFamily="34" charset="0"/>
                <a:cs typeface="Arial" panose="020B0604020202020204" pitchFamily="34" charset="0"/>
              </a:rPr>
              <a:t>, pollution, biodiversity, carbon emissions, climate change.</a:t>
            </a:r>
          </a:p>
        </p:txBody>
      </p:sp>
      <p:pic>
        <p:nvPicPr>
          <p:cNvPr id="4" name="Audio 3">
            <a:hlinkClick r:id="" action="ppaction://media"/>
            <a:extLst>
              <a:ext uri="{FF2B5EF4-FFF2-40B4-BE49-F238E27FC236}">
                <a16:creationId xmlns:a16="http://schemas.microsoft.com/office/drawing/2014/main" id="{7690827C-BCAC-420F-AAFE-0DD135238A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381525328"/>
      </p:ext>
    </p:extLst>
  </p:cSld>
  <p:clrMapOvr>
    <a:masterClrMapping/>
  </p:clrMapOvr>
  <p:transition spd="med" advTm="453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Save economy!</a:t>
            </a:r>
          </a:p>
        </p:txBody>
      </p:sp>
      <p:sp>
        <p:nvSpPr>
          <p:cNvPr id="13" name="Rectangle 12">
            <a:extLst>
              <a:ext uri="{FF2B5EF4-FFF2-40B4-BE49-F238E27FC236}">
                <a16:creationId xmlns:a16="http://schemas.microsoft.com/office/drawing/2014/main" id="{C8FB7D25-D0F6-4F77-9BE3-59D163D2F20D}"/>
              </a:ext>
            </a:extLst>
          </p:cNvPr>
          <p:cNvSpPr/>
          <p:nvPr/>
        </p:nvSpPr>
        <p:spPr bwMode="auto">
          <a:xfrm>
            <a:off x="364784" y="6207949"/>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Economy saved.</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A14011E-4DE2-445D-8F3F-7E0E847660C9}"/>
              </a:ext>
            </a:extLst>
          </p:cNvPr>
          <p:cNvSpPr/>
          <p:nvPr/>
        </p:nvSpPr>
        <p:spPr>
          <a:xfrm>
            <a:off x="333611" y="704849"/>
            <a:ext cx="2428639"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423F1EE9-E295-4449-BE23-D6757D060485}"/>
              </a:ext>
            </a:extLst>
          </p:cNvPr>
          <p:cNvSpPr/>
          <p:nvPr/>
        </p:nvSpPr>
        <p:spPr>
          <a:xfrm>
            <a:off x="362251" y="6092706"/>
            <a:ext cx="2538112"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ctangle 19">
            <a:extLst>
              <a:ext uri="{FF2B5EF4-FFF2-40B4-BE49-F238E27FC236}">
                <a16:creationId xmlns:a16="http://schemas.microsoft.com/office/drawing/2014/main" id="{880E0F49-3052-47D3-8C71-8581476B563B}"/>
              </a:ext>
            </a:extLst>
          </p:cNvPr>
          <p:cNvSpPr/>
          <p:nvPr/>
        </p:nvSpPr>
        <p:spPr>
          <a:xfrm>
            <a:off x="9558338" y="704849"/>
            <a:ext cx="1195387" cy="633408"/>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Rectangle 20">
            <a:extLst>
              <a:ext uri="{FF2B5EF4-FFF2-40B4-BE49-F238E27FC236}">
                <a16:creationId xmlns:a16="http://schemas.microsoft.com/office/drawing/2014/main" id="{EE109883-D109-4A75-8211-0121D917F3EA}"/>
              </a:ext>
            </a:extLst>
          </p:cNvPr>
          <p:cNvSpPr/>
          <p:nvPr/>
        </p:nvSpPr>
        <p:spPr>
          <a:xfrm>
            <a:off x="8977313" y="6076968"/>
            <a:ext cx="1223962"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Audio 6">
            <a:hlinkClick r:id="" action="ppaction://media"/>
            <a:extLst>
              <a:ext uri="{FF2B5EF4-FFF2-40B4-BE49-F238E27FC236}">
                <a16:creationId xmlns:a16="http://schemas.microsoft.com/office/drawing/2014/main" id="{639BBFEA-8131-4FE9-B9EE-9A4144266C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966804115"/>
      </p:ext>
    </p:extLst>
  </p:cSld>
  <p:clrMapOvr>
    <a:masterClrMapping/>
  </p:clrMapOvr>
  <p:transition spd="med" advTm="3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happened?</a:t>
            </a:r>
            <a:endParaRPr lang="LID4096"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BAB3A-24DA-45CB-8777-606909BC6FBE}"/>
              </a:ext>
            </a:extLst>
          </p:cNvPr>
          <p:cNvSpPr txBox="1"/>
          <p:nvPr/>
        </p:nvSpPr>
        <p:spPr>
          <a:xfrm>
            <a:off x="1524000" y="1155591"/>
            <a:ext cx="9144000" cy="252376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 was supposed to go:</a:t>
            </a:r>
            <a:endPar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Sustainability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latin typeface="Arial" panose="020B0604020202020204" pitchFamily="34" charset="0"/>
                <a:cs typeface="Arial" panose="020B0604020202020204" pitchFamily="34" charset="0"/>
              </a:rPr>
              <a:t>The EU bioeconomy strategy is sustainable.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Therefore, the EU bioeconomy strategy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F7EE414-5A66-427E-A9EF-70ADB42A9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94904815"/>
      </p:ext>
    </p:extLst>
  </p:cSld>
  <p:clrMapOvr>
    <a:masterClrMapping/>
  </p:clrMapOvr>
  <p:transition spd="med" advTm="258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 &amp; Maarit Laihonen</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4"/>
            </a:endParaRPr>
          </a:p>
          <a:p>
            <a:pPr algn="ctr">
              <a:lnSpc>
                <a:spcPct val="80000"/>
              </a:lnSpc>
              <a:buFontTx/>
              <a:buNone/>
            </a:pPr>
            <a:r>
              <a:rPr lang="en-GB" sz="1800" b="1" kern="0" dirty="0">
                <a:latin typeface="Arial" charset="0"/>
              </a:rPr>
              <a:t>90L52609 Philosophy of Social Science</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4</a:t>
            </a:r>
            <a:endParaRPr lang="en-GB" sz="1800" b="1" kern="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08B7CF8F-3A95-414F-8079-2F35F1F27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93221289"/>
      </p:ext>
    </p:extLst>
  </p:cSld>
  <p:clrMapOvr>
    <a:masterClrMapping/>
  </p:clrMapOvr>
  <p:transition spd="med" advTm="434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happened?</a:t>
            </a:r>
            <a:endParaRPr lang="LID4096"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BAB3A-24DA-45CB-8777-606909BC6FBE}"/>
              </a:ext>
            </a:extLst>
          </p:cNvPr>
          <p:cNvSpPr txBox="1"/>
          <p:nvPr/>
        </p:nvSpPr>
        <p:spPr>
          <a:xfrm>
            <a:off x="1524000" y="1155591"/>
            <a:ext cx="9144000" cy="252376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solidFill>
                <a:schemeClr val="bg1">
                  <a:lumMod val="7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solidFill>
                  <a:schemeClr val="bg1">
                    <a:lumMod val="75000"/>
                  </a:schemeClr>
                </a:solidFill>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t was supposed to go:</a:t>
            </a:r>
            <a:endParaRPr kumimoji="0" lang="en-US" sz="12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Sustainability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solidFill>
                  <a:schemeClr val="bg1">
                    <a:lumMod val="75000"/>
                  </a:schemeClr>
                </a:solidFill>
                <a:latin typeface="Arial" panose="020B0604020202020204" pitchFamily="34" charset="0"/>
                <a:cs typeface="Arial" panose="020B0604020202020204" pitchFamily="34" charset="0"/>
              </a:rPr>
              <a:t>The EU bioeconomy strategy is sustainable.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Therefore, the EU bioeconomy strategy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C4595BD-BB31-41DB-B0F4-0BF4A86723DD}"/>
              </a:ext>
            </a:extLst>
          </p:cNvPr>
          <p:cNvSpPr txBox="1"/>
          <p:nvPr/>
        </p:nvSpPr>
        <p:spPr>
          <a:xfrm>
            <a:off x="1508369" y="3679359"/>
            <a:ext cx="9144000" cy="2831544"/>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went:</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Sustainability is nice in sense 1 (ecological and social).</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solidFill>
                  <a:prstClr val="black"/>
                </a:solidFill>
                <a:latin typeface="Arial" panose="020B0604020202020204" pitchFamily="34" charset="0"/>
                <a:cs typeface="Arial" panose="020B0604020202020204" pitchFamily="34" charset="0"/>
              </a:rPr>
              <a:t>The EU bioeconomy strategy is sustainable in sense 2 (economic).</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Therefore, we do not have sufficient knowledge about the                   EU bioeconomy strategy</a:t>
            </a:r>
            <a:r>
              <a:rPr lang="en-US" sz="2000" b="1" dirty="0">
                <a:solidFill>
                  <a:prstClr val="black"/>
                </a:solidFill>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niceness before further study.</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CD65397-40FB-4A73-97CF-857026546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33465572"/>
      </p:ext>
    </p:extLst>
  </p:cSld>
  <p:clrMapOvr>
    <a:masterClrMapping/>
  </p:clrMapOvr>
  <p:transition spd="med" advTm="30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A807658-5895-465F-A53C-E80C7F21774B}"/>
              </a:ext>
            </a:extLst>
          </p:cNvPr>
          <p:cNvSpPr/>
          <p:nvPr/>
        </p:nvSpPr>
        <p:spPr>
          <a:xfrm>
            <a:off x="4039989" y="3516283"/>
            <a:ext cx="3931920" cy="2252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en-US" sz="2000" b="1" dirty="0"/>
              <a:t>Equal worth</a:t>
            </a:r>
          </a:p>
          <a:p>
            <a:pPr marL="342900" indent="-342900" algn="ctr">
              <a:buFont typeface="Arial" panose="020B0604020202020204" pitchFamily="34" charset="0"/>
              <a:buChar char="•"/>
            </a:pPr>
            <a:r>
              <a:rPr lang="en-US" sz="2000" b="1" dirty="0"/>
              <a:t>Equal treatment</a:t>
            </a:r>
          </a:p>
          <a:p>
            <a:pPr marL="342900" indent="-342900" algn="ctr">
              <a:buFont typeface="Arial" panose="020B0604020202020204" pitchFamily="34" charset="0"/>
              <a:buChar char="•"/>
            </a:pPr>
            <a:r>
              <a:rPr lang="en-US" sz="2000" b="1" dirty="0"/>
              <a:t>Equal consideration</a:t>
            </a:r>
          </a:p>
          <a:p>
            <a:pPr marL="342900" indent="-342900" algn="ctr">
              <a:buFont typeface="Arial" panose="020B0604020202020204" pitchFamily="34" charset="0"/>
              <a:buChar char="•"/>
            </a:pPr>
            <a:r>
              <a:rPr lang="en-US" sz="2000" b="1" dirty="0"/>
              <a:t>Everybody to count as 1</a:t>
            </a:r>
          </a:p>
          <a:p>
            <a:pPr marL="342900" indent="-342900" algn="ctr">
              <a:buFont typeface="Arial" panose="020B0604020202020204" pitchFamily="34" charset="0"/>
              <a:buChar char="•"/>
            </a:pPr>
            <a:r>
              <a:rPr lang="en-US" sz="2000" b="1" dirty="0"/>
              <a:t>All affected heard/included</a:t>
            </a:r>
            <a:endParaRPr lang="LID4096" sz="2000" b="1" dirty="0"/>
          </a:p>
        </p:txBody>
      </p:sp>
      <p:pic>
        <p:nvPicPr>
          <p:cNvPr id="55" name="Audio 54">
            <a:hlinkClick r:id="" action="ppaction://media"/>
            <a:extLst>
              <a:ext uri="{FF2B5EF4-FFF2-40B4-BE49-F238E27FC236}">
                <a16:creationId xmlns:a16="http://schemas.microsoft.com/office/drawing/2014/main" id="{17699167-86A3-4FC4-BD87-E4B554F8DA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22056981"/>
      </p:ext>
    </p:extLst>
  </p:cSld>
  <p:clrMapOvr>
    <a:masterClrMapping/>
  </p:clrMapOvr>
  <mc:AlternateContent xmlns:mc="http://schemas.openxmlformats.org/markup-compatibility/2006">
    <mc:Choice xmlns:p14="http://schemas.microsoft.com/office/powerpoint/2010/main" Requires="p14">
      <p:transition p14:dur="10" advTm="35163">
        <p:fade/>
      </p:transition>
    </mc:Choice>
    <mc:Fallback>
      <p:transition advTm="35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BBC5AA6E-DD20-40DC-BC2A-06F3293BB2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01742796"/>
      </p:ext>
    </p:extLst>
  </p:cSld>
  <p:clrMapOvr>
    <a:masterClrMapping/>
  </p:clrMapOvr>
  <mc:AlternateContent xmlns:mc="http://schemas.openxmlformats.org/markup-compatibility/2006">
    <mc:Choice xmlns:p14="http://schemas.microsoft.com/office/powerpoint/2010/main" Requires="p14">
      <p:transition p14:dur="10" advTm="32981">
        <p:fade/>
      </p:transition>
    </mc:Choice>
    <mc:Fallback>
      <p:transition advTm="32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Spontaneity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fi-FI" b="1" dirty="0" err="1">
                <a:solidFill>
                  <a:prstClr val="white"/>
                </a:solidFill>
                <a:latin typeface="Arial" panose="020B0604020202020204" pitchFamily="34" charset="0"/>
                <a:cs typeface="Arial" panose="020B0604020202020204" pitchFamily="34" charset="0"/>
              </a:rPr>
              <a:t>Immaterial</a:t>
            </a:r>
            <a:r>
              <a:rPr lang="fi-FI" b="1" dirty="0">
                <a:solidFill>
                  <a:prstClr val="white"/>
                </a:solidFill>
                <a:latin typeface="Arial" panose="020B0604020202020204" pitchFamily="34" charset="0"/>
                <a:cs typeface="Arial" panose="020B0604020202020204" pitchFamily="34" charset="0"/>
              </a:rPr>
              <a:t> </a:t>
            </a:r>
            <a:r>
              <a:rPr lang="fi-FI" b="1" dirty="0" err="1">
                <a:solidFill>
                  <a:prstClr val="white"/>
                </a:solidFill>
                <a:latin typeface="Arial" panose="020B0604020202020204" pitchFamily="34" charset="0"/>
                <a:cs typeface="Arial" panose="020B0604020202020204" pitchFamily="34" charset="0"/>
              </a:rPr>
              <a:t>values</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Collectivism</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relations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Emotion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Intersectionality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63842D3-5D80-4DFB-9675-5D576DA289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13227430"/>
      </p:ext>
    </p:extLst>
  </p:cSld>
  <p:clrMapOvr>
    <a:masterClrMapping/>
  </p:clrMapOvr>
  <mc:AlternateContent xmlns:mc="http://schemas.openxmlformats.org/markup-compatibility/2006">
    <mc:Choice xmlns:p14="http://schemas.microsoft.com/office/powerpoint/2010/main" Requires="p14">
      <p:transition p14:dur="10" advTm="14452">
        <p:fade/>
      </p:transition>
    </mc:Choice>
    <mc:Fallback>
      <p:transition advTm="14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Spontaneity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fi-FI" b="1" dirty="0" err="1">
                <a:solidFill>
                  <a:prstClr val="white"/>
                </a:solidFill>
                <a:latin typeface="Arial" panose="020B0604020202020204" pitchFamily="34" charset="0"/>
                <a:cs typeface="Arial" panose="020B0604020202020204" pitchFamily="34" charset="0"/>
              </a:rPr>
              <a:t>Immaterial</a:t>
            </a:r>
            <a:r>
              <a:rPr lang="fi-FI" b="1" dirty="0">
                <a:solidFill>
                  <a:prstClr val="white"/>
                </a:solidFill>
                <a:latin typeface="Arial" panose="020B0604020202020204" pitchFamily="34" charset="0"/>
                <a:cs typeface="Arial" panose="020B0604020202020204" pitchFamily="34" charset="0"/>
              </a:rPr>
              <a:t> </a:t>
            </a:r>
            <a:r>
              <a:rPr lang="fi-FI" b="1" dirty="0" err="1">
                <a:solidFill>
                  <a:prstClr val="white"/>
                </a:solidFill>
                <a:latin typeface="Arial" panose="020B0604020202020204" pitchFamily="34" charset="0"/>
                <a:cs typeface="Arial" panose="020B0604020202020204" pitchFamily="34" charset="0"/>
              </a:rPr>
              <a:t>values</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Collectivism</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relations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Emotion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Intersectionality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53" name="Rounded Rectangle 9">
            <a:extLst>
              <a:ext uri="{FF2B5EF4-FFF2-40B4-BE49-F238E27FC236}">
                <a16:creationId xmlns:a16="http://schemas.microsoft.com/office/drawing/2014/main" id="{09BE5D28-CB52-466A-840D-E31833449DB1}"/>
              </a:ext>
            </a:extLst>
          </p:cNvPr>
          <p:cNvSpPr/>
          <p:nvPr/>
        </p:nvSpPr>
        <p:spPr>
          <a:xfrm>
            <a:off x="8521944" y="5055125"/>
            <a:ext cx="2145359"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Maximizing measurable </a:t>
            </a:r>
            <a:r>
              <a:rPr lang="en-US" sz="2000" b="1" dirty="0">
                <a:solidFill>
                  <a:prstClr val="white"/>
                </a:solidFill>
                <a:latin typeface="Arial" panose="020B0604020202020204" pitchFamily="34" charset="0"/>
                <a:cs typeface="Arial" panose="020B0604020202020204" pitchFamily="34" charset="0"/>
              </a:rPr>
              <a:t>good / value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DBA1AD7-6681-4DDC-AAED-89669B8821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310284216"/>
      </p:ext>
    </p:extLst>
  </p:cSld>
  <p:clrMapOvr>
    <a:masterClrMapping/>
  </p:clrMapOvr>
  <mc:AlternateContent xmlns:mc="http://schemas.openxmlformats.org/markup-compatibility/2006">
    <mc:Choice xmlns:p14="http://schemas.microsoft.com/office/powerpoint/2010/main" Requires="p14">
      <p:transition p14:dur="10" advTm="23600">
        <p:fade/>
      </p:transition>
    </mc:Choice>
    <mc:Fallback>
      <p:transition advTm="23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Spontaneity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fi-FI" b="1" dirty="0" err="1">
                <a:solidFill>
                  <a:prstClr val="white"/>
                </a:solidFill>
                <a:latin typeface="Arial" panose="020B0604020202020204" pitchFamily="34" charset="0"/>
                <a:cs typeface="Arial" panose="020B0604020202020204" pitchFamily="34" charset="0"/>
              </a:rPr>
              <a:t>Immaterial</a:t>
            </a:r>
            <a:r>
              <a:rPr lang="fi-FI" b="1" dirty="0">
                <a:solidFill>
                  <a:prstClr val="white"/>
                </a:solidFill>
                <a:latin typeface="Arial" panose="020B0604020202020204" pitchFamily="34" charset="0"/>
                <a:cs typeface="Arial" panose="020B0604020202020204" pitchFamily="34" charset="0"/>
              </a:rPr>
              <a:t> </a:t>
            </a:r>
            <a:r>
              <a:rPr lang="fi-FI" b="1" dirty="0" err="1">
                <a:solidFill>
                  <a:prstClr val="white"/>
                </a:solidFill>
                <a:latin typeface="Arial" panose="020B0604020202020204" pitchFamily="34" charset="0"/>
                <a:cs typeface="Arial" panose="020B0604020202020204" pitchFamily="34" charset="0"/>
              </a:rPr>
              <a:t>values</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Collectivism</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relations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Emotion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Intersectionality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9" name="Straight Connector 48">
            <a:extLst>
              <a:ext uri="{FF2B5EF4-FFF2-40B4-BE49-F238E27FC236}">
                <a16:creationId xmlns:a16="http://schemas.microsoft.com/office/drawing/2014/main" id="{0E91C829-38D9-414E-A62B-25FC725254C6}"/>
              </a:ext>
            </a:extLst>
          </p:cNvPr>
          <p:cNvCxnSpPr>
            <a:cxnSpLocks/>
          </p:cNvCxnSpPr>
          <p:nvPr/>
        </p:nvCxnSpPr>
        <p:spPr>
          <a:xfrm>
            <a:off x="4843463" y="2566988"/>
            <a:ext cx="2495550" cy="1738313"/>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53" name="Rounded Rectangle 9">
            <a:extLst>
              <a:ext uri="{FF2B5EF4-FFF2-40B4-BE49-F238E27FC236}">
                <a16:creationId xmlns:a16="http://schemas.microsoft.com/office/drawing/2014/main" id="{09BE5D28-CB52-466A-840D-E31833449DB1}"/>
              </a:ext>
            </a:extLst>
          </p:cNvPr>
          <p:cNvSpPr/>
          <p:nvPr/>
        </p:nvSpPr>
        <p:spPr>
          <a:xfrm>
            <a:off x="8521944" y="5055125"/>
            <a:ext cx="2145359"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Maximizing measurable </a:t>
            </a:r>
            <a:r>
              <a:rPr lang="en-US" sz="2000" b="1" dirty="0">
                <a:solidFill>
                  <a:prstClr val="white"/>
                </a:solidFill>
                <a:latin typeface="Arial" panose="020B0604020202020204" pitchFamily="34" charset="0"/>
                <a:cs typeface="Arial" panose="020B0604020202020204" pitchFamily="34" charset="0"/>
              </a:rPr>
              <a:t>good / value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Rounded Rectangle 9">
            <a:extLst>
              <a:ext uri="{FF2B5EF4-FFF2-40B4-BE49-F238E27FC236}">
                <a16:creationId xmlns:a16="http://schemas.microsoft.com/office/drawing/2014/main" id="{F340FF28-9E72-47A6-8F31-2996F6D189D8}"/>
              </a:ext>
            </a:extLst>
          </p:cNvPr>
          <p:cNvSpPr/>
          <p:nvPr/>
        </p:nvSpPr>
        <p:spPr>
          <a:xfrm>
            <a:off x="1592575" y="705997"/>
            <a:ext cx="1960250"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Spontaenous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communal values</a:t>
            </a:r>
          </a:p>
        </p:txBody>
      </p:sp>
      <p:pic>
        <p:nvPicPr>
          <p:cNvPr id="2" name="Audio 1">
            <a:hlinkClick r:id="" action="ppaction://media"/>
            <a:extLst>
              <a:ext uri="{FF2B5EF4-FFF2-40B4-BE49-F238E27FC236}">
                <a16:creationId xmlns:a16="http://schemas.microsoft.com/office/drawing/2014/main" id="{9D4C71D3-446E-4B4C-9266-EBAA504D39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92392746"/>
      </p:ext>
    </p:extLst>
  </p:cSld>
  <p:clrMapOvr>
    <a:masterClrMapping/>
  </p:clrMapOvr>
  <mc:AlternateContent xmlns:mc="http://schemas.openxmlformats.org/markup-compatibility/2006">
    <mc:Choice xmlns:p14="http://schemas.microsoft.com/office/powerpoint/2010/main" Requires="p14">
      <p:transition p14:dur="10" advTm="25342">
        <p:fade/>
      </p:transition>
    </mc:Choice>
    <mc:Fallback>
      <p:transition advTm="25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Spontaneity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fi-FI" b="1" dirty="0" err="1">
                <a:solidFill>
                  <a:prstClr val="white"/>
                </a:solidFill>
                <a:latin typeface="Arial" panose="020B0604020202020204" pitchFamily="34" charset="0"/>
                <a:cs typeface="Arial" panose="020B0604020202020204" pitchFamily="34" charset="0"/>
              </a:rPr>
              <a:t>Immaterial</a:t>
            </a:r>
            <a:r>
              <a:rPr lang="fi-FI" b="1" dirty="0">
                <a:solidFill>
                  <a:prstClr val="white"/>
                </a:solidFill>
                <a:latin typeface="Arial" panose="020B0604020202020204" pitchFamily="34" charset="0"/>
                <a:cs typeface="Arial" panose="020B0604020202020204" pitchFamily="34" charset="0"/>
              </a:rPr>
              <a:t> </a:t>
            </a:r>
            <a:r>
              <a:rPr lang="fi-FI" b="1" dirty="0" err="1">
                <a:solidFill>
                  <a:prstClr val="white"/>
                </a:solidFill>
                <a:latin typeface="Arial" panose="020B0604020202020204" pitchFamily="34" charset="0"/>
                <a:cs typeface="Arial" panose="020B0604020202020204" pitchFamily="34" charset="0"/>
              </a:rPr>
              <a:t>values</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Collectivism</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relations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Emotion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Intersectionality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9" name="Straight Connector 48">
            <a:extLst>
              <a:ext uri="{FF2B5EF4-FFF2-40B4-BE49-F238E27FC236}">
                <a16:creationId xmlns:a16="http://schemas.microsoft.com/office/drawing/2014/main" id="{0E91C829-38D9-414E-A62B-25FC725254C6}"/>
              </a:ext>
            </a:extLst>
          </p:cNvPr>
          <p:cNvCxnSpPr>
            <a:cxnSpLocks/>
          </p:cNvCxnSpPr>
          <p:nvPr/>
        </p:nvCxnSpPr>
        <p:spPr>
          <a:xfrm>
            <a:off x="4843463" y="2566988"/>
            <a:ext cx="2495550" cy="1738313"/>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51" name="Rounded Rectangle 9">
            <a:extLst>
              <a:ext uri="{FF2B5EF4-FFF2-40B4-BE49-F238E27FC236}">
                <a16:creationId xmlns:a16="http://schemas.microsoft.com/office/drawing/2014/main" id="{61186E4E-B16F-4AF7-9E50-E3DB35CFF4D8}"/>
              </a:ext>
            </a:extLst>
          </p:cNvPr>
          <p:cNvSpPr/>
          <p:nvPr/>
        </p:nvSpPr>
        <p:spPr>
          <a:xfrm>
            <a:off x="8453430" y="689471"/>
            <a:ext cx="2143125"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Universality of norms and values</a:t>
            </a:r>
          </a:p>
        </p:txBody>
      </p:sp>
      <p:sp>
        <p:nvSpPr>
          <p:cNvPr id="53" name="Rounded Rectangle 9">
            <a:extLst>
              <a:ext uri="{FF2B5EF4-FFF2-40B4-BE49-F238E27FC236}">
                <a16:creationId xmlns:a16="http://schemas.microsoft.com/office/drawing/2014/main" id="{09BE5D28-CB52-466A-840D-E31833449DB1}"/>
              </a:ext>
            </a:extLst>
          </p:cNvPr>
          <p:cNvSpPr/>
          <p:nvPr/>
        </p:nvSpPr>
        <p:spPr>
          <a:xfrm>
            <a:off x="8521944" y="5055125"/>
            <a:ext cx="2145359"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Maximizing measurable </a:t>
            </a:r>
            <a:r>
              <a:rPr lang="en-US" sz="2000" b="1" dirty="0">
                <a:solidFill>
                  <a:prstClr val="white"/>
                </a:solidFill>
                <a:latin typeface="Arial" panose="020B0604020202020204" pitchFamily="34" charset="0"/>
                <a:cs typeface="Arial" panose="020B0604020202020204" pitchFamily="34" charset="0"/>
              </a:rPr>
              <a:t>good / value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Rounded Rectangle 9">
            <a:extLst>
              <a:ext uri="{FF2B5EF4-FFF2-40B4-BE49-F238E27FC236}">
                <a16:creationId xmlns:a16="http://schemas.microsoft.com/office/drawing/2014/main" id="{F340FF28-9E72-47A6-8F31-2996F6D189D8}"/>
              </a:ext>
            </a:extLst>
          </p:cNvPr>
          <p:cNvSpPr/>
          <p:nvPr/>
        </p:nvSpPr>
        <p:spPr>
          <a:xfrm>
            <a:off x="1592575" y="705997"/>
            <a:ext cx="1960250"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Spontaenous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communal values</a:t>
            </a:r>
          </a:p>
        </p:txBody>
      </p:sp>
      <p:pic>
        <p:nvPicPr>
          <p:cNvPr id="2" name="Audio 1">
            <a:hlinkClick r:id="" action="ppaction://media"/>
            <a:extLst>
              <a:ext uri="{FF2B5EF4-FFF2-40B4-BE49-F238E27FC236}">
                <a16:creationId xmlns:a16="http://schemas.microsoft.com/office/drawing/2014/main" id="{8507DC27-CA27-4126-96E7-34DCBEECBF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95282750"/>
      </p:ext>
    </p:extLst>
  </p:cSld>
  <p:clrMapOvr>
    <a:masterClrMapping/>
  </p:clrMapOvr>
  <mc:AlternateContent xmlns:mc="http://schemas.openxmlformats.org/markup-compatibility/2006">
    <mc:Choice xmlns:p14="http://schemas.microsoft.com/office/powerpoint/2010/main" Requires="p14">
      <p:transition p14:dur="10" advTm="25992">
        <p:fade/>
      </p:transition>
    </mc:Choice>
    <mc:Fallback>
      <p:transition advTm="25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Spontaneity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fi-FI" b="1" dirty="0" err="1">
                <a:solidFill>
                  <a:prstClr val="white"/>
                </a:solidFill>
                <a:latin typeface="Arial" panose="020B0604020202020204" pitchFamily="34" charset="0"/>
                <a:cs typeface="Arial" panose="020B0604020202020204" pitchFamily="34" charset="0"/>
              </a:rPr>
              <a:t>Immaterial</a:t>
            </a:r>
            <a:r>
              <a:rPr lang="fi-FI" b="1" dirty="0">
                <a:solidFill>
                  <a:prstClr val="white"/>
                </a:solidFill>
                <a:latin typeface="Arial" panose="020B0604020202020204" pitchFamily="34" charset="0"/>
                <a:cs typeface="Arial" panose="020B0604020202020204" pitchFamily="34" charset="0"/>
              </a:rPr>
              <a:t> </a:t>
            </a:r>
            <a:r>
              <a:rPr lang="fi-FI" b="1" dirty="0" err="1">
                <a:solidFill>
                  <a:prstClr val="white"/>
                </a:solidFill>
                <a:latin typeface="Arial" panose="020B0604020202020204" pitchFamily="34" charset="0"/>
                <a:cs typeface="Arial" panose="020B0604020202020204" pitchFamily="34" charset="0"/>
              </a:rPr>
              <a:t>values</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Collectivism</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relations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Emotion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Intersectionality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8" name="Straight Connector 47">
            <a:extLst>
              <a:ext uri="{FF2B5EF4-FFF2-40B4-BE49-F238E27FC236}">
                <a16:creationId xmlns:a16="http://schemas.microsoft.com/office/drawing/2014/main" id="{18183DF6-C173-4713-941E-8A57A1C03EA5}"/>
              </a:ext>
            </a:extLst>
          </p:cNvPr>
          <p:cNvCxnSpPr>
            <a:cxnSpLocks/>
          </p:cNvCxnSpPr>
          <p:nvPr/>
        </p:nvCxnSpPr>
        <p:spPr>
          <a:xfrm flipV="1">
            <a:off x="4843463" y="2566988"/>
            <a:ext cx="2448042" cy="1738313"/>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91C829-38D9-414E-A62B-25FC725254C6}"/>
              </a:ext>
            </a:extLst>
          </p:cNvPr>
          <p:cNvCxnSpPr>
            <a:cxnSpLocks/>
          </p:cNvCxnSpPr>
          <p:nvPr/>
        </p:nvCxnSpPr>
        <p:spPr>
          <a:xfrm>
            <a:off x="4843463" y="2566988"/>
            <a:ext cx="2495550" cy="1738313"/>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51" name="Rounded Rectangle 9">
            <a:extLst>
              <a:ext uri="{FF2B5EF4-FFF2-40B4-BE49-F238E27FC236}">
                <a16:creationId xmlns:a16="http://schemas.microsoft.com/office/drawing/2014/main" id="{61186E4E-B16F-4AF7-9E50-E3DB35CFF4D8}"/>
              </a:ext>
            </a:extLst>
          </p:cNvPr>
          <p:cNvSpPr/>
          <p:nvPr/>
        </p:nvSpPr>
        <p:spPr>
          <a:xfrm>
            <a:off x="8453430" y="689471"/>
            <a:ext cx="2143125"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Universality of norms and values</a:t>
            </a:r>
          </a:p>
        </p:txBody>
      </p:sp>
      <p:sp>
        <p:nvSpPr>
          <p:cNvPr id="52" name="Rounded Rectangle 9">
            <a:extLst>
              <a:ext uri="{FF2B5EF4-FFF2-40B4-BE49-F238E27FC236}">
                <a16:creationId xmlns:a16="http://schemas.microsoft.com/office/drawing/2014/main" id="{0C49B23E-F2BE-43A4-B6C9-E47EC20F2142}"/>
              </a:ext>
            </a:extLst>
          </p:cNvPr>
          <p:cNvSpPr/>
          <p:nvPr/>
        </p:nvSpPr>
        <p:spPr>
          <a:xfrm>
            <a:off x="1317236" y="5051353"/>
            <a:ext cx="2159326"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Positionality of norms and values</a:t>
            </a:r>
          </a:p>
        </p:txBody>
      </p:sp>
      <p:sp>
        <p:nvSpPr>
          <p:cNvPr id="53" name="Rounded Rectangle 9">
            <a:extLst>
              <a:ext uri="{FF2B5EF4-FFF2-40B4-BE49-F238E27FC236}">
                <a16:creationId xmlns:a16="http://schemas.microsoft.com/office/drawing/2014/main" id="{09BE5D28-CB52-466A-840D-E31833449DB1}"/>
              </a:ext>
            </a:extLst>
          </p:cNvPr>
          <p:cNvSpPr/>
          <p:nvPr/>
        </p:nvSpPr>
        <p:spPr>
          <a:xfrm>
            <a:off x="8521944" y="5055125"/>
            <a:ext cx="2145359"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Maximizing measurable </a:t>
            </a:r>
            <a:r>
              <a:rPr lang="en-US" sz="2000" b="1" dirty="0">
                <a:solidFill>
                  <a:prstClr val="white"/>
                </a:solidFill>
                <a:latin typeface="Arial" panose="020B0604020202020204" pitchFamily="34" charset="0"/>
                <a:cs typeface="Arial" panose="020B0604020202020204" pitchFamily="34" charset="0"/>
              </a:rPr>
              <a:t>good / value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Rounded Rectangle 9">
            <a:extLst>
              <a:ext uri="{FF2B5EF4-FFF2-40B4-BE49-F238E27FC236}">
                <a16:creationId xmlns:a16="http://schemas.microsoft.com/office/drawing/2014/main" id="{F340FF28-9E72-47A6-8F31-2996F6D189D8}"/>
              </a:ext>
            </a:extLst>
          </p:cNvPr>
          <p:cNvSpPr/>
          <p:nvPr/>
        </p:nvSpPr>
        <p:spPr>
          <a:xfrm>
            <a:off x="1592575" y="705997"/>
            <a:ext cx="1960250"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Spontaenous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communal values</a:t>
            </a:r>
          </a:p>
        </p:txBody>
      </p:sp>
      <p:pic>
        <p:nvPicPr>
          <p:cNvPr id="2" name="Audio 1">
            <a:hlinkClick r:id="" action="ppaction://media"/>
            <a:extLst>
              <a:ext uri="{FF2B5EF4-FFF2-40B4-BE49-F238E27FC236}">
                <a16:creationId xmlns:a16="http://schemas.microsoft.com/office/drawing/2014/main" id="{D95F7F8A-1694-4B16-82BF-D1C561ABB4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87968671"/>
      </p:ext>
    </p:extLst>
  </p:cSld>
  <p:clrMapOvr>
    <a:masterClrMapping/>
  </p:clrMapOvr>
  <mc:AlternateContent xmlns:mc="http://schemas.openxmlformats.org/markup-compatibility/2006">
    <mc:Choice xmlns:p14="http://schemas.microsoft.com/office/powerpoint/2010/main" Requires="p14">
      <p:transition p14:dur="10" advTm="25783">
        <p:fade/>
      </p:transition>
    </mc:Choice>
    <mc:Fallback>
      <p:transition advTm="25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Spontaneity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fi-FI" b="1" dirty="0" err="1">
                <a:solidFill>
                  <a:prstClr val="white"/>
                </a:solidFill>
                <a:latin typeface="Arial" panose="020B0604020202020204" pitchFamily="34" charset="0"/>
                <a:cs typeface="Arial" panose="020B0604020202020204" pitchFamily="34" charset="0"/>
              </a:rPr>
              <a:t>Immaterial</a:t>
            </a:r>
            <a:r>
              <a:rPr lang="fi-FI" b="1" dirty="0">
                <a:solidFill>
                  <a:prstClr val="white"/>
                </a:solidFill>
                <a:latin typeface="Arial" panose="020B0604020202020204" pitchFamily="34" charset="0"/>
                <a:cs typeface="Arial" panose="020B0604020202020204" pitchFamily="34" charset="0"/>
              </a:rPr>
              <a:t> </a:t>
            </a:r>
            <a:r>
              <a:rPr lang="fi-FI" b="1" dirty="0" err="1">
                <a:solidFill>
                  <a:prstClr val="white"/>
                </a:solidFill>
                <a:latin typeface="Arial" panose="020B0604020202020204" pitchFamily="34" charset="0"/>
                <a:cs typeface="Arial" panose="020B0604020202020204" pitchFamily="34" charset="0"/>
              </a:rPr>
              <a:t>values</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Collectivism</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relations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Emotion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Intersectionality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Cosmopolitanism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Reason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Analysis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Impartiality</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Reform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Individualism</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Material</a:t>
            </a: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values</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Calculation</a:t>
            </a:r>
            <a:endPar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53113738-33EF-4BB0-82E6-AE0342C574C3}"/>
              </a:ext>
            </a:extLst>
          </p:cNvPr>
          <p:cNvSpPr/>
          <p:nvPr/>
        </p:nvSpPr>
        <p:spPr>
          <a:xfrm>
            <a:off x="0" y="1"/>
            <a:ext cx="12192000" cy="538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i-FI" b="1" dirty="0">
                <a:solidFill>
                  <a:prstClr val="white"/>
                </a:solidFill>
                <a:latin typeface="Arial" panose="020B0604020202020204" pitchFamily="34" charset="0"/>
                <a:cs typeface="Arial" panose="020B0604020202020204" pitchFamily="34" charset="0"/>
              </a:rPr>
              <a:t>                                                   Means of production                in private control</a:t>
            </a:r>
            <a:endParaRPr kumimoji="0" lang="fi-FI"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413A9574-F030-4B4A-91D9-C5CC3AD94155}"/>
              </a:ext>
            </a:extLst>
          </p:cNvPr>
          <p:cNvSpPr/>
          <p:nvPr/>
        </p:nvSpPr>
        <p:spPr>
          <a:xfrm>
            <a:off x="0" y="6319084"/>
            <a:ext cx="12192000" cy="538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i-FI" b="1" dirty="0">
                <a:solidFill>
                  <a:prstClr val="white"/>
                </a:solidFill>
                <a:latin typeface="Arial" panose="020B0604020202020204" pitchFamily="34" charset="0"/>
                <a:cs typeface="Arial" panose="020B0604020202020204" pitchFamily="34" charset="0"/>
              </a:rPr>
              <a:t>                                                   Means of production                 in </a:t>
            </a:r>
            <a:r>
              <a:rPr lang="fi-FI" b="1" dirty="0" err="1">
                <a:solidFill>
                  <a:prstClr val="white"/>
                </a:solidFill>
                <a:latin typeface="Arial" panose="020B0604020202020204" pitchFamily="34" charset="0"/>
                <a:cs typeface="Arial" panose="020B0604020202020204" pitchFamily="34" charset="0"/>
              </a:rPr>
              <a:t>public</a:t>
            </a:r>
            <a:r>
              <a:rPr lang="fi-FI" b="1" dirty="0">
                <a:solidFill>
                  <a:prstClr val="white"/>
                </a:solidFill>
                <a:latin typeface="Arial" panose="020B0604020202020204" pitchFamily="34" charset="0"/>
                <a:cs typeface="Arial" panose="020B0604020202020204" pitchFamily="34" charset="0"/>
              </a:rPr>
              <a:t> control</a:t>
            </a:r>
            <a:endParaRPr kumimoji="0" lang="fi-FI"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id="{18183DF6-C173-4713-941E-8A57A1C03EA5}"/>
              </a:ext>
            </a:extLst>
          </p:cNvPr>
          <p:cNvCxnSpPr>
            <a:cxnSpLocks/>
          </p:cNvCxnSpPr>
          <p:nvPr/>
        </p:nvCxnSpPr>
        <p:spPr>
          <a:xfrm flipV="1">
            <a:off x="4843463" y="2566988"/>
            <a:ext cx="2448042" cy="1738313"/>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91C829-38D9-414E-A62B-25FC725254C6}"/>
              </a:ext>
            </a:extLst>
          </p:cNvPr>
          <p:cNvCxnSpPr>
            <a:cxnSpLocks/>
          </p:cNvCxnSpPr>
          <p:nvPr/>
        </p:nvCxnSpPr>
        <p:spPr>
          <a:xfrm>
            <a:off x="4843463" y="2566988"/>
            <a:ext cx="2495550" cy="1738313"/>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A4398F-3ABA-48ED-8121-9B966A7978A0}"/>
              </a:ext>
            </a:extLst>
          </p:cNvPr>
          <p:cNvCxnSpPr>
            <a:cxnSpLocks/>
          </p:cNvCxnSpPr>
          <p:nvPr/>
        </p:nvCxnSpPr>
        <p:spPr>
          <a:xfrm flipH="1" flipV="1">
            <a:off x="6086357" y="2050101"/>
            <a:ext cx="13731" cy="280800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CE337CD-D451-42C7-AD1E-90FB05572E50}"/>
              </a:ext>
            </a:extLst>
          </p:cNvPr>
          <p:cNvSpPr/>
          <p:nvPr/>
        </p:nvSpPr>
        <p:spPr bwMode="auto">
          <a:xfrm>
            <a:off x="5424496" y="3198973"/>
            <a:ext cx="1328737" cy="460053"/>
          </a:xfrm>
          <a:prstGeom prst="rect">
            <a:avLst/>
          </a:prstGeom>
          <a:solidFill>
            <a:srgbClr val="B80000"/>
          </a:solid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a:t>
            </a:r>
            <a:r>
              <a:rPr lang="en-GB" sz="2200" b="1" kern="0" dirty="0">
                <a:solidFill>
                  <a:schemeClr val="bg1"/>
                </a:solidFill>
                <a:latin typeface="Arial" panose="020B0604020202020204" pitchFamily="34" charset="0"/>
                <a:cs typeface="Arial" panose="020B0604020202020204" pitchFamily="34" charset="0"/>
              </a:rPr>
              <a:t>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51" name="Rounded Rectangle 9">
            <a:extLst>
              <a:ext uri="{FF2B5EF4-FFF2-40B4-BE49-F238E27FC236}">
                <a16:creationId xmlns:a16="http://schemas.microsoft.com/office/drawing/2014/main" id="{61186E4E-B16F-4AF7-9E50-E3DB35CFF4D8}"/>
              </a:ext>
            </a:extLst>
          </p:cNvPr>
          <p:cNvSpPr/>
          <p:nvPr/>
        </p:nvSpPr>
        <p:spPr>
          <a:xfrm>
            <a:off x="8453430" y="689471"/>
            <a:ext cx="2143125"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Universality of norms and values</a:t>
            </a:r>
          </a:p>
        </p:txBody>
      </p:sp>
      <p:sp>
        <p:nvSpPr>
          <p:cNvPr id="52" name="Rounded Rectangle 9">
            <a:extLst>
              <a:ext uri="{FF2B5EF4-FFF2-40B4-BE49-F238E27FC236}">
                <a16:creationId xmlns:a16="http://schemas.microsoft.com/office/drawing/2014/main" id="{0C49B23E-F2BE-43A4-B6C9-E47EC20F2142}"/>
              </a:ext>
            </a:extLst>
          </p:cNvPr>
          <p:cNvSpPr/>
          <p:nvPr/>
        </p:nvSpPr>
        <p:spPr>
          <a:xfrm>
            <a:off x="1317236" y="5051353"/>
            <a:ext cx="2159326"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Positionality of norms and values</a:t>
            </a:r>
          </a:p>
        </p:txBody>
      </p:sp>
      <p:sp>
        <p:nvSpPr>
          <p:cNvPr id="53" name="Rounded Rectangle 9">
            <a:extLst>
              <a:ext uri="{FF2B5EF4-FFF2-40B4-BE49-F238E27FC236}">
                <a16:creationId xmlns:a16="http://schemas.microsoft.com/office/drawing/2014/main" id="{09BE5D28-CB52-466A-840D-E31833449DB1}"/>
              </a:ext>
            </a:extLst>
          </p:cNvPr>
          <p:cNvSpPr/>
          <p:nvPr/>
        </p:nvSpPr>
        <p:spPr>
          <a:xfrm>
            <a:off x="8521944" y="5055125"/>
            <a:ext cx="2145359"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Maximizing measurable </a:t>
            </a:r>
            <a:r>
              <a:rPr lang="en-US" sz="2000" b="1" dirty="0">
                <a:solidFill>
                  <a:prstClr val="white"/>
                </a:solidFill>
                <a:latin typeface="Arial" panose="020B0604020202020204" pitchFamily="34" charset="0"/>
                <a:cs typeface="Arial" panose="020B0604020202020204" pitchFamily="34" charset="0"/>
              </a:rPr>
              <a:t>good / value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Rounded Rectangle 9">
            <a:extLst>
              <a:ext uri="{FF2B5EF4-FFF2-40B4-BE49-F238E27FC236}">
                <a16:creationId xmlns:a16="http://schemas.microsoft.com/office/drawing/2014/main" id="{F340FF28-9E72-47A6-8F31-2996F6D189D8}"/>
              </a:ext>
            </a:extLst>
          </p:cNvPr>
          <p:cNvSpPr/>
          <p:nvPr/>
        </p:nvSpPr>
        <p:spPr>
          <a:xfrm>
            <a:off x="1592575" y="705997"/>
            <a:ext cx="1960250" cy="1331262"/>
          </a:xfrm>
          <a:prstGeom prst="roundRect">
            <a:avLst/>
          </a:prstGeom>
          <a:no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Spontaenous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communal values</a:t>
            </a:r>
          </a:p>
        </p:txBody>
      </p:sp>
      <p:pic>
        <p:nvPicPr>
          <p:cNvPr id="2" name="Audio 1">
            <a:hlinkClick r:id="" action="ppaction://media"/>
            <a:extLst>
              <a:ext uri="{FF2B5EF4-FFF2-40B4-BE49-F238E27FC236}">
                <a16:creationId xmlns:a16="http://schemas.microsoft.com/office/drawing/2014/main" id="{6C73B653-4F11-4E60-9461-15CFE6C0F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80024891"/>
      </p:ext>
    </p:extLst>
  </p:cSld>
  <p:clrMapOvr>
    <a:masterClrMapping/>
  </p:clrMapOvr>
  <mc:AlternateContent xmlns:mc="http://schemas.openxmlformats.org/markup-compatibility/2006">
    <mc:Choice xmlns:p14="http://schemas.microsoft.com/office/powerpoint/2010/main" Requires="p14">
      <p:transition p14:dur="10" advTm="39297">
        <p:fade/>
      </p:transition>
    </mc:Choice>
    <mc:Fallback>
      <p:transition advTm="39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3" name="Audio 2">
            <a:hlinkClick r:id="" action="ppaction://media"/>
            <a:extLst>
              <a:ext uri="{FF2B5EF4-FFF2-40B4-BE49-F238E27FC236}">
                <a16:creationId xmlns:a16="http://schemas.microsoft.com/office/drawing/2014/main" id="{1E8DE1AA-48F6-4216-802D-0C99D0C55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7739145"/>
      </p:ext>
    </p:extLst>
  </p:cSld>
  <p:clrMapOvr>
    <a:masterClrMapping/>
  </p:clrMapOvr>
  <p:transition spd="med" advTm="221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5E0D4-57CC-47C9-90B2-610AA5E9D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9856"/>
            <a:ext cx="12524321" cy="8605548"/>
          </a:xfrm>
          <a:prstGeom prst="rect">
            <a:avLst/>
          </a:prstGeom>
        </p:spPr>
      </p:pic>
      <p:pic>
        <p:nvPicPr>
          <p:cNvPr id="4" name="Audio 3">
            <a:hlinkClick r:id="" action="ppaction://media"/>
            <a:extLst>
              <a:ext uri="{FF2B5EF4-FFF2-40B4-BE49-F238E27FC236}">
                <a16:creationId xmlns:a16="http://schemas.microsoft.com/office/drawing/2014/main" id="{58B3C96A-0E97-457C-A25A-005B660E9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4096226602"/>
      </p:ext>
    </p:extLst>
  </p:cSld>
  <p:clrMapOvr>
    <a:masterClrMapping/>
  </p:clrMapOvr>
  <p:transition spd="med" advTm="1134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4" name="Audio 3">
            <a:hlinkClick r:id="" action="ppaction://media"/>
            <a:extLst>
              <a:ext uri="{FF2B5EF4-FFF2-40B4-BE49-F238E27FC236}">
                <a16:creationId xmlns:a16="http://schemas.microsoft.com/office/drawing/2014/main" id="{7452DAC8-1A2D-4B52-97B6-D021ADC95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61622133"/>
      </p:ext>
    </p:extLst>
  </p:cSld>
  <p:clrMapOvr>
    <a:masterClrMapping/>
  </p:clrMapOvr>
  <p:transition spd="med" advTm="28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15588" y="1663385"/>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72629C09-FAAA-4570-AEDF-D0CD0C3A8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97006935"/>
      </p:ext>
    </p:extLst>
  </p:cSld>
  <p:clrMapOvr>
    <a:masterClrMapping/>
  </p:clrMapOvr>
  <p:transition spd="med" advTm="210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 name="Audio 4">
            <a:hlinkClick r:id="" action="ppaction://media"/>
            <a:extLst>
              <a:ext uri="{FF2B5EF4-FFF2-40B4-BE49-F238E27FC236}">
                <a16:creationId xmlns:a16="http://schemas.microsoft.com/office/drawing/2014/main" id="{48EE2E70-47FC-499A-A576-0FB4B720A7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98445443"/>
      </p:ext>
    </p:extLst>
  </p:cSld>
  <p:clrMapOvr>
    <a:masterClrMapping/>
  </p:clrMapOvr>
  <p:transition spd="med" advTm="129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5" name="Straight Arrow Connector 24">
            <a:extLst>
              <a:ext uri="{FF2B5EF4-FFF2-40B4-BE49-F238E27FC236}">
                <a16:creationId xmlns:a16="http://schemas.microsoft.com/office/drawing/2014/main" id="{CFBC6ABC-AD4D-48E1-B30E-CDC7E078D347}"/>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D678DB0-8E5B-4A37-9060-C575930AE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00717152"/>
      </p:ext>
    </p:extLst>
  </p:cSld>
  <p:clrMapOvr>
    <a:masterClrMapping/>
  </p:clrMapOvr>
  <p:transition spd="med" advTm="38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sp>
        <p:nvSpPr>
          <p:cNvPr id="25" name="Rectangle 24">
            <a:extLst>
              <a:ext uri="{FF2B5EF4-FFF2-40B4-BE49-F238E27FC236}">
                <a16:creationId xmlns:a16="http://schemas.microsoft.com/office/drawing/2014/main" id="{D91A4523-6D50-4E4B-8EE7-25D117DB3B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 </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37116344-3E4D-407E-9BE7-589857177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32010779"/>
      </p:ext>
    </p:extLst>
  </p:cSld>
  <p:clrMapOvr>
    <a:masterClrMapping/>
  </p:clrMapOvr>
  <p:transition spd="med" advTm="167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EEFFE52-EE37-4BDA-8362-3C28EE932D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94350774"/>
      </p:ext>
    </p:extLst>
  </p:cSld>
  <p:clrMapOvr>
    <a:masterClrMapping/>
  </p:clrMapOvr>
  <p:transition spd="med" advTm="18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08C24D8C-F5EA-41E0-BFF2-672BB1EE01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72315221"/>
      </p:ext>
    </p:extLst>
  </p:cSld>
  <p:clrMapOvr>
    <a:masterClrMapping/>
  </p:clrMapOvr>
  <p:transition spd="med" advTm="28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pic>
        <p:nvPicPr>
          <p:cNvPr id="5" name="Audio 4">
            <a:hlinkClick r:id="" action="ppaction://media"/>
            <a:extLst>
              <a:ext uri="{FF2B5EF4-FFF2-40B4-BE49-F238E27FC236}">
                <a16:creationId xmlns:a16="http://schemas.microsoft.com/office/drawing/2014/main" id="{ACE41CDD-24BA-4FCB-8954-B37DBD83F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8017700"/>
      </p:ext>
    </p:extLst>
  </p:cSld>
  <p:clrMapOvr>
    <a:masterClrMapping/>
  </p:clrMapOvr>
  <p:transition spd="med" advTm="28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sp>
        <p:nvSpPr>
          <p:cNvPr id="25" name="Rectangle 24">
            <a:extLst>
              <a:ext uri="{FF2B5EF4-FFF2-40B4-BE49-F238E27FC236}">
                <a16:creationId xmlns:a16="http://schemas.microsoft.com/office/drawing/2014/main" id="{D91A4523-6D50-4E4B-8EE7-25D117DB3B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 </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FA7DBA1-F7C4-44AD-9B6E-DE41D21CFAC7}"/>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F14D23-1F1C-4A89-86C8-F49B028269F0}"/>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C7E0A9B-0FCB-49CE-A892-24304E8E5FDD}"/>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3" name="Rectangle 32">
            <a:extLst>
              <a:ext uri="{FF2B5EF4-FFF2-40B4-BE49-F238E27FC236}">
                <a16:creationId xmlns:a16="http://schemas.microsoft.com/office/drawing/2014/main" id="{3769D36E-7562-474E-BD9D-49E792CC9BC0}"/>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pic>
        <p:nvPicPr>
          <p:cNvPr id="5" name="Audio 4">
            <a:hlinkClick r:id="" action="ppaction://media"/>
            <a:extLst>
              <a:ext uri="{FF2B5EF4-FFF2-40B4-BE49-F238E27FC236}">
                <a16:creationId xmlns:a16="http://schemas.microsoft.com/office/drawing/2014/main" id="{64B818BA-3B12-44D8-8019-D267D879F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82548699"/>
      </p:ext>
    </p:extLst>
  </p:cSld>
  <p:clrMapOvr>
    <a:masterClrMapping/>
  </p:clrMapOvr>
  <p:transition spd="med" advTm="239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rela-</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2" name="Audio 1">
            <a:hlinkClick r:id="" action="ppaction://media"/>
            <a:extLst>
              <a:ext uri="{FF2B5EF4-FFF2-40B4-BE49-F238E27FC236}">
                <a16:creationId xmlns:a16="http://schemas.microsoft.com/office/drawing/2014/main" id="{4EB15BE3-6247-4F7B-9A54-DCCF787BA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20884683"/>
      </p:ext>
    </p:extLst>
  </p:cSld>
  <p:clrMapOvr>
    <a:masterClrMapping/>
  </p:clrMapOvr>
  <p:transition spd="med" advTm="559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7377"/>
            <a:ext cx="12216064" cy="184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cs typeface="Arial" panose="020B0604020202020204" pitchFamily="34" charset="0"/>
              </a:rPr>
              <a:t>Global capitalism</a:t>
            </a:r>
          </a:p>
          <a:p>
            <a:pPr algn="ctr"/>
            <a:r>
              <a:rPr lang="en-US" sz="4400" b="1" dirty="0">
                <a:solidFill>
                  <a:srgbClr val="002060"/>
                </a:solidFill>
                <a:cs typeface="Arial" panose="020B0604020202020204" pitchFamily="34" charset="0"/>
              </a:rPr>
              <a:t> in 139 seconds</a:t>
            </a:r>
            <a:endParaRPr lang="fi-FI" sz="4400" b="1" dirty="0">
              <a:solidFill>
                <a:srgbClr val="002060"/>
              </a:solidFill>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A6AE8A5-9761-4BA4-8DDE-C495BA4D56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55527424"/>
      </p:ext>
    </p:extLst>
  </p:cSld>
  <p:clrMapOvr>
    <a:masterClrMapping/>
  </p:clrMapOvr>
  <p:transition spd="med" advTm="23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Holistic insight</a:t>
            </a:r>
          </a:p>
          <a:p>
            <a:pPr algn="ctr"/>
            <a:endParaRPr lang="en-GB" sz="800" b="1" dirty="0">
              <a:solidFill>
                <a:schemeClr val="bg1"/>
              </a:solidFill>
            </a:endParaRPr>
          </a:p>
          <a:p>
            <a:pPr algn="ctr"/>
            <a:r>
              <a:rPr lang="en-GB" sz="2200" b="1" dirty="0">
                <a:solidFill>
                  <a:schemeClr val="bg1"/>
                </a:solidFill>
              </a:rPr>
              <a:t>Identity</a:t>
            </a:r>
          </a:p>
          <a:p>
            <a:pPr algn="ctr"/>
            <a:endParaRPr lang="en-GB" sz="800" b="1" dirty="0">
              <a:solidFill>
                <a:schemeClr val="bg1"/>
              </a:solidFill>
            </a:endParaRPr>
          </a:p>
          <a:p>
            <a:pPr algn="ctr"/>
            <a:r>
              <a:rPr lang="en-GB" sz="2200" b="1" dirty="0">
                <a:solidFill>
                  <a:schemeClr val="bg1"/>
                </a:solidFill>
              </a:rPr>
              <a:t>Spontaneity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Analysis</a:t>
            </a:r>
          </a:p>
          <a:p>
            <a:pPr algn="ctr"/>
            <a:endParaRPr lang="en-GB" sz="800" b="1" dirty="0">
              <a:solidFill>
                <a:schemeClr val="bg1"/>
              </a:solidFill>
            </a:endParaRPr>
          </a:p>
          <a:p>
            <a:pPr algn="ctr"/>
            <a:r>
              <a:rPr lang="en-GB" sz="2200" b="1" dirty="0">
                <a:solidFill>
                  <a:schemeClr val="bg1"/>
                </a:solidFill>
              </a:rPr>
              <a:t>Sentience</a:t>
            </a:r>
          </a:p>
          <a:p>
            <a:pPr algn="ctr"/>
            <a:endParaRPr lang="en-GB" sz="800" b="1" dirty="0">
              <a:solidFill>
                <a:schemeClr val="bg1"/>
              </a:solidFill>
            </a:endParaRPr>
          </a:p>
          <a:p>
            <a:pPr algn="ctr"/>
            <a:r>
              <a:rPr lang="en-GB" sz="2200" b="1" dirty="0">
                <a:solidFill>
                  <a:schemeClr val="bg1"/>
                </a:solidFill>
              </a:rPr>
              <a:t>Calculation</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rela-</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2" name="Audio 1">
            <a:hlinkClick r:id="" action="ppaction://media"/>
            <a:extLst>
              <a:ext uri="{FF2B5EF4-FFF2-40B4-BE49-F238E27FC236}">
                <a16:creationId xmlns:a16="http://schemas.microsoft.com/office/drawing/2014/main" id="{96D2448F-F405-4801-89BA-4C4ABBDA0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75016263"/>
      </p:ext>
    </p:extLst>
  </p:cSld>
  <p:clrMapOvr>
    <a:masterClrMapping/>
  </p:clrMapOvr>
  <p:transition spd="med" advTm="3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Holistic insight</a:t>
            </a:r>
          </a:p>
          <a:p>
            <a:pPr algn="ctr"/>
            <a:endParaRPr lang="en-GB" sz="800" b="1" dirty="0">
              <a:solidFill>
                <a:schemeClr val="bg1"/>
              </a:solidFill>
            </a:endParaRPr>
          </a:p>
          <a:p>
            <a:pPr algn="ctr"/>
            <a:r>
              <a:rPr lang="en-GB" sz="2200" b="1" dirty="0">
                <a:solidFill>
                  <a:schemeClr val="bg1"/>
                </a:solidFill>
              </a:rPr>
              <a:t>Identity</a:t>
            </a:r>
          </a:p>
          <a:p>
            <a:pPr algn="ctr"/>
            <a:endParaRPr lang="en-GB" sz="800" b="1" dirty="0">
              <a:solidFill>
                <a:schemeClr val="bg1"/>
              </a:solidFill>
            </a:endParaRPr>
          </a:p>
          <a:p>
            <a:pPr algn="ctr"/>
            <a:r>
              <a:rPr lang="en-GB" sz="2200" b="1" dirty="0">
                <a:solidFill>
                  <a:schemeClr val="bg1"/>
                </a:solidFill>
              </a:rPr>
              <a:t>Spontaneity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Analysis</a:t>
            </a:r>
          </a:p>
          <a:p>
            <a:pPr algn="ctr"/>
            <a:endParaRPr lang="en-GB" sz="800" b="1" dirty="0">
              <a:solidFill>
                <a:schemeClr val="bg1"/>
              </a:solidFill>
            </a:endParaRPr>
          </a:p>
          <a:p>
            <a:pPr algn="ctr"/>
            <a:r>
              <a:rPr lang="en-GB" sz="2200" b="1" dirty="0">
                <a:solidFill>
                  <a:schemeClr val="bg1"/>
                </a:solidFill>
              </a:rPr>
              <a:t>Sentience</a:t>
            </a:r>
          </a:p>
          <a:p>
            <a:pPr algn="ctr"/>
            <a:endParaRPr lang="en-GB" sz="800" b="1" dirty="0">
              <a:solidFill>
                <a:schemeClr val="bg1"/>
              </a:solidFill>
            </a:endParaRPr>
          </a:p>
          <a:p>
            <a:pPr algn="ctr"/>
            <a:r>
              <a:rPr lang="en-GB" sz="2200" b="1" dirty="0">
                <a:solidFill>
                  <a:schemeClr val="bg1"/>
                </a:solidFill>
              </a:rPr>
              <a:t>Calculation</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a:t>
            </a:r>
            <a:r>
              <a:rPr lang="en-GB" sz="2400" b="1" dirty="0" err="1">
                <a:solidFill>
                  <a:schemeClr val="bg1"/>
                </a:solidFill>
              </a:rPr>
              <a:t>rela</a:t>
            </a:r>
            <a:r>
              <a:rPr lang="en-GB" sz="2400" b="1" dirty="0">
                <a:solidFill>
                  <a:schemeClr val="bg1"/>
                </a:solidFill>
              </a:rPr>
              <a:t>-</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4870560" y="4038463"/>
            <a:ext cx="242094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Essential value</a:t>
            </a:r>
          </a:p>
        </p:txBody>
      </p:sp>
      <p:sp>
        <p:nvSpPr>
          <p:cNvPr id="42" name="Arrow: Up 41">
            <a:extLst>
              <a:ext uri="{FF2B5EF4-FFF2-40B4-BE49-F238E27FC236}">
                <a16:creationId xmlns:a16="http://schemas.microsoft.com/office/drawing/2014/main" id="{A79DF5BE-DCDA-4741-B655-24F05B841E89}"/>
              </a:ext>
            </a:extLst>
          </p:cNvPr>
          <p:cNvSpPr/>
          <p:nvPr/>
        </p:nvSpPr>
        <p:spPr>
          <a:xfrm>
            <a:off x="5924543" y="3858902"/>
            <a:ext cx="319087" cy="25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Oval 1">
            <a:extLst>
              <a:ext uri="{FF2B5EF4-FFF2-40B4-BE49-F238E27FC236}">
                <a16:creationId xmlns:a16="http://schemas.microsoft.com/office/drawing/2014/main" id="{F03B61DB-CEC9-4D93-8CD7-0A9FD408276F}"/>
              </a:ext>
            </a:extLst>
          </p:cNvPr>
          <p:cNvSpPr/>
          <p:nvPr/>
        </p:nvSpPr>
        <p:spPr>
          <a:xfrm>
            <a:off x="5038932" y="4106553"/>
            <a:ext cx="2104883" cy="65682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3" name="Straight Arrow Connector 42">
            <a:extLst>
              <a:ext uri="{FF2B5EF4-FFF2-40B4-BE49-F238E27FC236}">
                <a16:creationId xmlns:a16="http://schemas.microsoft.com/office/drawing/2014/main" id="{8EE49655-C1D5-4CCE-970B-5A11511337D4}"/>
              </a:ext>
            </a:extLst>
          </p:cNvPr>
          <p:cNvCxnSpPr>
            <a:cxnSpLocks/>
          </p:cNvCxnSpPr>
          <p:nvPr/>
        </p:nvCxnSpPr>
        <p:spPr>
          <a:xfrm flipH="1" flipV="1">
            <a:off x="6919546" y="4862146"/>
            <a:ext cx="486142" cy="10385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1A353C-6CCC-40F8-882F-35609CD216A2}"/>
              </a:ext>
            </a:extLst>
          </p:cNvPr>
          <p:cNvCxnSpPr>
            <a:cxnSpLocks/>
          </p:cNvCxnSpPr>
          <p:nvPr/>
        </p:nvCxnSpPr>
        <p:spPr>
          <a:xfrm flipV="1">
            <a:off x="4726466" y="4831469"/>
            <a:ext cx="490045" cy="10692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6109F8F-7BF9-4E68-A455-46D689031A45}"/>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13" name="Audio 12">
            <a:hlinkClick r:id="" action="ppaction://media"/>
            <a:extLst>
              <a:ext uri="{FF2B5EF4-FFF2-40B4-BE49-F238E27FC236}">
                <a16:creationId xmlns:a16="http://schemas.microsoft.com/office/drawing/2014/main" id="{FBAE2410-84FE-458A-80BF-A244BD273E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28937618"/>
      </p:ext>
    </p:extLst>
  </p:cSld>
  <p:clrMapOvr>
    <a:masterClrMapping/>
  </p:clrMapOvr>
  <p:transition spd="med" advTm="39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9134354" y="54845"/>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19" name="Rectangle 118"/>
          <p:cNvSpPr/>
          <p:nvPr/>
        </p:nvSpPr>
        <p:spPr>
          <a:xfrm>
            <a:off x="1293913" y="54845"/>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30" name="Rectangle 129"/>
          <p:cNvSpPr/>
          <p:nvPr/>
        </p:nvSpPr>
        <p:spPr>
          <a:xfrm>
            <a:off x="9134354" y="6341961"/>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48" name="Rectangle 147"/>
          <p:cNvSpPr/>
          <p:nvPr/>
        </p:nvSpPr>
        <p:spPr>
          <a:xfrm>
            <a:off x="1293913" y="6341961"/>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9C62F4D-1446-4433-94F1-60BC8B21E5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73302058"/>
      </p:ext>
    </p:extLst>
  </p:cSld>
  <p:clrMapOvr>
    <a:masterClrMapping/>
  </p:clrMapOvr>
  <p:transition spd="med" advTm="35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6DF878D7-EEEA-47C5-9891-52C6506051BD}"/>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79040D1E-636C-423C-91D1-37D3D4EF94F2}"/>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A2777559-DFB7-49E9-AFB0-43DC750A54C7}"/>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974FF6C6-137F-4947-9369-599FCB3CCCB5}"/>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0C26835F-5F21-415E-BBA7-C3353B045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54680832"/>
      </p:ext>
    </p:extLst>
  </p:cSld>
  <p:clrMapOvr>
    <a:masterClrMapping/>
  </p:clrMapOvr>
  <p:transition spd="med" advTm="199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5C9D945A-DBEE-4A11-AEEB-8B3B2152B766}"/>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0D62BB22-116A-453C-98FA-1897C1AB8541}"/>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B315FCD0-05C6-441C-85DF-AF49E1FA0C18}"/>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C7A6EBA1-B050-4C0C-A840-F468B4EA48AD}"/>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264BCA92-433C-4D89-9ED8-B6E8971EC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17005205"/>
      </p:ext>
    </p:extLst>
  </p:cSld>
  <p:clrMapOvr>
    <a:masterClrMapping/>
  </p:clrMapOvr>
  <p:transition spd="med" advTm="16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3500883" y="1415934"/>
            <a:ext cx="5175284" cy="4113443"/>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C8EDC409-1FBE-4A16-B9B2-8A327F00B07B}"/>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BFA4D35D-546C-4403-98B4-1BEE4B3EA128}"/>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1FA5B8AE-AA72-43C5-87F3-D2D75D17DE43}"/>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D03ED0A7-AA47-45C0-A0C2-FBED407DA031}"/>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FF381E3F-4333-4E94-93AF-741B8BA0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00580481"/>
      </p:ext>
    </p:extLst>
  </p:cSld>
  <p:clrMapOvr>
    <a:masterClrMapping/>
  </p:clrMapOvr>
  <p:transition spd="med" advTm="99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val 109"/>
          <p:cNvSpPr/>
          <p:nvPr/>
        </p:nvSpPr>
        <p:spPr>
          <a:xfrm>
            <a:off x="5079487" y="3691293"/>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Oval 110"/>
          <p:cNvSpPr/>
          <p:nvPr/>
        </p:nvSpPr>
        <p:spPr>
          <a:xfrm>
            <a:off x="8171764" y="4693045"/>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9" name="Rectangle 148"/>
          <p:cNvSpPr/>
          <p:nvPr/>
        </p:nvSpPr>
        <p:spPr>
          <a:xfrm flipH="1">
            <a:off x="5230767" y="3987624"/>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1" name="Rectangle 160"/>
          <p:cNvSpPr/>
          <p:nvPr/>
        </p:nvSpPr>
        <p:spPr>
          <a:xfrm rot="1200000" flipH="1">
            <a:off x="5193397" y="4159255"/>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2" name="Rectangle 161"/>
          <p:cNvSpPr/>
          <p:nvPr/>
        </p:nvSpPr>
        <p:spPr>
          <a:xfrm rot="-1200000" flipH="1">
            <a:off x="5271464" y="4162066"/>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3" name="Rectangle 162"/>
          <p:cNvSpPr/>
          <p:nvPr/>
        </p:nvSpPr>
        <p:spPr>
          <a:xfrm rot="2040000" flipH="1">
            <a:off x="5184029" y="4065210"/>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4" name="Rectangle 163"/>
          <p:cNvSpPr/>
          <p:nvPr/>
        </p:nvSpPr>
        <p:spPr>
          <a:xfrm rot="-2040000" flipH="1">
            <a:off x="5283264" y="4068753"/>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5" name="Rectangle 164"/>
          <p:cNvSpPr/>
          <p:nvPr/>
        </p:nvSpPr>
        <p:spPr>
          <a:xfrm flipH="1">
            <a:off x="8298867" y="4981991"/>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6" name="Rectangle 165"/>
          <p:cNvSpPr/>
          <p:nvPr/>
        </p:nvSpPr>
        <p:spPr>
          <a:xfrm rot="1200000" flipH="1">
            <a:off x="8261497" y="5153622"/>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7" name="Rectangle 166"/>
          <p:cNvSpPr/>
          <p:nvPr/>
        </p:nvSpPr>
        <p:spPr>
          <a:xfrm rot="-1200000" flipH="1">
            <a:off x="8339564" y="5156433"/>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8" name="Rectangle 167"/>
          <p:cNvSpPr/>
          <p:nvPr/>
        </p:nvSpPr>
        <p:spPr>
          <a:xfrm rot="2040000" flipH="1">
            <a:off x="8252129" y="505957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9" name="Rectangle 168"/>
          <p:cNvSpPr/>
          <p:nvPr/>
        </p:nvSpPr>
        <p:spPr>
          <a:xfrm rot="-2040000" flipH="1">
            <a:off x="8351364" y="5063120"/>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0" name="Oval 169"/>
          <p:cNvSpPr/>
          <p:nvPr/>
        </p:nvSpPr>
        <p:spPr>
          <a:xfrm>
            <a:off x="4230717" y="4516922"/>
            <a:ext cx="329610" cy="290707"/>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1" name="Rectangle 170"/>
          <p:cNvSpPr/>
          <p:nvPr/>
        </p:nvSpPr>
        <p:spPr>
          <a:xfrm flipH="1">
            <a:off x="4381997" y="4813253"/>
            <a:ext cx="36000" cy="180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2" name="Rectangle 171"/>
          <p:cNvSpPr/>
          <p:nvPr/>
        </p:nvSpPr>
        <p:spPr>
          <a:xfrm rot="1200000" flipH="1">
            <a:off x="4344627" y="4984884"/>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3" name="Rectangle 172"/>
          <p:cNvSpPr/>
          <p:nvPr/>
        </p:nvSpPr>
        <p:spPr>
          <a:xfrm rot="-1200000" flipH="1">
            <a:off x="4422694" y="4987695"/>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4" name="Rectangle 173"/>
          <p:cNvSpPr/>
          <p:nvPr/>
        </p:nvSpPr>
        <p:spPr>
          <a:xfrm rot="2040000" flipH="1">
            <a:off x="4335259" y="4890839"/>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5" name="Rectangle 174"/>
          <p:cNvSpPr/>
          <p:nvPr/>
        </p:nvSpPr>
        <p:spPr>
          <a:xfrm rot="-2040000" flipH="1">
            <a:off x="4434494" y="4894382"/>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6" name="Oval 175"/>
          <p:cNvSpPr/>
          <p:nvPr/>
        </p:nvSpPr>
        <p:spPr>
          <a:xfrm>
            <a:off x="8727261" y="3618426"/>
            <a:ext cx="329610" cy="290707"/>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7" name="Rectangle 176"/>
          <p:cNvSpPr/>
          <p:nvPr/>
        </p:nvSpPr>
        <p:spPr>
          <a:xfrm flipH="1">
            <a:off x="8854364" y="3907372"/>
            <a:ext cx="36000" cy="180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8" name="Rectangle 177"/>
          <p:cNvSpPr/>
          <p:nvPr/>
        </p:nvSpPr>
        <p:spPr>
          <a:xfrm rot="1200000" flipH="1">
            <a:off x="8816994" y="4079003"/>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9" name="Rectangle 178"/>
          <p:cNvSpPr/>
          <p:nvPr/>
        </p:nvSpPr>
        <p:spPr>
          <a:xfrm rot="-1200000" flipH="1">
            <a:off x="8895061" y="4081814"/>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0" name="Rectangle 179"/>
          <p:cNvSpPr/>
          <p:nvPr/>
        </p:nvSpPr>
        <p:spPr>
          <a:xfrm rot="2040000" flipH="1">
            <a:off x="8807626" y="3984958"/>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1" name="Rectangle 180"/>
          <p:cNvSpPr/>
          <p:nvPr/>
        </p:nvSpPr>
        <p:spPr>
          <a:xfrm rot="-2040000" flipH="1">
            <a:off x="8906861" y="3988501"/>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2" name="Oval 181"/>
          <p:cNvSpPr/>
          <p:nvPr/>
        </p:nvSpPr>
        <p:spPr>
          <a:xfrm>
            <a:off x="7681100" y="2897866"/>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3" name="Rectangle 182"/>
          <p:cNvSpPr/>
          <p:nvPr/>
        </p:nvSpPr>
        <p:spPr>
          <a:xfrm flipH="1">
            <a:off x="7808203" y="3186812"/>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4" name="Rectangle 183"/>
          <p:cNvSpPr/>
          <p:nvPr/>
        </p:nvSpPr>
        <p:spPr>
          <a:xfrm rot="1200000" flipH="1">
            <a:off x="7770833" y="3358443"/>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5" name="Rectangle 184"/>
          <p:cNvSpPr/>
          <p:nvPr/>
        </p:nvSpPr>
        <p:spPr>
          <a:xfrm rot="-1200000" flipH="1">
            <a:off x="7848900" y="3361254"/>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6" name="Rectangle 185"/>
          <p:cNvSpPr/>
          <p:nvPr/>
        </p:nvSpPr>
        <p:spPr>
          <a:xfrm rot="2040000" flipH="1">
            <a:off x="7761465" y="3264398"/>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7" name="Rectangle 186"/>
          <p:cNvSpPr/>
          <p:nvPr/>
        </p:nvSpPr>
        <p:spPr>
          <a:xfrm rot="-2040000" flipH="1">
            <a:off x="7860700" y="3267941"/>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8" name="Oval 187"/>
          <p:cNvSpPr/>
          <p:nvPr/>
        </p:nvSpPr>
        <p:spPr>
          <a:xfrm>
            <a:off x="5645357" y="4109470"/>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9" name="Rectangle 188"/>
          <p:cNvSpPr/>
          <p:nvPr/>
        </p:nvSpPr>
        <p:spPr>
          <a:xfrm flipH="1">
            <a:off x="5772460" y="4398416"/>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0" name="Rectangle 189"/>
          <p:cNvSpPr/>
          <p:nvPr/>
        </p:nvSpPr>
        <p:spPr>
          <a:xfrm rot="1200000" flipH="1">
            <a:off x="5735090" y="4570047"/>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1" name="Rectangle 190"/>
          <p:cNvSpPr/>
          <p:nvPr/>
        </p:nvSpPr>
        <p:spPr>
          <a:xfrm rot="-1200000" flipH="1">
            <a:off x="5813157" y="4572858"/>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2" name="Rectangle 191"/>
          <p:cNvSpPr/>
          <p:nvPr/>
        </p:nvSpPr>
        <p:spPr>
          <a:xfrm rot="2040000" flipH="1">
            <a:off x="5725722" y="4476002"/>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3" name="Rectangle 192"/>
          <p:cNvSpPr/>
          <p:nvPr/>
        </p:nvSpPr>
        <p:spPr>
          <a:xfrm rot="-2040000" flipH="1">
            <a:off x="5824957" y="4479545"/>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4" name="Oval 193"/>
          <p:cNvSpPr/>
          <p:nvPr/>
        </p:nvSpPr>
        <p:spPr>
          <a:xfrm>
            <a:off x="4139824" y="5299789"/>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ectangle 194"/>
          <p:cNvSpPr/>
          <p:nvPr/>
        </p:nvSpPr>
        <p:spPr>
          <a:xfrm flipH="1">
            <a:off x="4291104" y="5596120"/>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ectangle 195"/>
          <p:cNvSpPr/>
          <p:nvPr/>
        </p:nvSpPr>
        <p:spPr>
          <a:xfrm rot="1200000" flipH="1">
            <a:off x="4253734" y="5767751"/>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7" name="Rectangle 196"/>
          <p:cNvSpPr/>
          <p:nvPr/>
        </p:nvSpPr>
        <p:spPr>
          <a:xfrm rot="-1200000" flipH="1">
            <a:off x="4331801" y="5770562"/>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8" name="Rectangle 197"/>
          <p:cNvSpPr/>
          <p:nvPr/>
        </p:nvSpPr>
        <p:spPr>
          <a:xfrm rot="2040000" flipH="1">
            <a:off x="4244366" y="5673706"/>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9" name="Rectangle 198"/>
          <p:cNvSpPr/>
          <p:nvPr/>
        </p:nvSpPr>
        <p:spPr>
          <a:xfrm rot="-2040000" flipH="1">
            <a:off x="4343601" y="5677249"/>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0" name="Oval 199"/>
          <p:cNvSpPr/>
          <p:nvPr/>
        </p:nvSpPr>
        <p:spPr>
          <a:xfrm>
            <a:off x="3649927" y="4724197"/>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1" name="Rectangle 200"/>
          <p:cNvSpPr/>
          <p:nvPr/>
        </p:nvSpPr>
        <p:spPr>
          <a:xfrm flipH="1">
            <a:off x="3801207" y="5020528"/>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2" name="Rectangle 201"/>
          <p:cNvSpPr/>
          <p:nvPr/>
        </p:nvSpPr>
        <p:spPr>
          <a:xfrm rot="1200000" flipH="1">
            <a:off x="3763837" y="5192159"/>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3" name="Rectangle 202"/>
          <p:cNvSpPr/>
          <p:nvPr/>
        </p:nvSpPr>
        <p:spPr>
          <a:xfrm rot="-1200000" flipH="1">
            <a:off x="3841904" y="5194970"/>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4" name="Rectangle 203"/>
          <p:cNvSpPr/>
          <p:nvPr/>
        </p:nvSpPr>
        <p:spPr>
          <a:xfrm rot="2040000" flipH="1">
            <a:off x="3754469" y="5098114"/>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 name="Rectangle 204"/>
          <p:cNvSpPr/>
          <p:nvPr/>
        </p:nvSpPr>
        <p:spPr>
          <a:xfrm rot="-2040000" flipH="1">
            <a:off x="3853704" y="510165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6" name="Rectangle 205"/>
          <p:cNvSpPr/>
          <p:nvPr/>
        </p:nvSpPr>
        <p:spPr>
          <a:xfrm flipH="1">
            <a:off x="3312524" y="4178277"/>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7" name="Rectangle 206"/>
          <p:cNvSpPr/>
          <p:nvPr/>
        </p:nvSpPr>
        <p:spPr>
          <a:xfrm rot="1200000" flipH="1">
            <a:off x="3275154" y="4349908"/>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8" name="Rectangle 207"/>
          <p:cNvSpPr/>
          <p:nvPr/>
        </p:nvSpPr>
        <p:spPr>
          <a:xfrm rot="-1200000" flipH="1">
            <a:off x="3353221" y="4352719"/>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9" name="Rectangle 208"/>
          <p:cNvSpPr/>
          <p:nvPr/>
        </p:nvSpPr>
        <p:spPr>
          <a:xfrm rot="2040000" flipH="1">
            <a:off x="3265786" y="4255863"/>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0" name="Rectangle 209"/>
          <p:cNvSpPr/>
          <p:nvPr/>
        </p:nvSpPr>
        <p:spPr>
          <a:xfrm rot="-2040000" flipH="1">
            <a:off x="3365021" y="4259406"/>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2" name="Oval 211"/>
          <p:cNvSpPr/>
          <p:nvPr/>
        </p:nvSpPr>
        <p:spPr>
          <a:xfrm>
            <a:off x="3155089" y="3892787"/>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3" name="Oval 212"/>
          <p:cNvSpPr/>
          <p:nvPr/>
        </p:nvSpPr>
        <p:spPr>
          <a:xfrm>
            <a:off x="6780830" y="5479359"/>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4" name="Oval 213"/>
          <p:cNvSpPr/>
          <p:nvPr/>
        </p:nvSpPr>
        <p:spPr>
          <a:xfrm>
            <a:off x="3755450" y="3106110"/>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5" name="Rectangle 214"/>
          <p:cNvSpPr/>
          <p:nvPr/>
        </p:nvSpPr>
        <p:spPr>
          <a:xfrm flipH="1">
            <a:off x="6932110" y="5775690"/>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6" name="Rectangle 215"/>
          <p:cNvSpPr/>
          <p:nvPr/>
        </p:nvSpPr>
        <p:spPr>
          <a:xfrm rot="1200000" flipH="1">
            <a:off x="6894740" y="5947321"/>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7" name="Rectangle 216"/>
          <p:cNvSpPr/>
          <p:nvPr/>
        </p:nvSpPr>
        <p:spPr>
          <a:xfrm rot="-1200000" flipH="1">
            <a:off x="6972807" y="5950132"/>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8" name="Rectangle 217"/>
          <p:cNvSpPr/>
          <p:nvPr/>
        </p:nvSpPr>
        <p:spPr>
          <a:xfrm rot="2040000" flipH="1">
            <a:off x="6885372" y="5853276"/>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9" name="Rectangle 218"/>
          <p:cNvSpPr/>
          <p:nvPr/>
        </p:nvSpPr>
        <p:spPr>
          <a:xfrm rot="-2040000" flipH="1">
            <a:off x="6984607" y="5856819"/>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0" name="Rectangle 219"/>
          <p:cNvSpPr/>
          <p:nvPr/>
        </p:nvSpPr>
        <p:spPr>
          <a:xfrm flipH="1">
            <a:off x="3882553" y="3395056"/>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1" name="Rectangle 220"/>
          <p:cNvSpPr/>
          <p:nvPr/>
        </p:nvSpPr>
        <p:spPr>
          <a:xfrm rot="1200000" flipH="1">
            <a:off x="3845183" y="3566687"/>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2" name="Rectangle 221"/>
          <p:cNvSpPr/>
          <p:nvPr/>
        </p:nvSpPr>
        <p:spPr>
          <a:xfrm rot="-1200000" flipH="1">
            <a:off x="3923250" y="3569498"/>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3" name="Rectangle 222"/>
          <p:cNvSpPr/>
          <p:nvPr/>
        </p:nvSpPr>
        <p:spPr>
          <a:xfrm rot="2040000" flipH="1">
            <a:off x="3835815" y="3472642"/>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4" name="Rectangle 223"/>
          <p:cNvSpPr/>
          <p:nvPr/>
        </p:nvSpPr>
        <p:spPr>
          <a:xfrm rot="-2040000" flipH="1">
            <a:off x="3935050" y="3476185"/>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5" name="Oval 224"/>
          <p:cNvSpPr/>
          <p:nvPr/>
        </p:nvSpPr>
        <p:spPr>
          <a:xfrm>
            <a:off x="4231418" y="3524253"/>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6" name="Rectangle 225"/>
          <p:cNvSpPr/>
          <p:nvPr/>
        </p:nvSpPr>
        <p:spPr>
          <a:xfrm flipH="1">
            <a:off x="4382698" y="3820584"/>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7" name="Rectangle 226"/>
          <p:cNvSpPr/>
          <p:nvPr/>
        </p:nvSpPr>
        <p:spPr>
          <a:xfrm rot="1200000" flipH="1">
            <a:off x="4345328" y="3992215"/>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8" name="Rectangle 227"/>
          <p:cNvSpPr/>
          <p:nvPr/>
        </p:nvSpPr>
        <p:spPr>
          <a:xfrm rot="-1200000" flipH="1">
            <a:off x="4423395" y="3995026"/>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9" name="Rectangle 228"/>
          <p:cNvSpPr/>
          <p:nvPr/>
        </p:nvSpPr>
        <p:spPr>
          <a:xfrm rot="2040000" flipH="1">
            <a:off x="4335960" y="3898170"/>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0" name="Rectangle 229"/>
          <p:cNvSpPr/>
          <p:nvPr/>
        </p:nvSpPr>
        <p:spPr>
          <a:xfrm rot="-2040000" flipH="1">
            <a:off x="4435195" y="3901713"/>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1" name="Oval 230"/>
          <p:cNvSpPr/>
          <p:nvPr/>
        </p:nvSpPr>
        <p:spPr>
          <a:xfrm>
            <a:off x="5208950" y="2349364"/>
            <a:ext cx="329610" cy="290707"/>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2" name="Rectangle 231"/>
          <p:cNvSpPr/>
          <p:nvPr/>
        </p:nvSpPr>
        <p:spPr>
          <a:xfrm flipH="1">
            <a:off x="5336053" y="2638310"/>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3" name="Rectangle 232"/>
          <p:cNvSpPr/>
          <p:nvPr/>
        </p:nvSpPr>
        <p:spPr>
          <a:xfrm rot="1200000" flipH="1">
            <a:off x="5298683" y="2809941"/>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4" name="Rectangle 233"/>
          <p:cNvSpPr/>
          <p:nvPr/>
        </p:nvSpPr>
        <p:spPr>
          <a:xfrm rot="-1200000" flipH="1">
            <a:off x="5376750" y="2812752"/>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5" name="Rectangle 234"/>
          <p:cNvSpPr/>
          <p:nvPr/>
        </p:nvSpPr>
        <p:spPr>
          <a:xfrm rot="2040000" flipH="1">
            <a:off x="5289315" y="2715896"/>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6" name="Rectangle 235"/>
          <p:cNvSpPr/>
          <p:nvPr/>
        </p:nvSpPr>
        <p:spPr>
          <a:xfrm rot="-2040000" flipH="1">
            <a:off x="5388550" y="2719439"/>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7" name="Oval 236"/>
          <p:cNvSpPr/>
          <p:nvPr/>
        </p:nvSpPr>
        <p:spPr>
          <a:xfrm>
            <a:off x="6161698" y="5815092"/>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8" name="Rectangle 237"/>
          <p:cNvSpPr/>
          <p:nvPr/>
        </p:nvSpPr>
        <p:spPr>
          <a:xfrm flipH="1">
            <a:off x="6288801" y="6104038"/>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9" name="Rectangle 238"/>
          <p:cNvSpPr/>
          <p:nvPr/>
        </p:nvSpPr>
        <p:spPr>
          <a:xfrm rot="1200000" flipH="1">
            <a:off x="6251431" y="6275669"/>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0" name="Rectangle 239"/>
          <p:cNvSpPr/>
          <p:nvPr/>
        </p:nvSpPr>
        <p:spPr>
          <a:xfrm rot="-1200000" flipH="1">
            <a:off x="6329498" y="6278480"/>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1" name="Rectangle 240"/>
          <p:cNvSpPr/>
          <p:nvPr/>
        </p:nvSpPr>
        <p:spPr>
          <a:xfrm rot="2040000" flipH="1">
            <a:off x="6242063" y="6181624"/>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2" name="Rectangle 241"/>
          <p:cNvSpPr/>
          <p:nvPr/>
        </p:nvSpPr>
        <p:spPr>
          <a:xfrm rot="-2040000" flipH="1">
            <a:off x="6341298" y="6185167"/>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3" name="Oval 242"/>
          <p:cNvSpPr/>
          <p:nvPr/>
        </p:nvSpPr>
        <p:spPr>
          <a:xfrm>
            <a:off x="5376070" y="5237987"/>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4" name="Rectangle 243"/>
          <p:cNvSpPr/>
          <p:nvPr/>
        </p:nvSpPr>
        <p:spPr>
          <a:xfrm flipH="1">
            <a:off x="5503173" y="5526933"/>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5" name="Rectangle 244"/>
          <p:cNvSpPr/>
          <p:nvPr/>
        </p:nvSpPr>
        <p:spPr>
          <a:xfrm rot="1200000" flipH="1">
            <a:off x="5465803" y="5698564"/>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6" name="Rectangle 245"/>
          <p:cNvSpPr/>
          <p:nvPr/>
        </p:nvSpPr>
        <p:spPr>
          <a:xfrm rot="-1200000" flipH="1">
            <a:off x="5543870" y="5701375"/>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7" name="Rectangle 246"/>
          <p:cNvSpPr/>
          <p:nvPr/>
        </p:nvSpPr>
        <p:spPr>
          <a:xfrm rot="2040000" flipH="1">
            <a:off x="5456435" y="5604519"/>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8" name="Rectangle 247"/>
          <p:cNvSpPr/>
          <p:nvPr/>
        </p:nvSpPr>
        <p:spPr>
          <a:xfrm rot="-2040000" flipH="1">
            <a:off x="5555670" y="5608062"/>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9" name="Oval 248"/>
          <p:cNvSpPr/>
          <p:nvPr/>
        </p:nvSpPr>
        <p:spPr>
          <a:xfrm>
            <a:off x="7539741" y="4993530"/>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0" name="Rectangle 249"/>
          <p:cNvSpPr/>
          <p:nvPr/>
        </p:nvSpPr>
        <p:spPr>
          <a:xfrm flipH="1">
            <a:off x="7691021" y="5289861"/>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1" name="Rectangle 250"/>
          <p:cNvSpPr/>
          <p:nvPr/>
        </p:nvSpPr>
        <p:spPr>
          <a:xfrm rot="1200000" flipH="1">
            <a:off x="7653651" y="5461492"/>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2" name="Rectangle 251"/>
          <p:cNvSpPr/>
          <p:nvPr/>
        </p:nvSpPr>
        <p:spPr>
          <a:xfrm rot="-1200000" flipH="1">
            <a:off x="7731718" y="5464303"/>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3" name="Rectangle 252"/>
          <p:cNvSpPr/>
          <p:nvPr/>
        </p:nvSpPr>
        <p:spPr>
          <a:xfrm rot="2040000" flipH="1">
            <a:off x="7644283" y="5367447"/>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4" name="Rectangle 253"/>
          <p:cNvSpPr/>
          <p:nvPr/>
        </p:nvSpPr>
        <p:spPr>
          <a:xfrm rot="-2040000" flipH="1">
            <a:off x="7743518" y="5370990"/>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5" name="Oval 254"/>
          <p:cNvSpPr/>
          <p:nvPr/>
        </p:nvSpPr>
        <p:spPr>
          <a:xfrm>
            <a:off x="6158479" y="2703489"/>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6" name="Rectangle 255"/>
          <p:cNvSpPr/>
          <p:nvPr/>
        </p:nvSpPr>
        <p:spPr>
          <a:xfrm flipH="1">
            <a:off x="6309759" y="2999820"/>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7" name="Rectangle 256"/>
          <p:cNvSpPr/>
          <p:nvPr/>
        </p:nvSpPr>
        <p:spPr>
          <a:xfrm rot="1200000" flipH="1">
            <a:off x="6272389" y="3171451"/>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8" name="Rectangle 257"/>
          <p:cNvSpPr/>
          <p:nvPr/>
        </p:nvSpPr>
        <p:spPr>
          <a:xfrm rot="-1200000" flipH="1">
            <a:off x="6350456" y="3174262"/>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9" name="Rectangle 258"/>
          <p:cNvSpPr/>
          <p:nvPr/>
        </p:nvSpPr>
        <p:spPr>
          <a:xfrm rot="2040000" flipH="1">
            <a:off x="6263021" y="3077406"/>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0" name="Rectangle 259"/>
          <p:cNvSpPr/>
          <p:nvPr/>
        </p:nvSpPr>
        <p:spPr>
          <a:xfrm rot="-2040000" flipH="1">
            <a:off x="6362256" y="3080949"/>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1" name="Rectangle 260"/>
          <p:cNvSpPr/>
          <p:nvPr/>
        </p:nvSpPr>
        <p:spPr>
          <a:xfrm flipH="1">
            <a:off x="6152386" y="5155459"/>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2" name="Rectangle 261"/>
          <p:cNvSpPr/>
          <p:nvPr/>
        </p:nvSpPr>
        <p:spPr>
          <a:xfrm rot="1200000" flipH="1">
            <a:off x="6115016" y="5327090"/>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3" name="Rectangle 262"/>
          <p:cNvSpPr/>
          <p:nvPr/>
        </p:nvSpPr>
        <p:spPr>
          <a:xfrm rot="-1200000" flipH="1">
            <a:off x="6193083" y="5329901"/>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4" name="Rectangle 263"/>
          <p:cNvSpPr/>
          <p:nvPr/>
        </p:nvSpPr>
        <p:spPr>
          <a:xfrm rot="2040000" flipH="1">
            <a:off x="6105648" y="5233045"/>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5" name="Rectangle 264"/>
          <p:cNvSpPr/>
          <p:nvPr/>
        </p:nvSpPr>
        <p:spPr>
          <a:xfrm rot="-2040000" flipH="1">
            <a:off x="6204883" y="5236588"/>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6" name="Oval 265"/>
          <p:cNvSpPr/>
          <p:nvPr/>
        </p:nvSpPr>
        <p:spPr>
          <a:xfrm>
            <a:off x="5994951" y="4869969"/>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7" name="Oval 266"/>
          <p:cNvSpPr/>
          <p:nvPr/>
        </p:nvSpPr>
        <p:spPr>
          <a:xfrm>
            <a:off x="4789348" y="4331298"/>
            <a:ext cx="329610" cy="290707"/>
          </a:xfrm>
          <a:prstGeom prst="ellipse">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8" name="Oval 267"/>
          <p:cNvSpPr/>
          <p:nvPr/>
        </p:nvSpPr>
        <p:spPr>
          <a:xfrm>
            <a:off x="7186309" y="4043358"/>
            <a:ext cx="329610" cy="290707"/>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9" name="Rectangle 268"/>
          <p:cNvSpPr/>
          <p:nvPr/>
        </p:nvSpPr>
        <p:spPr>
          <a:xfrm flipH="1">
            <a:off x="4940628" y="4627629"/>
            <a:ext cx="36000" cy="180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0" name="Rectangle 269"/>
          <p:cNvSpPr/>
          <p:nvPr/>
        </p:nvSpPr>
        <p:spPr>
          <a:xfrm rot="1200000" flipH="1">
            <a:off x="4903258" y="4799260"/>
            <a:ext cx="36000" cy="216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1" name="Rectangle 270"/>
          <p:cNvSpPr/>
          <p:nvPr/>
        </p:nvSpPr>
        <p:spPr>
          <a:xfrm rot="-1200000" flipH="1">
            <a:off x="4981325" y="4802071"/>
            <a:ext cx="36000" cy="216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2" name="Rectangle 271"/>
          <p:cNvSpPr/>
          <p:nvPr/>
        </p:nvSpPr>
        <p:spPr>
          <a:xfrm rot="2040000" flipH="1">
            <a:off x="4893890" y="4705215"/>
            <a:ext cx="36000" cy="144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3" name="Rectangle 272"/>
          <p:cNvSpPr/>
          <p:nvPr/>
        </p:nvSpPr>
        <p:spPr>
          <a:xfrm rot="-2040000" flipH="1">
            <a:off x="4993125" y="4708758"/>
            <a:ext cx="36000" cy="144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4" name="Rectangle 273"/>
          <p:cNvSpPr/>
          <p:nvPr/>
        </p:nvSpPr>
        <p:spPr>
          <a:xfrm flipH="1">
            <a:off x="7313412" y="4332304"/>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5" name="Rectangle 274"/>
          <p:cNvSpPr/>
          <p:nvPr/>
        </p:nvSpPr>
        <p:spPr>
          <a:xfrm rot="1200000" flipH="1">
            <a:off x="7276042" y="4503935"/>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6" name="Rectangle 275"/>
          <p:cNvSpPr/>
          <p:nvPr/>
        </p:nvSpPr>
        <p:spPr>
          <a:xfrm rot="-1200000" flipH="1">
            <a:off x="7354109" y="4506746"/>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7" name="Rectangle 276"/>
          <p:cNvSpPr/>
          <p:nvPr/>
        </p:nvSpPr>
        <p:spPr>
          <a:xfrm rot="2040000" flipH="1">
            <a:off x="7266674" y="4409890"/>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8" name="Rectangle 277"/>
          <p:cNvSpPr/>
          <p:nvPr/>
        </p:nvSpPr>
        <p:spPr>
          <a:xfrm rot="-2040000" flipH="1">
            <a:off x="7365909" y="4413433"/>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9" name="Oval 278"/>
          <p:cNvSpPr/>
          <p:nvPr/>
        </p:nvSpPr>
        <p:spPr>
          <a:xfrm>
            <a:off x="4717652" y="2898455"/>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0" name="Rectangle 279"/>
          <p:cNvSpPr/>
          <p:nvPr/>
        </p:nvSpPr>
        <p:spPr>
          <a:xfrm flipH="1">
            <a:off x="4868932" y="3194786"/>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1" name="Rectangle 280"/>
          <p:cNvSpPr/>
          <p:nvPr/>
        </p:nvSpPr>
        <p:spPr>
          <a:xfrm rot="1200000" flipH="1">
            <a:off x="4831562" y="3366417"/>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2" name="Rectangle 281"/>
          <p:cNvSpPr/>
          <p:nvPr/>
        </p:nvSpPr>
        <p:spPr>
          <a:xfrm rot="-1200000" flipH="1">
            <a:off x="4909629" y="3369228"/>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3" name="Rectangle 282"/>
          <p:cNvSpPr/>
          <p:nvPr/>
        </p:nvSpPr>
        <p:spPr>
          <a:xfrm rot="2040000" flipH="1">
            <a:off x="4822194" y="3272372"/>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4" name="Rectangle 283"/>
          <p:cNvSpPr/>
          <p:nvPr/>
        </p:nvSpPr>
        <p:spPr>
          <a:xfrm rot="-2040000" flipH="1">
            <a:off x="4921429" y="3275915"/>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5" name="Oval 284"/>
          <p:cNvSpPr/>
          <p:nvPr/>
        </p:nvSpPr>
        <p:spPr>
          <a:xfrm>
            <a:off x="5508017" y="3189162"/>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6" name="Rectangle 285"/>
          <p:cNvSpPr/>
          <p:nvPr/>
        </p:nvSpPr>
        <p:spPr>
          <a:xfrm flipH="1">
            <a:off x="5635120" y="3478108"/>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7" name="Rectangle 286"/>
          <p:cNvSpPr/>
          <p:nvPr/>
        </p:nvSpPr>
        <p:spPr>
          <a:xfrm rot="1200000" flipH="1">
            <a:off x="5597750" y="3649739"/>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8" name="Rectangle 287"/>
          <p:cNvSpPr/>
          <p:nvPr/>
        </p:nvSpPr>
        <p:spPr>
          <a:xfrm rot="-1200000" flipH="1">
            <a:off x="5675817" y="3652550"/>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9" name="Rectangle 288"/>
          <p:cNvSpPr/>
          <p:nvPr/>
        </p:nvSpPr>
        <p:spPr>
          <a:xfrm rot="2040000" flipH="1">
            <a:off x="5588382" y="3555694"/>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0" name="Rectangle 289"/>
          <p:cNvSpPr/>
          <p:nvPr/>
        </p:nvSpPr>
        <p:spPr>
          <a:xfrm rot="-2040000" flipH="1">
            <a:off x="5687617" y="355923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1" name="Oval 290"/>
          <p:cNvSpPr/>
          <p:nvPr/>
        </p:nvSpPr>
        <p:spPr>
          <a:xfrm>
            <a:off x="6684818" y="4630062"/>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2" name="Rectangle 291"/>
          <p:cNvSpPr/>
          <p:nvPr/>
        </p:nvSpPr>
        <p:spPr>
          <a:xfrm flipH="1">
            <a:off x="6811921" y="4919008"/>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3" name="Rectangle 292"/>
          <p:cNvSpPr/>
          <p:nvPr/>
        </p:nvSpPr>
        <p:spPr>
          <a:xfrm rot="1200000" flipH="1">
            <a:off x="6774551" y="5090639"/>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4" name="Rectangle 293"/>
          <p:cNvSpPr/>
          <p:nvPr/>
        </p:nvSpPr>
        <p:spPr>
          <a:xfrm rot="-1200000" flipH="1">
            <a:off x="6852618" y="5093450"/>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5" name="Rectangle 294"/>
          <p:cNvSpPr/>
          <p:nvPr/>
        </p:nvSpPr>
        <p:spPr>
          <a:xfrm rot="2040000" flipH="1">
            <a:off x="6765183" y="4996594"/>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6" name="Rectangle 295"/>
          <p:cNvSpPr/>
          <p:nvPr/>
        </p:nvSpPr>
        <p:spPr>
          <a:xfrm rot="-2040000" flipH="1">
            <a:off x="6864418" y="5000137"/>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7" name="Oval 296"/>
          <p:cNvSpPr/>
          <p:nvPr/>
        </p:nvSpPr>
        <p:spPr>
          <a:xfrm>
            <a:off x="4700772" y="5322564"/>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8" name="Rectangle 297"/>
          <p:cNvSpPr/>
          <p:nvPr/>
        </p:nvSpPr>
        <p:spPr>
          <a:xfrm flipH="1">
            <a:off x="4827875" y="5611510"/>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9" name="Rectangle 298"/>
          <p:cNvSpPr/>
          <p:nvPr/>
        </p:nvSpPr>
        <p:spPr>
          <a:xfrm rot="1200000" flipH="1">
            <a:off x="4790505" y="5783141"/>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0" name="Rectangle 299"/>
          <p:cNvSpPr/>
          <p:nvPr/>
        </p:nvSpPr>
        <p:spPr>
          <a:xfrm rot="-1200000" flipH="1">
            <a:off x="4868572" y="5785952"/>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1" name="Rectangle 300"/>
          <p:cNvSpPr/>
          <p:nvPr/>
        </p:nvSpPr>
        <p:spPr>
          <a:xfrm rot="2040000" flipH="1">
            <a:off x="4781137" y="5689096"/>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2" name="Rectangle 301"/>
          <p:cNvSpPr/>
          <p:nvPr/>
        </p:nvSpPr>
        <p:spPr>
          <a:xfrm rot="-2040000" flipH="1">
            <a:off x="4880372" y="5692639"/>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3" name="Oval 302"/>
          <p:cNvSpPr/>
          <p:nvPr/>
        </p:nvSpPr>
        <p:spPr>
          <a:xfrm>
            <a:off x="6858887" y="3011551"/>
            <a:ext cx="329610" cy="290707"/>
          </a:xfrm>
          <a:prstGeom prst="ellipse">
            <a:avLst/>
          </a:prstGeom>
          <a:solidFill>
            <a:schemeClr val="bg2">
              <a:lumMod val="90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4" name="Rectangle 303"/>
          <p:cNvSpPr/>
          <p:nvPr/>
        </p:nvSpPr>
        <p:spPr>
          <a:xfrm flipH="1">
            <a:off x="7010167" y="3307882"/>
            <a:ext cx="36000" cy="180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5" name="Rectangle 304"/>
          <p:cNvSpPr/>
          <p:nvPr/>
        </p:nvSpPr>
        <p:spPr>
          <a:xfrm rot="1200000" flipH="1">
            <a:off x="6972797" y="3479513"/>
            <a:ext cx="36000" cy="216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6" name="Rectangle 305"/>
          <p:cNvSpPr/>
          <p:nvPr/>
        </p:nvSpPr>
        <p:spPr>
          <a:xfrm rot="-1200000" flipH="1">
            <a:off x="7050864" y="3482324"/>
            <a:ext cx="36000" cy="216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 name="Rectangle 306"/>
          <p:cNvSpPr/>
          <p:nvPr/>
        </p:nvSpPr>
        <p:spPr>
          <a:xfrm rot="2040000" flipH="1">
            <a:off x="6963429" y="3385468"/>
            <a:ext cx="36000" cy="144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8" name="Rectangle 307"/>
          <p:cNvSpPr/>
          <p:nvPr/>
        </p:nvSpPr>
        <p:spPr>
          <a:xfrm rot="-2040000" flipH="1">
            <a:off x="7062664" y="3389011"/>
            <a:ext cx="36000" cy="144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9" name="Oval 308"/>
          <p:cNvSpPr/>
          <p:nvPr/>
        </p:nvSpPr>
        <p:spPr>
          <a:xfrm>
            <a:off x="6355208" y="3815624"/>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0" name="Rectangle 309"/>
          <p:cNvSpPr/>
          <p:nvPr/>
        </p:nvSpPr>
        <p:spPr>
          <a:xfrm flipH="1">
            <a:off x="6506488" y="4111955"/>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1" name="Rectangle 310"/>
          <p:cNvSpPr/>
          <p:nvPr/>
        </p:nvSpPr>
        <p:spPr>
          <a:xfrm rot="1200000" flipH="1">
            <a:off x="6469118" y="4283586"/>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2" name="Rectangle 311"/>
          <p:cNvSpPr/>
          <p:nvPr/>
        </p:nvSpPr>
        <p:spPr>
          <a:xfrm rot="-1200000" flipH="1">
            <a:off x="6547185" y="4286397"/>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3" name="Rectangle 312"/>
          <p:cNvSpPr/>
          <p:nvPr/>
        </p:nvSpPr>
        <p:spPr>
          <a:xfrm rot="2040000" flipH="1">
            <a:off x="6459750" y="4189541"/>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4" name="Rectangle 313"/>
          <p:cNvSpPr/>
          <p:nvPr/>
        </p:nvSpPr>
        <p:spPr>
          <a:xfrm rot="-2040000" flipH="1">
            <a:off x="6558985" y="4193084"/>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5" name="Rectangle 314"/>
          <p:cNvSpPr/>
          <p:nvPr/>
        </p:nvSpPr>
        <p:spPr>
          <a:xfrm flipH="1">
            <a:off x="8030714" y="4038141"/>
            <a:ext cx="36000" cy="18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6" name="Rectangle 315"/>
          <p:cNvSpPr/>
          <p:nvPr/>
        </p:nvSpPr>
        <p:spPr>
          <a:xfrm rot="1200000" flipH="1">
            <a:off x="7993344" y="4209772"/>
            <a:ext cx="360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7" name="Rectangle 316"/>
          <p:cNvSpPr/>
          <p:nvPr/>
        </p:nvSpPr>
        <p:spPr>
          <a:xfrm rot="-1200000" flipH="1">
            <a:off x="8071411" y="4212583"/>
            <a:ext cx="360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8" name="Rectangle 317"/>
          <p:cNvSpPr/>
          <p:nvPr/>
        </p:nvSpPr>
        <p:spPr>
          <a:xfrm rot="2040000" flipH="1">
            <a:off x="7983976" y="4115727"/>
            <a:ext cx="36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9" name="Rectangle 318"/>
          <p:cNvSpPr/>
          <p:nvPr/>
        </p:nvSpPr>
        <p:spPr>
          <a:xfrm rot="-2040000" flipH="1">
            <a:off x="8083211" y="4119270"/>
            <a:ext cx="36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0" name="Oval 319"/>
          <p:cNvSpPr/>
          <p:nvPr/>
        </p:nvSpPr>
        <p:spPr>
          <a:xfrm>
            <a:off x="7873279" y="3752651"/>
            <a:ext cx="329610" cy="290707"/>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1" name="Oval 320"/>
          <p:cNvSpPr/>
          <p:nvPr/>
        </p:nvSpPr>
        <p:spPr>
          <a:xfrm>
            <a:off x="4193938" y="2400796"/>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2" name="Rectangle 321"/>
          <p:cNvSpPr/>
          <p:nvPr/>
        </p:nvSpPr>
        <p:spPr>
          <a:xfrm flipH="1">
            <a:off x="4321041" y="2689742"/>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3" name="Rectangle 322"/>
          <p:cNvSpPr/>
          <p:nvPr/>
        </p:nvSpPr>
        <p:spPr>
          <a:xfrm rot="1200000" flipH="1">
            <a:off x="4283671" y="2861373"/>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4" name="Rectangle 323"/>
          <p:cNvSpPr/>
          <p:nvPr/>
        </p:nvSpPr>
        <p:spPr>
          <a:xfrm rot="-1200000" flipH="1">
            <a:off x="4361738" y="2864184"/>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5" name="Rectangle 324"/>
          <p:cNvSpPr/>
          <p:nvPr/>
        </p:nvSpPr>
        <p:spPr>
          <a:xfrm rot="2040000" flipH="1">
            <a:off x="4274303" y="2767328"/>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6" name="Rectangle 325"/>
          <p:cNvSpPr/>
          <p:nvPr/>
        </p:nvSpPr>
        <p:spPr>
          <a:xfrm rot="-2040000" flipH="1">
            <a:off x="4373538" y="2770871"/>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1" name="Oval 210"/>
          <p:cNvSpPr>
            <a:spLocks noChangeAspect="1"/>
          </p:cNvSpPr>
          <p:nvPr/>
        </p:nvSpPr>
        <p:spPr>
          <a:xfrm>
            <a:off x="2940484" y="214493"/>
            <a:ext cx="6300000" cy="630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5" name="Picture 3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500" y="119333"/>
            <a:ext cx="2159000" cy="2159000"/>
          </a:xfrm>
          <a:prstGeom prst="rect">
            <a:avLst/>
          </a:prstGeom>
        </p:spPr>
      </p:pic>
      <p:pic>
        <p:nvPicPr>
          <p:cNvPr id="2" name="Audio 1">
            <a:hlinkClick r:id="" action="ppaction://media"/>
            <a:extLst>
              <a:ext uri="{FF2B5EF4-FFF2-40B4-BE49-F238E27FC236}">
                <a16:creationId xmlns:a16="http://schemas.microsoft.com/office/drawing/2014/main" id="{BD3E1741-2B66-40AF-A8B8-C8ECD8806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920579360"/>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nk of the Stockholders | The Trolley Problem | Know Your Meme">
            <a:extLst>
              <a:ext uri="{FF2B5EF4-FFF2-40B4-BE49-F238E27FC236}">
                <a16:creationId xmlns:a16="http://schemas.microsoft.com/office/drawing/2014/main" id="{B3F680AC-80E2-49EC-BC33-479E85872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2" y="709686"/>
            <a:ext cx="7945804" cy="4862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ide Billie Faiers' epic 30th birthday: see all the pictures from the  star's Great Gatsby-themed party as it's shown on The Mummy Diaries - OK!  Magazine">
            <a:extLst>
              <a:ext uri="{FF2B5EF4-FFF2-40B4-BE49-F238E27FC236}">
                <a16:creationId xmlns:a16="http://schemas.microsoft.com/office/drawing/2014/main" id="{01E8BD80-AB18-417C-9DF6-B8F315840E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3" r="3701" b="-1"/>
          <a:stretch/>
        </p:blipFill>
        <p:spPr bwMode="auto">
          <a:xfrm flipH="1">
            <a:off x="7658261" y="2273102"/>
            <a:ext cx="5400000" cy="4584898"/>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6ECD87-EF5E-4856-BB1C-22957F71A262}"/>
              </a:ext>
            </a:extLst>
          </p:cNvPr>
          <p:cNvSpPr/>
          <p:nvPr/>
        </p:nvSpPr>
        <p:spPr>
          <a:xfrm>
            <a:off x="3110524" y="422031"/>
            <a:ext cx="4804018" cy="185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You can stop the trolley whenever you like, but it will probably not  reach you in your lifetime,  </a:t>
            </a:r>
          </a:p>
          <a:p>
            <a:pPr algn="ctr"/>
            <a:r>
              <a:rPr lang="en-US" sz="2400" b="1" dirty="0">
                <a:solidFill>
                  <a:schemeClr val="tx1"/>
                </a:solidFill>
              </a:rPr>
              <a:t>so why bother?</a:t>
            </a:r>
            <a:br>
              <a:rPr lang="en-US" sz="2400" b="1" dirty="0">
                <a:solidFill>
                  <a:schemeClr val="tx1"/>
                </a:solidFill>
              </a:rPr>
            </a:br>
            <a:endParaRPr lang="LID4096" sz="2400" b="1" dirty="0">
              <a:solidFill>
                <a:schemeClr val="tx1"/>
              </a:solidFill>
            </a:endParaRPr>
          </a:p>
        </p:txBody>
      </p:sp>
      <p:pic>
        <p:nvPicPr>
          <p:cNvPr id="4" name="Audio 3">
            <a:hlinkClick r:id="" action="ppaction://media"/>
            <a:extLst>
              <a:ext uri="{FF2B5EF4-FFF2-40B4-BE49-F238E27FC236}">
                <a16:creationId xmlns:a16="http://schemas.microsoft.com/office/drawing/2014/main" id="{D81785F8-C039-4B98-AEE7-2D632E544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39072760"/>
      </p:ext>
    </p:extLst>
  </p:cSld>
  <p:clrMapOvr>
    <a:masterClrMapping/>
  </p:clrMapOvr>
  <p:transition spd="med" advTm="281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nk of the Stockholders | The Trolley Problem | Know Your Meme">
            <a:extLst>
              <a:ext uri="{FF2B5EF4-FFF2-40B4-BE49-F238E27FC236}">
                <a16:creationId xmlns:a16="http://schemas.microsoft.com/office/drawing/2014/main" id="{B3F680AC-80E2-49EC-BC33-479E85872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2" y="709686"/>
            <a:ext cx="7945804" cy="4862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ide Billie Faiers' epic 30th birthday: see all the pictures from the  star's Great Gatsby-themed party as it's shown on The Mummy Diaries - OK!  Magazine">
            <a:extLst>
              <a:ext uri="{FF2B5EF4-FFF2-40B4-BE49-F238E27FC236}">
                <a16:creationId xmlns:a16="http://schemas.microsoft.com/office/drawing/2014/main" id="{01E8BD80-AB18-417C-9DF6-B8F315840E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3701" b="-1"/>
          <a:stretch/>
        </p:blipFill>
        <p:spPr bwMode="auto">
          <a:xfrm flipH="1">
            <a:off x="7658261" y="2273102"/>
            <a:ext cx="5400000" cy="4584898"/>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6ECD87-EF5E-4856-BB1C-22957F71A262}"/>
              </a:ext>
            </a:extLst>
          </p:cNvPr>
          <p:cNvSpPr/>
          <p:nvPr/>
        </p:nvSpPr>
        <p:spPr>
          <a:xfrm>
            <a:off x="3110524" y="422031"/>
            <a:ext cx="4804018" cy="185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You can stop the trolley whenever you like, but it will probably not  reach you in your lifetime,  </a:t>
            </a:r>
          </a:p>
          <a:p>
            <a:pPr algn="ctr"/>
            <a:r>
              <a:rPr lang="en-US" sz="2400" b="1" dirty="0">
                <a:solidFill>
                  <a:schemeClr val="tx1"/>
                </a:solidFill>
              </a:rPr>
              <a:t>so why bother?</a:t>
            </a:r>
            <a:br>
              <a:rPr lang="en-US" sz="2400" b="1" dirty="0">
                <a:solidFill>
                  <a:schemeClr val="tx1"/>
                </a:solidFill>
              </a:rPr>
            </a:br>
            <a:endParaRPr lang="LID4096" sz="2400" b="1" dirty="0">
              <a:solidFill>
                <a:schemeClr val="tx1"/>
              </a:solidFill>
            </a:endParaRPr>
          </a:p>
        </p:txBody>
      </p:sp>
    </p:spTree>
    <p:extLst>
      <p:ext uri="{BB962C8B-B14F-4D97-AF65-F5344CB8AC3E}">
        <p14:creationId xmlns:p14="http://schemas.microsoft.com/office/powerpoint/2010/main" val="2596448718"/>
      </p:ext>
    </p:extLst>
  </p:cSld>
  <p:clrMapOvr>
    <a:masterClrMapping/>
  </p:clrMapOvr>
  <p:transition spd="med" advClick="0" advTm="500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055746"/>
      </p:ext>
    </p:extLst>
  </p:cSld>
  <p:clrMapOvr>
    <a:masterClrMapping/>
  </p:clrMapOvr>
  <mc:AlternateContent xmlns:mc="http://schemas.openxmlformats.org/markup-compatibility/2006">
    <mc:Choice xmlns:p14="http://schemas.microsoft.com/office/powerpoint/2010/main" Requires="p14">
      <p:transition spd="slow" p14:dur="7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87560" y="1913424"/>
            <a:ext cx="4177088" cy="30919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p:cNvSpPr>
            <a:spLocks noChangeAspect="1"/>
          </p:cNvSpPr>
          <p:nvPr/>
        </p:nvSpPr>
        <p:spPr>
          <a:xfrm>
            <a:off x="6244369"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39001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7516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6967887" y="32235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6785937" y="30750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529863" y="25959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347913" y="24474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5684123" y="2417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502173" y="2269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5204334" y="2956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5022384" y="2807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964253" y="361090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782303" y="34624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0955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39470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1295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39810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5004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3519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473898" y="307346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291948" y="2924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192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043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753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604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654949" y="313341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472999" y="298491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144216" y="244996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6962266" y="230146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178448" y="20971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5996498" y="19486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549035" y="441659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367085" y="426809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5227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3742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794466" y="41919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612516" y="40434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52263" y="36816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70313" y="35331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7673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6188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1787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0302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262327" y="20776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080377" y="19291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pic>
        <p:nvPicPr>
          <p:cNvPr id="3" name="Audio 2">
            <a:hlinkClick r:id="" action="ppaction://media"/>
            <a:extLst>
              <a:ext uri="{FF2B5EF4-FFF2-40B4-BE49-F238E27FC236}">
                <a16:creationId xmlns:a16="http://schemas.microsoft.com/office/drawing/2014/main" id="{D88D2319-7D9F-4D98-B6EE-A10809DA1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415027252"/>
      </p:ext>
    </p:extLst>
  </p:cSld>
  <p:clrMapOvr>
    <a:masterClrMapping/>
  </p:clrMapOvr>
  <p:transition spd="med" advTm="8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26217</TotalTime>
  <Words>7056</Words>
  <Application>Microsoft Office PowerPoint</Application>
  <PresentationFormat>Widescreen</PresentationFormat>
  <Paragraphs>2165</Paragraphs>
  <Slides>89</Slides>
  <Notes>0</Notes>
  <HiddenSlides>0</HiddenSlides>
  <MMClips>83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89</vt:i4>
      </vt:variant>
    </vt:vector>
  </HeadingPairs>
  <TitlesOfParts>
    <vt:vector size="96" baseType="lpstr">
      <vt:lpstr>Arial</vt:lpstr>
      <vt:lpstr>Calibri</vt:lpstr>
      <vt:lpstr>Calibri Light</vt:lpstr>
      <vt:lpstr>Times New Roman</vt:lpstr>
      <vt:lpstr>Office Theme</vt:lpstr>
      <vt:lpstr>1_Office Theme</vt:lpstr>
      <vt:lpstr>2_Office Theme</vt:lpstr>
      <vt:lpstr>PowerPoint Presentation</vt:lpstr>
      <vt:lpstr>Sustainability and Justice in European Bioeconomy Plans  90L52609  Philosophy of Social Science</vt:lpstr>
      <vt:lpstr>Sustainability and Justice in European Bioeconomy Plans  90L52609  Philosophy of Social Science</vt:lpstr>
      <vt:lpstr>Sustainability and Justice in European Bioeconomy Plans  90L52609  Philosophy of Social Science</vt:lpstr>
      <vt:lpstr>Sustainability and Justice in European Bioeconomy Plans</vt:lpstr>
      <vt:lpstr>Sustainability and Justice in European Bioeconomy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is sustainability?</vt:lpstr>
      <vt:lpstr>What is sustainability?</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happened?</vt:lpstr>
      <vt:lpstr>What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and Justice in European Bioeconomy Plans</dc:title>
  <dc:creator>Häyry Matti</dc:creator>
  <cp:lastModifiedBy>Häyry Matti</cp:lastModifiedBy>
  <cp:revision>197</cp:revision>
  <cp:lastPrinted>2021-10-08T17:02:20Z</cp:lastPrinted>
  <dcterms:created xsi:type="dcterms:W3CDTF">2021-03-17T16:24:28Z</dcterms:created>
  <dcterms:modified xsi:type="dcterms:W3CDTF">2021-10-10T18:39:45Z</dcterms:modified>
</cp:coreProperties>
</file>