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0" r:id="rId5"/>
    <p:sldId id="265" r:id="rId6"/>
    <p:sldId id="272" r:id="rId7"/>
    <p:sldId id="300" r:id="rId8"/>
    <p:sldId id="283" r:id="rId9"/>
    <p:sldId id="285" r:id="rId10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C7114"/>
    <a:srgbClr val="FFCD00"/>
    <a:srgbClr val="EF334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Objects="1">
      <p:cViewPr varScale="1">
        <p:scale>
          <a:sx n="80" d="100"/>
          <a:sy n="80" d="100"/>
        </p:scale>
        <p:origin x="1032" y="44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9BD1C-F6BE-4C6D-8CAE-677ABA6F16C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8F9ECE1-DCB5-430D-8C26-336CA36B548E}">
      <dgm:prSet/>
      <dgm:spPr/>
      <dgm:t>
        <a:bodyPr/>
        <a:lstStyle/>
        <a:p>
          <a:r>
            <a:rPr lang="fi-FI" b="1"/>
            <a:t>Auttaa uusia opiskelijoita tutustumaan ja kiinnittymään uuteen </a:t>
          </a:r>
          <a:r>
            <a:rPr lang="fi-FI" b="1" i="1"/>
            <a:t>opiskeluympäristöönsä, yliopistoyhteisöön </a:t>
          </a:r>
          <a:r>
            <a:rPr lang="fi-FI" b="1"/>
            <a:t>ja</a:t>
          </a:r>
          <a:r>
            <a:rPr lang="fi-FI" b="1" i="1"/>
            <a:t> omaan koulutusohjelmaan. </a:t>
          </a:r>
          <a:endParaRPr lang="en-US"/>
        </a:p>
      </dgm:t>
    </dgm:pt>
    <dgm:pt modelId="{0084902A-5E0C-42DF-BBF8-FEF144D8C50C}" type="parTrans" cxnId="{3A71BB7C-D719-43DE-8F6B-F63A793EE2D0}">
      <dgm:prSet/>
      <dgm:spPr/>
      <dgm:t>
        <a:bodyPr/>
        <a:lstStyle/>
        <a:p>
          <a:endParaRPr lang="en-US"/>
        </a:p>
      </dgm:t>
    </dgm:pt>
    <dgm:pt modelId="{4134739F-6006-4BFB-BD56-AA32B97C3114}" type="sibTrans" cxnId="{3A71BB7C-D719-43DE-8F6B-F63A793EE2D0}">
      <dgm:prSet/>
      <dgm:spPr/>
      <dgm:t>
        <a:bodyPr/>
        <a:lstStyle/>
        <a:p>
          <a:endParaRPr lang="en-US"/>
        </a:p>
      </dgm:t>
    </dgm:pt>
    <dgm:pt modelId="{F6A5B471-DA4D-4942-A839-FC38E389F1D8}">
      <dgm:prSet/>
      <dgm:spPr/>
      <dgm:t>
        <a:bodyPr/>
        <a:lstStyle/>
        <a:p>
          <a:r>
            <a:rPr lang="fi-FI" b="1"/>
            <a:t>Edistää opiskelijoiden ja akateemisen henkilökunnan välistä </a:t>
          </a:r>
          <a:r>
            <a:rPr lang="fi-FI" b="1" i="1"/>
            <a:t>vuorovaikutusta</a:t>
          </a:r>
          <a:r>
            <a:rPr lang="fi-FI" b="1"/>
            <a:t>.</a:t>
          </a:r>
          <a:endParaRPr lang="en-US"/>
        </a:p>
      </dgm:t>
    </dgm:pt>
    <dgm:pt modelId="{771C61A5-92B0-489E-BC56-38B1883D8F52}" type="parTrans" cxnId="{B1D1AC6D-6803-43F1-BA5E-C6817637998C}">
      <dgm:prSet/>
      <dgm:spPr/>
      <dgm:t>
        <a:bodyPr/>
        <a:lstStyle/>
        <a:p>
          <a:endParaRPr lang="en-US"/>
        </a:p>
      </dgm:t>
    </dgm:pt>
    <dgm:pt modelId="{AB5DBD75-0BF2-45F3-BCFB-381661C34418}" type="sibTrans" cxnId="{B1D1AC6D-6803-43F1-BA5E-C6817637998C}">
      <dgm:prSet/>
      <dgm:spPr/>
      <dgm:t>
        <a:bodyPr/>
        <a:lstStyle/>
        <a:p>
          <a:endParaRPr lang="en-US"/>
        </a:p>
      </dgm:t>
    </dgm:pt>
    <dgm:pt modelId="{E6887A13-289A-4A22-9812-E77080D2F13E}">
      <dgm:prSet/>
      <dgm:spPr/>
      <dgm:t>
        <a:bodyPr/>
        <a:lstStyle/>
        <a:p>
          <a:r>
            <a:rPr lang="fi-FI" b="1"/>
            <a:t>Seurata ja tukea opiskelijan </a:t>
          </a:r>
          <a:r>
            <a:rPr lang="fi-FI" b="1" i="1"/>
            <a:t>opintojen sujuvaa etenemistä</a:t>
          </a:r>
          <a:r>
            <a:rPr lang="fi-FI" b="1"/>
            <a:t>.</a:t>
          </a:r>
          <a:endParaRPr lang="en-US"/>
        </a:p>
      </dgm:t>
    </dgm:pt>
    <dgm:pt modelId="{69587E0E-1C36-4759-AFC6-A05441614DE7}" type="parTrans" cxnId="{5C07F3C5-CBD1-4EC7-8B95-7FBBDEE74A37}">
      <dgm:prSet/>
      <dgm:spPr/>
      <dgm:t>
        <a:bodyPr/>
        <a:lstStyle/>
        <a:p>
          <a:endParaRPr lang="en-US"/>
        </a:p>
      </dgm:t>
    </dgm:pt>
    <dgm:pt modelId="{789B3FAC-6294-415E-961E-B36A7D66CCAC}" type="sibTrans" cxnId="{5C07F3C5-CBD1-4EC7-8B95-7FBBDEE74A37}">
      <dgm:prSet/>
      <dgm:spPr/>
      <dgm:t>
        <a:bodyPr/>
        <a:lstStyle/>
        <a:p>
          <a:endParaRPr lang="en-US"/>
        </a:p>
      </dgm:t>
    </dgm:pt>
    <dgm:pt modelId="{55802498-EFED-4D2B-B01F-67CC4AEEA1EC}">
      <dgm:prSet/>
      <dgm:spPr/>
      <dgm:t>
        <a:bodyPr/>
        <a:lstStyle/>
        <a:p>
          <a:r>
            <a:rPr lang="fi-FI" b="1"/>
            <a:t>Keskustella opiskelijan kanssa hänen henkilökohtaisesta opintosuunnitelmastaan, antaa </a:t>
          </a:r>
          <a:r>
            <a:rPr lang="fi-FI" b="1" i="1"/>
            <a:t>ohjausta</a:t>
          </a:r>
          <a:r>
            <a:rPr lang="fi-FI" b="1"/>
            <a:t> ja </a:t>
          </a:r>
          <a:r>
            <a:rPr lang="fi-FI" b="1" i="1"/>
            <a:t>motivoida</a:t>
          </a:r>
          <a:r>
            <a:rPr lang="fi-FI" b="1"/>
            <a:t> opintoihin.</a:t>
          </a:r>
          <a:endParaRPr lang="en-US"/>
        </a:p>
      </dgm:t>
    </dgm:pt>
    <dgm:pt modelId="{C371FA58-13EF-453D-BDE3-C02AF7D5FD58}" type="parTrans" cxnId="{2009B2D9-7FBB-4F6D-9132-2E35360BEA6F}">
      <dgm:prSet/>
      <dgm:spPr/>
      <dgm:t>
        <a:bodyPr/>
        <a:lstStyle/>
        <a:p>
          <a:endParaRPr lang="en-US"/>
        </a:p>
      </dgm:t>
    </dgm:pt>
    <dgm:pt modelId="{2B4EFE20-3D40-46F8-9F93-0D6546FF6869}" type="sibTrans" cxnId="{2009B2D9-7FBB-4F6D-9132-2E35360BEA6F}">
      <dgm:prSet/>
      <dgm:spPr/>
      <dgm:t>
        <a:bodyPr/>
        <a:lstStyle/>
        <a:p>
          <a:endParaRPr lang="en-US"/>
        </a:p>
      </dgm:t>
    </dgm:pt>
    <dgm:pt modelId="{242BA4BD-A6BB-455B-B7C6-C63C14EBD1F6}">
      <dgm:prSet/>
      <dgm:spPr/>
      <dgm:t>
        <a:bodyPr/>
        <a:lstStyle/>
        <a:p>
          <a:r>
            <a:rPr lang="fi-FI" b="1"/>
            <a:t>Tuoda esille opiskelijalle </a:t>
          </a:r>
          <a:r>
            <a:rPr lang="fi-FI" b="1" i="1"/>
            <a:t>erilaisia ohjauksen ja tuen muotoja</a:t>
          </a:r>
          <a:r>
            <a:rPr lang="fi-FI" b="1"/>
            <a:t>.</a:t>
          </a:r>
          <a:endParaRPr lang="en-US"/>
        </a:p>
      </dgm:t>
    </dgm:pt>
    <dgm:pt modelId="{D1F82C5E-9334-44BE-8FEA-4B75F30AC18D}" type="parTrans" cxnId="{D913D0FC-D8A4-46C8-9DD3-F0622518026D}">
      <dgm:prSet/>
      <dgm:spPr/>
      <dgm:t>
        <a:bodyPr/>
        <a:lstStyle/>
        <a:p>
          <a:endParaRPr lang="en-US"/>
        </a:p>
      </dgm:t>
    </dgm:pt>
    <dgm:pt modelId="{0A3EA7E9-F320-46AA-BC30-08E9963F3427}" type="sibTrans" cxnId="{D913D0FC-D8A4-46C8-9DD3-F0622518026D}">
      <dgm:prSet/>
      <dgm:spPr/>
      <dgm:t>
        <a:bodyPr/>
        <a:lstStyle/>
        <a:p>
          <a:endParaRPr lang="en-US"/>
        </a:p>
      </dgm:t>
    </dgm:pt>
    <dgm:pt modelId="{5EA7928E-FDC4-4DC2-B629-AA1138F4257C}" type="pres">
      <dgm:prSet presAssocID="{CB69BD1C-F6BE-4C6D-8CAE-677ABA6F16C2}" presName="root" presStyleCnt="0">
        <dgm:presLayoutVars>
          <dgm:dir/>
          <dgm:resizeHandles val="exact"/>
        </dgm:presLayoutVars>
      </dgm:prSet>
      <dgm:spPr/>
    </dgm:pt>
    <dgm:pt modelId="{AE15B874-16B4-4259-BEB5-ACECED246284}" type="pres">
      <dgm:prSet presAssocID="{68F9ECE1-DCB5-430D-8C26-336CA36B548E}" presName="compNode" presStyleCnt="0"/>
      <dgm:spPr/>
    </dgm:pt>
    <dgm:pt modelId="{F318B4D9-B6A9-4F1C-BE43-C97452FBA725}" type="pres">
      <dgm:prSet presAssocID="{68F9ECE1-DCB5-430D-8C26-336CA36B548E}" presName="bgRect" presStyleLbl="bgShp" presStyleIdx="0" presStyleCnt="5"/>
      <dgm:spPr/>
    </dgm:pt>
    <dgm:pt modelId="{6B9BE921-FA91-4124-A6C5-C8C1F4823F5C}" type="pres">
      <dgm:prSet presAssocID="{68F9ECE1-DCB5-430D-8C26-336CA36B548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3644C4B-E297-4D0B-80AD-92419E921579}" type="pres">
      <dgm:prSet presAssocID="{68F9ECE1-DCB5-430D-8C26-336CA36B548E}" presName="spaceRect" presStyleCnt="0"/>
      <dgm:spPr/>
    </dgm:pt>
    <dgm:pt modelId="{03F59B75-8443-484C-A814-94D6B3D70D39}" type="pres">
      <dgm:prSet presAssocID="{68F9ECE1-DCB5-430D-8C26-336CA36B548E}" presName="parTx" presStyleLbl="revTx" presStyleIdx="0" presStyleCnt="5">
        <dgm:presLayoutVars>
          <dgm:chMax val="0"/>
          <dgm:chPref val="0"/>
        </dgm:presLayoutVars>
      </dgm:prSet>
      <dgm:spPr/>
    </dgm:pt>
    <dgm:pt modelId="{718D95C4-F518-4D3B-B694-77C78F7984C7}" type="pres">
      <dgm:prSet presAssocID="{4134739F-6006-4BFB-BD56-AA32B97C3114}" presName="sibTrans" presStyleCnt="0"/>
      <dgm:spPr/>
    </dgm:pt>
    <dgm:pt modelId="{A5100C4E-B54A-48B2-8B08-1E472A5EF8A4}" type="pres">
      <dgm:prSet presAssocID="{F6A5B471-DA4D-4942-A839-FC38E389F1D8}" presName="compNode" presStyleCnt="0"/>
      <dgm:spPr/>
    </dgm:pt>
    <dgm:pt modelId="{5D20ADA9-766C-4C4D-8EB1-D70734A29A22}" type="pres">
      <dgm:prSet presAssocID="{F6A5B471-DA4D-4942-A839-FC38E389F1D8}" presName="bgRect" presStyleLbl="bgShp" presStyleIdx="1" presStyleCnt="5"/>
      <dgm:spPr/>
    </dgm:pt>
    <dgm:pt modelId="{BFDCA670-E1E9-45CB-985B-41F93BDAD1C9}" type="pres">
      <dgm:prSet presAssocID="{F6A5B471-DA4D-4942-A839-FC38E389F1D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CBF3D2C-DB03-4BC6-A2DD-0246222BEFBA}" type="pres">
      <dgm:prSet presAssocID="{F6A5B471-DA4D-4942-A839-FC38E389F1D8}" presName="spaceRect" presStyleCnt="0"/>
      <dgm:spPr/>
    </dgm:pt>
    <dgm:pt modelId="{923F5410-1995-45FD-845F-2FA22AA49F53}" type="pres">
      <dgm:prSet presAssocID="{F6A5B471-DA4D-4942-A839-FC38E389F1D8}" presName="parTx" presStyleLbl="revTx" presStyleIdx="1" presStyleCnt="5">
        <dgm:presLayoutVars>
          <dgm:chMax val="0"/>
          <dgm:chPref val="0"/>
        </dgm:presLayoutVars>
      </dgm:prSet>
      <dgm:spPr/>
    </dgm:pt>
    <dgm:pt modelId="{84C00976-2911-4AB9-A1EC-2342283DE7CF}" type="pres">
      <dgm:prSet presAssocID="{AB5DBD75-0BF2-45F3-BCFB-381661C34418}" presName="sibTrans" presStyleCnt="0"/>
      <dgm:spPr/>
    </dgm:pt>
    <dgm:pt modelId="{CDF2C787-2164-4A97-8D54-8F7ECE49619D}" type="pres">
      <dgm:prSet presAssocID="{E6887A13-289A-4A22-9812-E77080D2F13E}" presName="compNode" presStyleCnt="0"/>
      <dgm:spPr/>
    </dgm:pt>
    <dgm:pt modelId="{CEAFC174-F88D-47B1-A64B-7CAB3D3576A7}" type="pres">
      <dgm:prSet presAssocID="{E6887A13-289A-4A22-9812-E77080D2F13E}" presName="bgRect" presStyleLbl="bgShp" presStyleIdx="2" presStyleCnt="5"/>
      <dgm:spPr/>
    </dgm:pt>
    <dgm:pt modelId="{9B4D7300-EF4F-4CAE-8C4D-69CD6596B336}" type="pres">
      <dgm:prSet presAssocID="{E6887A13-289A-4A22-9812-E77080D2F13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72D18B9A-0A62-40D3-BF43-7040055C4289}" type="pres">
      <dgm:prSet presAssocID="{E6887A13-289A-4A22-9812-E77080D2F13E}" presName="spaceRect" presStyleCnt="0"/>
      <dgm:spPr/>
    </dgm:pt>
    <dgm:pt modelId="{864A86F4-D40E-440E-AB11-884E4DFA9BBC}" type="pres">
      <dgm:prSet presAssocID="{E6887A13-289A-4A22-9812-E77080D2F13E}" presName="parTx" presStyleLbl="revTx" presStyleIdx="2" presStyleCnt="5">
        <dgm:presLayoutVars>
          <dgm:chMax val="0"/>
          <dgm:chPref val="0"/>
        </dgm:presLayoutVars>
      </dgm:prSet>
      <dgm:spPr/>
    </dgm:pt>
    <dgm:pt modelId="{D1EAE2BE-8D5A-421C-873C-07E19F5BAB2B}" type="pres">
      <dgm:prSet presAssocID="{789B3FAC-6294-415E-961E-B36A7D66CCAC}" presName="sibTrans" presStyleCnt="0"/>
      <dgm:spPr/>
    </dgm:pt>
    <dgm:pt modelId="{270958C0-39F0-4FC3-B7BB-2ED05BF04B5E}" type="pres">
      <dgm:prSet presAssocID="{55802498-EFED-4D2B-B01F-67CC4AEEA1EC}" presName="compNode" presStyleCnt="0"/>
      <dgm:spPr/>
    </dgm:pt>
    <dgm:pt modelId="{ACC8C0A7-698C-4B89-9F15-09167AF10256}" type="pres">
      <dgm:prSet presAssocID="{55802498-EFED-4D2B-B01F-67CC4AEEA1EC}" presName="bgRect" presStyleLbl="bgShp" presStyleIdx="3" presStyleCnt="5"/>
      <dgm:spPr/>
    </dgm:pt>
    <dgm:pt modelId="{991AF140-E115-4612-A7BD-B986E7C1ACC8}" type="pres">
      <dgm:prSet presAssocID="{55802498-EFED-4D2B-B01F-67CC4AEEA1E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9C1C3C19-A6B5-483D-B512-5754E78AE962}" type="pres">
      <dgm:prSet presAssocID="{55802498-EFED-4D2B-B01F-67CC4AEEA1EC}" presName="spaceRect" presStyleCnt="0"/>
      <dgm:spPr/>
    </dgm:pt>
    <dgm:pt modelId="{EF23A0E2-0599-4B09-9D64-58476C22543D}" type="pres">
      <dgm:prSet presAssocID="{55802498-EFED-4D2B-B01F-67CC4AEEA1EC}" presName="parTx" presStyleLbl="revTx" presStyleIdx="3" presStyleCnt="5">
        <dgm:presLayoutVars>
          <dgm:chMax val="0"/>
          <dgm:chPref val="0"/>
        </dgm:presLayoutVars>
      </dgm:prSet>
      <dgm:spPr/>
    </dgm:pt>
    <dgm:pt modelId="{B9E9738F-D244-43DB-A617-AD6F7D797CFE}" type="pres">
      <dgm:prSet presAssocID="{2B4EFE20-3D40-46F8-9F93-0D6546FF6869}" presName="sibTrans" presStyleCnt="0"/>
      <dgm:spPr/>
    </dgm:pt>
    <dgm:pt modelId="{CDCD1110-E0FC-4D96-962B-0EBAE55773AE}" type="pres">
      <dgm:prSet presAssocID="{242BA4BD-A6BB-455B-B7C6-C63C14EBD1F6}" presName="compNode" presStyleCnt="0"/>
      <dgm:spPr/>
    </dgm:pt>
    <dgm:pt modelId="{74FF0E0D-41D1-4A48-A6B6-D92738CA2C09}" type="pres">
      <dgm:prSet presAssocID="{242BA4BD-A6BB-455B-B7C6-C63C14EBD1F6}" presName="bgRect" presStyleLbl="bgShp" presStyleIdx="4" presStyleCnt="5"/>
      <dgm:spPr/>
    </dgm:pt>
    <dgm:pt modelId="{56FEE97A-A568-4D6F-825B-39EA128AE5F7}" type="pres">
      <dgm:prSet presAssocID="{242BA4BD-A6BB-455B-B7C6-C63C14EBD1F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0BD9F2D5-9218-4392-B326-6DD28B5C7072}" type="pres">
      <dgm:prSet presAssocID="{242BA4BD-A6BB-455B-B7C6-C63C14EBD1F6}" presName="spaceRect" presStyleCnt="0"/>
      <dgm:spPr/>
    </dgm:pt>
    <dgm:pt modelId="{E576A5C1-5F5C-484B-BC3A-98D5CDDBEA8B}" type="pres">
      <dgm:prSet presAssocID="{242BA4BD-A6BB-455B-B7C6-C63C14EBD1F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F987009-2424-4EEA-A18F-398F29C73108}" type="presOf" srcId="{55802498-EFED-4D2B-B01F-67CC4AEEA1EC}" destId="{EF23A0E2-0599-4B09-9D64-58476C22543D}" srcOrd="0" destOrd="0" presId="urn:microsoft.com/office/officeart/2018/2/layout/IconVerticalSolidList"/>
    <dgm:cxn modelId="{DC94212B-9B19-4928-9AC5-98977BFE8C55}" type="presOf" srcId="{CB69BD1C-F6BE-4C6D-8CAE-677ABA6F16C2}" destId="{5EA7928E-FDC4-4DC2-B629-AA1138F4257C}" srcOrd="0" destOrd="0" presId="urn:microsoft.com/office/officeart/2018/2/layout/IconVerticalSolidList"/>
    <dgm:cxn modelId="{9EE69640-1D0F-45E8-BDD3-2729088BC53C}" type="presOf" srcId="{242BA4BD-A6BB-455B-B7C6-C63C14EBD1F6}" destId="{E576A5C1-5F5C-484B-BC3A-98D5CDDBEA8B}" srcOrd="0" destOrd="0" presId="urn:microsoft.com/office/officeart/2018/2/layout/IconVerticalSolidList"/>
    <dgm:cxn modelId="{B1D1AC6D-6803-43F1-BA5E-C6817637998C}" srcId="{CB69BD1C-F6BE-4C6D-8CAE-677ABA6F16C2}" destId="{F6A5B471-DA4D-4942-A839-FC38E389F1D8}" srcOrd="1" destOrd="0" parTransId="{771C61A5-92B0-489E-BC56-38B1883D8F52}" sibTransId="{AB5DBD75-0BF2-45F3-BCFB-381661C34418}"/>
    <dgm:cxn modelId="{3A71BB7C-D719-43DE-8F6B-F63A793EE2D0}" srcId="{CB69BD1C-F6BE-4C6D-8CAE-677ABA6F16C2}" destId="{68F9ECE1-DCB5-430D-8C26-336CA36B548E}" srcOrd="0" destOrd="0" parTransId="{0084902A-5E0C-42DF-BBF8-FEF144D8C50C}" sibTransId="{4134739F-6006-4BFB-BD56-AA32B97C3114}"/>
    <dgm:cxn modelId="{5C07F3C5-CBD1-4EC7-8B95-7FBBDEE74A37}" srcId="{CB69BD1C-F6BE-4C6D-8CAE-677ABA6F16C2}" destId="{E6887A13-289A-4A22-9812-E77080D2F13E}" srcOrd="2" destOrd="0" parTransId="{69587E0E-1C36-4759-AFC6-A05441614DE7}" sibTransId="{789B3FAC-6294-415E-961E-B36A7D66CCAC}"/>
    <dgm:cxn modelId="{A1B9E6CC-6275-4A35-A5CC-BB6BD9C41A18}" type="presOf" srcId="{F6A5B471-DA4D-4942-A839-FC38E389F1D8}" destId="{923F5410-1995-45FD-845F-2FA22AA49F53}" srcOrd="0" destOrd="0" presId="urn:microsoft.com/office/officeart/2018/2/layout/IconVerticalSolidList"/>
    <dgm:cxn modelId="{2009B2D9-7FBB-4F6D-9132-2E35360BEA6F}" srcId="{CB69BD1C-F6BE-4C6D-8CAE-677ABA6F16C2}" destId="{55802498-EFED-4D2B-B01F-67CC4AEEA1EC}" srcOrd="3" destOrd="0" parTransId="{C371FA58-13EF-453D-BDE3-C02AF7D5FD58}" sibTransId="{2B4EFE20-3D40-46F8-9F93-0D6546FF6869}"/>
    <dgm:cxn modelId="{B25385DB-CD4C-4031-BA23-66EDEDD7A72A}" type="presOf" srcId="{68F9ECE1-DCB5-430D-8C26-336CA36B548E}" destId="{03F59B75-8443-484C-A814-94D6B3D70D39}" srcOrd="0" destOrd="0" presId="urn:microsoft.com/office/officeart/2018/2/layout/IconVerticalSolidList"/>
    <dgm:cxn modelId="{449B67F7-021C-47ED-B9ED-8F7E32E4315A}" type="presOf" srcId="{E6887A13-289A-4A22-9812-E77080D2F13E}" destId="{864A86F4-D40E-440E-AB11-884E4DFA9BBC}" srcOrd="0" destOrd="0" presId="urn:microsoft.com/office/officeart/2018/2/layout/IconVerticalSolidList"/>
    <dgm:cxn modelId="{D913D0FC-D8A4-46C8-9DD3-F0622518026D}" srcId="{CB69BD1C-F6BE-4C6D-8CAE-677ABA6F16C2}" destId="{242BA4BD-A6BB-455B-B7C6-C63C14EBD1F6}" srcOrd="4" destOrd="0" parTransId="{D1F82C5E-9334-44BE-8FEA-4B75F30AC18D}" sibTransId="{0A3EA7E9-F320-46AA-BC30-08E9963F3427}"/>
    <dgm:cxn modelId="{00AC3035-A5E2-477E-8A4D-3CA965017FE6}" type="presParOf" srcId="{5EA7928E-FDC4-4DC2-B629-AA1138F4257C}" destId="{AE15B874-16B4-4259-BEB5-ACECED246284}" srcOrd="0" destOrd="0" presId="urn:microsoft.com/office/officeart/2018/2/layout/IconVerticalSolidList"/>
    <dgm:cxn modelId="{CEA169D1-D4F6-4082-B955-4E336EB0D921}" type="presParOf" srcId="{AE15B874-16B4-4259-BEB5-ACECED246284}" destId="{F318B4D9-B6A9-4F1C-BE43-C97452FBA725}" srcOrd="0" destOrd="0" presId="urn:microsoft.com/office/officeart/2018/2/layout/IconVerticalSolidList"/>
    <dgm:cxn modelId="{3B97112A-2F52-48DB-977C-E99BD737966D}" type="presParOf" srcId="{AE15B874-16B4-4259-BEB5-ACECED246284}" destId="{6B9BE921-FA91-4124-A6C5-C8C1F4823F5C}" srcOrd="1" destOrd="0" presId="urn:microsoft.com/office/officeart/2018/2/layout/IconVerticalSolidList"/>
    <dgm:cxn modelId="{590618C5-DA74-4ECC-874E-00C8892FC7ED}" type="presParOf" srcId="{AE15B874-16B4-4259-BEB5-ACECED246284}" destId="{83644C4B-E297-4D0B-80AD-92419E921579}" srcOrd="2" destOrd="0" presId="urn:microsoft.com/office/officeart/2018/2/layout/IconVerticalSolidList"/>
    <dgm:cxn modelId="{770806AE-8CBC-4EAA-A8FA-D98C862F7415}" type="presParOf" srcId="{AE15B874-16B4-4259-BEB5-ACECED246284}" destId="{03F59B75-8443-484C-A814-94D6B3D70D39}" srcOrd="3" destOrd="0" presId="urn:microsoft.com/office/officeart/2018/2/layout/IconVerticalSolidList"/>
    <dgm:cxn modelId="{943C9AFF-0129-4637-BB5D-13DB212D2EE0}" type="presParOf" srcId="{5EA7928E-FDC4-4DC2-B629-AA1138F4257C}" destId="{718D95C4-F518-4D3B-B694-77C78F7984C7}" srcOrd="1" destOrd="0" presId="urn:microsoft.com/office/officeart/2018/2/layout/IconVerticalSolidList"/>
    <dgm:cxn modelId="{946CCFF4-CC3D-4261-B0F2-C92DB699FF23}" type="presParOf" srcId="{5EA7928E-FDC4-4DC2-B629-AA1138F4257C}" destId="{A5100C4E-B54A-48B2-8B08-1E472A5EF8A4}" srcOrd="2" destOrd="0" presId="urn:microsoft.com/office/officeart/2018/2/layout/IconVerticalSolidList"/>
    <dgm:cxn modelId="{7DCACF53-56C3-4953-96C5-C44A4A335D2F}" type="presParOf" srcId="{A5100C4E-B54A-48B2-8B08-1E472A5EF8A4}" destId="{5D20ADA9-766C-4C4D-8EB1-D70734A29A22}" srcOrd="0" destOrd="0" presId="urn:microsoft.com/office/officeart/2018/2/layout/IconVerticalSolidList"/>
    <dgm:cxn modelId="{47E81978-A3D3-4188-AE1A-4E99D236FF69}" type="presParOf" srcId="{A5100C4E-B54A-48B2-8B08-1E472A5EF8A4}" destId="{BFDCA670-E1E9-45CB-985B-41F93BDAD1C9}" srcOrd="1" destOrd="0" presId="urn:microsoft.com/office/officeart/2018/2/layout/IconVerticalSolidList"/>
    <dgm:cxn modelId="{8DB3256B-A6FA-4B47-B1A8-05882A25D10D}" type="presParOf" srcId="{A5100C4E-B54A-48B2-8B08-1E472A5EF8A4}" destId="{0CBF3D2C-DB03-4BC6-A2DD-0246222BEFBA}" srcOrd="2" destOrd="0" presId="urn:microsoft.com/office/officeart/2018/2/layout/IconVerticalSolidList"/>
    <dgm:cxn modelId="{BEA9AF43-17C2-4FCF-B002-E9974D456A1D}" type="presParOf" srcId="{A5100C4E-B54A-48B2-8B08-1E472A5EF8A4}" destId="{923F5410-1995-45FD-845F-2FA22AA49F53}" srcOrd="3" destOrd="0" presId="urn:microsoft.com/office/officeart/2018/2/layout/IconVerticalSolidList"/>
    <dgm:cxn modelId="{B9E9D662-575A-44E9-B077-8292910BD253}" type="presParOf" srcId="{5EA7928E-FDC4-4DC2-B629-AA1138F4257C}" destId="{84C00976-2911-4AB9-A1EC-2342283DE7CF}" srcOrd="3" destOrd="0" presId="urn:microsoft.com/office/officeart/2018/2/layout/IconVerticalSolidList"/>
    <dgm:cxn modelId="{26DAF5F3-F775-427C-A422-0DB522B674B0}" type="presParOf" srcId="{5EA7928E-FDC4-4DC2-B629-AA1138F4257C}" destId="{CDF2C787-2164-4A97-8D54-8F7ECE49619D}" srcOrd="4" destOrd="0" presId="urn:microsoft.com/office/officeart/2018/2/layout/IconVerticalSolidList"/>
    <dgm:cxn modelId="{52F1DA00-8B81-4A8C-AF02-91414E3570D4}" type="presParOf" srcId="{CDF2C787-2164-4A97-8D54-8F7ECE49619D}" destId="{CEAFC174-F88D-47B1-A64B-7CAB3D3576A7}" srcOrd="0" destOrd="0" presId="urn:microsoft.com/office/officeart/2018/2/layout/IconVerticalSolidList"/>
    <dgm:cxn modelId="{3D51B0C1-6491-4101-8E80-E10E31788A90}" type="presParOf" srcId="{CDF2C787-2164-4A97-8D54-8F7ECE49619D}" destId="{9B4D7300-EF4F-4CAE-8C4D-69CD6596B336}" srcOrd="1" destOrd="0" presId="urn:microsoft.com/office/officeart/2018/2/layout/IconVerticalSolidList"/>
    <dgm:cxn modelId="{EEB09E23-4064-424B-BFB7-9F4523E79BE4}" type="presParOf" srcId="{CDF2C787-2164-4A97-8D54-8F7ECE49619D}" destId="{72D18B9A-0A62-40D3-BF43-7040055C4289}" srcOrd="2" destOrd="0" presId="urn:microsoft.com/office/officeart/2018/2/layout/IconVerticalSolidList"/>
    <dgm:cxn modelId="{A822305A-8006-4329-83F3-888F5889CB18}" type="presParOf" srcId="{CDF2C787-2164-4A97-8D54-8F7ECE49619D}" destId="{864A86F4-D40E-440E-AB11-884E4DFA9BBC}" srcOrd="3" destOrd="0" presId="urn:microsoft.com/office/officeart/2018/2/layout/IconVerticalSolidList"/>
    <dgm:cxn modelId="{DC1E1C26-05BA-45B9-B494-186714C8B176}" type="presParOf" srcId="{5EA7928E-FDC4-4DC2-B629-AA1138F4257C}" destId="{D1EAE2BE-8D5A-421C-873C-07E19F5BAB2B}" srcOrd="5" destOrd="0" presId="urn:microsoft.com/office/officeart/2018/2/layout/IconVerticalSolidList"/>
    <dgm:cxn modelId="{6C2922B0-EC74-4DCB-81EF-9014D673D821}" type="presParOf" srcId="{5EA7928E-FDC4-4DC2-B629-AA1138F4257C}" destId="{270958C0-39F0-4FC3-B7BB-2ED05BF04B5E}" srcOrd="6" destOrd="0" presId="urn:microsoft.com/office/officeart/2018/2/layout/IconVerticalSolidList"/>
    <dgm:cxn modelId="{C9F6BE92-773F-4E91-9178-26C241607015}" type="presParOf" srcId="{270958C0-39F0-4FC3-B7BB-2ED05BF04B5E}" destId="{ACC8C0A7-698C-4B89-9F15-09167AF10256}" srcOrd="0" destOrd="0" presId="urn:microsoft.com/office/officeart/2018/2/layout/IconVerticalSolidList"/>
    <dgm:cxn modelId="{8A664328-BFD0-4F99-97FB-54BCB24A0573}" type="presParOf" srcId="{270958C0-39F0-4FC3-B7BB-2ED05BF04B5E}" destId="{991AF140-E115-4612-A7BD-B986E7C1ACC8}" srcOrd="1" destOrd="0" presId="urn:microsoft.com/office/officeart/2018/2/layout/IconVerticalSolidList"/>
    <dgm:cxn modelId="{D6418B25-0B3C-426D-880C-6B3A51116D51}" type="presParOf" srcId="{270958C0-39F0-4FC3-B7BB-2ED05BF04B5E}" destId="{9C1C3C19-A6B5-483D-B512-5754E78AE962}" srcOrd="2" destOrd="0" presId="urn:microsoft.com/office/officeart/2018/2/layout/IconVerticalSolidList"/>
    <dgm:cxn modelId="{C31D6C1D-425B-4220-B917-40E5F4F920F3}" type="presParOf" srcId="{270958C0-39F0-4FC3-B7BB-2ED05BF04B5E}" destId="{EF23A0E2-0599-4B09-9D64-58476C22543D}" srcOrd="3" destOrd="0" presId="urn:microsoft.com/office/officeart/2018/2/layout/IconVerticalSolidList"/>
    <dgm:cxn modelId="{D9C90F90-4858-4F9E-BBF8-64B735D2380D}" type="presParOf" srcId="{5EA7928E-FDC4-4DC2-B629-AA1138F4257C}" destId="{B9E9738F-D244-43DB-A617-AD6F7D797CFE}" srcOrd="7" destOrd="0" presId="urn:microsoft.com/office/officeart/2018/2/layout/IconVerticalSolidList"/>
    <dgm:cxn modelId="{5A539FA3-96F1-4534-B511-9E5C9DF9AA4F}" type="presParOf" srcId="{5EA7928E-FDC4-4DC2-B629-AA1138F4257C}" destId="{CDCD1110-E0FC-4D96-962B-0EBAE55773AE}" srcOrd="8" destOrd="0" presId="urn:microsoft.com/office/officeart/2018/2/layout/IconVerticalSolidList"/>
    <dgm:cxn modelId="{9D0CFE4E-6D8A-4431-BDA7-1488AC84491A}" type="presParOf" srcId="{CDCD1110-E0FC-4D96-962B-0EBAE55773AE}" destId="{74FF0E0D-41D1-4A48-A6B6-D92738CA2C09}" srcOrd="0" destOrd="0" presId="urn:microsoft.com/office/officeart/2018/2/layout/IconVerticalSolidList"/>
    <dgm:cxn modelId="{7F9D183E-0778-4A39-8F24-D172109FA026}" type="presParOf" srcId="{CDCD1110-E0FC-4D96-962B-0EBAE55773AE}" destId="{56FEE97A-A568-4D6F-825B-39EA128AE5F7}" srcOrd="1" destOrd="0" presId="urn:microsoft.com/office/officeart/2018/2/layout/IconVerticalSolidList"/>
    <dgm:cxn modelId="{62D8F16B-4EAB-479E-A19C-BEF9D8ACEDEC}" type="presParOf" srcId="{CDCD1110-E0FC-4D96-962B-0EBAE55773AE}" destId="{0BD9F2D5-9218-4392-B326-6DD28B5C7072}" srcOrd="2" destOrd="0" presId="urn:microsoft.com/office/officeart/2018/2/layout/IconVerticalSolidList"/>
    <dgm:cxn modelId="{4F15EF69-8DD9-4F76-9785-CA270CF35B2A}" type="presParOf" srcId="{CDCD1110-E0FC-4D96-962B-0EBAE55773AE}" destId="{E576A5C1-5F5C-484B-BC3A-98D5CDDBEA8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8B4D9-B6A9-4F1C-BE43-C97452FBA725}">
      <dsp:nvSpPr>
        <dsp:cNvPr id="0" name=""/>
        <dsp:cNvSpPr/>
      </dsp:nvSpPr>
      <dsp:spPr>
        <a:xfrm>
          <a:off x="0" y="2606"/>
          <a:ext cx="8207374" cy="5551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BE921-FA91-4124-A6C5-C8C1F4823F5C}">
      <dsp:nvSpPr>
        <dsp:cNvPr id="0" name=""/>
        <dsp:cNvSpPr/>
      </dsp:nvSpPr>
      <dsp:spPr>
        <a:xfrm>
          <a:off x="167931" y="127513"/>
          <a:ext cx="305329" cy="3053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59B75-8443-484C-A814-94D6B3D70D39}">
      <dsp:nvSpPr>
        <dsp:cNvPr id="0" name=""/>
        <dsp:cNvSpPr/>
      </dsp:nvSpPr>
      <dsp:spPr>
        <a:xfrm>
          <a:off x="641192" y="2606"/>
          <a:ext cx="7566181" cy="55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53" tIns="58753" rIns="58753" bIns="5875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/>
            <a:t>Auttaa uusia opiskelijoita tutustumaan ja kiinnittymään uuteen </a:t>
          </a:r>
          <a:r>
            <a:rPr lang="fi-FI" sz="1600" b="1" i="1" kern="1200"/>
            <a:t>opiskeluympäristöönsä, yliopistoyhteisöön </a:t>
          </a:r>
          <a:r>
            <a:rPr lang="fi-FI" sz="1600" b="1" kern="1200"/>
            <a:t>ja</a:t>
          </a:r>
          <a:r>
            <a:rPr lang="fi-FI" sz="1600" b="1" i="1" kern="1200"/>
            <a:t> omaan koulutusohjelmaan. </a:t>
          </a:r>
          <a:endParaRPr lang="en-US" sz="1600" kern="1200"/>
        </a:p>
      </dsp:txBody>
      <dsp:txXfrm>
        <a:off x="641192" y="2606"/>
        <a:ext cx="7566181" cy="555145"/>
      </dsp:txXfrm>
    </dsp:sp>
    <dsp:sp modelId="{5D20ADA9-766C-4C4D-8EB1-D70734A29A22}">
      <dsp:nvSpPr>
        <dsp:cNvPr id="0" name=""/>
        <dsp:cNvSpPr/>
      </dsp:nvSpPr>
      <dsp:spPr>
        <a:xfrm>
          <a:off x="0" y="696537"/>
          <a:ext cx="8207374" cy="5551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CA670-E1E9-45CB-985B-41F93BDAD1C9}">
      <dsp:nvSpPr>
        <dsp:cNvPr id="0" name=""/>
        <dsp:cNvSpPr/>
      </dsp:nvSpPr>
      <dsp:spPr>
        <a:xfrm>
          <a:off x="167931" y="821445"/>
          <a:ext cx="305329" cy="3053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F5410-1995-45FD-845F-2FA22AA49F53}">
      <dsp:nvSpPr>
        <dsp:cNvPr id="0" name=""/>
        <dsp:cNvSpPr/>
      </dsp:nvSpPr>
      <dsp:spPr>
        <a:xfrm>
          <a:off x="641192" y="696537"/>
          <a:ext cx="7566181" cy="55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53" tIns="58753" rIns="58753" bIns="5875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/>
            <a:t>Edistää opiskelijoiden ja akateemisen henkilökunnan välistä </a:t>
          </a:r>
          <a:r>
            <a:rPr lang="fi-FI" sz="1600" b="1" i="1" kern="1200"/>
            <a:t>vuorovaikutusta</a:t>
          </a:r>
          <a:r>
            <a:rPr lang="fi-FI" sz="1600" b="1" kern="1200"/>
            <a:t>.</a:t>
          </a:r>
          <a:endParaRPr lang="en-US" sz="1600" kern="1200"/>
        </a:p>
      </dsp:txBody>
      <dsp:txXfrm>
        <a:off x="641192" y="696537"/>
        <a:ext cx="7566181" cy="555145"/>
      </dsp:txXfrm>
    </dsp:sp>
    <dsp:sp modelId="{CEAFC174-F88D-47B1-A64B-7CAB3D3576A7}">
      <dsp:nvSpPr>
        <dsp:cNvPr id="0" name=""/>
        <dsp:cNvSpPr/>
      </dsp:nvSpPr>
      <dsp:spPr>
        <a:xfrm>
          <a:off x="0" y="1390468"/>
          <a:ext cx="8207374" cy="5551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D7300-EF4F-4CAE-8C4D-69CD6596B336}">
      <dsp:nvSpPr>
        <dsp:cNvPr id="0" name=""/>
        <dsp:cNvSpPr/>
      </dsp:nvSpPr>
      <dsp:spPr>
        <a:xfrm>
          <a:off x="167931" y="1515376"/>
          <a:ext cx="305329" cy="3053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A86F4-D40E-440E-AB11-884E4DFA9BBC}">
      <dsp:nvSpPr>
        <dsp:cNvPr id="0" name=""/>
        <dsp:cNvSpPr/>
      </dsp:nvSpPr>
      <dsp:spPr>
        <a:xfrm>
          <a:off x="641192" y="1390468"/>
          <a:ext cx="7566181" cy="55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53" tIns="58753" rIns="58753" bIns="5875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/>
            <a:t>Seurata ja tukea opiskelijan </a:t>
          </a:r>
          <a:r>
            <a:rPr lang="fi-FI" sz="1600" b="1" i="1" kern="1200"/>
            <a:t>opintojen sujuvaa etenemistä</a:t>
          </a:r>
          <a:r>
            <a:rPr lang="fi-FI" sz="1600" b="1" kern="1200"/>
            <a:t>.</a:t>
          </a:r>
          <a:endParaRPr lang="en-US" sz="1600" kern="1200"/>
        </a:p>
      </dsp:txBody>
      <dsp:txXfrm>
        <a:off x="641192" y="1390468"/>
        <a:ext cx="7566181" cy="555145"/>
      </dsp:txXfrm>
    </dsp:sp>
    <dsp:sp modelId="{ACC8C0A7-698C-4B89-9F15-09167AF10256}">
      <dsp:nvSpPr>
        <dsp:cNvPr id="0" name=""/>
        <dsp:cNvSpPr/>
      </dsp:nvSpPr>
      <dsp:spPr>
        <a:xfrm>
          <a:off x="0" y="2084400"/>
          <a:ext cx="8207374" cy="5551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AF140-E115-4612-A7BD-B986E7C1ACC8}">
      <dsp:nvSpPr>
        <dsp:cNvPr id="0" name=""/>
        <dsp:cNvSpPr/>
      </dsp:nvSpPr>
      <dsp:spPr>
        <a:xfrm>
          <a:off x="167931" y="2209307"/>
          <a:ext cx="305329" cy="3053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3A0E2-0599-4B09-9D64-58476C22543D}">
      <dsp:nvSpPr>
        <dsp:cNvPr id="0" name=""/>
        <dsp:cNvSpPr/>
      </dsp:nvSpPr>
      <dsp:spPr>
        <a:xfrm>
          <a:off x="641192" y="2084400"/>
          <a:ext cx="7566181" cy="55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53" tIns="58753" rIns="58753" bIns="5875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/>
            <a:t>Keskustella opiskelijan kanssa hänen henkilökohtaisesta opintosuunnitelmastaan, antaa </a:t>
          </a:r>
          <a:r>
            <a:rPr lang="fi-FI" sz="1600" b="1" i="1" kern="1200"/>
            <a:t>ohjausta</a:t>
          </a:r>
          <a:r>
            <a:rPr lang="fi-FI" sz="1600" b="1" kern="1200"/>
            <a:t> ja </a:t>
          </a:r>
          <a:r>
            <a:rPr lang="fi-FI" sz="1600" b="1" i="1" kern="1200"/>
            <a:t>motivoida</a:t>
          </a:r>
          <a:r>
            <a:rPr lang="fi-FI" sz="1600" b="1" kern="1200"/>
            <a:t> opintoihin.</a:t>
          </a:r>
          <a:endParaRPr lang="en-US" sz="1600" kern="1200"/>
        </a:p>
      </dsp:txBody>
      <dsp:txXfrm>
        <a:off x="641192" y="2084400"/>
        <a:ext cx="7566181" cy="555145"/>
      </dsp:txXfrm>
    </dsp:sp>
    <dsp:sp modelId="{74FF0E0D-41D1-4A48-A6B6-D92738CA2C09}">
      <dsp:nvSpPr>
        <dsp:cNvPr id="0" name=""/>
        <dsp:cNvSpPr/>
      </dsp:nvSpPr>
      <dsp:spPr>
        <a:xfrm>
          <a:off x="0" y="2778331"/>
          <a:ext cx="8207374" cy="5551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EE97A-A568-4D6F-825B-39EA128AE5F7}">
      <dsp:nvSpPr>
        <dsp:cNvPr id="0" name=""/>
        <dsp:cNvSpPr/>
      </dsp:nvSpPr>
      <dsp:spPr>
        <a:xfrm>
          <a:off x="167931" y="2903239"/>
          <a:ext cx="305329" cy="30532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6A5C1-5F5C-484B-BC3A-98D5CDDBEA8B}">
      <dsp:nvSpPr>
        <dsp:cNvPr id="0" name=""/>
        <dsp:cNvSpPr/>
      </dsp:nvSpPr>
      <dsp:spPr>
        <a:xfrm>
          <a:off x="641192" y="2778331"/>
          <a:ext cx="7566181" cy="55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53" tIns="58753" rIns="58753" bIns="5875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/>
            <a:t>Tuoda esille opiskelijalle </a:t>
          </a:r>
          <a:r>
            <a:rPr lang="fi-FI" sz="1600" b="1" i="1" kern="1200"/>
            <a:t>erilaisia ohjauksen ja tuen muotoja</a:t>
          </a:r>
          <a:r>
            <a:rPr lang="fi-FI" sz="1600" b="1" kern="1200"/>
            <a:t>.</a:t>
          </a:r>
          <a:endParaRPr lang="en-US" sz="1600" kern="1200"/>
        </a:p>
      </dsp:txBody>
      <dsp:txXfrm>
        <a:off x="641192" y="2778331"/>
        <a:ext cx="7566181" cy="555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9/10/2021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10.9.2021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4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4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26456" cy="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10.9.2021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26456" cy="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10.9.2021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26456" cy="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10.9.2021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880319"/>
          </a:xfrm>
        </p:spPr>
        <p:txBody>
          <a:bodyPr/>
          <a:lstStyle/>
          <a:p>
            <a:r>
              <a:rPr lang="fi-FI" sz="5400" dirty="0"/>
              <a:t>Akateeminen ohjaus kandidaattiohjelmassa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Orientaatio 10.9.2021</a:t>
            </a:r>
          </a:p>
          <a:p>
            <a:r>
              <a:rPr lang="en-US" dirty="0"/>
              <a:t>Niina Arppe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052" y="326063"/>
            <a:ext cx="3334388" cy="238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71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</p:spPr>
        <p:txBody>
          <a:bodyPr anchor="t">
            <a:normAutofit/>
          </a:bodyPr>
          <a:lstStyle/>
          <a:p>
            <a:r>
              <a:rPr lang="fi-FI" dirty="0"/>
              <a:t>Akateemisen ohjauksen tavoitteet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>
          <a:xfrm>
            <a:off x="5056956" y="5150032"/>
            <a:ext cx="3619500" cy="15478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/>
              <a:t>10.9.2021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5056956" y="5304814"/>
            <a:ext cx="3619500" cy="1349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9EFD4B7-1CC6-864B-A72A-C978B70BBA9B}" type="slidenum">
              <a:rPr lang="fi-FI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</a:t>
            </a:fld>
            <a:endParaRPr lang="fi-FI" sz="30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CEC2554-6A60-4280-9182-A46E58BBE5B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042465314"/>
              </p:ext>
            </p:extLst>
          </p:nvPr>
        </p:nvGraphicFramePr>
        <p:xfrm>
          <a:off x="468314" y="1261611"/>
          <a:ext cx="8207374" cy="3336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387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Akateemisen ohjauksen hyödyt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76016" y="1057300"/>
            <a:ext cx="8207374" cy="3612402"/>
          </a:xfrm>
        </p:spPr>
        <p:txBody>
          <a:bodyPr/>
          <a:lstStyle/>
          <a:p>
            <a:r>
              <a:rPr lang="fi-FI" dirty="0"/>
              <a:t>Mahdollisuus: </a:t>
            </a:r>
            <a:endParaRPr lang="fi-FI" sz="1100" dirty="0"/>
          </a:p>
          <a:p>
            <a:endParaRPr lang="fi-FI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tutustua </a:t>
            </a:r>
            <a:r>
              <a:rPr lang="fi-FI" i="1" dirty="0">
                <a:solidFill>
                  <a:srgbClr val="EC7114"/>
                </a:solidFill>
              </a:rPr>
              <a:t>akateemiseen henkilökuntaan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saada apua </a:t>
            </a:r>
            <a:r>
              <a:rPr lang="fi-FI" i="1" dirty="0" err="1">
                <a:solidFill>
                  <a:srgbClr val="EC7114"/>
                </a:solidFill>
              </a:rPr>
              <a:t>HOPSin</a:t>
            </a:r>
            <a:r>
              <a:rPr lang="fi-FI" dirty="0"/>
              <a:t> suunnitteluun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saada neuvoja ja vinkkejä pää- ja sivuaineeseen sekä muihin </a:t>
            </a:r>
            <a:r>
              <a:rPr lang="fi-FI" i="1" dirty="0">
                <a:solidFill>
                  <a:srgbClr val="EC7114"/>
                </a:solidFill>
              </a:rPr>
              <a:t>opintoihin</a:t>
            </a:r>
            <a:r>
              <a:rPr lang="fi-FI" dirty="0"/>
              <a:t> liittyviin kysymyksiin.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keskustella alan tarjoamista </a:t>
            </a:r>
            <a:r>
              <a:rPr lang="fi-FI" i="1" dirty="0">
                <a:solidFill>
                  <a:srgbClr val="EC7114"/>
                </a:solidFill>
              </a:rPr>
              <a:t>uramahdollisuuksista</a:t>
            </a:r>
            <a:r>
              <a:rPr lang="fi-FI" dirty="0"/>
              <a:t> ja erilaisista urapoluista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jutella opintoihin liittyvistä </a:t>
            </a:r>
            <a:r>
              <a:rPr lang="fi-FI" i="1" dirty="0">
                <a:solidFill>
                  <a:srgbClr val="EC7114"/>
                </a:solidFill>
              </a:rPr>
              <a:t>haasteista</a:t>
            </a:r>
            <a:r>
              <a:rPr lang="fi-FI" dirty="0"/>
              <a:t> ja </a:t>
            </a:r>
            <a:r>
              <a:rPr lang="fi-FI" i="1" dirty="0">
                <a:solidFill>
                  <a:srgbClr val="EC7114"/>
                </a:solidFill>
              </a:rPr>
              <a:t>ongelmista</a:t>
            </a:r>
            <a:r>
              <a:rPr lang="fi-FI" dirty="0"/>
              <a:t> sekä saada tukea ja apua ongelmiin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10.9.2021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595" y="553244"/>
            <a:ext cx="225145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Akateemisen ohjauksen hyödyt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6107" y="1201316"/>
            <a:ext cx="8207374" cy="3756418"/>
          </a:xfrm>
        </p:spPr>
        <p:txBody>
          <a:bodyPr/>
          <a:lstStyle/>
          <a:p>
            <a:r>
              <a:rPr lang="fi-FI" sz="2000" dirty="0"/>
              <a:t>Mahdollisuus: </a:t>
            </a:r>
            <a:endParaRPr lang="fi-FI" sz="800" dirty="0"/>
          </a:p>
          <a:p>
            <a:endParaRPr lang="fi-FI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saada </a:t>
            </a:r>
            <a:r>
              <a:rPr lang="fi-FI" sz="2000" i="1" dirty="0">
                <a:solidFill>
                  <a:srgbClr val="EC7114"/>
                </a:solidFill>
              </a:rPr>
              <a:t>sparrausta </a:t>
            </a:r>
            <a:r>
              <a:rPr lang="fi-FI" sz="2000" dirty="0"/>
              <a:t>ja</a:t>
            </a:r>
            <a:r>
              <a:rPr lang="fi-FI" sz="2000" i="1" dirty="0">
                <a:solidFill>
                  <a:srgbClr val="EC7114"/>
                </a:solidFill>
              </a:rPr>
              <a:t> motivointia </a:t>
            </a:r>
            <a:r>
              <a:rPr lang="fi-FI" sz="2000" dirty="0"/>
              <a:t>opintojen edistymiseen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keskustella opintojen sisällöstä ja nähdä niiden </a:t>
            </a:r>
            <a:r>
              <a:rPr lang="fi-FI" sz="2000" i="1" dirty="0">
                <a:solidFill>
                  <a:srgbClr val="EC7114"/>
                </a:solidFill>
              </a:rPr>
              <a:t>merkitys myöhemmille opinnoille sekä työelämälle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keskustella </a:t>
            </a:r>
            <a:r>
              <a:rPr lang="fi-FI" sz="2000" i="1" dirty="0">
                <a:solidFill>
                  <a:srgbClr val="EC7114"/>
                </a:solidFill>
              </a:rPr>
              <a:t>kesätyömahdollisuuksista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keskustella </a:t>
            </a:r>
            <a:r>
              <a:rPr lang="fi-FI" sz="2000" i="1" dirty="0">
                <a:solidFill>
                  <a:srgbClr val="EC7114"/>
                </a:solidFill>
              </a:rPr>
              <a:t>vaihto-opiskelun</a:t>
            </a:r>
            <a:r>
              <a:rPr lang="fi-FI" sz="2000" dirty="0"/>
              <a:t> mahdollisuudesta ja merkityksestä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10.9.2021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594947"/>
            <a:ext cx="2769675" cy="19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Akateeminen ohjaus </a:t>
            </a:r>
            <a:r>
              <a:rPr lang="fi-FI" dirty="0" err="1"/>
              <a:t>CHEMillä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51519" y="746380"/>
            <a:ext cx="4939951" cy="409557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fi-FI" sz="1600" b="0" dirty="0"/>
              <a:t>Jokaiselle opiskelijalle osoitetaan akateeminen ohjaaja (professori </a:t>
            </a:r>
            <a:r>
              <a:rPr lang="fi-FI" sz="1600" b="0"/>
              <a:t>tai lehtori)</a:t>
            </a:r>
            <a:endParaRPr lang="fi-FI" sz="1600" b="0" dirty="0"/>
          </a:p>
          <a:p>
            <a:pPr marL="285750" indent="-285750">
              <a:buFontTx/>
              <a:buChar char="-"/>
            </a:pPr>
            <a:r>
              <a:rPr lang="fi-FI" sz="1600" b="0" dirty="0"/>
              <a:t>Ohjaaja kutsuu tapaamiseen (</a:t>
            </a:r>
            <a:r>
              <a:rPr lang="fi-FI" sz="1600" b="0" dirty="0" err="1"/>
              <a:t>väh</a:t>
            </a:r>
            <a:r>
              <a:rPr lang="fi-FI" sz="1600" b="0" dirty="0"/>
              <a:t>. 2 kertaa vuodessa)</a:t>
            </a:r>
          </a:p>
          <a:p>
            <a:pPr marL="285750" indent="-285750">
              <a:buFontTx/>
              <a:buChar char="-"/>
            </a:pPr>
            <a:r>
              <a:rPr lang="en-US" sz="1600" b="0" dirty="0">
                <a:solidFill>
                  <a:srgbClr val="00B050"/>
                </a:solidFill>
                <a:sym typeface="Wingdings" panose="05000000000000000000" pitchFamily="2" charset="2"/>
              </a:rPr>
              <a:t>1. </a:t>
            </a:r>
            <a:r>
              <a:rPr lang="en-US" sz="1600" b="0" dirty="0" err="1">
                <a:solidFill>
                  <a:srgbClr val="00B050"/>
                </a:solidFill>
                <a:sym typeface="Wingdings" panose="05000000000000000000" pitchFamily="2" charset="2"/>
              </a:rPr>
              <a:t>vuotena</a:t>
            </a:r>
            <a:r>
              <a:rPr lang="en-US" sz="1600" b="0" dirty="0">
                <a:solidFill>
                  <a:srgbClr val="00B050"/>
                </a:solidFill>
                <a:sym typeface="Wingdings" panose="05000000000000000000" pitchFamily="2" charset="2"/>
              </a:rPr>
              <a:t> 2 </a:t>
            </a:r>
            <a:r>
              <a:rPr lang="en-US" sz="1600" b="0" dirty="0" err="1">
                <a:solidFill>
                  <a:srgbClr val="00B050"/>
                </a:solidFill>
                <a:sym typeface="Wingdings" panose="05000000000000000000" pitchFamily="2" charset="2"/>
              </a:rPr>
              <a:t>tapaamista</a:t>
            </a:r>
            <a:endParaRPr lang="en-US" sz="1600" b="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746550" lvl="2" indent="-285750">
              <a:buFont typeface="Arial" panose="020B0604020202020204" pitchFamily="34" charset="0"/>
              <a:buChar char="•"/>
            </a:pP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osa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ABC-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kurssia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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ilman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akateemisen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ohjauksen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tapaamisia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ei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saa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suoritettua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i="1" dirty="0" err="1">
                <a:solidFill>
                  <a:srgbClr val="00B050"/>
                </a:solidFill>
                <a:sym typeface="Wingdings" panose="05000000000000000000" pitchFamily="2" charset="2"/>
              </a:rPr>
              <a:t>kurssia</a:t>
            </a:r>
            <a:r>
              <a:rPr lang="en-US" sz="1300" b="0" i="1" dirty="0">
                <a:solidFill>
                  <a:srgbClr val="00B050"/>
                </a:solidFill>
                <a:sym typeface="Wingdings" panose="05000000000000000000" pitchFamily="2" charset="2"/>
              </a:rPr>
              <a:t>!</a:t>
            </a:r>
          </a:p>
          <a:p>
            <a:pPr marL="746550" lvl="2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B050"/>
                </a:solidFill>
                <a:sym typeface="Wingdings" panose="05000000000000000000" pitchFamily="2" charset="2"/>
              </a:rPr>
              <a:t>agenda, </a:t>
            </a:r>
            <a:r>
              <a:rPr lang="en-US" sz="1300" dirty="0" err="1">
                <a:solidFill>
                  <a:srgbClr val="00B050"/>
                </a:solidFill>
                <a:sym typeface="Wingdings" panose="05000000000000000000" pitchFamily="2" charset="2"/>
              </a:rPr>
              <a:t>aiheita</a:t>
            </a:r>
            <a:r>
              <a:rPr lang="en-US" sz="13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dirty="0" err="1">
                <a:solidFill>
                  <a:srgbClr val="00B050"/>
                </a:solidFill>
                <a:sym typeface="Wingdings" panose="05000000000000000000" pitchFamily="2" charset="2"/>
              </a:rPr>
              <a:t>etukäteen</a:t>
            </a:r>
            <a:endParaRPr lang="en-US" sz="13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746550" lvl="2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rgbClr val="00B050"/>
                </a:solidFill>
                <a:sym typeface="Wingdings" panose="05000000000000000000" pitchFamily="2" charset="2"/>
              </a:rPr>
              <a:t>o</a:t>
            </a:r>
            <a:r>
              <a:rPr lang="en-US" sz="1300" b="0" dirty="0" err="1">
                <a:solidFill>
                  <a:srgbClr val="00B050"/>
                </a:solidFill>
                <a:sym typeface="Wingdings" panose="05000000000000000000" pitchFamily="2" charset="2"/>
              </a:rPr>
              <a:t>pintojen</a:t>
            </a:r>
            <a:r>
              <a:rPr lang="en-US" sz="1300" b="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300" b="0" dirty="0" err="1">
                <a:solidFill>
                  <a:srgbClr val="00B050"/>
                </a:solidFill>
                <a:sym typeface="Wingdings" panose="05000000000000000000" pitchFamily="2" charset="2"/>
              </a:rPr>
              <a:t>seuranta</a:t>
            </a:r>
            <a:r>
              <a:rPr lang="en-US" sz="1300" b="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</a:p>
          <a:p>
            <a:pPr marL="746550" lvl="2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rgbClr val="00B050"/>
                </a:solidFill>
                <a:sym typeface="Wingdings" panose="05000000000000000000" pitchFamily="2" charset="2"/>
              </a:rPr>
              <a:t>reflektiopohja</a:t>
            </a:r>
            <a:endParaRPr lang="en-US" sz="1300" b="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US" sz="1600" b="0" dirty="0" err="1">
                <a:sym typeface="Wingdings" panose="05000000000000000000" pitchFamily="2" charset="2"/>
              </a:rPr>
              <a:t>Ryhmätapaamiset</a:t>
            </a:r>
            <a:endParaRPr lang="en-US" sz="1600" b="0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US" sz="1600" b="0" dirty="0" err="1">
                <a:sym typeface="Wingdings" panose="05000000000000000000" pitchFamily="2" charset="2"/>
              </a:rPr>
              <a:t>Henkilökohtaisia</a:t>
            </a:r>
            <a:r>
              <a:rPr lang="en-US" sz="1600" b="0" dirty="0">
                <a:sym typeface="Wingdings" panose="05000000000000000000" pitchFamily="2" charset="2"/>
              </a:rPr>
              <a:t> </a:t>
            </a:r>
            <a:r>
              <a:rPr lang="en-US" sz="1600" b="0" dirty="0" err="1">
                <a:sym typeface="Wingdings" panose="05000000000000000000" pitchFamily="2" charset="2"/>
              </a:rPr>
              <a:t>tapaamisia</a:t>
            </a:r>
            <a:r>
              <a:rPr lang="en-US" sz="1600" b="0" dirty="0">
                <a:sym typeface="Wingdings" panose="05000000000000000000" pitchFamily="2" charset="2"/>
              </a:rPr>
              <a:t> </a:t>
            </a:r>
            <a:r>
              <a:rPr lang="en-US" sz="1600" b="0" dirty="0" err="1">
                <a:sym typeface="Wingdings" panose="05000000000000000000" pitchFamily="2" charset="2"/>
              </a:rPr>
              <a:t>tarpeen</a:t>
            </a:r>
            <a:r>
              <a:rPr lang="en-US" sz="1600" b="0" dirty="0">
                <a:sym typeface="Wingdings" panose="05000000000000000000" pitchFamily="2" charset="2"/>
              </a:rPr>
              <a:t> </a:t>
            </a:r>
            <a:r>
              <a:rPr lang="en-US" sz="1600" b="0" dirty="0" err="1">
                <a:sym typeface="Wingdings" panose="05000000000000000000" pitchFamily="2" charset="2"/>
              </a:rPr>
              <a:t>mukaan</a:t>
            </a:r>
            <a:endParaRPr lang="en-US" sz="1600" b="0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US" sz="1600" b="0" dirty="0">
                <a:sym typeface="Wingdings" panose="05000000000000000000" pitchFamily="2" charset="2"/>
              </a:rPr>
              <a:t>2. ja 3. </a:t>
            </a:r>
            <a:r>
              <a:rPr lang="en-US" sz="1600" b="0" dirty="0" err="1">
                <a:sym typeface="Wingdings" panose="05000000000000000000" pitchFamily="2" charset="2"/>
              </a:rPr>
              <a:t>vuosi</a:t>
            </a:r>
            <a:r>
              <a:rPr lang="en-US" sz="1600" b="0" dirty="0">
                <a:sym typeface="Wingdings" panose="05000000000000000000" pitchFamily="2" charset="2"/>
              </a:rPr>
              <a:t>: </a:t>
            </a:r>
            <a:r>
              <a:rPr lang="fi-FI" sz="1600" b="0" dirty="0"/>
              <a:t>Jokaiselle opiskelijalle osoitetaan uusi akateeminen ohjaaja opiskelijan valitsemasta pääaineesta</a:t>
            </a:r>
            <a:endParaRPr lang="en-US" sz="1600" b="0" dirty="0">
              <a:solidFill>
                <a:srgbClr val="EC7114"/>
              </a:solidFill>
              <a:sym typeface="Wingdings" panose="05000000000000000000" pitchFamily="2" charset="2"/>
            </a:endParaRPr>
          </a:p>
          <a:p>
            <a:endParaRPr lang="en-US" sz="2000" b="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i-FI" sz="2000" dirty="0"/>
          </a:p>
          <a:p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5403260" y="985293"/>
            <a:ext cx="3586358" cy="36318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10.9.2021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19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99592" y="1633364"/>
            <a:ext cx="2129716" cy="212510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580" y="697260"/>
            <a:ext cx="5183809" cy="3756418"/>
          </a:xfrm>
        </p:spPr>
        <p:txBody>
          <a:bodyPr/>
          <a:lstStyle/>
          <a:p>
            <a:r>
              <a:rPr lang="en-US" dirty="0" err="1"/>
              <a:t>Akateeminen</a:t>
            </a:r>
            <a:r>
              <a:rPr lang="en-US" dirty="0"/>
              <a:t> </a:t>
            </a:r>
            <a:r>
              <a:rPr lang="en-US" dirty="0" err="1"/>
              <a:t>ohjaus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ole:</a:t>
            </a:r>
          </a:p>
          <a:p>
            <a:pPr marL="342900" indent="-342900">
              <a:buFontTx/>
              <a:buChar char="-"/>
            </a:pPr>
            <a:r>
              <a:rPr lang="en-US" b="0" dirty="0" err="1"/>
              <a:t>Tukiopetusta</a:t>
            </a:r>
            <a:r>
              <a:rPr lang="en-US" b="0" dirty="0"/>
              <a:t> </a:t>
            </a:r>
            <a:r>
              <a:rPr lang="en-US" b="0" dirty="0" err="1"/>
              <a:t>opiskelijoille</a:t>
            </a:r>
            <a:endParaRPr lang="en-US" b="0" dirty="0"/>
          </a:p>
          <a:p>
            <a:pPr marL="803700" lvl="2" indent="-342900">
              <a:buFontTx/>
              <a:buChar char="-"/>
            </a:pPr>
            <a:r>
              <a:rPr lang="en-US" dirty="0" err="1"/>
              <a:t>Vaihtoehtojen</a:t>
            </a:r>
            <a:r>
              <a:rPr lang="en-US" dirty="0"/>
              <a:t> </a:t>
            </a:r>
            <a:r>
              <a:rPr lang="en-US" dirty="0" err="1"/>
              <a:t>pohtiminen</a:t>
            </a:r>
            <a:endParaRPr lang="en-US" dirty="0"/>
          </a:p>
          <a:p>
            <a:pPr marL="803700" lvl="2" indent="-342900">
              <a:buFontTx/>
              <a:buChar char="-"/>
            </a:pPr>
            <a:r>
              <a:rPr lang="en-US" b="0" dirty="0" err="1"/>
              <a:t>Haasteet</a:t>
            </a:r>
            <a:r>
              <a:rPr lang="en-US" b="0" dirty="0"/>
              <a:t>, </a:t>
            </a:r>
            <a:r>
              <a:rPr lang="en-US" b="0" dirty="0" err="1"/>
              <a:t>epäkohdat</a:t>
            </a:r>
            <a:endParaRPr lang="en-US" b="0" dirty="0"/>
          </a:p>
          <a:p>
            <a:pPr marL="342900" indent="-342900">
              <a:buFontTx/>
              <a:buChar char="-"/>
            </a:pPr>
            <a:r>
              <a:rPr lang="en-US" b="0" dirty="0" err="1"/>
              <a:t>Vastauspankki</a:t>
            </a:r>
            <a:endParaRPr lang="en-US" b="0" dirty="0"/>
          </a:p>
          <a:p>
            <a:pPr marL="803700" lvl="2" indent="-342900">
              <a:buFontTx/>
              <a:buChar char="-"/>
            </a:pPr>
            <a:r>
              <a:rPr lang="en-US" dirty="0" err="1"/>
              <a:t>Ohjaaminen</a:t>
            </a:r>
            <a:r>
              <a:rPr lang="en-US" dirty="0"/>
              <a:t> </a:t>
            </a:r>
            <a:r>
              <a:rPr lang="en-US" dirty="0" err="1"/>
              <a:t>eteenpäin</a:t>
            </a:r>
            <a:endParaRPr lang="en-US" dirty="0"/>
          </a:p>
          <a:p>
            <a:pPr marL="803700" lvl="2" indent="-342900">
              <a:buFontTx/>
              <a:buChar char="-"/>
            </a:pPr>
            <a:r>
              <a:rPr lang="en-US" dirty="0" err="1"/>
              <a:t>Opiskelijan</a:t>
            </a:r>
            <a:r>
              <a:rPr lang="en-US" dirty="0"/>
              <a:t> </a:t>
            </a:r>
            <a:r>
              <a:rPr lang="en-US" dirty="0" err="1"/>
              <a:t>vastuu</a:t>
            </a:r>
            <a:r>
              <a:rPr lang="en-US" dirty="0"/>
              <a:t> ja </a:t>
            </a:r>
            <a:r>
              <a:rPr lang="en-US" dirty="0" err="1"/>
              <a:t>velvollisuudet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b="0" dirty="0" err="1"/>
              <a:t>Yhden</a:t>
            </a:r>
            <a:r>
              <a:rPr lang="en-US" b="0" dirty="0"/>
              <a:t> </a:t>
            </a:r>
            <a:r>
              <a:rPr lang="en-US" b="0" dirty="0" err="1"/>
              <a:t>ihmisen</a:t>
            </a:r>
            <a:r>
              <a:rPr lang="en-US" b="0" dirty="0"/>
              <a:t> </a:t>
            </a:r>
            <a:r>
              <a:rPr lang="en-US" b="0" dirty="0" err="1"/>
              <a:t>puuha</a:t>
            </a:r>
            <a:endParaRPr lang="en-US" b="0" dirty="0"/>
          </a:p>
          <a:p>
            <a:pPr marL="803700" lvl="2" indent="-342900">
              <a:buFontTx/>
              <a:buChar char="-"/>
            </a:pPr>
            <a:r>
              <a:rPr lang="en-US" dirty="0" err="1"/>
              <a:t>Vuorovaikutus</a:t>
            </a:r>
            <a:r>
              <a:rPr lang="en-US" dirty="0"/>
              <a:t>, </a:t>
            </a:r>
            <a:r>
              <a:rPr lang="en-US" dirty="0" err="1"/>
              <a:t>avoimuus</a:t>
            </a:r>
            <a:endParaRPr lang="en-US" dirty="0"/>
          </a:p>
          <a:p>
            <a:pPr marL="803700" lvl="2" indent="-342900">
              <a:buFontTx/>
              <a:buChar char="-"/>
            </a:pPr>
            <a:r>
              <a:rPr lang="en-US" b="0" dirty="0" err="1"/>
              <a:t>Aktiivisuus</a:t>
            </a:r>
            <a:endParaRPr lang="en-US" b="0" dirty="0"/>
          </a:p>
          <a:p>
            <a:pPr marL="803700" lvl="2" indent="-342900">
              <a:buFontTx/>
              <a:buChar char="-"/>
            </a:pPr>
            <a:r>
              <a:rPr lang="en-US" dirty="0" err="1"/>
              <a:t>Palaute</a:t>
            </a:r>
            <a:r>
              <a:rPr lang="en-US" dirty="0"/>
              <a:t> </a:t>
            </a:r>
            <a:endParaRPr lang="en-US" b="0" dirty="0"/>
          </a:p>
          <a:p>
            <a:endParaRPr lang="fi-FI" b="0" dirty="0"/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10.9.2021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27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Opiskelijoiden kokemuksia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9022" y="1010276"/>
            <a:ext cx="8101021" cy="3252362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en-US" sz="1400" b="0" i="1" dirty="0">
              <a:latin typeface="Georgia" panose="02040502050405020303" pitchFamily="18" charset="0"/>
            </a:endParaRPr>
          </a:p>
          <a:p>
            <a:pPr marL="342900" indent="-342900">
              <a:buFontTx/>
              <a:buChar char="-"/>
            </a:pPr>
            <a:endParaRPr lang="en-US" sz="1800" b="0" i="1" dirty="0">
              <a:latin typeface="Georgia" panose="02040502050405020303" pitchFamily="18" charset="0"/>
            </a:endParaRPr>
          </a:p>
          <a:p>
            <a:endParaRPr lang="en-US" dirty="0"/>
          </a:p>
          <a:p>
            <a:endParaRPr lang="fi-FI" dirty="0"/>
          </a:p>
          <a:p>
            <a:pPr marL="457200" indent="-457200">
              <a:buAutoNum type="arabicPeriod"/>
            </a:pPr>
            <a:endParaRPr lang="en-US" dirty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10.9.2021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5088049" y="5304814"/>
            <a:ext cx="3619500" cy="134938"/>
          </a:xfrm>
        </p:spPr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  <p:sp>
        <p:nvSpPr>
          <p:cNvPr id="7" name="Oval 6"/>
          <p:cNvSpPr/>
          <p:nvPr/>
        </p:nvSpPr>
        <p:spPr>
          <a:xfrm>
            <a:off x="1414773" y="939258"/>
            <a:ext cx="2006535" cy="6827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i="1" dirty="0">
                <a:solidFill>
                  <a:schemeClr val="tx1"/>
                </a:solidFill>
              </a:rPr>
              <a:t>Erittäin tärkeää toimintaa!</a:t>
            </a:r>
          </a:p>
        </p:txBody>
      </p:sp>
      <p:sp>
        <p:nvSpPr>
          <p:cNvPr id="10" name="Oval 9"/>
          <p:cNvSpPr/>
          <p:nvPr/>
        </p:nvSpPr>
        <p:spPr>
          <a:xfrm>
            <a:off x="498170" y="3643206"/>
            <a:ext cx="3419094" cy="13021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i="1">
                <a:solidFill>
                  <a:schemeClr val="tx1"/>
                </a:solidFill>
              </a:rPr>
              <a:t>Ennen keskustelua omia opintoja on tullut pohdittua tarkemmin, jolloin myös suunnitelmat ovat selkeytyneet</a:t>
            </a:r>
            <a:endParaRPr lang="fi-FI" sz="1200" i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427FCF-70CD-444F-A655-AAAA44504B87}"/>
              </a:ext>
            </a:extLst>
          </p:cNvPr>
          <p:cNvSpPr/>
          <p:nvPr/>
        </p:nvSpPr>
        <p:spPr>
          <a:xfrm>
            <a:off x="3256824" y="4463047"/>
            <a:ext cx="3062061" cy="730080"/>
          </a:xfrm>
          <a:prstGeom prst="ellipse">
            <a:avLst/>
          </a:prstGeom>
          <a:solidFill>
            <a:srgbClr val="005EB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fi-FI" sz="1200" i="1" dirty="0">
                <a:solidFill>
                  <a:schemeClr val="bg1"/>
                </a:solidFill>
                <a:ea typeface="Times New Roman" panose="02020603050405020304" pitchFamily="18" charset="0"/>
              </a:rPr>
              <a:t>Ei ole ollut keskusteluja ja yhdestä ryhmäkeskustelusta ei jäänyt käteen mitään.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E715A1-D7FC-4A07-823C-53BA6474BD08}"/>
              </a:ext>
            </a:extLst>
          </p:cNvPr>
          <p:cNvSpPr/>
          <p:nvPr/>
        </p:nvSpPr>
        <p:spPr>
          <a:xfrm>
            <a:off x="5133602" y="917562"/>
            <a:ext cx="3907870" cy="1164826"/>
          </a:xfrm>
          <a:prstGeom prst="ellipse">
            <a:avLst/>
          </a:prstGeom>
          <a:solidFill>
            <a:srgbClr val="005EB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i="1" dirty="0">
                <a:solidFill>
                  <a:schemeClr val="bg1"/>
                </a:solidFill>
              </a:rPr>
              <a:t>Kavereilta kuullut, ettei kaikkia akateemisia ohjaajia kiinnosta tapaamisten järjestäminen… Omalla kohdalla on erittäin hyvä ohjaaja.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21AFB6-D504-4B2F-8BFF-07DECE30B544}"/>
              </a:ext>
            </a:extLst>
          </p:cNvPr>
          <p:cNvSpPr/>
          <p:nvPr/>
        </p:nvSpPr>
        <p:spPr>
          <a:xfrm>
            <a:off x="6089056" y="2094222"/>
            <a:ext cx="2977063" cy="12794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fi-FI" sz="1200" i="1" dirty="0">
                <a:solidFill>
                  <a:schemeClr val="tx1"/>
                </a:solidFill>
                <a:ea typeface="Times New Roman" panose="02020603050405020304" pitchFamily="18" charset="0"/>
              </a:rPr>
              <a:t>Keskustelut ovat saaneet aikaan tunteen, että joku kannustaa edistymään ja on mukava henkilö jolta tarvittaessa kysyä.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EC259F-5063-42F6-81A4-FB47D624C32A}"/>
              </a:ext>
            </a:extLst>
          </p:cNvPr>
          <p:cNvSpPr/>
          <p:nvPr/>
        </p:nvSpPr>
        <p:spPr>
          <a:xfrm>
            <a:off x="5891395" y="3612922"/>
            <a:ext cx="3150077" cy="1215165"/>
          </a:xfrm>
          <a:prstGeom prst="ellipse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Yksinkertaisesti tuntuu mukavalta, että </a:t>
            </a:r>
            <a:r>
              <a:rPr lang="fi-FI" sz="1100" i="1" u="sng" dirty="0">
                <a:solidFill>
                  <a:schemeClr val="tx1"/>
                </a:solidFill>
              </a:rPr>
              <a:t>joku yliopiston puolesta on kiinnostunut </a:t>
            </a:r>
            <a:r>
              <a:rPr lang="fi-FI" sz="1100" i="1" dirty="0">
                <a:solidFill>
                  <a:schemeClr val="tx1"/>
                </a:solidFill>
              </a:rPr>
              <a:t>opiskelujen etenemisestä ja auttaa ko. hetkellä mahdollisesti haastavien aiheiden kanssa</a:t>
            </a:r>
            <a:endParaRPr lang="fi-FI" sz="11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8B6F2C-F17A-4B76-9902-CB3B594EDA93}"/>
              </a:ext>
            </a:extLst>
          </p:cNvPr>
          <p:cNvSpPr/>
          <p:nvPr/>
        </p:nvSpPr>
        <p:spPr>
          <a:xfrm>
            <a:off x="3943338" y="2514346"/>
            <a:ext cx="2793964" cy="130214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mahdolliset tulevaisuuden haaveet (työn osalta) ja mitkä opinnot voisivat auttaa niiden saavuttamisessa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EDA36A-0C4C-406C-89AC-42EC7781ED9D}"/>
              </a:ext>
            </a:extLst>
          </p:cNvPr>
          <p:cNvSpPr/>
          <p:nvPr/>
        </p:nvSpPr>
        <p:spPr>
          <a:xfrm>
            <a:off x="7092280" y="197090"/>
            <a:ext cx="1467763" cy="880822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opiskelijan henkinen jaksaminen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289F00-6F98-45FC-A34D-241851404C88}"/>
              </a:ext>
            </a:extLst>
          </p:cNvPr>
          <p:cNvSpPr/>
          <p:nvPr/>
        </p:nvSpPr>
        <p:spPr>
          <a:xfrm>
            <a:off x="113968" y="2514346"/>
            <a:ext cx="1953129" cy="75342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Mahdollisuus kysyä neuvoa mistä vain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822E8B-6489-4A08-A5BD-944BD3D8CDAE}"/>
              </a:ext>
            </a:extLst>
          </p:cNvPr>
          <p:cNvSpPr/>
          <p:nvPr/>
        </p:nvSpPr>
        <p:spPr>
          <a:xfrm>
            <a:off x="233110" y="1481065"/>
            <a:ext cx="1944216" cy="100716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Rohkaiseva, lämminhenkinen ja helposti lähestyttävä ilmapiiri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DCA5A7-6FF6-47A0-BE96-75D64A3E7F7B}"/>
              </a:ext>
            </a:extLst>
          </p:cNvPr>
          <p:cNvSpPr/>
          <p:nvPr/>
        </p:nvSpPr>
        <p:spPr>
          <a:xfrm>
            <a:off x="3410088" y="816052"/>
            <a:ext cx="2469631" cy="965583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…olo siitä että tulee kuulluksi ja omat ongelmat huomioidaan.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DBB54C-B2A1-4CA1-9243-2E96EA92E4B0}"/>
              </a:ext>
            </a:extLst>
          </p:cNvPr>
          <p:cNvSpPr/>
          <p:nvPr/>
        </p:nvSpPr>
        <p:spPr>
          <a:xfrm>
            <a:off x="2005162" y="1642284"/>
            <a:ext cx="3110417" cy="122215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Pidän siitä, että kursseista ja muista opintoihin liittyvistä asioista voi keskustella rennoissa merkeissä jonkun kanssa.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FA0854-3D64-410D-B03B-DF84D0ED76FE}"/>
              </a:ext>
            </a:extLst>
          </p:cNvPr>
          <p:cNvSpPr/>
          <p:nvPr/>
        </p:nvSpPr>
        <p:spPr>
          <a:xfrm>
            <a:off x="1808514" y="2920169"/>
            <a:ext cx="2160240" cy="781648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i="1" dirty="0">
                <a:solidFill>
                  <a:schemeClr val="tx1"/>
                </a:solidFill>
              </a:rPr>
              <a:t>Opinnot ja niiden suunnittelu ja aikataulutus</a:t>
            </a:r>
            <a:endParaRPr lang="fi-FI" sz="11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0B7CD7-27DC-43A8-B8DE-6916CFE1A242}"/>
              </a:ext>
            </a:extLst>
          </p:cNvPr>
          <p:cNvSpPr/>
          <p:nvPr/>
        </p:nvSpPr>
        <p:spPr>
          <a:xfrm>
            <a:off x="3574655" y="3685577"/>
            <a:ext cx="2270340" cy="857472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i="1" dirty="0">
                <a:solidFill>
                  <a:schemeClr val="tx1"/>
                </a:solidFill>
              </a:rPr>
              <a:t>Saa uusia näkökulmia ja kuulee kokemuksen ääntä</a:t>
            </a:r>
            <a:r>
              <a:rPr lang="fi-FI" sz="1200" b="1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52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Akateemisen ohjauksen ryhmät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5524500" y="5149850"/>
            <a:ext cx="3619500" cy="155575"/>
          </a:xfrm>
        </p:spPr>
        <p:txBody>
          <a:bodyPr/>
          <a:lstStyle/>
          <a:p>
            <a:pPr>
              <a:defRPr/>
            </a:pPr>
            <a:fld id="{686F12C3-4421-43A0-8844-8188FCFDF52F}" type="datetime1">
              <a:rPr lang="fi-FI" smtClean="0"/>
              <a:t>10.9.2021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524500" y="5305425"/>
            <a:ext cx="3619500" cy="134938"/>
          </a:xfrm>
        </p:spPr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93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76DC0D1-8E0B-4453-808B-4E702F81A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</p:spPr>
        <p:txBody>
          <a:bodyPr anchor="t">
            <a:normAutofit/>
          </a:bodyPr>
          <a:lstStyle/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12" name="Picture Placeholder 11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2BF475F8-7E73-49C7-ABA0-343EF84A841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0406" r="-2" b="25396"/>
          <a:stretch/>
        </p:blipFill>
        <p:spPr>
          <a:xfrm>
            <a:off x="468314" y="1288447"/>
            <a:ext cx="8207374" cy="3336083"/>
          </a:xfrm>
          <a:prstGeom prst="rect">
            <a:avLst/>
          </a:prstGeom>
          <a:noFill/>
        </p:spPr>
      </p:pic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FBBBEF14-3DA8-4D70-A978-9EBAA35BCD2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056956" y="5150032"/>
            <a:ext cx="3619500" cy="1547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i-FI" dirty="0"/>
              <a:t>10.9.2021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21A22727-D7AB-49AF-B2D7-EA6E1A1B50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056956" y="5304814"/>
            <a:ext cx="3619500" cy="13493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/>
              <a:pPr>
                <a:spcAft>
                  <a:spcPts val="600"/>
                </a:spcAft>
                <a:defRPr/>
              </a:pPr>
              <a:t>9</a:t>
            </a:fld>
            <a:endParaRPr lang="fi-FI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4294967295"/>
          </p:nvPr>
        </p:nvSpPr>
        <p:spPr>
          <a:xfrm>
            <a:off x="5056956" y="5150032"/>
            <a:ext cx="3619500" cy="1547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24CBB682-87B2-4236-AF78-B49807E7713E}" type="datetime1">
              <a:rPr lang="fi-FI" smtClean="0"/>
              <a:pPr>
                <a:spcAft>
                  <a:spcPts val="600"/>
                </a:spcAft>
                <a:defRPr/>
              </a:pPr>
              <a:t>10.9.2021</a:t>
            </a:fld>
            <a:endParaRPr lang="fi-FI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4294967295"/>
          </p:nvPr>
        </p:nvSpPr>
        <p:spPr>
          <a:xfrm>
            <a:off x="5056956" y="5304814"/>
            <a:ext cx="3619500" cy="13493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600"/>
                </a:spcAft>
                <a:defRPr/>
              </a:pPr>
              <a:t>9</a:t>
            </a:fld>
            <a:endParaRPr lang="fi-FI"/>
          </a:p>
        </p:txBody>
      </p:sp>
      <p:sp>
        <p:nvSpPr>
          <p:cNvPr id="21" name="Date Placeholder 4" hidden="1">
            <a:extLst>
              <a:ext uri="{FF2B5EF4-FFF2-40B4-BE49-F238E27FC236}">
                <a16:creationId xmlns:a16="http://schemas.microsoft.com/office/drawing/2014/main" id="{E72A57BB-BF90-442C-8BDC-7BDF7429B2F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056956" y="5150032"/>
            <a:ext cx="3619500" cy="1547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686F12C3-4421-43A0-8844-8188FCFDF52F}" type="datetime1">
              <a:rPr lang="fi-FI" smtClean="0"/>
              <a:pPr>
                <a:spcAft>
                  <a:spcPts val="600"/>
                </a:spcAft>
                <a:defRPr/>
              </a:pPr>
              <a:t>10.9.2021</a:t>
            </a:fld>
            <a:endParaRPr lang="fi-FI"/>
          </a:p>
        </p:txBody>
      </p:sp>
      <p:sp>
        <p:nvSpPr>
          <p:cNvPr id="23" name="Slide Number Placeholder 5" hidden="1">
            <a:extLst>
              <a:ext uri="{FF2B5EF4-FFF2-40B4-BE49-F238E27FC236}">
                <a16:creationId xmlns:a16="http://schemas.microsoft.com/office/drawing/2014/main" id="{E263980D-BC5B-4C5B-8913-C72084BDBE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056956" y="5304814"/>
            <a:ext cx="3619500" cy="13493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7D79A8AE-7274-0C4A-AB42-92022833E6E2}" type="slidenum">
              <a:rPr lang="fi-FI"/>
              <a:pPr>
                <a:spcAft>
                  <a:spcPts val="600"/>
                </a:spcAft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317555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University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9EC093EE-0156-420A-9303-AE7E7D88C088}" vid="{F541F2B1-92BB-4B78-96C1-A64F84E5D4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Microsoft Office PowerPoint</Application>
  <PresentationFormat>On-screen Show (16:10)</PresentationFormat>
  <Paragraphs>88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Courier New</vt:lpstr>
      <vt:lpstr>Georgia</vt:lpstr>
      <vt:lpstr>Lucida Grande</vt:lpstr>
      <vt:lpstr>Wingdings</vt:lpstr>
      <vt:lpstr>Aalto University</vt:lpstr>
      <vt:lpstr>Akateeminen ohjaus kandidaattiohjelmassa</vt:lpstr>
      <vt:lpstr>Akateemisen ohjauksen tavoitteet</vt:lpstr>
      <vt:lpstr>Akateemisen ohjauksen hyödyt</vt:lpstr>
      <vt:lpstr>Akateemisen ohjauksen hyödyt</vt:lpstr>
      <vt:lpstr>Akateeminen ohjaus CHEMillä</vt:lpstr>
      <vt:lpstr>PowerPoint Presentation</vt:lpstr>
      <vt:lpstr>Opiskelijoiden kokemuksia</vt:lpstr>
      <vt:lpstr>Akateemisen ohjauksen ryhmät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2020-07-24T08:22:19Z</dcterms:created>
  <dcterms:modified xsi:type="dcterms:W3CDTF">2021-09-10T10:18:31Z</dcterms:modified>
</cp:coreProperties>
</file>