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9" r:id="rId2"/>
    <p:sldId id="260" r:id="rId3"/>
    <p:sldId id="261" r:id="rId4"/>
    <p:sldId id="265" r:id="rId5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50" autoAdjust="0"/>
  </p:normalViewPr>
  <p:slideViewPr>
    <p:cSldViewPr snapToGrid="0" snapToObjects="1">
      <p:cViewPr varScale="1">
        <p:scale>
          <a:sx n="58" d="100"/>
          <a:sy n="58" d="100"/>
        </p:scale>
        <p:origin x="56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Opintojen aikana on mahdollista suorittaa kursseja ulkomailla.</a:t>
            </a:r>
          </a:p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Vaihtoon lähtöä suositellaan kandidaatin tutkinnossa 3. opintovuonna (haku 2. vuoden tammikuussa) tai maisterissa.</a:t>
            </a:r>
          </a:p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Mahdollista myös molemmissa tutkinnoissa kunhan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HOPSissa</a:t>
            </a: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tilaa.</a:t>
            </a:r>
          </a:p>
          <a:p>
            <a:pPr marL="457200" algn="l">
              <a:buFont typeface="Arial" panose="020B0604020202020204" pitchFamily="34" charset="0"/>
              <a:buNone/>
            </a:pP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Vaihtoa miettiessä kannattaa tutustua kohteisiin, heidän tarjontaansa ja vaatimuksiin ajoissa. Osalla kohteista on hyvä kanditason tarjonta, osalla taas maisteritason tarjonta kattavampi.</a:t>
            </a:r>
          </a:p>
          <a:p>
            <a:pPr marL="457200" algn="l">
              <a:buFont typeface="Arial" panose="020B0604020202020204" pitchFamily="34" charset="0"/>
              <a:buNone/>
            </a:pP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Laajuus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Kanditasolla vaihtoon lähtiessä opiskelijalla tulee olla 30op verran tilaa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HOPSissa</a:t>
            </a: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vaihdonkursseja varten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Maisteritasolla tilaa tulee olla 24op verran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KAIKKI VAIHDOSSA suoritetut kurssit tulee sisällyttää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HOPSiin</a:t>
            </a: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 tutkintoon. </a:t>
            </a:r>
          </a:p>
          <a:p>
            <a:pPr marL="457200" algn="l">
              <a:buFont typeface="Arial" panose="020B0604020202020204" pitchFamily="34" charset="0"/>
              <a:buNone/>
            </a:pP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algn="l">
              <a:buFont typeface="Arial" panose="020B0604020202020204" pitchFamily="34" charset="0"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Sijoittaminen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HOPSiin</a:t>
            </a: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Vaihdossa suoritetut opinnot voi sijoittaa joko vapaavalintaisiin opintoihin tai sivuaineeseen. 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Sivuaineen sisällöstä lisää hieman myöhemmin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Myös pääaineopintoja voi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hyväksilukea</a:t>
            </a: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oman ohjelman vastuuprofessorin ja suunnittelijan hyväksynnällä. Tämä edellyttää että kohdeyliopistosta löytyy vastaavia kursseja, jotka ovat avoinna Aallon vaihto-opiskelijoille. (Vaihtosopimuksissa on normaalia, että koko yliopiston tarjonta ei ole valittavissa, vaan kurssitarjontaa on rajattu tiettyyn kouluun/tiedekuntaan/alaan </a:t>
            </a:r>
            <a:r>
              <a:rPr lang="fi-FI" sz="11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jne</a:t>
            </a: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).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Vaihdossa suoritetut kurssit voi sijoittaa myös molempiin tutkintoihin, jos ne eivät yhteen tutkintoon mahdu. Tällöin opintojen laajuus on 30op. Esimerkiksi kanditason vaihdossa suorituista kursseista osan voi sijoittaa maisterivaiheen vapaavalintaisiin.</a:t>
            </a:r>
          </a:p>
          <a:p>
            <a:pPr marL="457200" indent="0" algn="l">
              <a:buFontTx/>
              <a:buNone/>
            </a:pP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indent="0" algn="l">
              <a:buFontTx/>
              <a:buNone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Kieliopinnot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Kohdemaan kielikurssien/opiskelukielen kurssin suorittaminen suositeltavaa ennen hakuaikaa. Erityisesti englannin kielikurssin käymistä suositellaan ennen Aallon vaihtohakua. Tällöin käytyjen kurssin tai kurssien avulla voi osoittaa vaaditun kielitaitotason sekä saada kielitodistuksen vaihtohakua varten</a:t>
            </a:r>
          </a:p>
          <a:p>
            <a:pPr marL="628650" indent="-171450" algn="l">
              <a:buFontTx/>
              <a:buChar char="-"/>
            </a:pPr>
            <a:r>
              <a:rPr lang="fi-FI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Vaihtokohdetta pohtiessa kannattaa huomioida opetuskieli, kielitaitovaatimukset, tarjolla olevat opinnot ja mahdolliset kohteen muut vaatimukset, mitkä vaihtelevat kohteittain</a:t>
            </a:r>
          </a:p>
          <a:p>
            <a:pPr marL="457200" indent="0" algn="l">
              <a:buFontTx/>
              <a:buNone/>
            </a:pPr>
            <a:endParaRPr lang="fi-FI" sz="11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07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Vaihtoehtona</a:t>
            </a:r>
            <a:r>
              <a:rPr lang="en-GB" dirty="0"/>
              <a:t> on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suorittaa</a:t>
            </a:r>
            <a:r>
              <a:rPr lang="en-GB" dirty="0"/>
              <a:t> </a:t>
            </a:r>
            <a:r>
              <a:rPr lang="en-GB" dirty="0" err="1"/>
              <a:t>kansainvälinen</a:t>
            </a:r>
            <a:r>
              <a:rPr lang="en-GB" dirty="0"/>
              <a:t> </a:t>
            </a:r>
            <a:r>
              <a:rPr lang="en-GB" dirty="0" err="1"/>
              <a:t>sivuaine</a:t>
            </a:r>
            <a:r>
              <a:rPr lang="en-GB" dirty="0"/>
              <a:t>. </a:t>
            </a:r>
            <a:r>
              <a:rPr lang="en-GB" dirty="0" err="1"/>
              <a:t>Tällöin</a:t>
            </a:r>
            <a:r>
              <a:rPr lang="en-GB" dirty="0"/>
              <a:t> </a:t>
            </a:r>
            <a:r>
              <a:rPr lang="en-GB" dirty="0" err="1"/>
              <a:t>opiskelija</a:t>
            </a:r>
            <a:r>
              <a:rPr lang="en-GB" dirty="0"/>
              <a:t> </a:t>
            </a:r>
            <a:r>
              <a:rPr lang="en-GB" dirty="0" err="1"/>
              <a:t>valitsee</a:t>
            </a:r>
            <a:r>
              <a:rPr lang="en-GB" dirty="0"/>
              <a:t> </a:t>
            </a:r>
            <a:r>
              <a:rPr lang="en-GB" dirty="0" err="1"/>
              <a:t>sivuaineekseen</a:t>
            </a:r>
            <a:r>
              <a:rPr lang="en-GB" dirty="0"/>
              <a:t> </a:t>
            </a:r>
            <a:r>
              <a:rPr lang="en-GB" dirty="0" err="1"/>
              <a:t>kansainvälisen</a:t>
            </a:r>
            <a:r>
              <a:rPr lang="en-GB" dirty="0"/>
              <a:t> </a:t>
            </a:r>
            <a:r>
              <a:rPr lang="en-GB" dirty="0" err="1"/>
              <a:t>sivuaineen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sijoittaa</a:t>
            </a:r>
            <a:r>
              <a:rPr lang="en-GB" dirty="0"/>
              <a:t> </a:t>
            </a:r>
            <a:r>
              <a:rPr lang="en-GB" dirty="0" err="1"/>
              <a:t>vaihdossa</a:t>
            </a:r>
            <a:r>
              <a:rPr lang="en-GB" dirty="0"/>
              <a:t> </a:t>
            </a:r>
            <a:r>
              <a:rPr lang="en-GB" dirty="0" err="1"/>
              <a:t>suoritetut</a:t>
            </a:r>
            <a:r>
              <a:rPr lang="en-GB" dirty="0"/>
              <a:t> </a:t>
            </a:r>
            <a:r>
              <a:rPr lang="en-GB" dirty="0" err="1"/>
              <a:t>opinnot</a:t>
            </a:r>
            <a:r>
              <a:rPr lang="en-GB" dirty="0"/>
              <a:t> </a:t>
            </a:r>
            <a:r>
              <a:rPr lang="en-GB" dirty="0" err="1"/>
              <a:t>sivuaineeseen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Substanssiopinnot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tutkintoon</a:t>
            </a:r>
            <a:r>
              <a:rPr lang="en-GB" dirty="0"/>
              <a:t> </a:t>
            </a:r>
            <a:r>
              <a:rPr lang="en-GB" dirty="0" err="1"/>
              <a:t>liittyviä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sille</a:t>
            </a:r>
            <a:r>
              <a:rPr lang="en-GB" dirty="0"/>
              <a:t> </a:t>
            </a:r>
            <a:r>
              <a:rPr lang="en-GB" dirty="0" err="1"/>
              <a:t>relevantteja</a:t>
            </a:r>
            <a:r>
              <a:rPr lang="en-GB" dirty="0"/>
              <a:t> </a:t>
            </a:r>
            <a:r>
              <a:rPr lang="en-GB" dirty="0" err="1"/>
              <a:t>opintoja</a:t>
            </a:r>
            <a:r>
              <a:rPr lang="en-GB" dirty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Esimerkiksi</a:t>
            </a:r>
            <a:r>
              <a:rPr lang="en-GB" dirty="0"/>
              <a:t> </a:t>
            </a:r>
            <a:r>
              <a:rPr lang="en-GB" dirty="0" err="1"/>
              <a:t>kemiaan</a:t>
            </a:r>
            <a:r>
              <a:rPr lang="en-GB" dirty="0"/>
              <a:t>, </a:t>
            </a:r>
            <a:r>
              <a:rPr lang="en-GB" dirty="0" err="1"/>
              <a:t>biologiaan</a:t>
            </a:r>
            <a:r>
              <a:rPr lang="en-GB" dirty="0"/>
              <a:t>, </a:t>
            </a:r>
            <a:r>
              <a:rPr lang="en-GB" dirty="0" err="1"/>
              <a:t>tekniikkaan</a:t>
            </a:r>
            <a:r>
              <a:rPr lang="en-GB" dirty="0"/>
              <a:t> </a:t>
            </a:r>
            <a:r>
              <a:rPr lang="en-GB" dirty="0" err="1"/>
              <a:t>yms</a:t>
            </a:r>
            <a:r>
              <a:rPr lang="en-GB" dirty="0"/>
              <a:t> </a:t>
            </a:r>
            <a:r>
              <a:rPr lang="en-GB" dirty="0" err="1"/>
              <a:t>liittyviä</a:t>
            </a:r>
            <a:r>
              <a:rPr lang="en-GB" dirty="0"/>
              <a:t> </a:t>
            </a:r>
            <a:r>
              <a:rPr lang="en-GB" dirty="0" err="1"/>
              <a:t>kursseja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Minimissään</a:t>
            </a:r>
            <a:r>
              <a:rPr lang="en-GB" dirty="0"/>
              <a:t> 15 op </a:t>
            </a:r>
            <a:r>
              <a:rPr lang="en-GB" dirty="0" err="1"/>
              <a:t>mutta</a:t>
            </a:r>
            <a:r>
              <a:rPr lang="en-GB" dirty="0"/>
              <a:t>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tehdä</a:t>
            </a:r>
            <a:r>
              <a:rPr lang="en-GB" dirty="0"/>
              <a:t> </a:t>
            </a:r>
            <a:r>
              <a:rPr lang="en-GB" dirty="0" err="1"/>
              <a:t>täydet</a:t>
            </a:r>
            <a:r>
              <a:rPr lang="en-GB" dirty="0"/>
              <a:t> 25op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Kohdemaan</a:t>
            </a:r>
            <a:r>
              <a:rPr lang="en-GB" dirty="0"/>
              <a:t> </a:t>
            </a:r>
            <a:r>
              <a:rPr lang="en-GB" dirty="0" err="1"/>
              <a:t>kieli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kulttuuriopintoja</a:t>
            </a:r>
            <a:r>
              <a:rPr lang="en-GB" dirty="0"/>
              <a:t> 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Maximissaan</a:t>
            </a:r>
            <a:r>
              <a:rPr lang="en-GB" dirty="0"/>
              <a:t> 10 op, </a:t>
            </a:r>
            <a:r>
              <a:rPr lang="en-GB" dirty="0" err="1"/>
              <a:t>mutta</a:t>
            </a:r>
            <a:r>
              <a:rPr lang="en-GB" dirty="0"/>
              <a:t> </a:t>
            </a:r>
            <a:r>
              <a:rPr lang="en-GB" dirty="0" err="1"/>
              <a:t>eivät</a:t>
            </a:r>
            <a:r>
              <a:rPr lang="en-GB" dirty="0"/>
              <a:t> </a:t>
            </a:r>
            <a:r>
              <a:rPr lang="en-GB" dirty="0" err="1"/>
              <a:t>pakollisia</a:t>
            </a:r>
            <a:r>
              <a:rPr lang="en-GB" dirty="0"/>
              <a:t> </a:t>
            </a:r>
            <a:r>
              <a:rPr lang="en-GB" dirty="0" err="1"/>
              <a:t>jos</a:t>
            </a:r>
            <a:r>
              <a:rPr lang="en-GB" dirty="0"/>
              <a:t> </a:t>
            </a:r>
            <a:r>
              <a:rPr lang="en-GB" dirty="0" err="1"/>
              <a:t>saa</a:t>
            </a:r>
            <a:r>
              <a:rPr lang="en-GB" dirty="0"/>
              <a:t> </a:t>
            </a:r>
            <a:r>
              <a:rPr lang="en-GB" dirty="0" err="1"/>
              <a:t>vaadittavan</a:t>
            </a:r>
            <a:r>
              <a:rPr lang="en-GB" dirty="0"/>
              <a:t> </a:t>
            </a:r>
            <a:r>
              <a:rPr lang="en-GB" dirty="0" err="1"/>
              <a:t>määrän</a:t>
            </a:r>
            <a:r>
              <a:rPr lang="en-GB" dirty="0"/>
              <a:t> </a:t>
            </a:r>
            <a:r>
              <a:rPr lang="en-GB" dirty="0" err="1"/>
              <a:t>kursseja</a:t>
            </a:r>
            <a:r>
              <a:rPr lang="en-GB" dirty="0"/>
              <a:t> </a:t>
            </a:r>
            <a:r>
              <a:rPr lang="en-GB" dirty="0" err="1"/>
              <a:t>muuten</a:t>
            </a:r>
            <a:r>
              <a:rPr lang="en-GB" dirty="0"/>
              <a:t> </a:t>
            </a:r>
            <a:r>
              <a:rPr lang="en-GB" dirty="0" err="1"/>
              <a:t>suoritettua</a:t>
            </a:r>
            <a:endParaRPr lang="en-GB" dirty="0"/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Sivuainetta</a:t>
            </a:r>
            <a:r>
              <a:rPr lang="en-GB" dirty="0"/>
              <a:t>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täydentää</a:t>
            </a:r>
            <a:r>
              <a:rPr lang="en-GB" dirty="0"/>
              <a:t> </a:t>
            </a:r>
            <a:r>
              <a:rPr lang="en-GB" dirty="0" err="1"/>
              <a:t>Aallossa</a:t>
            </a:r>
            <a:r>
              <a:rPr lang="en-GB" dirty="0"/>
              <a:t> </a:t>
            </a:r>
            <a:r>
              <a:rPr lang="en-GB" dirty="0" err="1"/>
              <a:t>suoritettavilla</a:t>
            </a:r>
            <a:r>
              <a:rPr lang="en-GB" dirty="0"/>
              <a:t> </a:t>
            </a:r>
            <a:r>
              <a:rPr lang="en-GB" dirty="0" err="1"/>
              <a:t>opinnoilla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Max 5 op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Voi</a:t>
            </a:r>
            <a:r>
              <a:rPr lang="en-GB" dirty="0"/>
              <a:t> olla </a:t>
            </a:r>
            <a:r>
              <a:rPr lang="en-GB" dirty="0" err="1"/>
              <a:t>substanssi</a:t>
            </a:r>
            <a:r>
              <a:rPr lang="en-GB" dirty="0"/>
              <a:t>- tai </a:t>
            </a:r>
            <a:r>
              <a:rPr lang="en-GB" dirty="0" err="1"/>
              <a:t>kieliopintoja</a:t>
            </a:r>
            <a:endParaRPr lang="en-GB" dirty="0"/>
          </a:p>
          <a:p>
            <a:pPr marL="0" indent="0">
              <a:buFontTx/>
              <a:buNone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Sivuaineen</a:t>
            </a:r>
            <a:r>
              <a:rPr lang="en-GB" dirty="0"/>
              <a:t> </a:t>
            </a:r>
            <a:r>
              <a:rPr lang="en-GB" dirty="0" err="1"/>
              <a:t>sisällöstä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keskustella</a:t>
            </a:r>
            <a:r>
              <a:rPr lang="en-GB" dirty="0"/>
              <a:t>/</a:t>
            </a:r>
            <a:r>
              <a:rPr lang="en-GB" dirty="0" err="1"/>
              <a:t>sopia</a:t>
            </a:r>
            <a:r>
              <a:rPr lang="en-GB" dirty="0"/>
              <a:t> </a:t>
            </a:r>
            <a:r>
              <a:rPr lang="en-GB" dirty="0" err="1"/>
              <a:t>oman</a:t>
            </a:r>
            <a:r>
              <a:rPr lang="en-GB" dirty="0"/>
              <a:t> </a:t>
            </a:r>
            <a:r>
              <a:rPr lang="en-GB" dirty="0" err="1"/>
              <a:t>ohjelman</a:t>
            </a:r>
            <a:r>
              <a:rPr lang="en-GB" dirty="0"/>
              <a:t> </a:t>
            </a:r>
            <a:r>
              <a:rPr lang="en-GB" dirty="0" err="1"/>
              <a:t>suunnittelijan</a:t>
            </a:r>
            <a:r>
              <a:rPr lang="en-GB" dirty="0"/>
              <a:t> </a:t>
            </a:r>
            <a:r>
              <a:rPr lang="en-GB" dirty="0" err="1"/>
              <a:t>kanssa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391"/>
            <a:ext cx="178579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0798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152"/>
            <a:ext cx="2094057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o.aalto.fi/display/fikandchem/Vaihto-opinnot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kv-neuvoja-chem@aalto.fi" TargetMode="External"/><Relationship Id="rId4" Type="http://schemas.openxmlformats.org/officeDocument/2006/relationships/hyperlink" Target="mailto:International-chem@aalto.f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430A44-3115-4B9F-9A57-16F88910DFF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 err="1"/>
              <a:t>Vaihto-opinnot</a:t>
            </a:r>
            <a:r>
              <a:rPr lang="en-GB" dirty="0"/>
              <a:t> </a:t>
            </a:r>
            <a:r>
              <a:rPr lang="en-GB" dirty="0" err="1"/>
              <a:t>HOPSissa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5B1E9-A0C3-4160-AE97-0D3DBD9D0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000" dirty="0" err="1"/>
              <a:t>Vaihto-opintojen</a:t>
            </a:r>
            <a:r>
              <a:rPr lang="en-GB" sz="2000" dirty="0"/>
              <a:t> </a:t>
            </a:r>
            <a:r>
              <a:rPr lang="en-GB" sz="2000" dirty="0" err="1"/>
              <a:t>sijoittaminen</a:t>
            </a:r>
            <a:r>
              <a:rPr lang="en-GB" sz="2000" dirty="0"/>
              <a:t> </a:t>
            </a:r>
            <a:r>
              <a:rPr lang="en-GB" sz="2000" dirty="0" err="1"/>
              <a:t>opintoihin</a:t>
            </a:r>
            <a:endParaRPr lang="en-GB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87ECE-3520-4DAB-A68C-7CBEE1DA9A9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517983" y="5228255"/>
            <a:ext cx="1416271" cy="327132"/>
          </a:xfrm>
        </p:spPr>
        <p:txBody>
          <a:bodyPr/>
          <a:lstStyle/>
          <a:p>
            <a:pPr algn="r"/>
            <a:r>
              <a:rPr lang="en-GB" sz="1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76259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1F2006-99A9-450D-8063-28E478166B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683462"/>
          </a:xfrm>
        </p:spPr>
        <p:txBody>
          <a:bodyPr/>
          <a:lstStyle/>
          <a:p>
            <a:r>
              <a:rPr lang="en-GB" sz="3000" dirty="0" err="1"/>
              <a:t>Vaihto-opinnot</a:t>
            </a:r>
            <a:r>
              <a:rPr lang="en-GB" sz="3000" dirty="0"/>
              <a:t> </a:t>
            </a:r>
            <a:r>
              <a:rPr lang="en-GB" sz="3000" dirty="0" err="1"/>
              <a:t>HOPSissa</a:t>
            </a:r>
            <a:endParaRPr lang="en-GB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A0A99-A18E-45EC-B649-456035E4AF3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2" y="697932"/>
            <a:ext cx="8492897" cy="4470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Vaihto-opinnot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Lukukauden</a:t>
            </a:r>
            <a:r>
              <a:rPr lang="en-GB" sz="2000" dirty="0"/>
              <a:t>/</a:t>
            </a:r>
            <a:r>
              <a:rPr lang="en-GB" sz="2000" dirty="0" err="1"/>
              <a:t>lukuvuoden</a:t>
            </a:r>
            <a:r>
              <a:rPr lang="en-GB" sz="2000" dirty="0"/>
              <a:t> </a:t>
            </a:r>
            <a:r>
              <a:rPr lang="en-GB" sz="2000" dirty="0" err="1"/>
              <a:t>opinnot</a:t>
            </a:r>
            <a:r>
              <a:rPr lang="en-GB" sz="2000" dirty="0"/>
              <a:t> </a:t>
            </a:r>
            <a:r>
              <a:rPr lang="en-GB" sz="2000" dirty="0" err="1"/>
              <a:t>ulkomailla</a:t>
            </a:r>
            <a:r>
              <a:rPr lang="en-GB" sz="2000" dirty="0"/>
              <a:t> </a:t>
            </a:r>
            <a:r>
              <a:rPr lang="en-GB" sz="2000" dirty="0" err="1"/>
              <a:t>Aallon</a:t>
            </a:r>
            <a:r>
              <a:rPr lang="en-GB" sz="2000" dirty="0"/>
              <a:t> </a:t>
            </a:r>
            <a:r>
              <a:rPr lang="en-GB" sz="2000" dirty="0" err="1"/>
              <a:t>partneriyliopistossa</a:t>
            </a:r>
            <a:r>
              <a:rPr lang="en-GB" sz="2000" dirty="0"/>
              <a:t> </a:t>
            </a:r>
            <a:r>
              <a:rPr lang="en-GB" sz="2000" dirty="0" err="1"/>
              <a:t>haluamaltasi</a:t>
            </a:r>
            <a:r>
              <a:rPr lang="en-GB" sz="2000" dirty="0"/>
              <a:t> </a:t>
            </a:r>
            <a:r>
              <a:rPr lang="en-GB" sz="2000" dirty="0" err="1"/>
              <a:t>alalta</a:t>
            </a:r>
            <a:r>
              <a:rPr lang="en-GB" sz="2000" dirty="0"/>
              <a:t> </a:t>
            </a:r>
          </a:p>
          <a:p>
            <a:pPr marL="971489" lvl="1" indent="-342900"/>
            <a:r>
              <a:rPr lang="en-GB" sz="2000" dirty="0" err="1"/>
              <a:t>Mahdollisuus</a:t>
            </a:r>
            <a:r>
              <a:rPr lang="en-GB" sz="2000" dirty="0"/>
              <a:t> </a:t>
            </a:r>
            <a:r>
              <a:rPr lang="en-GB" sz="2000" dirty="0" err="1"/>
              <a:t>lähteä</a:t>
            </a:r>
            <a:r>
              <a:rPr lang="en-GB" sz="2000" dirty="0"/>
              <a:t> </a:t>
            </a:r>
            <a:r>
              <a:rPr lang="en-GB" sz="2000" dirty="0" err="1"/>
              <a:t>kandidaatin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maisterin</a:t>
            </a:r>
            <a:r>
              <a:rPr lang="en-GB" sz="2000" dirty="0"/>
              <a:t> </a:t>
            </a:r>
            <a:r>
              <a:rPr lang="en-GB" sz="2000" dirty="0" err="1"/>
              <a:t>tutkinnossa</a:t>
            </a:r>
            <a:r>
              <a:rPr lang="en-GB" sz="2000" dirty="0"/>
              <a:t> tai </a:t>
            </a:r>
            <a:r>
              <a:rPr lang="en-GB" sz="2000" dirty="0" err="1"/>
              <a:t>molemmissa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Opintojen</a:t>
            </a:r>
            <a:r>
              <a:rPr lang="en-GB" sz="2000" dirty="0"/>
              <a:t> </a:t>
            </a:r>
            <a:r>
              <a:rPr lang="en-GB" sz="2000" dirty="0" err="1"/>
              <a:t>laajuus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Kandidaatin</a:t>
            </a:r>
            <a:r>
              <a:rPr lang="en-GB" sz="2000" dirty="0"/>
              <a:t> </a:t>
            </a:r>
            <a:r>
              <a:rPr lang="en-GB" sz="2000" dirty="0" err="1"/>
              <a:t>tutkinnossa</a:t>
            </a:r>
            <a:r>
              <a:rPr lang="en-GB" sz="2000" dirty="0"/>
              <a:t> 30op/</a:t>
            </a:r>
            <a:r>
              <a:rPr lang="en-GB" sz="2000" dirty="0" err="1"/>
              <a:t>lukukausi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Maisteritutkinnossa</a:t>
            </a:r>
            <a:r>
              <a:rPr lang="en-GB" sz="2000" dirty="0"/>
              <a:t> 24op/</a:t>
            </a:r>
            <a:r>
              <a:rPr lang="en-GB" sz="2000" dirty="0" err="1"/>
              <a:t>lukukausi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Sijoittaminen</a:t>
            </a:r>
            <a:r>
              <a:rPr lang="en-GB" sz="2000" dirty="0"/>
              <a:t> </a:t>
            </a:r>
            <a:r>
              <a:rPr lang="en-GB" sz="2000" dirty="0" err="1"/>
              <a:t>HOPSiin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Vapaavalintaisiin</a:t>
            </a:r>
            <a:r>
              <a:rPr lang="en-GB" sz="2000" dirty="0"/>
              <a:t> </a:t>
            </a:r>
            <a:r>
              <a:rPr lang="en-GB" sz="2000" dirty="0" err="1"/>
              <a:t>opintoihin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Sivuaineeseen</a:t>
            </a:r>
            <a:endParaRPr lang="en-GB" sz="2000" dirty="0"/>
          </a:p>
          <a:p>
            <a:pPr marL="971489" lvl="1" indent="-342900"/>
            <a:r>
              <a:rPr lang="en-GB" sz="2000" dirty="0" err="1"/>
              <a:t>Pääaineopintoihin</a:t>
            </a:r>
            <a:r>
              <a:rPr lang="en-GB" sz="2000" dirty="0"/>
              <a:t> </a:t>
            </a:r>
            <a:r>
              <a:rPr lang="en-GB" sz="2000" dirty="0" err="1"/>
              <a:t>jos</a:t>
            </a:r>
            <a:r>
              <a:rPr lang="en-GB" sz="2000" dirty="0"/>
              <a:t> </a:t>
            </a:r>
            <a:r>
              <a:rPr lang="en-GB" sz="2000" dirty="0" err="1"/>
              <a:t>vastaavia</a:t>
            </a:r>
            <a:r>
              <a:rPr lang="en-GB" sz="2000" dirty="0"/>
              <a:t> </a:t>
            </a:r>
            <a:r>
              <a:rPr lang="en-GB" sz="2000" dirty="0" err="1"/>
              <a:t>kursseja</a:t>
            </a:r>
            <a:r>
              <a:rPr lang="en-GB" sz="2000" dirty="0"/>
              <a:t> </a:t>
            </a:r>
            <a:r>
              <a:rPr lang="en-GB" sz="2000" dirty="0" err="1"/>
              <a:t>löytyy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Kieliopintojen</a:t>
            </a:r>
            <a:r>
              <a:rPr lang="en-GB" sz="2000" dirty="0"/>
              <a:t> </a:t>
            </a:r>
            <a:r>
              <a:rPr lang="en-GB" sz="2000" dirty="0" err="1"/>
              <a:t>suorittaminen</a:t>
            </a:r>
            <a:r>
              <a:rPr lang="en-GB" sz="2000" dirty="0"/>
              <a:t> </a:t>
            </a:r>
            <a:r>
              <a:rPr lang="en-GB" sz="2000" dirty="0" err="1"/>
              <a:t>ennen</a:t>
            </a:r>
            <a:r>
              <a:rPr lang="en-GB" sz="2000" dirty="0"/>
              <a:t> </a:t>
            </a:r>
            <a:r>
              <a:rPr lang="en-GB" sz="2000" dirty="0" err="1"/>
              <a:t>vaihtoa</a:t>
            </a:r>
            <a:r>
              <a:rPr lang="en-GB" sz="2000" dirty="0"/>
              <a:t> </a:t>
            </a:r>
            <a:r>
              <a:rPr lang="en-GB" sz="2000" dirty="0" err="1"/>
              <a:t>suositeltavaa</a:t>
            </a:r>
            <a:endParaRPr lang="en-GB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1637B4-D4E8-409E-8EDC-303BD0C827D9}"/>
              </a:ext>
            </a:extLst>
          </p:cNvPr>
          <p:cNvSpPr/>
          <p:nvPr/>
        </p:nvSpPr>
        <p:spPr>
          <a:xfrm>
            <a:off x="5944289" y="2127719"/>
            <a:ext cx="2548782" cy="16111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ysClr val="windowText" lastClr="000000"/>
                </a:solidFill>
              </a:rPr>
              <a:t>Kaikkien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vaihdossa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suoritettujen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kurssien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tulee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mahtua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tutkintoon</a:t>
            </a:r>
            <a:r>
              <a:rPr lang="en-GB" dirty="0">
                <a:solidFill>
                  <a:sysClr val="windowText" lastClr="000000"/>
                </a:solidFill>
              </a:rPr>
              <a:t> – </a:t>
            </a:r>
            <a:r>
              <a:rPr lang="en-GB" dirty="0" err="1">
                <a:solidFill>
                  <a:sysClr val="windowText" lastClr="000000"/>
                </a:solidFill>
              </a:rPr>
              <a:t>kandiin</a:t>
            </a:r>
            <a:r>
              <a:rPr lang="en-GB" dirty="0">
                <a:solidFill>
                  <a:sysClr val="windowText" lastClr="000000"/>
                </a:solidFill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</a:rPr>
              <a:t>maisteriin</a:t>
            </a:r>
            <a:r>
              <a:rPr lang="en-GB" dirty="0">
                <a:solidFill>
                  <a:sysClr val="windowText" lastClr="000000"/>
                </a:solidFill>
              </a:rPr>
              <a:t> tai </a:t>
            </a:r>
            <a:r>
              <a:rPr lang="en-GB" dirty="0" err="1">
                <a:solidFill>
                  <a:sysClr val="windowText" lastClr="000000"/>
                </a:solidFill>
              </a:rPr>
              <a:t>hajautettuna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molempiin</a:t>
            </a:r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7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8506C3-DFE6-4A84-8F0C-DCB2B52DA8A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749252"/>
          </a:xfrm>
        </p:spPr>
        <p:txBody>
          <a:bodyPr/>
          <a:lstStyle/>
          <a:p>
            <a:r>
              <a:rPr lang="en-GB" sz="3000" dirty="0" err="1"/>
              <a:t>Kansainvälinen</a:t>
            </a:r>
            <a:r>
              <a:rPr lang="en-GB" sz="3000" dirty="0"/>
              <a:t> </a:t>
            </a:r>
            <a:r>
              <a:rPr lang="en-GB" sz="3000" dirty="0" err="1"/>
              <a:t>sivuaine</a:t>
            </a:r>
            <a:r>
              <a:rPr lang="en-GB" sz="3000" dirty="0"/>
              <a:t> (20-25op)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BB937-92F9-4503-84A9-98EB853C33C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873760"/>
            <a:ext cx="8181087" cy="4078291"/>
          </a:xfrm>
        </p:spPr>
        <p:txBody>
          <a:bodyPr/>
          <a:lstStyle/>
          <a:p>
            <a:r>
              <a:rPr lang="en-GB" sz="2000" dirty="0" err="1"/>
              <a:t>Kansainvälisen</a:t>
            </a:r>
            <a:r>
              <a:rPr lang="en-GB" sz="2000" dirty="0"/>
              <a:t> </a:t>
            </a:r>
            <a:r>
              <a:rPr lang="en-GB" sz="2000" dirty="0" err="1"/>
              <a:t>sivuaineen</a:t>
            </a:r>
            <a:r>
              <a:rPr lang="en-GB" sz="2000" dirty="0"/>
              <a:t> </a:t>
            </a:r>
            <a:r>
              <a:rPr lang="en-GB" sz="2000" dirty="0" err="1"/>
              <a:t>rakenne</a:t>
            </a:r>
            <a:r>
              <a:rPr lang="en-GB" sz="2000" dirty="0"/>
              <a:t>:</a:t>
            </a:r>
          </a:p>
          <a:p>
            <a:endParaRPr lang="en-GB" sz="2000" b="0" dirty="0"/>
          </a:p>
          <a:p>
            <a:r>
              <a:rPr lang="en-GB" sz="2000" b="0" dirty="0" err="1"/>
              <a:t>Substanssiopintoja</a:t>
            </a:r>
            <a:r>
              <a:rPr lang="en-GB" sz="2000" b="0" dirty="0"/>
              <a:t>							min 15 op</a:t>
            </a:r>
          </a:p>
          <a:p>
            <a:r>
              <a:rPr lang="en-GB" sz="2000" b="0" dirty="0" err="1"/>
              <a:t>Kieli</a:t>
            </a:r>
            <a:r>
              <a:rPr lang="en-GB" sz="2000" b="0" dirty="0"/>
              <a:t>- </a:t>
            </a:r>
            <a:r>
              <a:rPr lang="en-GB" sz="2000" b="0" dirty="0" err="1"/>
              <a:t>ja</a:t>
            </a:r>
            <a:r>
              <a:rPr lang="en-GB" sz="2000" b="0" dirty="0"/>
              <a:t> </a:t>
            </a:r>
            <a:r>
              <a:rPr lang="en-GB" sz="2000" b="0" dirty="0" err="1"/>
              <a:t>kulttuuriopintoja</a:t>
            </a:r>
            <a:r>
              <a:rPr lang="en-GB" sz="2000" b="0" dirty="0"/>
              <a:t> 						max 10 op</a:t>
            </a:r>
          </a:p>
          <a:p>
            <a:r>
              <a:rPr lang="en-GB" sz="2000" b="0" dirty="0"/>
              <a:t>Aalto-</a:t>
            </a:r>
            <a:r>
              <a:rPr lang="en-GB" sz="2000" b="0" dirty="0" err="1"/>
              <a:t>yliopistossa</a:t>
            </a:r>
            <a:r>
              <a:rPr lang="en-GB" sz="2000" b="0" dirty="0"/>
              <a:t> </a:t>
            </a:r>
            <a:r>
              <a:rPr lang="en-GB" sz="2000" b="0" dirty="0" err="1"/>
              <a:t>suoritettavia</a:t>
            </a:r>
            <a:r>
              <a:rPr lang="en-GB" sz="2000" b="0" dirty="0"/>
              <a:t> </a:t>
            </a:r>
            <a:r>
              <a:rPr lang="en-GB" sz="2000" b="0" dirty="0" err="1"/>
              <a:t>täydentäviä</a:t>
            </a:r>
            <a:r>
              <a:rPr lang="en-GB" sz="2000" b="0" dirty="0"/>
              <a:t> </a:t>
            </a:r>
            <a:r>
              <a:rPr lang="en-GB" sz="2000" b="0" dirty="0" err="1"/>
              <a:t>opintoja</a:t>
            </a:r>
            <a:r>
              <a:rPr lang="en-GB" sz="2000" b="0" dirty="0"/>
              <a:t>		max 5 op</a:t>
            </a:r>
          </a:p>
          <a:p>
            <a:r>
              <a:rPr lang="en-GB" sz="2000" b="0" dirty="0" err="1"/>
              <a:t>Kohdemaassa</a:t>
            </a:r>
            <a:r>
              <a:rPr lang="en-GB" sz="2000" b="0" dirty="0"/>
              <a:t> </a:t>
            </a:r>
            <a:r>
              <a:rPr lang="en-GB" sz="2000" b="0" dirty="0" err="1"/>
              <a:t>suoritettava</a:t>
            </a:r>
            <a:r>
              <a:rPr lang="en-GB" sz="2000" b="0" dirty="0"/>
              <a:t> </a:t>
            </a:r>
            <a:r>
              <a:rPr lang="en-GB" sz="2000" b="0" dirty="0" err="1"/>
              <a:t>harjoittelu</a:t>
            </a:r>
            <a:r>
              <a:rPr lang="en-GB" sz="2000" b="0" dirty="0"/>
              <a:t>				max 5 op</a:t>
            </a:r>
          </a:p>
          <a:p>
            <a:endParaRPr lang="en-GB" sz="2000" b="0" dirty="0"/>
          </a:p>
          <a:p>
            <a:r>
              <a:rPr lang="en-GB" sz="2000" dirty="0" err="1"/>
              <a:t>Kansainvälisen</a:t>
            </a:r>
            <a:r>
              <a:rPr lang="en-GB" sz="2000" dirty="0"/>
              <a:t> </a:t>
            </a:r>
            <a:r>
              <a:rPr lang="en-GB" sz="2000" dirty="0" err="1"/>
              <a:t>sivuaineen</a:t>
            </a:r>
            <a:r>
              <a:rPr lang="en-GB" sz="2000" dirty="0"/>
              <a:t> </a:t>
            </a:r>
            <a:r>
              <a:rPr lang="en-GB" sz="2000" dirty="0" err="1"/>
              <a:t>sisältö</a:t>
            </a:r>
            <a:r>
              <a:rPr lang="en-GB" sz="2000" dirty="0"/>
              <a:t> </a:t>
            </a:r>
            <a:r>
              <a:rPr lang="en-GB" sz="2000" dirty="0" err="1"/>
              <a:t>käydään</a:t>
            </a:r>
            <a:r>
              <a:rPr lang="en-GB" sz="2000" dirty="0"/>
              <a:t> </a:t>
            </a:r>
            <a:r>
              <a:rPr lang="en-GB" sz="2000" dirty="0" err="1"/>
              <a:t>läpi</a:t>
            </a:r>
            <a:r>
              <a:rPr lang="en-GB" sz="2000" dirty="0"/>
              <a:t> </a:t>
            </a:r>
            <a:r>
              <a:rPr lang="en-GB" sz="2000" dirty="0" err="1"/>
              <a:t>oman</a:t>
            </a:r>
            <a:r>
              <a:rPr lang="en-GB" sz="2000" dirty="0"/>
              <a:t> </a:t>
            </a:r>
            <a:r>
              <a:rPr lang="en-GB" sz="2000" dirty="0" err="1"/>
              <a:t>koulutusohjelman</a:t>
            </a:r>
            <a:r>
              <a:rPr lang="en-GB" sz="2000" dirty="0"/>
              <a:t> </a:t>
            </a:r>
            <a:r>
              <a:rPr lang="en-GB" sz="2000" dirty="0" err="1"/>
              <a:t>suunnittelijan</a:t>
            </a:r>
            <a:r>
              <a:rPr lang="en-GB" sz="2000" dirty="0"/>
              <a:t> </a:t>
            </a:r>
            <a:r>
              <a:rPr lang="en-GB" sz="2000" dirty="0" err="1"/>
              <a:t>kanssa</a:t>
            </a:r>
            <a:r>
              <a:rPr lang="en-GB" sz="2000" dirty="0"/>
              <a:t> </a:t>
            </a:r>
            <a:r>
              <a:rPr lang="en-GB" sz="2000" dirty="0" err="1"/>
              <a:t>ennen</a:t>
            </a:r>
            <a:r>
              <a:rPr lang="en-GB" sz="2000" dirty="0"/>
              <a:t> </a:t>
            </a:r>
            <a:r>
              <a:rPr lang="en-GB" sz="2000" dirty="0" err="1"/>
              <a:t>vaihtoa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923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outdoor, building, arch&#10;&#10;Description automatically generated">
            <a:extLst>
              <a:ext uri="{FF2B5EF4-FFF2-40B4-BE49-F238E27FC236}">
                <a16:creationId xmlns:a16="http://schemas.microsoft.com/office/drawing/2014/main" id="{CD454A6A-53D4-4508-887B-03A03DBF362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1665" b="1665"/>
          <a:stretch>
            <a:fillRect/>
          </a:stretch>
        </p:blipFill>
        <p:spPr>
          <a:xfrm>
            <a:off x="4710112" y="0"/>
            <a:ext cx="4433888" cy="5715000"/>
          </a:xfrm>
          <a:blipFill>
            <a:blip r:embed="rId2"/>
            <a:stretch>
              <a:fillRect/>
            </a:stretch>
          </a:blip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F9E64F-9FB8-4FDD-88CE-CC4A1E23345A}"/>
              </a:ext>
            </a:extLst>
          </p:cNvPr>
          <p:cNvSpPr/>
          <p:nvPr/>
        </p:nvSpPr>
        <p:spPr>
          <a:xfrm>
            <a:off x="291737" y="584585"/>
            <a:ext cx="4141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L</a:t>
            </a:r>
            <a:r>
              <a:rPr lang="en-US" sz="2000" b="1" dirty="0" err="1"/>
              <a:t>isätietoa</a:t>
            </a:r>
            <a:r>
              <a:rPr lang="en-US" sz="2000" b="1" dirty="0"/>
              <a:t> </a:t>
            </a:r>
            <a:r>
              <a:rPr lang="en-US" sz="2000" b="1" dirty="0" err="1"/>
              <a:t>vaihto-opinnoista</a:t>
            </a:r>
            <a:r>
              <a:rPr lang="en-US" sz="2000" b="1" dirty="0"/>
              <a:t>: </a:t>
            </a:r>
            <a:r>
              <a:rPr lang="en-US" sz="2000" dirty="0">
                <a:hlinkClick r:id="rId3"/>
              </a:rPr>
              <a:t>Opintojen </a:t>
            </a:r>
            <a:r>
              <a:rPr lang="en-US" sz="2000" dirty="0" err="1">
                <a:hlinkClick r:id="rId3"/>
              </a:rPr>
              <a:t>suunnittelu</a:t>
            </a:r>
            <a:r>
              <a:rPr lang="en-US" sz="2000" dirty="0">
                <a:hlinkClick r:id="rId3"/>
              </a:rPr>
              <a:t> &gt; </a:t>
            </a:r>
            <a:r>
              <a:rPr lang="en-US" sz="2000" dirty="0" err="1">
                <a:hlinkClick r:id="rId3"/>
              </a:rPr>
              <a:t>vaihto-opinnot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 err="1"/>
              <a:t>Vaihdon</a:t>
            </a:r>
            <a:r>
              <a:rPr lang="en-US" sz="2000" b="1" dirty="0"/>
              <a:t> </a:t>
            </a:r>
            <a:r>
              <a:rPr lang="en-US" sz="2000" b="1" dirty="0" err="1"/>
              <a:t>suunnittelijat</a:t>
            </a:r>
            <a:r>
              <a:rPr lang="en-US" sz="2000" b="1" dirty="0"/>
              <a:t>: </a:t>
            </a:r>
          </a:p>
          <a:p>
            <a:r>
              <a:rPr lang="en-US" sz="2000" dirty="0"/>
              <a:t>Heidi Flinkman</a:t>
            </a:r>
          </a:p>
          <a:p>
            <a:r>
              <a:rPr lang="en-US" sz="2000" dirty="0"/>
              <a:t>Kaisa Pulliainen</a:t>
            </a:r>
          </a:p>
          <a:p>
            <a:r>
              <a:rPr lang="en-US" sz="2000" dirty="0">
                <a:hlinkClick r:id="rId4"/>
              </a:rPr>
              <a:t>International-chem@aalto.fi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b="1" dirty="0" err="1"/>
              <a:t>Vaihtoneuvoja</a:t>
            </a:r>
            <a:r>
              <a:rPr lang="en-US" sz="2000" b="1" dirty="0"/>
              <a:t> </a:t>
            </a:r>
          </a:p>
          <a:p>
            <a:r>
              <a:rPr lang="en-US" sz="2000" dirty="0">
                <a:hlinkClick r:id="rId5"/>
              </a:rPr>
              <a:t>kv-neuvoja-chem@aalto.fi</a:t>
            </a:r>
            <a:r>
              <a:rPr lang="en-US" sz="20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0962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6">
      <a:dk1>
        <a:sysClr val="windowText" lastClr="000000"/>
      </a:dk1>
      <a:lt1>
        <a:sysClr val="window" lastClr="FFFFFF"/>
      </a:lt1>
      <a:dk2>
        <a:srgbClr val="00965E"/>
      </a:dk2>
      <a:lt2>
        <a:srgbClr val="85CDB2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CHEM_1610_EN.potx" id="{FA5BEE47-1613-4FAD-AD19-03A2979641E0}" vid="{29DD7E1E-6651-4EC8-907F-681C0C3B9E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Aalto_CHEM_1610_EN_Original</Template>
  <TotalTime>82</TotalTime>
  <Words>491</Words>
  <Application>Microsoft Office PowerPoint</Application>
  <PresentationFormat>On-screen Show (16:10)</PresentationFormat>
  <Paragraphs>70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arial</vt:lpstr>
      <vt:lpstr>Calibri</vt:lpstr>
      <vt:lpstr>Office-teema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 V</dc:creator>
  <cp:lastModifiedBy>Arppe Niina</cp:lastModifiedBy>
  <cp:revision>10</cp:revision>
  <dcterms:created xsi:type="dcterms:W3CDTF">2021-04-27T10:13:39Z</dcterms:created>
  <dcterms:modified xsi:type="dcterms:W3CDTF">2021-08-30T10:30:16Z</dcterms:modified>
</cp:coreProperties>
</file>