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78" r:id="rId3"/>
    <p:sldId id="262" r:id="rId4"/>
    <p:sldId id="271" r:id="rId5"/>
    <p:sldId id="260" r:id="rId6"/>
    <p:sldId id="261" r:id="rId7"/>
    <p:sldId id="275" r:id="rId8"/>
    <p:sldId id="276" r:id="rId9"/>
    <p:sldId id="272" r:id="rId10"/>
    <p:sldId id="270" r:id="rId11"/>
    <p:sldId id="263" r:id="rId12"/>
    <p:sldId id="268" r:id="rId13"/>
    <p:sldId id="269" r:id="rId14"/>
    <p:sldId id="277" r:id="rId15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864" y="44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10/29/2021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29.10.2021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4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4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29.10.2021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29.10.2021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display/fikandchem/Sivuaine+2020-2022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pages/viewpage.action?pageId=32799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svkandchem/Kemiteknik" TargetMode="External"/><Relationship Id="rId2" Type="http://schemas.openxmlformats.org/officeDocument/2006/relationships/hyperlink" Target="https://into.aalto.fi/display/fikandche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display/fikandchem/Yhteystiedo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fiopinnot/Opetus" TargetMode="External"/><Relationship Id="rId2" Type="http://schemas.openxmlformats.org/officeDocument/2006/relationships/hyperlink" Target="https://into.aalto.fi/display/fiopinnot/Pakollinen+vieras+kieli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ycourses.aalto.fi/course/view.php?id=11146#section-0" TargetMode="External"/><Relationship Id="rId4" Type="http://schemas.openxmlformats.org/officeDocument/2006/relationships/hyperlink" Target="https://into.aalto.fi/pages/viewpage.action?pageId=1235980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display/fiopinnot/University+Wide+Studie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C1D0A-2878-4489-B3C5-EFEC7272A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1453828"/>
            <a:ext cx="4218160" cy="1657524"/>
          </a:xfrm>
        </p:spPr>
        <p:txBody>
          <a:bodyPr/>
          <a:lstStyle/>
          <a:p>
            <a:r>
              <a:rPr lang="fi-FI" sz="4000" dirty="0"/>
              <a:t>HOPS-luento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77ADB-7CA8-47D9-96C4-39A9A986D7DD}"/>
              </a:ext>
            </a:extLst>
          </p:cNvPr>
          <p:cNvSpPr txBox="1"/>
          <p:nvPr/>
        </p:nvSpPr>
        <p:spPr>
          <a:xfrm>
            <a:off x="287338" y="3111352"/>
            <a:ext cx="2727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29.10.2021 </a:t>
            </a:r>
          </a:p>
          <a:p>
            <a:endParaRPr lang="en-US" sz="1400" b="1" dirty="0">
              <a:solidFill>
                <a:schemeClr val="accent6"/>
              </a:solidFill>
            </a:endParaRPr>
          </a:p>
          <a:p>
            <a:r>
              <a:rPr lang="en-US" sz="1600" b="1" dirty="0">
                <a:solidFill>
                  <a:schemeClr val="accent6"/>
                </a:solidFill>
              </a:rPr>
              <a:t>Niina</a:t>
            </a:r>
            <a:r>
              <a:rPr lang="en-US" sz="1400" b="1" dirty="0">
                <a:solidFill>
                  <a:schemeClr val="accent6"/>
                </a:solidFill>
              </a:rPr>
              <a:t> Arppe</a:t>
            </a:r>
            <a:endParaRPr lang="fi-FI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21" y="628424"/>
            <a:ext cx="8207375" cy="996498"/>
          </a:xfrm>
        </p:spPr>
        <p:txBody>
          <a:bodyPr/>
          <a:lstStyle/>
          <a:p>
            <a:r>
              <a:rPr lang="fi-FI" dirty="0"/>
              <a:t>Pääaine 70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5536" y="1622276"/>
            <a:ext cx="8207374" cy="3336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Kolme pääainetta: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Biotuotteet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Kemia ja materiaalitiede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Kemian tekniikka ja prosessit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Kandidaatintyö ja –seminaari osa pääaineen opintoja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Pääaineen voit valita vapaasti. Valinta tehdään ensimmäisen vuoden toukokuussa. </a:t>
            </a:r>
            <a:endParaRPr lang="fi-FI" sz="1800" dirty="0">
              <a:ea typeface="ＭＳ Ｐゴシック" panose="020B0600070205080204" pitchFamily="34" charset="-128"/>
            </a:endParaRPr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7" name="Picture 6" descr="A bottle of wine on a table&#10;&#10;Description automatically generated">
            <a:extLst>
              <a:ext uri="{FF2B5EF4-FFF2-40B4-BE49-F238E27FC236}">
                <a16:creationId xmlns:a16="http://schemas.microsoft.com/office/drawing/2014/main" id="{4046F164-B790-480C-BACE-5C03C556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54" y="508798"/>
            <a:ext cx="334770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410186"/>
            <a:ext cx="8207375" cy="996498"/>
          </a:xfrm>
        </p:spPr>
        <p:txBody>
          <a:bodyPr/>
          <a:lstStyle/>
          <a:p>
            <a:r>
              <a:rPr lang="fi-FI" dirty="0"/>
              <a:t>Sivuaine 20-25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2"/>
            <a:ext cx="8207374" cy="32523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2. ja 3. opiskeluvuoden aikana. HUOM! Esitiedot (kaikkia sivuaineita ei pysty suorittamaan vuodessa)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Sivuaineet </a:t>
            </a:r>
            <a:r>
              <a:rPr lang="fi-FI" sz="1800" dirty="0" err="1">
                <a:ea typeface="ＭＳ Ｐゴシック" panose="020B0600070205080204" pitchFamily="34" charset="-128"/>
              </a:rPr>
              <a:t>Intossa</a:t>
            </a:r>
            <a:r>
              <a:rPr lang="fi-FI" sz="1800" dirty="0">
                <a:ea typeface="ＭＳ Ｐゴシック" panose="020B0600070205080204" pitchFamily="34" charset="-128"/>
              </a:rPr>
              <a:t>: </a:t>
            </a:r>
            <a:r>
              <a:rPr lang="fi-FI" sz="1800" dirty="0">
                <a:ea typeface="ＭＳ Ｐゴシック" panose="020B0600070205080204" pitchFamily="34" charset="-128"/>
                <a:hlinkClick r:id="rId2"/>
              </a:rPr>
              <a:t>https://into.aalto.fi/display/fikandchem/Sivuaine+2020-2022</a:t>
            </a:r>
            <a:endParaRPr lang="fi-FI" sz="1800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Tekniikan koulujen sivuaineisiin pääosin vapaa pääsy, sama koskee BIZ sivuaineita. ARTS-sivuaineisiin haku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Kansainvälinen sivuaine!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Sivuaine JOO-opintoina muista suomalaisista yliopistoista</a:t>
            </a:r>
          </a:p>
          <a:p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62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81235"/>
            <a:ext cx="8207375" cy="780375"/>
          </a:xfrm>
        </p:spPr>
        <p:txBody>
          <a:bodyPr/>
          <a:lstStyle/>
          <a:p>
            <a:r>
              <a:rPr lang="fi-FI" dirty="0"/>
              <a:t>Vapaasti valittavat opinnot 15-20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1800" dirty="0">
                <a:ea typeface="ＭＳ Ｐゴシック" panose="020B0600070205080204" pitchFamily="34" charset="-128"/>
              </a:rPr>
              <a:t>Valitse vapaasti oman kiinnostuksen mukaan!</a:t>
            </a:r>
          </a:p>
          <a:p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Pääainetta tukevat opinnot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Sivuainetta tukevat opinnot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Kieliä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Ulkomailla</a:t>
            </a:r>
            <a:r>
              <a:rPr lang="en-GB" sz="1800" dirty="0"/>
              <a:t> </a:t>
            </a:r>
            <a:r>
              <a:rPr lang="en-GB" sz="1800" dirty="0" err="1"/>
              <a:t>suoritetut</a:t>
            </a:r>
            <a:r>
              <a:rPr lang="en-GB" sz="1800" dirty="0"/>
              <a:t> </a:t>
            </a:r>
            <a:r>
              <a:rPr lang="en-GB" sz="1800" dirty="0" err="1"/>
              <a:t>vaihto-opinnot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690E5D8-C012-4510-9DB8-3192228D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97" y="2065411"/>
            <a:ext cx="3648284" cy="27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0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95E3-A76B-48DC-90B0-B69AB66EA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Henkilökohtaiset</a:t>
            </a:r>
            <a:r>
              <a:rPr lang="en-US" dirty="0"/>
              <a:t> </a:t>
            </a:r>
            <a:r>
              <a:rPr lang="en-US" dirty="0" err="1"/>
              <a:t>opintojärjestelyt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6A15-BA00-454F-98CC-6933563BC3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308" y="985293"/>
            <a:ext cx="3988079" cy="3612402"/>
          </a:xfrm>
        </p:spPr>
        <p:txBody>
          <a:bodyPr/>
          <a:lstStyle/>
          <a:p>
            <a:r>
              <a:rPr lang="fi-FI" sz="1800" dirty="0"/>
              <a:t>Lisätietoa Intosta: </a:t>
            </a:r>
            <a:r>
              <a:rPr lang="fi-FI" sz="1800" dirty="0">
                <a:hlinkClick r:id="rId2"/>
              </a:rPr>
              <a:t>https://into.aalto.fi/pages/viewpage.action?pageId=327998</a:t>
            </a:r>
            <a:endParaRPr lang="fi-FI" sz="1800" dirty="0"/>
          </a:p>
          <a:p>
            <a:pPr>
              <a:spcBef>
                <a:spcPts val="0"/>
              </a:spcBef>
            </a:pPr>
            <a:endParaRPr lang="fi-FI" sz="1800" b="0" dirty="0"/>
          </a:p>
          <a:p>
            <a:pPr>
              <a:spcBef>
                <a:spcPts val="600"/>
              </a:spcBef>
            </a:pPr>
            <a:r>
              <a:rPr lang="fi-FI" sz="1600" b="0" dirty="0"/>
              <a:t>Opiskelija voi erityisin perustein hakea henkilökohtaisia opintojärjestelyjä. Perusteita järjestelyille voivat olla mm. kuulovamma, näkövamma tai muu aistivamma, lukihäiriö, paniikkihäiriö tai Asperger-oireyhtymä.</a:t>
            </a:r>
            <a:br>
              <a:rPr lang="fi-FI" sz="1800" b="0" dirty="0"/>
            </a:br>
            <a:br>
              <a:rPr lang="fi-FI" sz="1800" b="0" dirty="0"/>
            </a:br>
            <a:endParaRPr lang="fi-FI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539B5-8D58-4BD5-BA64-84C6731923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7609" y="985293"/>
            <a:ext cx="4204871" cy="36124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sz="1600" b="0" dirty="0"/>
              <a:t>Ota yhteyttä, jos lukiossa tai sitä ennen on todettu luki- tai tarkkaavaisuushäiriö tai joku muu, joka lukiossa on oikeuttanut esim.</a:t>
            </a:r>
            <a:br>
              <a:rPr lang="fi-FI" sz="1600" b="0" dirty="0"/>
            </a:br>
            <a:r>
              <a:rPr lang="fi-FI" sz="1600" b="0" dirty="0"/>
              <a:t>- lisäaikaan tentissä</a:t>
            </a:r>
            <a:br>
              <a:rPr lang="fi-FI" sz="1600" b="0" dirty="0"/>
            </a:br>
            <a:r>
              <a:rPr lang="fi-FI" sz="1600" b="0" dirty="0"/>
              <a:t>- rauhalliseen tilaan tentissä</a:t>
            </a:r>
            <a:br>
              <a:rPr lang="fi-FI" sz="1600" b="0" dirty="0"/>
            </a:br>
            <a:r>
              <a:rPr lang="fi-FI" sz="1600" b="0" dirty="0"/>
              <a:t>- avustajaan</a:t>
            </a:r>
            <a:br>
              <a:rPr lang="fi-FI" sz="1600" b="0" dirty="0"/>
            </a:br>
            <a:r>
              <a:rPr lang="fi-FI" sz="1600" b="0" dirty="0"/>
              <a:t>- apuvälineisiin (esim. Tietokone)</a:t>
            </a:r>
            <a:br>
              <a:rPr lang="fi-FI" sz="1600" b="0" dirty="0"/>
            </a:br>
            <a:r>
              <a:rPr lang="fi-FI" sz="1600" b="0" dirty="0"/>
              <a:t>Erityisjärjestelyt ovat mahdollisia myös Aallossa. </a:t>
            </a:r>
            <a:br>
              <a:rPr lang="fi-FI" sz="1600" b="0" dirty="0"/>
            </a:br>
            <a:br>
              <a:rPr lang="fi-FI" sz="1600" b="0" dirty="0"/>
            </a:br>
            <a:r>
              <a:rPr lang="fi-FI" sz="1600" b="0" dirty="0"/>
              <a:t>Hoidetaan ohjelman suunnittelijan (Niina) kanssa. Sovi aika ja ota mukaan/toimita alkuperäinen lausunto (tai sen kopio).</a:t>
            </a:r>
            <a:br>
              <a:rPr lang="fi-FI" sz="1800" b="0" dirty="0"/>
            </a:br>
            <a:endParaRPr lang="fi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1AC5-217A-4CC8-B097-3D2A18745A7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65AF8-406B-4749-83DB-DC2E2FF09D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07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18328"/>
            <a:ext cx="8207375" cy="996498"/>
          </a:xfrm>
        </p:spPr>
        <p:txBody>
          <a:bodyPr anchor="t">
            <a:normAutofit/>
          </a:bodyPr>
          <a:lstStyle/>
          <a:p>
            <a:r>
              <a:rPr lang="fi-FI" sz="3100" dirty="0"/>
              <a:t>Kemian tekniikan kandidaattiohjelma </a:t>
            </a:r>
            <a:r>
              <a:rPr lang="fi-FI" sz="3100" dirty="0" err="1"/>
              <a:t>Intossa</a:t>
            </a:r>
            <a:r>
              <a:rPr lang="fi-FI" sz="3100" dirty="0"/>
              <a:t>:</a:t>
            </a:r>
            <a:br>
              <a:rPr lang="fi-FI" sz="3100" dirty="0"/>
            </a:b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5536" y="1261611"/>
            <a:ext cx="8207374" cy="3336083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b="0" dirty="0"/>
              <a:t>Suomeksi:</a:t>
            </a:r>
          </a:p>
          <a:p>
            <a:r>
              <a:rPr lang="en-GB" b="0" dirty="0">
                <a:hlinkClick r:id="rId2"/>
              </a:rPr>
              <a:t>https://into.aalto.fi/display/fikandchem</a:t>
            </a:r>
            <a:endParaRPr lang="en-GB" b="0" dirty="0"/>
          </a:p>
          <a:p>
            <a:endParaRPr lang="fi-FI" b="0" dirty="0"/>
          </a:p>
          <a:p>
            <a:r>
              <a:rPr lang="fi-FI" b="0" dirty="0"/>
              <a:t>Ruotsiksi:</a:t>
            </a:r>
          </a:p>
          <a:p>
            <a:r>
              <a:rPr lang="en-GB" b="0" dirty="0">
                <a:hlinkClick r:id="rId3"/>
              </a:rPr>
              <a:t>https://into.aalto.fi/display/svkandchem/Kemiteknik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5056956" y="5150032"/>
            <a:ext cx="3619500" cy="1547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CBB682-87B2-4236-AF78-B49807E7713E}" type="datetime1">
              <a:rPr lang="fi-FI" sz="4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29.10.2021</a:t>
            </a:fld>
            <a:endParaRPr lang="fi-FI" sz="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056956" y="5304814"/>
            <a:ext cx="3619500" cy="1349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9EFD4B7-1CC6-864B-A72A-C978B70BBA9B}" type="slidenum">
              <a:rPr lang="fi-FI" sz="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fi-FI" sz="300"/>
          </a:p>
        </p:txBody>
      </p:sp>
    </p:spTree>
    <p:extLst>
      <p:ext uri="{BB962C8B-B14F-4D97-AF65-F5344CB8AC3E}">
        <p14:creationId xmlns:p14="http://schemas.microsoft.com/office/powerpoint/2010/main" val="176001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10" y="410186"/>
            <a:ext cx="8212380" cy="9964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Omien opintojen suunnittelu </a:t>
            </a:r>
            <a:br>
              <a:rPr lang="fi-FI" dirty="0"/>
            </a:br>
            <a:r>
              <a:rPr lang="fi-FI" sz="2000" dirty="0"/>
              <a:t>- HOPS eli Henkilökohtainen opintosuunnitelma</a:t>
            </a:r>
            <a:br>
              <a:rPr lang="fi-FI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3309" y="1633364"/>
            <a:ext cx="3604635" cy="29643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1. kommenttiversio Sisu </a:t>
            </a:r>
            <a:r>
              <a:rPr lang="fi-FI" sz="1600" b="0" dirty="0" err="1"/>
              <a:t>HOPSista</a:t>
            </a:r>
            <a:r>
              <a:rPr lang="fi-FI" sz="1600" b="0" dirty="0"/>
              <a:t> joulukuussa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1. vahvistettu versio keväällä pääainevalinnan yhteydessä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Päivityksiä tarvittaessa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Lopullinen versio haettaessa tutkintoa (lyödään lukkoon sivuaine, mutta ennen kaikkea vapaasti valittavat opinnot) halutessaan voi tehdä jo aikaisemmin esim. sivuainehaun takia</a:t>
            </a:r>
          </a:p>
          <a:p>
            <a:endParaRPr lang="fi-FI" sz="1400" b="0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ADC55-8F59-43C3-9B54-C89B8E1B50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55976" y="1633364"/>
            <a:ext cx="4608511" cy="2964330"/>
          </a:xfrm>
        </p:spPr>
        <p:txBody>
          <a:bodyPr/>
          <a:lstStyle/>
          <a:p>
            <a:r>
              <a:rPr lang="fi-FI" sz="1600" b="0" dirty="0"/>
              <a:t>Apuja löytyy </a:t>
            </a:r>
            <a:r>
              <a:rPr lang="fi-FI" sz="1600" b="0" dirty="0" err="1"/>
              <a:t>INTOsta</a:t>
            </a:r>
            <a:r>
              <a:rPr lang="fi-FI" sz="1600" b="0" dirty="0"/>
              <a:t> ja apuja voi pyytää myös opintoneuvojilta 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fi-FI" sz="1500" b="0" dirty="0"/>
              <a:t>Charlotta Livman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fi-FI" sz="1500" dirty="0"/>
              <a:t>Aarni Aspi</a:t>
            </a:r>
            <a:endParaRPr lang="fi-FI" sz="1500" b="0" dirty="0"/>
          </a:p>
          <a:p>
            <a:r>
              <a:rPr lang="fi-FI" sz="1600" b="0" dirty="0"/>
              <a:t>Ota yhteyttä s-postilla: </a:t>
            </a:r>
          </a:p>
          <a:p>
            <a:r>
              <a:rPr lang="fi-FI" sz="1600" dirty="0"/>
              <a:t>kandi-neuvojat-</a:t>
            </a:r>
            <a:r>
              <a:rPr lang="fi-FI" sz="1600" dirty="0" err="1"/>
              <a:t>chem</a:t>
            </a:r>
            <a:r>
              <a:rPr lang="fi-FI" sz="1600" dirty="0"/>
              <a:t>(at)aalto.fi</a:t>
            </a:r>
          </a:p>
          <a:p>
            <a:r>
              <a:rPr lang="fi-FI" sz="1600" b="0" dirty="0"/>
              <a:t>(tai käy Neuvolassa vastaanottoaikana.) </a:t>
            </a:r>
          </a:p>
          <a:p>
            <a:r>
              <a:rPr lang="fi-FI" sz="1600" b="0" dirty="0"/>
              <a:t>Ajat löytyvät Intosta:</a:t>
            </a:r>
          </a:p>
          <a:p>
            <a:r>
              <a:rPr lang="fi-FI" sz="1600" b="0" dirty="0">
                <a:hlinkClick r:id="rId2"/>
              </a:rPr>
              <a:t>https://into.aalto.fi/display/fikandchem/Yhteystiedot</a:t>
            </a:r>
            <a:endParaRPr lang="fi-FI" sz="1600" b="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8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506121"/>
            <a:ext cx="8207375" cy="996498"/>
          </a:xfrm>
        </p:spPr>
        <p:txBody>
          <a:bodyPr/>
          <a:lstStyle/>
          <a:p>
            <a:r>
              <a:rPr lang="en-GB" dirty="0" err="1"/>
              <a:t>Kandidaatin</a:t>
            </a:r>
            <a:r>
              <a:rPr lang="en-GB" dirty="0"/>
              <a:t> </a:t>
            </a:r>
            <a:r>
              <a:rPr lang="en-GB" dirty="0" err="1"/>
              <a:t>tutkinnon</a:t>
            </a:r>
            <a:r>
              <a:rPr lang="en-GB" dirty="0"/>
              <a:t> </a:t>
            </a:r>
            <a:r>
              <a:rPr lang="en-GB" dirty="0" err="1"/>
              <a:t>rakenne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0F055A-0743-41CD-B997-2E8248021F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15616" y="1262063"/>
            <a:ext cx="6410633" cy="33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556271"/>
            <a:ext cx="8207375" cy="996498"/>
          </a:xfrm>
        </p:spPr>
        <p:txBody>
          <a:bodyPr/>
          <a:lstStyle/>
          <a:p>
            <a:r>
              <a:rPr lang="fi-FI" dirty="0">
                <a:ea typeface="ＭＳ Ｐゴシック" pitchFamily="-108" charset="-128"/>
              </a:rPr>
              <a:t>Perusopinnot 70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1417340"/>
            <a:ext cx="8207374" cy="3336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Sisältää k</a:t>
            </a: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emiaa, fysiikkaa, matematiikkaa, materiaalitiedettä, biotiedettä ja ohjelmointia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Kieliopinnot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Georgia" panose="02040502050405020303" pitchFamily="18" charset="0"/>
              </a:rPr>
              <a:t>Toinen kotimainen kieli (ruotsi/suomi) 2 op. 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Georgia" panose="02040502050405020303" pitchFamily="18" charset="0"/>
              </a:rPr>
              <a:t>Pakollinen vieras kieli 3 op. </a:t>
            </a:r>
          </a:p>
          <a:p>
            <a:pPr marL="1413800" lvl="4" indent="-342900">
              <a:buFont typeface="Arial" panose="020B0604020202020204" pitchFamily="34" charset="0"/>
              <a:buChar char="•"/>
            </a:pPr>
            <a:r>
              <a:rPr lang="fi-FI" altLang="en-US" sz="1500" i="1" dirty="0">
                <a:latin typeface="Georgia" panose="02040502050405020303" pitchFamily="18" charset="0"/>
              </a:rPr>
              <a:t>Suullinen ja kirjallinen osaaminen (kurssin nimessä w, o tai </a:t>
            </a:r>
            <a:r>
              <a:rPr lang="fi-FI" altLang="en-US" sz="1500" i="1" dirty="0" err="1">
                <a:latin typeface="Georgia" panose="02040502050405020303" pitchFamily="18" charset="0"/>
              </a:rPr>
              <a:t>w,o</a:t>
            </a:r>
            <a:r>
              <a:rPr lang="fi-FI" altLang="en-US" sz="1500" i="1" dirty="0">
                <a:latin typeface="Georgia" panose="02040502050405020303" pitchFamily="18" charset="0"/>
              </a:rPr>
              <a:t>)</a:t>
            </a:r>
          </a:p>
          <a:p>
            <a:pPr marL="1413800" lvl="4" indent="-342900">
              <a:buFont typeface="Arial" panose="020B0604020202020204" pitchFamily="34" charset="0"/>
              <a:buChar char="•"/>
            </a:pPr>
            <a:r>
              <a:rPr lang="fi-FI" altLang="en-US" sz="1500" i="1" dirty="0">
                <a:latin typeface="Georgia" panose="02040502050405020303" pitchFamily="18" charset="0"/>
              </a:rPr>
              <a:t>Voi koostua monesta kurssista, mutta oltava samaa kieltä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Monialaiset opinnot 3 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Työssäoppiminen 5 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Korkeakouluopiskelijan ABC 2 op</a:t>
            </a:r>
          </a:p>
          <a:p>
            <a:endParaRPr lang="fi-FI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37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10186"/>
            <a:ext cx="8207375" cy="996498"/>
          </a:xfrm>
        </p:spPr>
        <p:txBody>
          <a:bodyPr/>
          <a:lstStyle/>
          <a:p>
            <a:r>
              <a:rPr lang="fi-FI" dirty="0"/>
              <a:t>Toinen kotimainen kieli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 err="1"/>
              <a:t>Koulutusivistyskielesi</a:t>
            </a:r>
            <a:r>
              <a:rPr lang="fi-FI" sz="1800" dirty="0"/>
              <a:t> ollessa suomi, suoritat ruotsin kokeet LC-5001 ja LC-5002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0" dirty="0"/>
              <a:t>Nämä voidaan suorittaa suoraan kokeilla tai kursseilla LC-5411 Tekniikan alan ruotsia perusteellisesti (tasotestistä 16 – 24 pistettä) tai </a:t>
            </a:r>
            <a:r>
              <a:rPr lang="en-GB" i="0" spc="-4" dirty="0">
                <a:cs typeface="Georgia"/>
              </a:rPr>
              <a:t>LC-5410 </a:t>
            </a:r>
            <a:r>
              <a:rPr lang="en-GB" i="0" spc="-4" dirty="0" err="1">
                <a:cs typeface="Georgia"/>
              </a:rPr>
              <a:t>Svenska</a:t>
            </a:r>
            <a:r>
              <a:rPr lang="en-GB" i="0" spc="-4" dirty="0">
                <a:cs typeface="Georgia"/>
              </a:rPr>
              <a:t> </a:t>
            </a:r>
            <a:r>
              <a:rPr lang="en-GB" i="0" spc="-4" dirty="0" err="1">
                <a:cs typeface="Georgia"/>
              </a:rPr>
              <a:t>inom</a:t>
            </a:r>
            <a:r>
              <a:rPr lang="en-GB" i="0" spc="-4" dirty="0">
                <a:cs typeface="Georgia"/>
              </a:rPr>
              <a:t> </a:t>
            </a:r>
            <a:r>
              <a:rPr lang="en-GB" i="0" spc="-4" dirty="0" err="1">
                <a:cs typeface="Georgia"/>
              </a:rPr>
              <a:t>teknik</a:t>
            </a:r>
            <a:r>
              <a:rPr lang="en-GB" i="0" dirty="0">
                <a:cs typeface="Georgia"/>
              </a:rPr>
              <a:t>  (</a:t>
            </a:r>
            <a:r>
              <a:rPr lang="en-GB" i="0" dirty="0" err="1">
                <a:cs typeface="Georgia"/>
              </a:rPr>
              <a:t>tasotestistä</a:t>
            </a:r>
            <a:r>
              <a:rPr lang="en-GB" i="0" dirty="0">
                <a:cs typeface="Georgia"/>
              </a:rPr>
              <a:t> 25 </a:t>
            </a:r>
            <a:r>
              <a:rPr lang="en-GB" i="0" spc="-4" dirty="0">
                <a:cs typeface="Georgia"/>
              </a:rPr>
              <a:t>-&gt;</a:t>
            </a:r>
            <a:r>
              <a:rPr lang="en-GB" i="0" spc="-50" dirty="0">
                <a:cs typeface="Georgia"/>
              </a:rPr>
              <a:t> </a:t>
            </a:r>
            <a:r>
              <a:rPr lang="en-GB" i="0" spc="-4" dirty="0" err="1">
                <a:cs typeface="Georgia"/>
              </a:rPr>
              <a:t>pistettä</a:t>
            </a:r>
            <a:r>
              <a:rPr lang="en-GB" i="0" spc="-4" dirty="0">
                <a:cs typeface="Georgia"/>
              </a:rPr>
              <a:t>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0" spc="-4" dirty="0"/>
              <a:t>Jos saat tasotestistä alle 16 pistettä, osallistu ruotsin kieliklinikkaan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spc="-4" dirty="0">
                <a:cs typeface="Georgia"/>
              </a:rPr>
              <a:t>Koulusivistyskielesi ollessa ruotsi, suoritat suomen kokeet LC-7001 ja LC-7002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0" spc="-4" dirty="0">
                <a:cs typeface="Georgia"/>
              </a:rPr>
              <a:t>Voit suorittaa suoraan kokeilla sinulle sopivaan aikaan opinnoissa. Jos suomesi on vahva, voit tehdä nyt. Jos tarvitset treeniä, suorita myöhemmin kandiopinnoissa. </a:t>
            </a:r>
            <a:endParaRPr lang="en-GB" i="0" dirty="0">
              <a:cs typeface="Georgia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63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55" y="422190"/>
            <a:ext cx="8207375" cy="996498"/>
          </a:xfrm>
        </p:spPr>
        <p:txBody>
          <a:bodyPr/>
          <a:lstStyle/>
          <a:p>
            <a:r>
              <a:rPr lang="fi-FI" dirty="0"/>
              <a:t>Kielikeskuksen tarjonta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4356" y="1418688"/>
            <a:ext cx="8207374" cy="3468386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b="0" dirty="0"/>
              <a:t>Pakolliseksi vieraaksi kieleksi kelpaavat kurssit löydät Intosta: </a:t>
            </a:r>
            <a:r>
              <a:rPr lang="fi-FI" sz="1800" b="0" dirty="0">
                <a:hlinkClick r:id="rId2"/>
              </a:rPr>
              <a:t>https://into.aalto.fi/display/fiopinnot/Pakollinen+vieras+kieli</a:t>
            </a:r>
            <a:endParaRPr lang="fi-FI" sz="1800" b="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b="0" dirty="0"/>
              <a:t>Kielikeskus tarjoaa paljon kielikursseja. Tarjonta löytyy koottuna Intosta: </a:t>
            </a:r>
            <a:r>
              <a:rPr lang="fi-FI" sz="1800" b="0" dirty="0">
                <a:hlinkClick r:id="rId3"/>
              </a:rPr>
              <a:t>https://into.aalto.fi/display/fiopinnot/Opetus</a:t>
            </a:r>
            <a:endParaRPr lang="fi-FI" sz="1800" b="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b="0" dirty="0"/>
              <a:t>Kielen ja viestinnän opintokokonaisuudet (15 op) sopivat hyvin vapaasti valittaviin opintoihin. Intosta: </a:t>
            </a:r>
            <a:r>
              <a:rPr lang="fi-FI" sz="1800" b="0" dirty="0">
                <a:hlinkClick r:id="rId4"/>
              </a:rPr>
              <a:t>https://into.aalto.fi/pages/viewpage.action?pageId=12359802</a:t>
            </a:r>
            <a:endParaRPr lang="fi-FI" sz="1800" b="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err="1"/>
              <a:t>Ruotsin</a:t>
            </a:r>
            <a:r>
              <a:rPr lang="en-US" sz="1800" b="0" dirty="0"/>
              <a:t>/</a:t>
            </a:r>
            <a:r>
              <a:rPr lang="en-US" sz="1800" b="0" dirty="0" err="1"/>
              <a:t>suomen</a:t>
            </a:r>
            <a:r>
              <a:rPr lang="en-US" sz="1800" b="0" dirty="0"/>
              <a:t> </a:t>
            </a:r>
            <a:r>
              <a:rPr lang="en-US" sz="1800" b="0" dirty="0" err="1"/>
              <a:t>kokeet</a:t>
            </a:r>
            <a:r>
              <a:rPr lang="en-US" sz="1800" b="0" dirty="0"/>
              <a:t>: </a:t>
            </a:r>
            <a:r>
              <a:rPr lang="fi-FI" sz="1800" b="0" u="sng" dirty="0">
                <a:hlinkClick r:id="rId5"/>
              </a:rPr>
              <a:t>https://mycourses.aalto.fi/course/view.php?id=11146#section-0</a:t>
            </a:r>
            <a:endParaRPr lang="fi-FI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7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10186"/>
            <a:ext cx="8207375" cy="996498"/>
          </a:xfrm>
        </p:spPr>
        <p:txBody>
          <a:bodyPr/>
          <a:lstStyle/>
          <a:p>
            <a:r>
              <a:rPr lang="fi-FI" dirty="0"/>
              <a:t>Mahdollisuus ruotsin kieliseen opetukseen kursseilla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1687652"/>
            <a:ext cx="8207374" cy="3036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MS-A0109 </a:t>
            </a:r>
            <a:r>
              <a:rPr lang="fi-FI" sz="1800" dirty="0" err="1"/>
              <a:t>Differential</a:t>
            </a:r>
            <a:r>
              <a:rPr lang="fi-FI" sz="1800" dirty="0"/>
              <a:t>-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integralkalkyl</a:t>
            </a:r>
            <a:r>
              <a:rPr lang="fi-FI" sz="1800" dirty="0"/>
              <a:t> 1 / 1. vuosi I periodi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MS-A0509 </a:t>
            </a:r>
            <a:r>
              <a:rPr lang="sv-SE" sz="1800" dirty="0"/>
              <a:t>Grundkurs i sannolikhetskalkyl och statistik / 1. </a:t>
            </a:r>
            <a:r>
              <a:rPr lang="sv-SE" sz="1800" dirty="0" err="1"/>
              <a:t>vuosi</a:t>
            </a:r>
            <a:r>
              <a:rPr lang="sv-SE" sz="1800" dirty="0"/>
              <a:t> III </a:t>
            </a:r>
            <a:r>
              <a:rPr lang="sv-SE" sz="1800" dirty="0" err="1"/>
              <a:t>periodi</a:t>
            </a: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MS-A0009 </a:t>
            </a:r>
            <a:r>
              <a:rPr lang="en-GB" sz="1800" dirty="0" err="1"/>
              <a:t>Matrisräkning</a:t>
            </a:r>
            <a:r>
              <a:rPr lang="en-GB" sz="1800" dirty="0"/>
              <a:t> / 2. </a:t>
            </a:r>
            <a:r>
              <a:rPr lang="en-GB" sz="1800" dirty="0" err="1"/>
              <a:t>vuosi</a:t>
            </a:r>
            <a:r>
              <a:rPr lang="en-GB" sz="1800" dirty="0"/>
              <a:t> II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MS-A0209 </a:t>
            </a:r>
            <a:r>
              <a:rPr lang="en-GB" sz="1800" dirty="0"/>
              <a:t>Differential-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integralkalkyl</a:t>
            </a:r>
            <a:r>
              <a:rPr lang="en-GB" sz="1800" dirty="0"/>
              <a:t> 2 / 1. </a:t>
            </a:r>
            <a:r>
              <a:rPr lang="en-GB" sz="1800" dirty="0" err="1"/>
              <a:t>vuosi</a:t>
            </a:r>
            <a:r>
              <a:rPr lang="en-GB" sz="1800" dirty="0"/>
              <a:t>  III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PHYS-A5130 </a:t>
            </a:r>
            <a:r>
              <a:rPr lang="en-GB" sz="1800" dirty="0" err="1"/>
              <a:t>Elektromagnetism</a:t>
            </a:r>
            <a:r>
              <a:rPr lang="en-GB" sz="1800" dirty="0"/>
              <a:t> / III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PHYS-A5140 </a:t>
            </a:r>
            <a:r>
              <a:rPr lang="en-GB" sz="1800" dirty="0" err="1"/>
              <a:t>Materiens</a:t>
            </a:r>
            <a:r>
              <a:rPr lang="en-GB" sz="1800" dirty="0"/>
              <a:t> </a:t>
            </a:r>
            <a:r>
              <a:rPr lang="en-GB" sz="1800" dirty="0" err="1"/>
              <a:t>struktur</a:t>
            </a:r>
            <a:r>
              <a:rPr lang="en-GB" sz="1800" dirty="0"/>
              <a:t> / 2. </a:t>
            </a:r>
            <a:r>
              <a:rPr lang="en-GB" sz="1800" dirty="0" err="1"/>
              <a:t>vuosi</a:t>
            </a:r>
            <a:r>
              <a:rPr lang="en-GB" sz="1800" dirty="0"/>
              <a:t> IV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HUOM! Suomen kieliset kurssit voi suorittaa kuitenkin ruotsiksi!!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98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376755"/>
            <a:ext cx="8207375" cy="996498"/>
          </a:xfrm>
        </p:spPr>
        <p:txBody>
          <a:bodyPr/>
          <a:lstStyle/>
          <a:p>
            <a:r>
              <a:rPr lang="fi-FI" dirty="0"/>
              <a:t>Monialaiset opinnot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7300"/>
            <a:ext cx="8207374" cy="35403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Tutkinnon perusopintoihin kuuluu 3 op:n laajuinen Monialaiset opinnot -kurssi.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Tavoite on, että opiskelija opiskelee jotain muuta kuin mistä hänen tutkintonsa muuten koostuisi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Kurssin voi valita esim. kolmesta CHEM-kurssista: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sz="1400" b="0" dirty="0"/>
              <a:t>CHEM-A1020 	Akateemisen ajattelun alkeiskurssi (syksyllä)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sz="1400" b="0" dirty="0"/>
              <a:t>CHEM-A1610 	Design </a:t>
            </a:r>
            <a:r>
              <a:rPr lang="fi-FI" sz="1400" b="0" dirty="0" err="1"/>
              <a:t>Meets</a:t>
            </a:r>
            <a:r>
              <a:rPr lang="fi-FI" sz="1400" b="0" dirty="0"/>
              <a:t> </a:t>
            </a:r>
            <a:r>
              <a:rPr lang="fi-FI" sz="1400" b="0" dirty="0" err="1"/>
              <a:t>Biomaterials</a:t>
            </a:r>
            <a:r>
              <a:rPr lang="fi-FI" sz="1400" b="0" dirty="0"/>
              <a:t> (keväällä)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sz="1400" b="0" dirty="0"/>
              <a:t>CHEM-A1620 	Näkökulmia ympäristöasioihin (2. </a:t>
            </a:r>
            <a:r>
              <a:rPr lang="fi-FI" sz="1400" b="0" dirty="0" err="1"/>
              <a:t>vsk</a:t>
            </a:r>
            <a:r>
              <a:rPr lang="fi-FI" sz="1400" b="0" dirty="0"/>
              <a:t> </a:t>
            </a:r>
            <a:r>
              <a:rPr lang="fi-FI" sz="1400" dirty="0"/>
              <a:t>syksyllä</a:t>
            </a:r>
            <a:r>
              <a:rPr lang="fi-FI" sz="1400" b="0" dirty="0"/>
              <a:t>)</a:t>
            </a:r>
          </a:p>
          <a:p>
            <a:r>
              <a:rPr lang="fi-FI" sz="1800" dirty="0"/>
              <a:t>	TAI muiden koulujen kursseista: 	</a:t>
            </a:r>
            <a:r>
              <a:rPr lang="fi-FI" sz="1800" dirty="0">
                <a:hlinkClick r:id="rId2"/>
              </a:rPr>
              <a:t>https://into.aalto.fi/display/fiopinnot/University+Wide+Studies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Jos kurssi on 5 opintopisteen laajuinen, niin tämä otetaan huomioon vapaasti valittavien määrässä</a:t>
            </a:r>
            <a:r>
              <a:rPr lang="fi-FI" sz="1800" b="0" dirty="0"/>
              <a:t>. </a:t>
            </a:r>
          </a:p>
          <a:p>
            <a:endParaRPr lang="fi-FI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29.10.2021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75090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emia">
      <a:dk1>
        <a:sysClr val="windowText" lastClr="000000"/>
      </a:dk1>
      <a:lt1>
        <a:sysClr val="window" lastClr="FFFFFF"/>
      </a:lt1>
      <a:dk2>
        <a:srgbClr val="00965E"/>
      </a:dk2>
      <a:lt2>
        <a:srgbClr val="8C857B"/>
      </a:lt2>
      <a:accent1>
        <a:srgbClr val="00965E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9EC093EE-0156-420A-9303-AE7E7D88C088}" vid="{F541F2B1-92BB-4B78-96C1-A64F84E5D49A}"/>
    </a:ext>
  </a:extLst>
</a:theme>
</file>

<file path=ppt/theme/theme2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otx" id="{807D7090-37C1-4F70-90DD-4591AAA9614F}" vid="{17CB250D-4AE5-404E-9506-5813DC9970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On-screen Show (16:10)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Georgia</vt:lpstr>
      <vt:lpstr>Lucida Grande</vt:lpstr>
      <vt:lpstr>Aalto University</vt:lpstr>
      <vt:lpstr>Office-teema</vt:lpstr>
      <vt:lpstr>PowerPoint Presentation</vt:lpstr>
      <vt:lpstr>Kemian tekniikan kandidaattiohjelma Intossa: </vt:lpstr>
      <vt:lpstr>Omien opintojen suunnittelu  - HOPS eli Henkilökohtainen opintosuunnitelma </vt:lpstr>
      <vt:lpstr>Kandidaatin tutkinnon rakenne</vt:lpstr>
      <vt:lpstr>Perusopinnot 70 op</vt:lpstr>
      <vt:lpstr>Toinen kotimainen kieli</vt:lpstr>
      <vt:lpstr>Kielikeskuksen tarjonta</vt:lpstr>
      <vt:lpstr>Mahdollisuus ruotsin kieliseen opetukseen kursseilla</vt:lpstr>
      <vt:lpstr>Monialaiset opinnot</vt:lpstr>
      <vt:lpstr>Pääaine 70 op</vt:lpstr>
      <vt:lpstr>Sivuaine 20-25 op</vt:lpstr>
      <vt:lpstr>Vapaasti valittavat opinnot 15-20 op</vt:lpstr>
      <vt:lpstr>Henkilökohtaiset opintojärjestelyt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2020-10-21T12:18:20Z</dcterms:created>
  <dcterms:modified xsi:type="dcterms:W3CDTF">2021-10-29T08:20:36Z</dcterms:modified>
</cp:coreProperties>
</file>