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35"/>
  </p:notesMasterIdLst>
  <p:handoutMasterIdLst>
    <p:handoutMasterId r:id="rId36"/>
  </p:handoutMasterIdLst>
  <p:sldIdLst>
    <p:sldId id="318" r:id="rId2"/>
    <p:sldId id="319" r:id="rId3"/>
    <p:sldId id="320" r:id="rId4"/>
    <p:sldId id="326" r:id="rId5"/>
    <p:sldId id="329" r:id="rId6"/>
    <p:sldId id="338" r:id="rId7"/>
    <p:sldId id="325" r:id="rId8"/>
    <p:sldId id="331" r:id="rId9"/>
    <p:sldId id="332" r:id="rId10"/>
    <p:sldId id="371" r:id="rId11"/>
    <p:sldId id="334" r:id="rId12"/>
    <p:sldId id="335" r:id="rId13"/>
    <p:sldId id="367" r:id="rId14"/>
    <p:sldId id="336" r:id="rId15"/>
    <p:sldId id="333" r:id="rId16"/>
    <p:sldId id="372" r:id="rId17"/>
    <p:sldId id="340" r:id="rId18"/>
    <p:sldId id="337" r:id="rId19"/>
    <p:sldId id="370" r:id="rId20"/>
    <p:sldId id="343" r:id="rId21"/>
    <p:sldId id="366" r:id="rId22"/>
    <p:sldId id="345" r:id="rId23"/>
    <p:sldId id="346" r:id="rId24"/>
    <p:sldId id="347" r:id="rId25"/>
    <p:sldId id="348" r:id="rId26"/>
    <p:sldId id="349" r:id="rId27"/>
    <p:sldId id="351" r:id="rId28"/>
    <p:sldId id="352" r:id="rId29"/>
    <p:sldId id="353" r:id="rId30"/>
    <p:sldId id="354" r:id="rId31"/>
    <p:sldId id="355" r:id="rId32"/>
    <p:sldId id="356" r:id="rId33"/>
    <p:sldId id="357" r:id="rId34"/>
  </p:sldIdLst>
  <p:sldSz cx="9144000" cy="6858000" type="screen4x3"/>
  <p:notesSz cx="6781800" cy="99187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ipia Riikka" initials="KR" lastIdx="1" clrIdx="0">
    <p:extLst>
      <p:ext uri="{19B8F6BF-5375-455C-9EA6-DF929625EA0E}">
        <p15:presenceInfo xmlns:p15="http://schemas.microsoft.com/office/powerpoint/2012/main" userId="S::riikka.kaipia@aalto.fi::3d1ccc8f-acef-4e43-b698-6e66cacbea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2939"/>
    <a:srgbClr val="0065BD"/>
    <a:srgbClr val="36B459"/>
    <a:srgbClr val="FF7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27" autoAdjust="0"/>
    <p:restoredTop sz="98675" autoAdjust="0"/>
  </p:normalViewPr>
  <p:slideViewPr>
    <p:cSldViewPr snapToGrid="0">
      <p:cViewPr varScale="1">
        <p:scale>
          <a:sx n="175" d="100"/>
          <a:sy n="175" d="100"/>
        </p:scale>
        <p:origin x="450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2" d="100"/>
        <a:sy n="10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3D3FBF-5B44-4FCC-BA3D-7010A8E197B2}" type="doc">
      <dgm:prSet loTypeId="urn:microsoft.com/office/officeart/2005/8/layout/vList5" loCatId="list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103D8068-4B49-446E-874A-44AAC0826A5B}">
      <dgm:prSet custT="1"/>
      <dgm:spPr/>
      <dgm:t>
        <a:bodyPr/>
        <a:lstStyle/>
        <a:p>
          <a:r>
            <a:rPr lang="fi-FI" sz="1800" dirty="0"/>
            <a:t>Osaat </a:t>
          </a:r>
          <a:r>
            <a:rPr lang="fi-FI" sz="1800" b="1" dirty="0"/>
            <a:t>laatia</a:t>
          </a:r>
          <a:r>
            <a:rPr lang="fi-FI" sz="1800" dirty="0"/>
            <a:t> opinnäytetyöhön soveltuvan </a:t>
          </a:r>
          <a:r>
            <a:rPr lang="fi-FI" sz="1800" b="1" dirty="0"/>
            <a:t>työsuunnitelman</a:t>
          </a:r>
          <a:endParaRPr lang="en-US" sz="1800" dirty="0"/>
        </a:p>
      </dgm:t>
    </dgm:pt>
    <dgm:pt modelId="{A7A58F62-5E7A-4D16-A17E-298BB95D51F5}" type="parTrans" cxnId="{0AAA69CB-7898-4DF9-8FC5-1C204ADA1E1A}">
      <dgm:prSet/>
      <dgm:spPr/>
      <dgm:t>
        <a:bodyPr/>
        <a:lstStyle/>
        <a:p>
          <a:endParaRPr lang="en-US"/>
        </a:p>
      </dgm:t>
    </dgm:pt>
    <dgm:pt modelId="{B117982E-3651-4703-BBE4-E9625DA27A4B}" type="sibTrans" cxnId="{0AAA69CB-7898-4DF9-8FC5-1C204ADA1E1A}">
      <dgm:prSet/>
      <dgm:spPr/>
      <dgm:t>
        <a:bodyPr/>
        <a:lstStyle/>
        <a:p>
          <a:endParaRPr lang="en-US"/>
        </a:p>
      </dgm:t>
    </dgm:pt>
    <dgm:pt modelId="{11EE0FC2-ABB7-4548-A7E0-FEF315CF5D8A}">
      <dgm:prSet/>
      <dgm:spPr/>
      <dgm:t>
        <a:bodyPr/>
        <a:lstStyle/>
        <a:p>
          <a:r>
            <a:rPr lang="fi-FI"/>
            <a:t>Kykenet soveltamaan tieteellisen työskentelyn periaatteita omaan opinnäytteeseesi</a:t>
          </a:r>
          <a:endParaRPr lang="en-US"/>
        </a:p>
      </dgm:t>
    </dgm:pt>
    <dgm:pt modelId="{8BD12AA5-198A-433F-AB34-07219E5F64C7}" type="parTrans" cxnId="{9ADAEFD4-AF89-4850-AA1D-76AF59BAB084}">
      <dgm:prSet/>
      <dgm:spPr/>
      <dgm:t>
        <a:bodyPr/>
        <a:lstStyle/>
        <a:p>
          <a:endParaRPr lang="en-US"/>
        </a:p>
      </dgm:t>
    </dgm:pt>
    <dgm:pt modelId="{9E40DF75-E1C5-424E-BDF8-FEAC753F4DAC}" type="sibTrans" cxnId="{9ADAEFD4-AF89-4850-AA1D-76AF59BAB084}">
      <dgm:prSet/>
      <dgm:spPr/>
      <dgm:t>
        <a:bodyPr/>
        <a:lstStyle/>
        <a:p>
          <a:endParaRPr lang="en-US"/>
        </a:p>
      </dgm:t>
    </dgm:pt>
    <dgm:pt modelId="{6EDE879E-B182-4E5E-BE16-4D88F625A863}">
      <dgm:prSet custT="1"/>
      <dgm:spPr/>
      <dgm:t>
        <a:bodyPr/>
        <a:lstStyle/>
        <a:p>
          <a:r>
            <a:rPr lang="fi-FI" sz="1600" dirty="0"/>
            <a:t>Osaat</a:t>
          </a:r>
          <a:r>
            <a:rPr lang="fi-FI" sz="1600" b="1" dirty="0"/>
            <a:t> kerätä, verrata ja yhdistää</a:t>
          </a:r>
          <a:r>
            <a:rPr lang="fi-FI" sz="1600" dirty="0"/>
            <a:t> tieteellistä tietoa</a:t>
          </a:r>
          <a:endParaRPr lang="en-US" sz="1600" dirty="0"/>
        </a:p>
      </dgm:t>
    </dgm:pt>
    <dgm:pt modelId="{7E7C5DEF-7688-4EED-ACEC-9250C7FB36D4}" type="parTrans" cxnId="{708469F4-2944-4A4F-820B-3D223FF5B2C6}">
      <dgm:prSet/>
      <dgm:spPr/>
      <dgm:t>
        <a:bodyPr/>
        <a:lstStyle/>
        <a:p>
          <a:endParaRPr lang="en-US"/>
        </a:p>
      </dgm:t>
    </dgm:pt>
    <dgm:pt modelId="{4DA92FA6-95DE-4A65-852A-0B6070EDF889}" type="sibTrans" cxnId="{708469F4-2944-4A4F-820B-3D223FF5B2C6}">
      <dgm:prSet/>
      <dgm:spPr/>
      <dgm:t>
        <a:bodyPr/>
        <a:lstStyle/>
        <a:p>
          <a:endParaRPr lang="en-US"/>
        </a:p>
      </dgm:t>
    </dgm:pt>
    <dgm:pt modelId="{39BDEBA7-F0E7-414E-9E7C-3A8A91B2C622}">
      <dgm:prSet/>
      <dgm:spPr/>
      <dgm:t>
        <a:bodyPr/>
        <a:lstStyle/>
        <a:p>
          <a:r>
            <a:rPr lang="fi-FI"/>
            <a:t>Tunnistat tieteellisen tiedon ja arkiajattelun eron</a:t>
          </a:r>
          <a:endParaRPr lang="en-US"/>
        </a:p>
      </dgm:t>
    </dgm:pt>
    <dgm:pt modelId="{774A2127-B162-45CB-9021-4EF7B4E35D21}" type="parTrans" cxnId="{59C3DDA3-CCC0-470F-8920-24A8E1A58B67}">
      <dgm:prSet/>
      <dgm:spPr/>
      <dgm:t>
        <a:bodyPr/>
        <a:lstStyle/>
        <a:p>
          <a:endParaRPr lang="en-US"/>
        </a:p>
      </dgm:t>
    </dgm:pt>
    <dgm:pt modelId="{E19628C3-CFF7-44BB-A715-009C794292B1}" type="sibTrans" cxnId="{59C3DDA3-CCC0-470F-8920-24A8E1A58B67}">
      <dgm:prSet/>
      <dgm:spPr/>
      <dgm:t>
        <a:bodyPr/>
        <a:lstStyle/>
        <a:p>
          <a:endParaRPr lang="en-US"/>
        </a:p>
      </dgm:t>
    </dgm:pt>
    <dgm:pt modelId="{06C8736B-09B9-489B-8970-B872159D6EDE}">
      <dgm:prSet custT="1"/>
      <dgm:spPr/>
      <dgm:t>
        <a:bodyPr/>
        <a:lstStyle/>
        <a:p>
          <a:r>
            <a:rPr lang="fi-FI" sz="1800" dirty="0"/>
            <a:t>Osaat </a:t>
          </a:r>
          <a:r>
            <a:rPr lang="fi-FI" sz="1800" b="1" dirty="0"/>
            <a:t>raportoida</a:t>
          </a:r>
          <a:r>
            <a:rPr lang="fi-FI" sz="1800" dirty="0"/>
            <a:t> opinnäytteesi tieteellisen esitystavan mukaisesti</a:t>
          </a:r>
          <a:endParaRPr lang="en-US" sz="1800" dirty="0"/>
        </a:p>
      </dgm:t>
    </dgm:pt>
    <dgm:pt modelId="{92EC8738-2066-4D83-B6FD-1683947610C4}" type="parTrans" cxnId="{6BC9CBD8-F9AB-4C3E-8BB1-634B845D49FB}">
      <dgm:prSet/>
      <dgm:spPr/>
      <dgm:t>
        <a:bodyPr/>
        <a:lstStyle/>
        <a:p>
          <a:endParaRPr lang="en-US"/>
        </a:p>
      </dgm:t>
    </dgm:pt>
    <dgm:pt modelId="{FB114401-FF20-4EEA-B8D3-7AB418FD98F7}" type="sibTrans" cxnId="{6BC9CBD8-F9AB-4C3E-8BB1-634B845D49FB}">
      <dgm:prSet/>
      <dgm:spPr/>
      <dgm:t>
        <a:bodyPr/>
        <a:lstStyle/>
        <a:p>
          <a:endParaRPr lang="en-US"/>
        </a:p>
      </dgm:t>
    </dgm:pt>
    <dgm:pt modelId="{0872802E-4349-4E9C-856D-784D9D932495}">
      <dgm:prSet/>
      <dgm:spPr/>
      <dgm:t>
        <a:bodyPr/>
        <a:lstStyle/>
        <a:p>
          <a:r>
            <a:rPr lang="fi-FI"/>
            <a:t>Kirjoitat opinnäytteesi tieteellisen tutkimustekstin sääntöjä noudattaen </a:t>
          </a:r>
          <a:endParaRPr lang="en-US"/>
        </a:p>
      </dgm:t>
    </dgm:pt>
    <dgm:pt modelId="{B07A441C-DADB-4FF2-BB83-C3C7EC73937D}" type="parTrans" cxnId="{7FFFE798-17B1-4126-A7DF-CB2D3D2135FD}">
      <dgm:prSet/>
      <dgm:spPr/>
      <dgm:t>
        <a:bodyPr/>
        <a:lstStyle/>
        <a:p>
          <a:endParaRPr lang="en-US"/>
        </a:p>
      </dgm:t>
    </dgm:pt>
    <dgm:pt modelId="{2FFC1352-F6F4-4343-BA55-678AC8609229}" type="sibTrans" cxnId="{7FFFE798-17B1-4126-A7DF-CB2D3D2135FD}">
      <dgm:prSet/>
      <dgm:spPr/>
      <dgm:t>
        <a:bodyPr/>
        <a:lstStyle/>
        <a:p>
          <a:endParaRPr lang="en-US"/>
        </a:p>
      </dgm:t>
    </dgm:pt>
    <dgm:pt modelId="{CC0D19F9-70CA-44E9-8C22-3F5A3F457A10}">
      <dgm:prSet custT="1"/>
      <dgm:spPr/>
      <dgm:t>
        <a:bodyPr/>
        <a:lstStyle/>
        <a:p>
          <a:r>
            <a:rPr lang="fi-FI" sz="1800" dirty="0"/>
            <a:t>Osaat</a:t>
          </a:r>
          <a:r>
            <a:rPr lang="fi-FI" sz="1800" b="1" dirty="0"/>
            <a:t> esittää</a:t>
          </a:r>
          <a:r>
            <a:rPr lang="fi-FI" sz="1800" dirty="0"/>
            <a:t> opinnäytteesi </a:t>
          </a:r>
          <a:r>
            <a:rPr lang="fi-FI" sz="1800" b="1" dirty="0"/>
            <a:t>julkisesti</a:t>
          </a:r>
          <a:endParaRPr lang="en-US" sz="1800" dirty="0"/>
        </a:p>
      </dgm:t>
    </dgm:pt>
    <dgm:pt modelId="{4580B089-AD6B-493A-BA35-957A53626429}" type="parTrans" cxnId="{E9C48DC2-4EDF-4EA5-ADAA-514411B54994}">
      <dgm:prSet/>
      <dgm:spPr/>
      <dgm:t>
        <a:bodyPr/>
        <a:lstStyle/>
        <a:p>
          <a:endParaRPr lang="en-US"/>
        </a:p>
      </dgm:t>
    </dgm:pt>
    <dgm:pt modelId="{9E07380E-6F71-4409-B1A8-085B81AEA50C}" type="sibTrans" cxnId="{E9C48DC2-4EDF-4EA5-ADAA-514411B54994}">
      <dgm:prSet/>
      <dgm:spPr/>
      <dgm:t>
        <a:bodyPr/>
        <a:lstStyle/>
        <a:p>
          <a:endParaRPr lang="en-US"/>
        </a:p>
      </dgm:t>
    </dgm:pt>
    <dgm:pt modelId="{820429E8-A78C-4B75-9321-B7FCA9B89814}">
      <dgm:prSet custT="1"/>
      <dgm:spPr/>
      <dgm:t>
        <a:bodyPr/>
        <a:lstStyle/>
        <a:p>
          <a:r>
            <a:rPr lang="fi-FI" sz="1800" dirty="0"/>
            <a:t>Osaat </a:t>
          </a:r>
          <a:r>
            <a:rPr lang="fi-FI" sz="1800" b="1" dirty="0"/>
            <a:t>osallistua</a:t>
          </a:r>
          <a:r>
            <a:rPr lang="fi-FI" sz="1800" dirty="0"/>
            <a:t> </a:t>
          </a:r>
          <a:r>
            <a:rPr lang="fi-FI" sz="1800" b="1" dirty="0"/>
            <a:t>tieteelliseen keskusteluun</a:t>
          </a:r>
          <a:endParaRPr lang="en-US" sz="1800" dirty="0"/>
        </a:p>
      </dgm:t>
    </dgm:pt>
    <dgm:pt modelId="{86C968C0-CE37-498A-9A21-C4D072DC9D2A}" type="parTrans" cxnId="{3854445F-FA8A-43EB-9E1E-FFD607507C70}">
      <dgm:prSet/>
      <dgm:spPr/>
      <dgm:t>
        <a:bodyPr/>
        <a:lstStyle/>
        <a:p>
          <a:endParaRPr lang="en-US"/>
        </a:p>
      </dgm:t>
    </dgm:pt>
    <dgm:pt modelId="{3EDF15F2-F877-4D8B-89F2-AD30CAC819B5}" type="sibTrans" cxnId="{3854445F-FA8A-43EB-9E1E-FFD607507C70}">
      <dgm:prSet/>
      <dgm:spPr/>
      <dgm:t>
        <a:bodyPr/>
        <a:lstStyle/>
        <a:p>
          <a:endParaRPr lang="en-US"/>
        </a:p>
      </dgm:t>
    </dgm:pt>
    <dgm:pt modelId="{EF0ED37D-4173-4414-836D-C890DDDAE450}">
      <dgm:prSet/>
      <dgm:spPr/>
      <dgm:t>
        <a:bodyPr/>
        <a:lstStyle/>
        <a:p>
          <a:r>
            <a:rPr lang="fi-FI"/>
            <a:t>Osaat muotoilla palautteesi tieteellisen opponoinnin periaatteita noudattaen </a:t>
          </a:r>
          <a:endParaRPr lang="en-US"/>
        </a:p>
      </dgm:t>
    </dgm:pt>
    <dgm:pt modelId="{83ACECDB-2F30-4300-A739-915EB6E97B5C}" type="parTrans" cxnId="{C5AC3932-3946-4207-8517-1F6847D6D3F1}">
      <dgm:prSet/>
      <dgm:spPr/>
      <dgm:t>
        <a:bodyPr/>
        <a:lstStyle/>
        <a:p>
          <a:endParaRPr lang="en-US"/>
        </a:p>
      </dgm:t>
    </dgm:pt>
    <dgm:pt modelId="{376DA19D-4A68-4B7A-8866-B2538F48980B}" type="sibTrans" cxnId="{C5AC3932-3946-4207-8517-1F6847D6D3F1}">
      <dgm:prSet/>
      <dgm:spPr/>
      <dgm:t>
        <a:bodyPr/>
        <a:lstStyle/>
        <a:p>
          <a:endParaRPr lang="en-US"/>
        </a:p>
      </dgm:t>
    </dgm:pt>
    <dgm:pt modelId="{AD668251-0E00-49F1-82AC-3EA00EC055B8}">
      <dgm:prSet/>
      <dgm:spPr/>
      <dgm:t>
        <a:bodyPr/>
        <a:lstStyle/>
        <a:p>
          <a:r>
            <a:rPr lang="en-US" dirty="0" err="1"/>
            <a:t>Seminaariesitys</a:t>
          </a:r>
          <a:endParaRPr lang="en-US" dirty="0"/>
        </a:p>
      </dgm:t>
    </dgm:pt>
    <dgm:pt modelId="{59CDF316-4D4A-441A-979C-AF24C1C45A49}" type="parTrans" cxnId="{DD1D0E0C-8F22-492B-9935-4123D539760D}">
      <dgm:prSet/>
      <dgm:spPr/>
      <dgm:t>
        <a:bodyPr/>
        <a:lstStyle/>
        <a:p>
          <a:endParaRPr lang="fi-FI"/>
        </a:p>
      </dgm:t>
    </dgm:pt>
    <dgm:pt modelId="{5DE280A0-40F0-463A-9293-65827A442967}" type="sibTrans" cxnId="{DD1D0E0C-8F22-492B-9935-4123D539760D}">
      <dgm:prSet/>
      <dgm:spPr/>
      <dgm:t>
        <a:bodyPr/>
        <a:lstStyle/>
        <a:p>
          <a:endParaRPr lang="fi-FI"/>
        </a:p>
      </dgm:t>
    </dgm:pt>
    <dgm:pt modelId="{1F266D1D-3933-4D83-82F0-7B40957B852A}" type="pres">
      <dgm:prSet presAssocID="{043D3FBF-5B44-4FCC-BA3D-7010A8E197B2}" presName="Name0" presStyleCnt="0">
        <dgm:presLayoutVars>
          <dgm:dir/>
          <dgm:animLvl val="lvl"/>
          <dgm:resizeHandles val="exact"/>
        </dgm:presLayoutVars>
      </dgm:prSet>
      <dgm:spPr/>
    </dgm:pt>
    <dgm:pt modelId="{B21FC209-5746-4E72-8FCD-E20CD003B39B}" type="pres">
      <dgm:prSet presAssocID="{103D8068-4B49-446E-874A-44AAC0826A5B}" presName="linNode" presStyleCnt="0"/>
      <dgm:spPr/>
    </dgm:pt>
    <dgm:pt modelId="{FEC697DD-C058-4CCC-9865-5C5163A637FD}" type="pres">
      <dgm:prSet presAssocID="{103D8068-4B49-446E-874A-44AAC0826A5B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4BB8BB69-7CD2-4B62-A086-8056B72BABAA}" type="pres">
      <dgm:prSet presAssocID="{103D8068-4B49-446E-874A-44AAC0826A5B}" presName="descendantText" presStyleLbl="alignAccFollowNode1" presStyleIdx="0" presStyleCnt="5">
        <dgm:presLayoutVars>
          <dgm:bulletEnabled val="1"/>
        </dgm:presLayoutVars>
      </dgm:prSet>
      <dgm:spPr/>
    </dgm:pt>
    <dgm:pt modelId="{F65B1E0D-0093-4F00-B290-0BB86B3CDB75}" type="pres">
      <dgm:prSet presAssocID="{B117982E-3651-4703-BBE4-E9625DA27A4B}" presName="sp" presStyleCnt="0"/>
      <dgm:spPr/>
    </dgm:pt>
    <dgm:pt modelId="{0AF0324B-4C0E-458C-A5FB-3EC856D00A88}" type="pres">
      <dgm:prSet presAssocID="{6EDE879E-B182-4E5E-BE16-4D88F625A863}" presName="linNode" presStyleCnt="0"/>
      <dgm:spPr/>
    </dgm:pt>
    <dgm:pt modelId="{6309F50B-5E7A-4491-9E17-92C59B4FE5FC}" type="pres">
      <dgm:prSet presAssocID="{6EDE879E-B182-4E5E-BE16-4D88F625A863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6EB652A7-F468-4CDA-9F6F-E774124E971C}" type="pres">
      <dgm:prSet presAssocID="{6EDE879E-B182-4E5E-BE16-4D88F625A863}" presName="descendantText" presStyleLbl="alignAccFollowNode1" presStyleIdx="1" presStyleCnt="5">
        <dgm:presLayoutVars>
          <dgm:bulletEnabled val="1"/>
        </dgm:presLayoutVars>
      </dgm:prSet>
      <dgm:spPr/>
    </dgm:pt>
    <dgm:pt modelId="{E6F81C51-3F2D-4984-9A14-51C3341D2A25}" type="pres">
      <dgm:prSet presAssocID="{4DA92FA6-95DE-4A65-852A-0B6070EDF889}" presName="sp" presStyleCnt="0"/>
      <dgm:spPr/>
    </dgm:pt>
    <dgm:pt modelId="{07839D2C-DEF7-4C2C-B683-ED2713F713D6}" type="pres">
      <dgm:prSet presAssocID="{06C8736B-09B9-489B-8970-B872159D6EDE}" presName="linNode" presStyleCnt="0"/>
      <dgm:spPr/>
    </dgm:pt>
    <dgm:pt modelId="{F79ACE39-4B46-4ECA-8841-305446E76634}" type="pres">
      <dgm:prSet presAssocID="{06C8736B-09B9-489B-8970-B872159D6EDE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3438D0C8-DBB8-433D-9467-B5949E60D488}" type="pres">
      <dgm:prSet presAssocID="{06C8736B-09B9-489B-8970-B872159D6EDE}" presName="descendantText" presStyleLbl="alignAccFollowNode1" presStyleIdx="2" presStyleCnt="5">
        <dgm:presLayoutVars>
          <dgm:bulletEnabled val="1"/>
        </dgm:presLayoutVars>
      </dgm:prSet>
      <dgm:spPr/>
    </dgm:pt>
    <dgm:pt modelId="{FFCFD8EA-BB32-492C-82D2-16AD81090AAA}" type="pres">
      <dgm:prSet presAssocID="{FB114401-FF20-4EEA-B8D3-7AB418FD98F7}" presName="sp" presStyleCnt="0"/>
      <dgm:spPr/>
    </dgm:pt>
    <dgm:pt modelId="{406966F0-E455-43BB-956F-3DFD6610BB50}" type="pres">
      <dgm:prSet presAssocID="{CC0D19F9-70CA-44E9-8C22-3F5A3F457A10}" presName="linNode" presStyleCnt="0"/>
      <dgm:spPr/>
    </dgm:pt>
    <dgm:pt modelId="{18223AB0-351A-412E-9A7D-1AF067D1CDFC}" type="pres">
      <dgm:prSet presAssocID="{CC0D19F9-70CA-44E9-8C22-3F5A3F457A10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C0EAEC29-8E03-4A69-BA18-0710E3682C25}" type="pres">
      <dgm:prSet presAssocID="{CC0D19F9-70CA-44E9-8C22-3F5A3F457A10}" presName="descendantText" presStyleLbl="alignAccFollowNode1" presStyleIdx="3" presStyleCnt="5">
        <dgm:presLayoutVars>
          <dgm:bulletEnabled val="1"/>
        </dgm:presLayoutVars>
      </dgm:prSet>
      <dgm:spPr/>
    </dgm:pt>
    <dgm:pt modelId="{290EB606-28E7-408D-B346-C2F5C9E56BAF}" type="pres">
      <dgm:prSet presAssocID="{9E07380E-6F71-4409-B1A8-085B81AEA50C}" presName="sp" presStyleCnt="0"/>
      <dgm:spPr/>
    </dgm:pt>
    <dgm:pt modelId="{AE96658E-371C-4A3F-9B0F-B300871D38CA}" type="pres">
      <dgm:prSet presAssocID="{820429E8-A78C-4B75-9321-B7FCA9B89814}" presName="linNode" presStyleCnt="0"/>
      <dgm:spPr/>
    </dgm:pt>
    <dgm:pt modelId="{FF3A23D5-BA91-4C8A-8983-95E5B2CFC223}" type="pres">
      <dgm:prSet presAssocID="{820429E8-A78C-4B75-9321-B7FCA9B89814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05E66EC4-C585-4C1A-823D-4D057A0D28EE}" type="pres">
      <dgm:prSet presAssocID="{820429E8-A78C-4B75-9321-B7FCA9B89814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D484660B-43F2-4DC8-AEEC-927A6C11B436}" type="presOf" srcId="{6EDE879E-B182-4E5E-BE16-4D88F625A863}" destId="{6309F50B-5E7A-4491-9E17-92C59B4FE5FC}" srcOrd="0" destOrd="0" presId="urn:microsoft.com/office/officeart/2005/8/layout/vList5"/>
    <dgm:cxn modelId="{DD1D0E0C-8F22-492B-9935-4123D539760D}" srcId="{CC0D19F9-70CA-44E9-8C22-3F5A3F457A10}" destId="{AD668251-0E00-49F1-82AC-3EA00EC055B8}" srcOrd="0" destOrd="0" parTransId="{59CDF316-4D4A-441A-979C-AF24C1C45A49}" sibTransId="{5DE280A0-40F0-463A-9293-65827A442967}"/>
    <dgm:cxn modelId="{A74CA915-8B73-42B9-AA53-1341A5237F7C}" type="presOf" srcId="{39BDEBA7-F0E7-414E-9E7C-3A8A91B2C622}" destId="{6EB652A7-F468-4CDA-9F6F-E774124E971C}" srcOrd="0" destOrd="0" presId="urn:microsoft.com/office/officeart/2005/8/layout/vList5"/>
    <dgm:cxn modelId="{C5AC3932-3946-4207-8517-1F6847D6D3F1}" srcId="{820429E8-A78C-4B75-9321-B7FCA9B89814}" destId="{EF0ED37D-4173-4414-836D-C890DDDAE450}" srcOrd="0" destOrd="0" parTransId="{83ACECDB-2F30-4300-A739-915EB6E97B5C}" sibTransId="{376DA19D-4A68-4B7A-8866-B2538F48980B}"/>
    <dgm:cxn modelId="{3854445F-FA8A-43EB-9E1E-FFD607507C70}" srcId="{043D3FBF-5B44-4FCC-BA3D-7010A8E197B2}" destId="{820429E8-A78C-4B75-9321-B7FCA9B89814}" srcOrd="4" destOrd="0" parTransId="{86C968C0-CE37-498A-9A21-C4D072DC9D2A}" sibTransId="{3EDF15F2-F877-4D8B-89F2-AD30CAC819B5}"/>
    <dgm:cxn modelId="{97FDCA93-E5B4-4557-ACDD-685CB8F935B4}" type="presOf" srcId="{103D8068-4B49-446E-874A-44AAC0826A5B}" destId="{FEC697DD-C058-4CCC-9865-5C5163A637FD}" srcOrd="0" destOrd="0" presId="urn:microsoft.com/office/officeart/2005/8/layout/vList5"/>
    <dgm:cxn modelId="{412F3198-E45A-409D-B11A-DE1C5DD959C5}" type="presOf" srcId="{06C8736B-09B9-489B-8970-B872159D6EDE}" destId="{F79ACE39-4B46-4ECA-8841-305446E76634}" srcOrd="0" destOrd="0" presId="urn:microsoft.com/office/officeart/2005/8/layout/vList5"/>
    <dgm:cxn modelId="{7FFFE798-17B1-4126-A7DF-CB2D3D2135FD}" srcId="{06C8736B-09B9-489B-8970-B872159D6EDE}" destId="{0872802E-4349-4E9C-856D-784D9D932495}" srcOrd="0" destOrd="0" parTransId="{B07A441C-DADB-4FF2-BB83-C3C7EC73937D}" sibTransId="{2FFC1352-F6F4-4343-BA55-678AC8609229}"/>
    <dgm:cxn modelId="{2C87E09D-16B3-4ECC-B98E-6151E44A0104}" type="presOf" srcId="{820429E8-A78C-4B75-9321-B7FCA9B89814}" destId="{FF3A23D5-BA91-4C8A-8983-95E5B2CFC223}" srcOrd="0" destOrd="0" presId="urn:microsoft.com/office/officeart/2005/8/layout/vList5"/>
    <dgm:cxn modelId="{59C3DDA3-CCC0-470F-8920-24A8E1A58B67}" srcId="{6EDE879E-B182-4E5E-BE16-4D88F625A863}" destId="{39BDEBA7-F0E7-414E-9E7C-3A8A91B2C622}" srcOrd="0" destOrd="0" parTransId="{774A2127-B162-45CB-9021-4EF7B4E35D21}" sibTransId="{E19628C3-CFF7-44BB-A715-009C794292B1}"/>
    <dgm:cxn modelId="{ADD5E2A7-6D70-4801-A577-DB7DE385B354}" type="presOf" srcId="{EF0ED37D-4173-4414-836D-C890DDDAE450}" destId="{05E66EC4-C585-4C1A-823D-4D057A0D28EE}" srcOrd="0" destOrd="0" presId="urn:microsoft.com/office/officeart/2005/8/layout/vList5"/>
    <dgm:cxn modelId="{9AFCA4AB-F27C-4094-81B3-4AB68CF5E838}" type="presOf" srcId="{11EE0FC2-ABB7-4548-A7E0-FEF315CF5D8A}" destId="{4BB8BB69-7CD2-4B62-A086-8056B72BABAA}" srcOrd="0" destOrd="0" presId="urn:microsoft.com/office/officeart/2005/8/layout/vList5"/>
    <dgm:cxn modelId="{E9C48DC2-4EDF-4EA5-ADAA-514411B54994}" srcId="{043D3FBF-5B44-4FCC-BA3D-7010A8E197B2}" destId="{CC0D19F9-70CA-44E9-8C22-3F5A3F457A10}" srcOrd="3" destOrd="0" parTransId="{4580B089-AD6B-493A-BA35-957A53626429}" sibTransId="{9E07380E-6F71-4409-B1A8-085B81AEA50C}"/>
    <dgm:cxn modelId="{0AAA69CB-7898-4DF9-8FC5-1C204ADA1E1A}" srcId="{043D3FBF-5B44-4FCC-BA3D-7010A8E197B2}" destId="{103D8068-4B49-446E-874A-44AAC0826A5B}" srcOrd="0" destOrd="0" parTransId="{A7A58F62-5E7A-4D16-A17E-298BB95D51F5}" sibTransId="{B117982E-3651-4703-BBE4-E9625DA27A4B}"/>
    <dgm:cxn modelId="{9ADAEFD4-AF89-4850-AA1D-76AF59BAB084}" srcId="{103D8068-4B49-446E-874A-44AAC0826A5B}" destId="{11EE0FC2-ABB7-4548-A7E0-FEF315CF5D8A}" srcOrd="0" destOrd="0" parTransId="{8BD12AA5-198A-433F-AB34-07219E5F64C7}" sibTransId="{9E40DF75-E1C5-424E-BDF8-FEAC753F4DAC}"/>
    <dgm:cxn modelId="{3D954AD7-28C4-40B2-8E71-2F6938EE64A3}" type="presOf" srcId="{AD668251-0E00-49F1-82AC-3EA00EC055B8}" destId="{C0EAEC29-8E03-4A69-BA18-0710E3682C25}" srcOrd="0" destOrd="0" presId="urn:microsoft.com/office/officeart/2005/8/layout/vList5"/>
    <dgm:cxn modelId="{6BC9CBD8-F9AB-4C3E-8BB1-634B845D49FB}" srcId="{043D3FBF-5B44-4FCC-BA3D-7010A8E197B2}" destId="{06C8736B-09B9-489B-8970-B872159D6EDE}" srcOrd="2" destOrd="0" parTransId="{92EC8738-2066-4D83-B6FD-1683947610C4}" sibTransId="{FB114401-FF20-4EEA-B8D3-7AB418FD98F7}"/>
    <dgm:cxn modelId="{1DE689DE-6A2F-4FEA-8A42-E57B0EEBD088}" type="presOf" srcId="{CC0D19F9-70CA-44E9-8C22-3F5A3F457A10}" destId="{18223AB0-351A-412E-9A7D-1AF067D1CDFC}" srcOrd="0" destOrd="0" presId="urn:microsoft.com/office/officeart/2005/8/layout/vList5"/>
    <dgm:cxn modelId="{6A4A04E5-EEFC-4A0F-AA46-AA05930FE1EE}" type="presOf" srcId="{0872802E-4349-4E9C-856D-784D9D932495}" destId="{3438D0C8-DBB8-433D-9467-B5949E60D488}" srcOrd="0" destOrd="0" presId="urn:microsoft.com/office/officeart/2005/8/layout/vList5"/>
    <dgm:cxn modelId="{C781CFE6-8DF4-4D92-8F6E-4782F5206829}" type="presOf" srcId="{043D3FBF-5B44-4FCC-BA3D-7010A8E197B2}" destId="{1F266D1D-3933-4D83-82F0-7B40957B852A}" srcOrd="0" destOrd="0" presId="urn:microsoft.com/office/officeart/2005/8/layout/vList5"/>
    <dgm:cxn modelId="{708469F4-2944-4A4F-820B-3D223FF5B2C6}" srcId="{043D3FBF-5B44-4FCC-BA3D-7010A8E197B2}" destId="{6EDE879E-B182-4E5E-BE16-4D88F625A863}" srcOrd="1" destOrd="0" parTransId="{7E7C5DEF-7688-4EED-ACEC-9250C7FB36D4}" sibTransId="{4DA92FA6-95DE-4A65-852A-0B6070EDF889}"/>
    <dgm:cxn modelId="{B78D8763-C587-42D9-8D99-59A4F6997598}" type="presParOf" srcId="{1F266D1D-3933-4D83-82F0-7B40957B852A}" destId="{B21FC209-5746-4E72-8FCD-E20CD003B39B}" srcOrd="0" destOrd="0" presId="urn:microsoft.com/office/officeart/2005/8/layout/vList5"/>
    <dgm:cxn modelId="{2AD08D3F-B957-4F30-AAA1-F910700CEB69}" type="presParOf" srcId="{B21FC209-5746-4E72-8FCD-E20CD003B39B}" destId="{FEC697DD-C058-4CCC-9865-5C5163A637FD}" srcOrd="0" destOrd="0" presId="urn:microsoft.com/office/officeart/2005/8/layout/vList5"/>
    <dgm:cxn modelId="{A1CFE3FF-169B-41E3-9239-29BBE0DA2A4D}" type="presParOf" srcId="{B21FC209-5746-4E72-8FCD-E20CD003B39B}" destId="{4BB8BB69-7CD2-4B62-A086-8056B72BABAA}" srcOrd="1" destOrd="0" presId="urn:microsoft.com/office/officeart/2005/8/layout/vList5"/>
    <dgm:cxn modelId="{D73EF5C4-E7AC-4A75-BAE6-5C7DE2B5EFD1}" type="presParOf" srcId="{1F266D1D-3933-4D83-82F0-7B40957B852A}" destId="{F65B1E0D-0093-4F00-B290-0BB86B3CDB75}" srcOrd="1" destOrd="0" presId="urn:microsoft.com/office/officeart/2005/8/layout/vList5"/>
    <dgm:cxn modelId="{9F5C9F69-70AC-4710-9DE1-41A0E21A54F4}" type="presParOf" srcId="{1F266D1D-3933-4D83-82F0-7B40957B852A}" destId="{0AF0324B-4C0E-458C-A5FB-3EC856D00A88}" srcOrd="2" destOrd="0" presId="urn:microsoft.com/office/officeart/2005/8/layout/vList5"/>
    <dgm:cxn modelId="{4B7C977B-F835-421E-88C0-96D7BA67F1DF}" type="presParOf" srcId="{0AF0324B-4C0E-458C-A5FB-3EC856D00A88}" destId="{6309F50B-5E7A-4491-9E17-92C59B4FE5FC}" srcOrd="0" destOrd="0" presId="urn:microsoft.com/office/officeart/2005/8/layout/vList5"/>
    <dgm:cxn modelId="{F0193CBA-6D9A-43DD-A5EF-6631BB181ABC}" type="presParOf" srcId="{0AF0324B-4C0E-458C-A5FB-3EC856D00A88}" destId="{6EB652A7-F468-4CDA-9F6F-E774124E971C}" srcOrd="1" destOrd="0" presId="urn:microsoft.com/office/officeart/2005/8/layout/vList5"/>
    <dgm:cxn modelId="{E66C88F4-94A3-480F-A71F-934BAA03C0DF}" type="presParOf" srcId="{1F266D1D-3933-4D83-82F0-7B40957B852A}" destId="{E6F81C51-3F2D-4984-9A14-51C3341D2A25}" srcOrd="3" destOrd="0" presId="urn:microsoft.com/office/officeart/2005/8/layout/vList5"/>
    <dgm:cxn modelId="{36BD02C1-BF08-4D46-9095-5D701E28E5B2}" type="presParOf" srcId="{1F266D1D-3933-4D83-82F0-7B40957B852A}" destId="{07839D2C-DEF7-4C2C-B683-ED2713F713D6}" srcOrd="4" destOrd="0" presId="urn:microsoft.com/office/officeart/2005/8/layout/vList5"/>
    <dgm:cxn modelId="{C20D7F7F-F0B2-4853-8142-2BD29DFE3D6F}" type="presParOf" srcId="{07839D2C-DEF7-4C2C-B683-ED2713F713D6}" destId="{F79ACE39-4B46-4ECA-8841-305446E76634}" srcOrd="0" destOrd="0" presId="urn:microsoft.com/office/officeart/2005/8/layout/vList5"/>
    <dgm:cxn modelId="{BCDF5E58-FC5A-456A-96C4-0749FE348BAF}" type="presParOf" srcId="{07839D2C-DEF7-4C2C-B683-ED2713F713D6}" destId="{3438D0C8-DBB8-433D-9467-B5949E60D488}" srcOrd="1" destOrd="0" presId="urn:microsoft.com/office/officeart/2005/8/layout/vList5"/>
    <dgm:cxn modelId="{9E875252-59D4-4413-922F-439F6D9DD701}" type="presParOf" srcId="{1F266D1D-3933-4D83-82F0-7B40957B852A}" destId="{FFCFD8EA-BB32-492C-82D2-16AD81090AAA}" srcOrd="5" destOrd="0" presId="urn:microsoft.com/office/officeart/2005/8/layout/vList5"/>
    <dgm:cxn modelId="{DD188DE4-CF51-4AF2-9AA7-F8C40AD09FFD}" type="presParOf" srcId="{1F266D1D-3933-4D83-82F0-7B40957B852A}" destId="{406966F0-E455-43BB-956F-3DFD6610BB50}" srcOrd="6" destOrd="0" presId="urn:microsoft.com/office/officeart/2005/8/layout/vList5"/>
    <dgm:cxn modelId="{8EC7E826-8DD3-4EC9-9E13-C61743EFF81C}" type="presParOf" srcId="{406966F0-E455-43BB-956F-3DFD6610BB50}" destId="{18223AB0-351A-412E-9A7D-1AF067D1CDFC}" srcOrd="0" destOrd="0" presId="urn:microsoft.com/office/officeart/2005/8/layout/vList5"/>
    <dgm:cxn modelId="{38B080B8-6EF5-4B6D-8857-E1DCB76D4E08}" type="presParOf" srcId="{406966F0-E455-43BB-956F-3DFD6610BB50}" destId="{C0EAEC29-8E03-4A69-BA18-0710E3682C25}" srcOrd="1" destOrd="0" presId="urn:microsoft.com/office/officeart/2005/8/layout/vList5"/>
    <dgm:cxn modelId="{B74AEF93-510D-433D-B4C3-A77268F1A8B5}" type="presParOf" srcId="{1F266D1D-3933-4D83-82F0-7B40957B852A}" destId="{290EB606-28E7-408D-B346-C2F5C9E56BAF}" srcOrd="7" destOrd="0" presId="urn:microsoft.com/office/officeart/2005/8/layout/vList5"/>
    <dgm:cxn modelId="{4083A412-EEE7-45DE-9467-D6C36660D89E}" type="presParOf" srcId="{1F266D1D-3933-4D83-82F0-7B40957B852A}" destId="{AE96658E-371C-4A3F-9B0F-B300871D38CA}" srcOrd="8" destOrd="0" presId="urn:microsoft.com/office/officeart/2005/8/layout/vList5"/>
    <dgm:cxn modelId="{515B3935-8C1D-4AAB-A108-3FAA2F97F115}" type="presParOf" srcId="{AE96658E-371C-4A3F-9B0F-B300871D38CA}" destId="{FF3A23D5-BA91-4C8A-8983-95E5B2CFC223}" srcOrd="0" destOrd="0" presId="urn:microsoft.com/office/officeart/2005/8/layout/vList5"/>
    <dgm:cxn modelId="{953D062E-2763-43F6-B711-3905C250A6AD}" type="presParOf" srcId="{AE96658E-371C-4A3F-9B0F-B300871D38CA}" destId="{05E66EC4-C585-4C1A-823D-4D057A0D28E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B8BB69-7CD2-4B62-A086-8056B72BABAA}">
      <dsp:nvSpPr>
        <dsp:cNvPr id="0" name=""/>
        <dsp:cNvSpPr/>
      </dsp:nvSpPr>
      <dsp:spPr>
        <a:xfrm rot="5400000">
          <a:off x="5114212" y="-2157149"/>
          <a:ext cx="635662" cy="5112512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kern="1200"/>
            <a:t>Kykenet soveltamaan tieteellisen työskentelyn periaatteita omaan opinnäytteeseesi</a:t>
          </a:r>
          <a:endParaRPr lang="en-US" sz="1800" kern="1200"/>
        </a:p>
      </dsp:txBody>
      <dsp:txXfrm rot="-5400000">
        <a:off x="2875787" y="112306"/>
        <a:ext cx="5081482" cy="573602"/>
      </dsp:txXfrm>
    </dsp:sp>
    <dsp:sp modelId="{FEC697DD-C058-4CCC-9865-5C5163A637FD}">
      <dsp:nvSpPr>
        <dsp:cNvPr id="0" name=""/>
        <dsp:cNvSpPr/>
      </dsp:nvSpPr>
      <dsp:spPr>
        <a:xfrm>
          <a:off x="0" y="1817"/>
          <a:ext cx="2875788" cy="79457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Osaat </a:t>
          </a:r>
          <a:r>
            <a:rPr lang="fi-FI" sz="1800" b="1" kern="1200" dirty="0"/>
            <a:t>laatia</a:t>
          </a:r>
          <a:r>
            <a:rPr lang="fi-FI" sz="1800" kern="1200" dirty="0"/>
            <a:t> opinnäytetyöhön soveltuvan </a:t>
          </a:r>
          <a:r>
            <a:rPr lang="fi-FI" sz="1800" b="1" kern="1200" dirty="0"/>
            <a:t>työsuunnitelman</a:t>
          </a:r>
          <a:endParaRPr lang="en-US" sz="1800" kern="1200" dirty="0"/>
        </a:p>
      </dsp:txBody>
      <dsp:txXfrm>
        <a:off x="38788" y="40605"/>
        <a:ext cx="2798212" cy="717001"/>
      </dsp:txXfrm>
    </dsp:sp>
    <dsp:sp modelId="{6EB652A7-F468-4CDA-9F6F-E774124E971C}">
      <dsp:nvSpPr>
        <dsp:cNvPr id="0" name=""/>
        <dsp:cNvSpPr/>
      </dsp:nvSpPr>
      <dsp:spPr>
        <a:xfrm rot="5400000">
          <a:off x="5114212" y="-1322843"/>
          <a:ext cx="635662" cy="5112512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kern="1200"/>
            <a:t>Tunnistat tieteellisen tiedon ja arkiajattelun eron</a:t>
          </a:r>
          <a:endParaRPr lang="en-US" sz="1800" kern="1200"/>
        </a:p>
      </dsp:txBody>
      <dsp:txXfrm rot="-5400000">
        <a:off x="2875787" y="946612"/>
        <a:ext cx="5081482" cy="573602"/>
      </dsp:txXfrm>
    </dsp:sp>
    <dsp:sp modelId="{6309F50B-5E7A-4491-9E17-92C59B4FE5FC}">
      <dsp:nvSpPr>
        <dsp:cNvPr id="0" name=""/>
        <dsp:cNvSpPr/>
      </dsp:nvSpPr>
      <dsp:spPr>
        <a:xfrm>
          <a:off x="0" y="836123"/>
          <a:ext cx="2875788" cy="79457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Osaat</a:t>
          </a:r>
          <a:r>
            <a:rPr lang="fi-FI" sz="1600" b="1" kern="1200" dirty="0"/>
            <a:t> kerätä, verrata ja yhdistää</a:t>
          </a:r>
          <a:r>
            <a:rPr lang="fi-FI" sz="1600" kern="1200" dirty="0"/>
            <a:t> tieteellistä tietoa</a:t>
          </a:r>
          <a:endParaRPr lang="en-US" sz="1600" kern="1200" dirty="0"/>
        </a:p>
      </dsp:txBody>
      <dsp:txXfrm>
        <a:off x="38788" y="874911"/>
        <a:ext cx="2798212" cy="717001"/>
      </dsp:txXfrm>
    </dsp:sp>
    <dsp:sp modelId="{3438D0C8-DBB8-433D-9467-B5949E60D488}">
      <dsp:nvSpPr>
        <dsp:cNvPr id="0" name=""/>
        <dsp:cNvSpPr/>
      </dsp:nvSpPr>
      <dsp:spPr>
        <a:xfrm rot="5400000">
          <a:off x="5114212" y="-488537"/>
          <a:ext cx="635662" cy="5112512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kern="1200"/>
            <a:t>Kirjoitat opinnäytteesi tieteellisen tutkimustekstin sääntöjä noudattaen </a:t>
          </a:r>
          <a:endParaRPr lang="en-US" sz="1800" kern="1200"/>
        </a:p>
      </dsp:txBody>
      <dsp:txXfrm rot="-5400000">
        <a:off x="2875787" y="1780918"/>
        <a:ext cx="5081482" cy="573602"/>
      </dsp:txXfrm>
    </dsp:sp>
    <dsp:sp modelId="{F79ACE39-4B46-4ECA-8841-305446E76634}">
      <dsp:nvSpPr>
        <dsp:cNvPr id="0" name=""/>
        <dsp:cNvSpPr/>
      </dsp:nvSpPr>
      <dsp:spPr>
        <a:xfrm>
          <a:off x="0" y="1670430"/>
          <a:ext cx="2875788" cy="79457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Osaat </a:t>
          </a:r>
          <a:r>
            <a:rPr lang="fi-FI" sz="1800" b="1" kern="1200" dirty="0"/>
            <a:t>raportoida</a:t>
          </a:r>
          <a:r>
            <a:rPr lang="fi-FI" sz="1800" kern="1200" dirty="0"/>
            <a:t> opinnäytteesi tieteellisen esitystavan mukaisesti</a:t>
          </a:r>
          <a:endParaRPr lang="en-US" sz="1800" kern="1200" dirty="0"/>
        </a:p>
      </dsp:txBody>
      <dsp:txXfrm>
        <a:off x="38788" y="1709218"/>
        <a:ext cx="2798212" cy="717001"/>
      </dsp:txXfrm>
    </dsp:sp>
    <dsp:sp modelId="{C0EAEC29-8E03-4A69-BA18-0710E3682C25}">
      <dsp:nvSpPr>
        <dsp:cNvPr id="0" name=""/>
        <dsp:cNvSpPr/>
      </dsp:nvSpPr>
      <dsp:spPr>
        <a:xfrm rot="5400000">
          <a:off x="5114212" y="345769"/>
          <a:ext cx="635662" cy="5112512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 err="1"/>
            <a:t>Seminaariesitys</a:t>
          </a:r>
          <a:endParaRPr lang="en-US" sz="1800" kern="1200" dirty="0"/>
        </a:p>
      </dsp:txBody>
      <dsp:txXfrm rot="-5400000">
        <a:off x="2875787" y="2615224"/>
        <a:ext cx="5081482" cy="573602"/>
      </dsp:txXfrm>
    </dsp:sp>
    <dsp:sp modelId="{18223AB0-351A-412E-9A7D-1AF067D1CDFC}">
      <dsp:nvSpPr>
        <dsp:cNvPr id="0" name=""/>
        <dsp:cNvSpPr/>
      </dsp:nvSpPr>
      <dsp:spPr>
        <a:xfrm>
          <a:off x="0" y="2504736"/>
          <a:ext cx="2875788" cy="79457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Osaat</a:t>
          </a:r>
          <a:r>
            <a:rPr lang="fi-FI" sz="1800" b="1" kern="1200" dirty="0"/>
            <a:t> esittää</a:t>
          </a:r>
          <a:r>
            <a:rPr lang="fi-FI" sz="1800" kern="1200" dirty="0"/>
            <a:t> opinnäytteesi </a:t>
          </a:r>
          <a:r>
            <a:rPr lang="fi-FI" sz="1800" b="1" kern="1200" dirty="0"/>
            <a:t>julkisesti</a:t>
          </a:r>
          <a:endParaRPr lang="en-US" sz="1800" kern="1200" dirty="0"/>
        </a:p>
      </dsp:txBody>
      <dsp:txXfrm>
        <a:off x="38788" y="2543524"/>
        <a:ext cx="2798212" cy="717001"/>
      </dsp:txXfrm>
    </dsp:sp>
    <dsp:sp modelId="{05E66EC4-C585-4C1A-823D-4D057A0D28EE}">
      <dsp:nvSpPr>
        <dsp:cNvPr id="0" name=""/>
        <dsp:cNvSpPr/>
      </dsp:nvSpPr>
      <dsp:spPr>
        <a:xfrm rot="5400000">
          <a:off x="5114212" y="1180075"/>
          <a:ext cx="635662" cy="5112512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kern="1200"/>
            <a:t>Osaat muotoilla palautteesi tieteellisen opponoinnin periaatteita noudattaen </a:t>
          </a:r>
          <a:endParaRPr lang="en-US" sz="1800" kern="1200"/>
        </a:p>
      </dsp:txBody>
      <dsp:txXfrm rot="-5400000">
        <a:off x="2875787" y="3449530"/>
        <a:ext cx="5081482" cy="573602"/>
      </dsp:txXfrm>
    </dsp:sp>
    <dsp:sp modelId="{FF3A23D5-BA91-4C8A-8983-95E5B2CFC223}">
      <dsp:nvSpPr>
        <dsp:cNvPr id="0" name=""/>
        <dsp:cNvSpPr/>
      </dsp:nvSpPr>
      <dsp:spPr>
        <a:xfrm>
          <a:off x="0" y="3339043"/>
          <a:ext cx="2875788" cy="79457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Osaat </a:t>
          </a:r>
          <a:r>
            <a:rPr lang="fi-FI" sz="1800" b="1" kern="1200" dirty="0"/>
            <a:t>osallistua</a:t>
          </a:r>
          <a:r>
            <a:rPr lang="fi-FI" sz="1800" kern="1200" dirty="0"/>
            <a:t> </a:t>
          </a:r>
          <a:r>
            <a:rPr lang="fi-FI" sz="1800" b="1" kern="1200" dirty="0"/>
            <a:t>tieteelliseen keskusteluun</a:t>
          </a:r>
          <a:endParaRPr lang="en-US" sz="1800" kern="1200" dirty="0"/>
        </a:p>
      </dsp:txBody>
      <dsp:txXfrm>
        <a:off x="38788" y="3377831"/>
        <a:ext cx="2798212" cy="7170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E05D27-C31D-4373-A3C7-669BD2C9308D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1044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1451" y="9421044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F74547-FFD3-44CE-95F9-EF29270E1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507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37303B11-5EFE-4A3B-B7C0-4ADE873E5104}" type="datetimeFigureOut">
              <a:rPr lang="fi-FI" smtClean="0"/>
              <a:pPr/>
              <a:t>14.9.2021</a:t>
            </a:fld>
            <a:endParaRPr 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180" y="4711383"/>
            <a:ext cx="5425440" cy="4463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1451" y="9421044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B605DA8A-5216-4F63-A012-E5BD46E625C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4328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alto_EN_Science_21_RGB_3"/>
          <p:cNvPicPr>
            <a:picLocks noChangeAspect="1" noChangeArrowheads="1"/>
          </p:cNvPicPr>
          <p:nvPr userDrawn="1"/>
        </p:nvPicPr>
        <p:blipFill>
          <a:blip r:embed="rId2" cstate="print"/>
          <a:srcRect t="3488"/>
          <a:stretch>
            <a:fillRect/>
          </a:stretch>
        </p:blipFill>
        <p:spPr bwMode="auto">
          <a:xfrm>
            <a:off x="0" y="15875"/>
            <a:ext cx="2051050" cy="1804988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 userDrawn="1"/>
        </p:nvSpPr>
        <p:spPr>
          <a:xfrm>
            <a:off x="406800" y="1713600"/>
            <a:ext cx="8326800" cy="3920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62000" y="5961600"/>
            <a:ext cx="2026800" cy="176400"/>
          </a:xfrm>
        </p:spPr>
        <p:txBody>
          <a:bodyPr wrap="none" lIns="0" tIns="0" rIns="0" bIns="0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fld id="{3622CD5A-A9CA-4187-8D1C-14CBA696F3D0}" type="datetime1">
              <a:rPr lang="en-US" noProof="0" smtClean="0"/>
              <a:pPr/>
              <a:t>9/14/2021</a:t>
            </a:fld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alto_EN_Science_13_RGB_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900" y="5811838"/>
            <a:ext cx="2374900" cy="1044575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 userDrawn="1"/>
        </p:nvSpPr>
        <p:spPr>
          <a:xfrm>
            <a:off x="406800" y="406800"/>
            <a:ext cx="8326800" cy="547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00" y="547200"/>
            <a:ext cx="7772400" cy="2206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ABA70-3711-4040-B033-8C7B0100C4FF}" type="datetime1">
              <a:rPr lang="en-US" noProof="0" smtClean="0"/>
              <a:pPr/>
              <a:t>9/14/2021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2F716-E2CD-4444-B6A7-2134DEF76704}" type="datetime1">
              <a:rPr lang="en-US"/>
              <a:pPr>
                <a:defRPr/>
              </a:pPr>
              <a:t>9/14/2021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4D794-E774-4662-B47D-42DF1A59CBFA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2574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C3543-C1D8-4A9A-8D1D-F61CD9BE386D}" type="datetime1">
              <a:rPr lang="en-US"/>
              <a:pPr>
                <a:defRPr/>
              </a:pPr>
              <a:t>9/14/2021</a:t>
            </a:fld>
            <a:endParaRPr lang="fi-FI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594EC-B9C6-4529-B9FE-3FB738E39FA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38768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0108" y="817881"/>
            <a:ext cx="7988400" cy="4136400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ABA70-3711-4040-B033-8C7B0100C4FF}" type="datetime1">
              <a:rPr lang="en-US" noProof="0" smtClean="0"/>
              <a:pPr/>
              <a:t>9/14/2021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24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buNone/>
              <a:defRPr sz="1400"/>
            </a:lvl6pPr>
            <a:lvl7pPr>
              <a:buNone/>
              <a:defRPr sz="1400"/>
            </a:lvl7pPr>
            <a:lvl8pPr>
              <a:buNone/>
              <a:defRPr sz="1400"/>
            </a:lvl8pPr>
            <a:lvl9pPr>
              <a:buNone/>
              <a:defRPr sz="1400"/>
            </a:lvl9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AE3A-323C-4559-B1BA-656B962F825F}" type="datetime1">
              <a:rPr lang="en-US" noProof="0" smtClean="0"/>
              <a:pPr/>
              <a:t>9/14/2021</a:t>
            </a:fld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E9B31-C8A9-4E24-941C-E3996421D5FD}" type="datetime1">
              <a:rPr lang="en-US" noProof="0" smtClean="0"/>
              <a:pPr/>
              <a:t>9/14/2021</a:t>
            </a:fld>
            <a:endParaRPr lang="en-U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6F0E-CBD3-4E99-91AB-A949DAD71055}" type="datetime1">
              <a:rPr lang="en-US" noProof="0" smtClean="0"/>
              <a:pPr/>
              <a:t>9/14/2021</a:t>
            </a:fld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marg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00" y="1584000"/>
            <a:ext cx="6285600" cy="41364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ABA70-3711-4040-B033-8C7B0100C4FF}" type="datetime1">
              <a:rPr lang="en-US" noProof="0" smtClean="0"/>
              <a:pPr/>
              <a:t>9/14/2021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9EC05-94E3-4159-AE75-A58F0F7CB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483AEB-43B8-4F9E-88BE-DAB7F4200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6C06D-47AC-41E9-B6F8-74CFCE12D955}" type="datetime1">
              <a:rPr lang="en-US" noProof="0" smtClean="0"/>
              <a:pPr/>
              <a:t>9/14/2021</a:t>
            </a:fld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72CC8-C150-48DF-8273-57E7FACC1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BBCBD8-95DF-40CD-874C-EA1A5D601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112291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2E387-9CA9-4D27-A6D9-44F3310B4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5F7919-42A7-4635-A646-35B248293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6C06D-47AC-41E9-B6F8-74CFCE12D955}" type="datetime1">
              <a:rPr lang="en-US" noProof="0" smtClean="0"/>
              <a:pPr/>
              <a:t>9/14/2021</a:t>
            </a:fld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D83D5B-A540-4869-89A2-FA00B6BEA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E7863E-2D1D-4030-B5AD-BA135CBD3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7" name="Online Image Placeholder 6">
            <a:extLst>
              <a:ext uri="{FF2B5EF4-FFF2-40B4-BE49-F238E27FC236}">
                <a16:creationId xmlns:a16="http://schemas.microsoft.com/office/drawing/2014/main" id="{C4D5FFF5-1D07-4BD6-A513-7FF91D32177A}"/>
              </a:ext>
            </a:extLst>
          </p:cNvPr>
          <p:cNvSpPr>
            <a:spLocks noGrp="1"/>
          </p:cNvSpPr>
          <p:nvPr>
            <p:ph type="clipArt" sz="quarter" idx="13"/>
          </p:nvPr>
        </p:nvSpPr>
        <p:spPr>
          <a:xfrm>
            <a:off x="482600" y="5868988"/>
            <a:ext cx="8302625" cy="46037"/>
          </a:xfrm>
          <a:noFill/>
          <a:ln>
            <a:noFill/>
          </a:ln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0325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alto_EN_Science_21_RGB_3"/>
          <p:cNvPicPr>
            <a:picLocks noChangeAspect="1" noChangeArrowheads="1"/>
          </p:cNvPicPr>
          <p:nvPr userDrawn="1"/>
        </p:nvPicPr>
        <p:blipFill>
          <a:blip r:embed="rId2" cstate="print"/>
          <a:srcRect t="3488"/>
          <a:stretch>
            <a:fillRect/>
          </a:stretch>
        </p:blipFill>
        <p:spPr bwMode="auto">
          <a:xfrm>
            <a:off x="0" y="15875"/>
            <a:ext cx="2051050" cy="180498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rgbClr val="FF7900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rgbClr val="FF7900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2862000" y="5961600"/>
            <a:ext cx="2026800" cy="176400"/>
          </a:xfrm>
        </p:spPr>
        <p:txBody>
          <a:bodyPr wrap="none" lIns="0" tIns="0" rIns="0" bIns="0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fld id="{3622CD5A-A9CA-4187-8D1C-14CBA696F3D0}" type="datetime1">
              <a:rPr lang="en-US" noProof="0" smtClean="0"/>
              <a:pPr/>
              <a:t>9/14/2021</a:t>
            </a:fld>
            <a:endParaRPr lang="en-US" noProof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alto_EN_Science_13_RGB_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15900" y="5815013"/>
            <a:ext cx="2479675" cy="1042987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2400" y="489600"/>
            <a:ext cx="7988400" cy="108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2400" y="1584000"/>
            <a:ext cx="7988400" cy="41364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30800" y="6274800"/>
            <a:ext cx="1544400" cy="12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EE6C06D-47AC-41E9-B6F8-74CFCE12D955}" type="datetime1">
              <a:rPr lang="en-US" noProof="0" smtClean="0"/>
              <a:pPr/>
              <a:t>9/14/2021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0800" y="6145200"/>
            <a:ext cx="1544400" cy="12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30800" y="6400800"/>
            <a:ext cx="1544400" cy="12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0" name="Rectangle 9"/>
          <p:cNvSpPr/>
          <p:nvPr/>
        </p:nvSpPr>
        <p:spPr>
          <a:xfrm>
            <a:off x="571472" y="5814000"/>
            <a:ext cx="7988400" cy="64800"/>
          </a:xfrm>
          <a:prstGeom prst="rect">
            <a:avLst/>
          </a:prstGeom>
          <a:solidFill>
            <a:srgbClr val="FF7900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50" r:id="rId6"/>
    <p:sldLayoutId id="2147483666" r:id="rId7"/>
    <p:sldLayoutId id="2147483667" r:id="rId8"/>
    <p:sldLayoutId id="2147483662" r:id="rId9"/>
    <p:sldLayoutId id="2147483663" r:id="rId10"/>
    <p:sldLayoutId id="2147483664" r:id="rId11"/>
    <p:sldLayoutId id="2147483665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FF79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4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4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4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3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eage.aalto.fi/?ff/en/EDU_AALTO_107" TargetMode="Externa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age.aalto.fi/" TargetMode="External"/><Relationship Id="rId2" Type="http://schemas.openxmlformats.org/officeDocument/2006/relationships/hyperlink" Target="https://mycourses.aalto.fi/course/view.php?id=34274" TargetMode="Externa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nk.fi/" TargetMode="External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iede.fi/artikkeli/jutut/artikkelit/maine_viettelee_tiedevilppiin" TargetMode="External"/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into.aalto.fi/pages/viewpage.action?pageId=20797285" TargetMode="External"/><Relationship Id="rId2" Type="http://schemas.openxmlformats.org/officeDocument/2006/relationships/hyperlink" Target="https://into.aalto.fi/pages/viewpage.action?pageId=14652866" TargetMode="Externa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s://into.aalto.fi/display/filc/Koulusivistyskiel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680" y="1527587"/>
            <a:ext cx="7772400" cy="2206800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</a:pPr>
            <a:r>
              <a:rPr lang="fi-FI" sz="2800" dirty="0"/>
              <a:t>SCI3025.kand </a:t>
            </a:r>
            <a:r>
              <a:rPr lang="fi-FI" sz="2800" b="0" dirty="0"/>
              <a:t>Kandidaatintyö ja seminaari (Tuotantotalous) (10 op)</a:t>
            </a:r>
            <a:br>
              <a:rPr lang="fi-FI" sz="2800" b="0" dirty="0"/>
            </a:br>
            <a:r>
              <a:rPr lang="fi-FI" sz="2800" dirty="0"/>
              <a:t>SCI3026.kand </a:t>
            </a:r>
            <a:r>
              <a:rPr lang="fi-FI" sz="2800" b="0" dirty="0"/>
              <a:t>Kandidaatintyö ja seminaari (Informaatioverkostot) </a:t>
            </a:r>
            <a:r>
              <a:rPr lang="fi-FI" sz="2800" b="0"/>
              <a:t>(10 op</a:t>
            </a:r>
            <a:r>
              <a:rPr lang="fi-FI" sz="2800" b="0" dirty="0"/>
              <a:t>)</a:t>
            </a:r>
            <a:br>
              <a:rPr lang="fi-FI" sz="2800" b="0" dirty="0"/>
            </a:br>
            <a:br>
              <a:rPr lang="fi-FI" sz="2800" b="0" dirty="0"/>
            </a:br>
            <a:endParaRPr lang="fi-FI" sz="2800" b="0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endParaRPr lang="fi-FI" dirty="0"/>
          </a:p>
          <a:p>
            <a:r>
              <a:rPr lang="fi-FI" dirty="0"/>
              <a:t>Tervetuloa syksyn 2021 kurssille!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EA3510-3334-4E67-BDA1-99D7F868E9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14.9.2021</a:t>
            </a:r>
            <a:endParaRPr lang="fi-FI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7988300" cy="1081088"/>
          </a:xfrm>
        </p:spPr>
        <p:txBody>
          <a:bodyPr/>
          <a:lstStyle/>
          <a:p>
            <a:pPr eaLnBrk="1" hangingPunct="1"/>
            <a:r>
              <a:rPr lang="fi-FI" dirty="0">
                <a:solidFill>
                  <a:srgbClr val="CC0000"/>
                </a:solidFill>
              </a:rPr>
              <a:t>Koulusivistyskieli joku muu kuin suomi/ruotsi 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53250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557338"/>
            <a:ext cx="7988300" cy="42481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fi-FI" b="1" dirty="0">
                <a:solidFill>
                  <a:schemeClr val="bg1"/>
                </a:solidFill>
              </a:rPr>
              <a:t>	</a:t>
            </a:r>
          </a:p>
          <a:p>
            <a:pPr eaLnBrk="1" hangingPunct="1">
              <a:buFontTx/>
              <a:buNone/>
              <a:defRPr/>
            </a:pPr>
            <a:r>
              <a:rPr lang="fi-FI" b="1" dirty="0"/>
              <a:t>Ota yhteyttä pääaineesi opintojen suunnittelijaan:</a:t>
            </a:r>
          </a:p>
          <a:p>
            <a:pPr lvl="1">
              <a:buFontTx/>
              <a:buNone/>
              <a:defRPr/>
            </a:pPr>
            <a:endParaRPr lang="fi-FI" sz="1600" b="1" dirty="0"/>
          </a:p>
          <a:p>
            <a:pPr lvl="1">
              <a:buFontTx/>
              <a:buNone/>
              <a:defRPr/>
            </a:pPr>
            <a:r>
              <a:rPr lang="fi-FI" b="1" dirty="0"/>
              <a:t>Informaatioverkostot: Susanna Reunanen</a:t>
            </a:r>
          </a:p>
          <a:p>
            <a:pPr lvl="1">
              <a:buFontTx/>
              <a:buNone/>
              <a:defRPr/>
            </a:pPr>
            <a:r>
              <a:rPr lang="fi-FI" b="1" dirty="0"/>
              <a:t>Tuotantotalous: Tarja Timonen</a:t>
            </a:r>
          </a:p>
        </p:txBody>
      </p:sp>
    </p:spTree>
    <p:extLst>
      <p:ext uri="{BB962C8B-B14F-4D97-AF65-F5344CB8AC3E}">
        <p14:creationId xmlns:p14="http://schemas.microsoft.com/office/powerpoint/2010/main" val="1204371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488950"/>
            <a:ext cx="7985125" cy="779463"/>
          </a:xfrm>
        </p:spPr>
        <p:txBody>
          <a:bodyPr/>
          <a:lstStyle/>
          <a:p>
            <a:pPr eaLnBrk="1" hangingPunct="1"/>
            <a:r>
              <a:rPr lang="en-US" noProof="1">
                <a:solidFill>
                  <a:srgbClr val="CC0000"/>
                </a:solidFill>
              </a:rPr>
              <a:t>Kandidaatintyön arviointi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700213"/>
            <a:ext cx="7985125" cy="41052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fi-FI" b="1" dirty="0">
                <a:solidFill>
                  <a:srgbClr val="CC0000"/>
                </a:solidFill>
              </a:rPr>
              <a:t>	</a:t>
            </a:r>
            <a:r>
              <a:rPr lang="fi-FI" b="1" dirty="0"/>
              <a:t>Yleiskuva, ulkoasu</a:t>
            </a:r>
          </a:p>
          <a:p>
            <a:pPr eaLnBrk="1" hangingPunct="1">
              <a:buFontTx/>
              <a:buNone/>
              <a:defRPr/>
            </a:pPr>
            <a:r>
              <a:rPr lang="fi-FI" b="1" dirty="0"/>
              <a:t>	Tavoite</a:t>
            </a:r>
          </a:p>
          <a:p>
            <a:pPr eaLnBrk="1" hangingPunct="1">
              <a:buFontTx/>
              <a:buNone/>
              <a:defRPr/>
            </a:pPr>
            <a:r>
              <a:rPr lang="fi-FI" b="1" dirty="0"/>
              <a:t>	Rakenne</a:t>
            </a:r>
          </a:p>
          <a:p>
            <a:pPr eaLnBrk="1" hangingPunct="1">
              <a:buFontTx/>
              <a:buNone/>
              <a:defRPr/>
            </a:pPr>
            <a:r>
              <a:rPr lang="fi-FI" b="1" dirty="0"/>
              <a:t>	Kirjallisuuden käyttö – viittaustekniikka</a:t>
            </a:r>
          </a:p>
          <a:p>
            <a:pPr eaLnBrk="1" hangingPunct="1">
              <a:buFontTx/>
              <a:buNone/>
              <a:defRPr/>
            </a:pPr>
            <a:r>
              <a:rPr lang="fi-FI" b="1" dirty="0"/>
              <a:t>	Tulokset ja johtopäätökset</a:t>
            </a:r>
          </a:p>
          <a:p>
            <a:pPr eaLnBrk="1" hangingPunct="1">
              <a:buFontTx/>
              <a:buNone/>
              <a:defRPr/>
            </a:pPr>
            <a:r>
              <a:rPr lang="fi-FI" b="1" dirty="0"/>
              <a:t>	Tehdyn tutkimuksen arviointi</a:t>
            </a:r>
          </a:p>
          <a:p>
            <a:pPr eaLnBrk="1" hangingPunct="1">
              <a:buFontTx/>
              <a:buNone/>
              <a:defRPr/>
            </a:pPr>
            <a:r>
              <a:rPr lang="fi-FI" b="1" dirty="0"/>
              <a:t>	Kielellinen ilmaisu ja ulkoasu</a:t>
            </a:r>
          </a:p>
          <a:p>
            <a:pPr eaLnBrk="1" hangingPunct="1">
              <a:buFontTx/>
              <a:buNone/>
              <a:defRPr/>
            </a:pPr>
            <a:endParaRPr lang="fi-FI" b="1" dirty="0">
              <a:solidFill>
                <a:srgbClr val="CC00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fi-FI" b="1" dirty="0">
                <a:solidFill>
                  <a:srgbClr val="CC0000"/>
                </a:solidFill>
              </a:rPr>
              <a:t>	</a:t>
            </a:r>
            <a:r>
              <a:rPr lang="fi-FI" i="1" dirty="0">
                <a:solidFill>
                  <a:srgbClr val="CC0000"/>
                </a:solidFill>
              </a:rPr>
              <a:t>Katso tarkemmin </a:t>
            </a:r>
            <a:r>
              <a:rPr lang="fi-FI" i="1" dirty="0" err="1">
                <a:solidFill>
                  <a:srgbClr val="CC0000"/>
                </a:solidFill>
              </a:rPr>
              <a:t>MyCourses</a:t>
            </a:r>
            <a:r>
              <a:rPr lang="fi-FI" i="1" dirty="0">
                <a:solidFill>
                  <a:srgbClr val="CC0000"/>
                </a:solidFill>
              </a:rPr>
              <a:t>-sivuilta! </a:t>
            </a:r>
          </a:p>
          <a:p>
            <a:pPr eaLnBrk="1" hangingPunct="1">
              <a:buFontTx/>
              <a:buNone/>
              <a:defRPr/>
            </a:pPr>
            <a:endParaRPr lang="fi-FI" b="1" dirty="0">
              <a:solidFill>
                <a:srgbClr val="CC0000"/>
              </a:solidFill>
            </a:endParaRPr>
          </a:p>
          <a:p>
            <a:pPr eaLnBrk="1" hangingPunct="1">
              <a:buFontTx/>
              <a:buNone/>
              <a:defRPr/>
            </a:pPr>
            <a:endParaRPr lang="fi-FI" b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616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solidFill>
                  <a:srgbClr val="CC0000"/>
                </a:solidFill>
              </a:rPr>
              <a:t>Opintosuorituksen arvosana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573088" y="1584325"/>
            <a:ext cx="7988300" cy="4221163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fi-FI" b="1" dirty="0">
                <a:solidFill>
                  <a:srgbClr val="CC0000"/>
                </a:solidFill>
              </a:rPr>
              <a:t>	Numeroasteikko 0-5 1.8.2021 jälkeen aloitetuille kanditöille</a:t>
            </a:r>
          </a:p>
          <a:p>
            <a:pPr eaLnBrk="1" hangingPunct="1">
              <a:buFontTx/>
              <a:buNone/>
              <a:defRPr/>
            </a:pPr>
            <a:r>
              <a:rPr lang="fi-FI" b="1" dirty="0"/>
              <a:t>	</a:t>
            </a:r>
          </a:p>
          <a:p>
            <a:pPr eaLnBrk="1" hangingPunct="1">
              <a:buFontTx/>
              <a:buNone/>
              <a:defRPr/>
            </a:pPr>
            <a:r>
              <a:rPr lang="fi-FI" b="1" dirty="0"/>
              <a:t>	</a:t>
            </a:r>
            <a:r>
              <a:rPr lang="fi-FI" dirty="0"/>
              <a:t>Hyväksytty/kiittäen hyväksytty ennen 1.8.2021 aloitetuille kanditöille</a:t>
            </a:r>
          </a:p>
          <a:p>
            <a:pPr eaLnBrk="1" hangingPunct="1">
              <a:buFontTx/>
              <a:buNone/>
              <a:defRPr/>
            </a:pPr>
            <a:r>
              <a:rPr lang="fi-FI" dirty="0"/>
              <a:t>	Opiskelija ei voi valita arviointiasteikkoa</a:t>
            </a:r>
          </a:p>
          <a:p>
            <a:pPr eaLnBrk="1" hangingPunct="1">
              <a:buFontTx/>
              <a:buNone/>
              <a:defRPr/>
            </a:pPr>
            <a:r>
              <a:rPr lang="fi-FI" dirty="0"/>
              <a:t>	</a:t>
            </a:r>
          </a:p>
          <a:p>
            <a:pPr eaLnBrk="1" hangingPunct="1">
              <a:buFontTx/>
              <a:buNone/>
              <a:defRPr/>
            </a:pPr>
            <a:r>
              <a:rPr lang="fi-FI" dirty="0"/>
              <a:t>	Ohjaaja esittää arvosanaa, vastuuopettaja vahvistaa</a:t>
            </a:r>
          </a:p>
          <a:p>
            <a:pPr eaLnBrk="1" hangingPunct="1">
              <a:buFontTx/>
              <a:buNone/>
              <a:defRPr/>
            </a:pPr>
            <a:endParaRPr lang="fi-FI" dirty="0"/>
          </a:p>
          <a:p>
            <a:pPr eaLnBrk="1" hangingPunct="1">
              <a:buFontTx/>
              <a:buNone/>
              <a:defRPr/>
            </a:pPr>
            <a:r>
              <a:rPr lang="fi-FI" dirty="0"/>
              <a:t>	</a:t>
            </a:r>
            <a:r>
              <a:rPr lang="fi-FI" b="1" dirty="0" err="1"/>
              <a:t>Huom</a:t>
            </a:r>
            <a:r>
              <a:rPr lang="fi-FI" b="1" dirty="0"/>
              <a:t>! Suoritusmerkinnän saa vasta, kun</a:t>
            </a:r>
          </a:p>
          <a:p>
            <a:pPr marL="698500" lvl="1" indent="-342900">
              <a:spcBef>
                <a:spcPts val="600"/>
              </a:spcBef>
              <a:defRPr/>
            </a:pPr>
            <a:r>
              <a:rPr lang="fi-FI" sz="2400" dirty="0"/>
              <a:t>HOPS on hyväksytty</a:t>
            </a:r>
          </a:p>
          <a:p>
            <a:pPr marL="698500" lvl="1" indent="-342900">
              <a:spcBef>
                <a:spcPts val="600"/>
              </a:spcBef>
              <a:defRPr/>
            </a:pPr>
            <a:r>
              <a:rPr lang="fi-FI" sz="2400" dirty="0"/>
              <a:t>Kaikki osasuoritukset on tehty</a:t>
            </a:r>
          </a:p>
          <a:p>
            <a:pPr marL="698500" lvl="1" indent="-342900">
              <a:spcBef>
                <a:spcPts val="600"/>
              </a:spcBef>
              <a:defRPr/>
            </a:pPr>
            <a:r>
              <a:rPr lang="fi-FI" sz="2400" dirty="0"/>
              <a:t>Kandityö on tallennettu ohjeiden mukaisesti </a:t>
            </a:r>
            <a:r>
              <a:rPr lang="fi-FI" sz="2400" dirty="0" err="1"/>
              <a:t>eAge-järjestelmään</a:t>
            </a:r>
            <a:r>
              <a:rPr lang="fi-FI" sz="2400" dirty="0"/>
              <a:t> </a:t>
            </a:r>
          </a:p>
          <a:p>
            <a:pPr marL="355600" lvl="1" indent="0" eaLnBrk="1" hangingPunct="1">
              <a:spcBef>
                <a:spcPts val="600"/>
              </a:spcBef>
              <a:buFontTx/>
              <a:buNone/>
              <a:defRPr/>
            </a:pPr>
            <a:r>
              <a:rPr lang="en-US" sz="2400" dirty="0">
                <a:hlinkClick r:id="rId2"/>
              </a:rPr>
              <a:t>https://eage.aalto.fi/?ff/en/EDU_AALTO_107</a:t>
            </a:r>
            <a:r>
              <a:rPr lang="en-US" sz="2400" dirty="0"/>
              <a:t>  </a:t>
            </a:r>
            <a:endParaRPr lang="fi-FI" sz="2400" b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854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CC0000"/>
                </a:solidFill>
              </a:rPr>
              <a:t>Kypsyysnäyte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399" y="1584000"/>
            <a:ext cx="8178061" cy="4136400"/>
          </a:xfrm>
        </p:spPr>
        <p:txBody>
          <a:bodyPr>
            <a:normAutofit/>
          </a:bodyPr>
          <a:lstStyle/>
          <a:p>
            <a:r>
              <a:rPr lang="fi-FI" sz="2300" b="1" dirty="0"/>
              <a:t>Ns. integroitu kypsyysnäyte niille, joiden koulusivistyskieli on suomi tai ruotsi</a:t>
            </a:r>
          </a:p>
          <a:p>
            <a:r>
              <a:rPr lang="fi-FI" sz="2300" dirty="0"/>
              <a:t>Tekstiä työstetään tekstipajoissa/tiivistelmätyöpajassa.</a:t>
            </a:r>
          </a:p>
          <a:p>
            <a:r>
              <a:rPr lang="fi-FI" sz="2300" dirty="0"/>
              <a:t>Englanniksi ja suomeksi kirjoittaville omat tekstipajat. Englanniksi kirjoittaville lisäksi tiivistelmäpaja. </a:t>
            </a:r>
          </a:p>
          <a:p>
            <a:r>
              <a:rPr lang="fi-FI" sz="2300" dirty="0"/>
              <a:t>Kypsyysnäytteen hyväksyminen arvioidaan kandidaatinseminaarin päätteeksi Kielikeskuksen opettajan toimesta </a:t>
            </a:r>
          </a:p>
          <a:p>
            <a:r>
              <a:rPr lang="fi-FI" sz="2300" i="1" dirty="0"/>
              <a:t>Ilmoittautuminen tekstipajoihin aukeaa kurssin alkaessa. Tästä ilmoitetaan erikseen kurssin uutisissa.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3858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4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fi-FI" dirty="0">
                <a:solidFill>
                  <a:srgbClr val="800080"/>
                </a:solidFill>
              </a:rPr>
              <a:t>Kurssin rakenne, toteutus ja aikataulu</a:t>
            </a:r>
          </a:p>
        </p:txBody>
      </p:sp>
    </p:spTree>
    <p:extLst>
      <p:ext uri="{BB962C8B-B14F-4D97-AF65-F5344CB8AC3E}">
        <p14:creationId xmlns:p14="http://schemas.microsoft.com/office/powerpoint/2010/main" val="1406712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err="1"/>
              <a:t>Kurssin</a:t>
            </a:r>
            <a:r>
              <a:rPr lang="en-US"/>
              <a:t> </a:t>
            </a:r>
            <a:r>
              <a:rPr lang="en-US" err="1"/>
              <a:t>eri</a:t>
            </a:r>
            <a:r>
              <a:rPr lang="en-US"/>
              <a:t> </a:t>
            </a:r>
            <a:r>
              <a:rPr lang="en-US" err="1"/>
              <a:t>osa-alueet</a:t>
            </a:r>
            <a:endParaRPr lang="en-US"/>
          </a:p>
        </p:txBody>
      </p:sp>
      <p:sp>
        <p:nvSpPr>
          <p:cNvPr id="54274" name="Rectangle 3"/>
          <p:cNvSpPr>
            <a:spLocks noGrp="1" noChangeArrowheads="1"/>
          </p:cNvSpPr>
          <p:nvPr>
            <p:ph idx="1"/>
          </p:nvPr>
        </p:nvSpPr>
        <p:spPr>
          <a:xfrm>
            <a:off x="671254" y="1225654"/>
            <a:ext cx="7988400" cy="4136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2000" dirty="0"/>
              <a:t>Opiskelija valmistelee kandityönsä ja työskentelee ohjaajansa kanssa. </a:t>
            </a:r>
            <a:endParaRPr lang="fi-FI" sz="2000" b="1" dirty="0"/>
          </a:p>
          <a:p>
            <a:pPr>
              <a:lnSpc>
                <a:spcPct val="90000"/>
              </a:lnSpc>
            </a:pPr>
            <a:r>
              <a:rPr lang="fi-FI" sz="2000" b="1" dirty="0"/>
              <a:t>Luennot:</a:t>
            </a:r>
            <a:r>
              <a:rPr lang="fi-FI" sz="2000" dirty="0"/>
              <a:t> 4 kpl, syys- lokakuussa tiistaisin klo 12-14, etäluentoja.  </a:t>
            </a:r>
            <a:endParaRPr lang="en-GB" sz="2000" dirty="0"/>
          </a:p>
          <a:p>
            <a:pPr>
              <a:lnSpc>
                <a:spcPct val="90000"/>
              </a:lnSpc>
            </a:pPr>
            <a:r>
              <a:rPr lang="fi-FI" sz="2000" b="1" dirty="0"/>
              <a:t>Tekstipaja, </a:t>
            </a:r>
            <a:r>
              <a:rPr lang="fi-FI" sz="2000" dirty="0"/>
              <a:t>pakollinen läsnäolo. </a:t>
            </a:r>
            <a:r>
              <a:rPr lang="fi-FI" sz="2000" i="1" dirty="0"/>
              <a:t>Erillinen ilmoittautuminen.</a:t>
            </a:r>
            <a:r>
              <a:rPr lang="fi-FI" sz="2000" dirty="0"/>
              <a:t> </a:t>
            </a:r>
          </a:p>
          <a:p>
            <a:pPr>
              <a:lnSpc>
                <a:spcPct val="90000"/>
              </a:lnSpc>
            </a:pPr>
            <a:r>
              <a:rPr lang="fi-FI" sz="2000" b="1" dirty="0"/>
              <a:t>Tiivistelmäpaja</a:t>
            </a:r>
            <a:r>
              <a:rPr lang="fi-FI" sz="2000" dirty="0"/>
              <a:t> kandityönsä englanniksi kirjoittaville.</a:t>
            </a:r>
            <a:r>
              <a:rPr lang="fi-FI" sz="2000" i="1" dirty="0"/>
              <a:t> Erillinen ilmoittautuminen.</a:t>
            </a:r>
            <a:r>
              <a:rPr lang="fi-FI" sz="2000" dirty="0"/>
              <a:t>   </a:t>
            </a:r>
            <a:endParaRPr lang="en-GB" sz="2000" dirty="0"/>
          </a:p>
          <a:p>
            <a:pPr>
              <a:lnSpc>
                <a:spcPct val="90000"/>
              </a:lnSpc>
            </a:pPr>
            <a:r>
              <a:rPr lang="fi-FI" sz="2000" b="1" dirty="0"/>
              <a:t>Puhepaja, </a:t>
            </a:r>
            <a:r>
              <a:rPr lang="fi-FI" sz="2000" dirty="0"/>
              <a:t>2 kpl, pakollinen läsnäolo molemmissa. </a:t>
            </a:r>
            <a:r>
              <a:rPr lang="fi-FI" sz="2000" i="1" dirty="0"/>
              <a:t>Erillinen ilmoittautuminen.</a:t>
            </a:r>
          </a:p>
          <a:p>
            <a:pPr>
              <a:lnSpc>
                <a:spcPct val="90000"/>
              </a:lnSpc>
            </a:pPr>
            <a:r>
              <a:rPr lang="fi-FI" sz="2000" b="1" dirty="0"/>
              <a:t>Seminaaripäivä</a:t>
            </a:r>
            <a:r>
              <a:rPr lang="fi-FI" sz="2000" dirty="0"/>
              <a:t>, pakollinen läsnäolo. </a:t>
            </a:r>
            <a:r>
              <a:rPr lang="fi-FI" sz="2000" i="1" dirty="0"/>
              <a:t>Erillinen ilmoittautuminen</a:t>
            </a:r>
            <a:r>
              <a:rPr lang="fi-FI" sz="2000" dirty="0"/>
              <a:t>  </a:t>
            </a:r>
            <a:endParaRPr lang="en-GB" sz="2000" dirty="0"/>
          </a:p>
          <a:p>
            <a:pPr>
              <a:lnSpc>
                <a:spcPct val="90000"/>
              </a:lnSpc>
            </a:pPr>
            <a:r>
              <a:rPr lang="fi-FI" sz="2000" dirty="0"/>
              <a:t>Useita </a:t>
            </a:r>
            <a:r>
              <a:rPr lang="fi-FI" sz="2000" b="1" dirty="0"/>
              <a:t>tehtäviä</a:t>
            </a:r>
            <a:r>
              <a:rPr lang="fi-FI" sz="2000" dirty="0"/>
              <a:t>, jotka kaikki täytyy tehdä ajallaan kurssin suorittamiseksi</a:t>
            </a:r>
          </a:p>
          <a:p>
            <a:pPr>
              <a:lnSpc>
                <a:spcPct val="90000"/>
              </a:lnSpc>
            </a:pPr>
            <a:r>
              <a:rPr lang="fi-FI" sz="2000" b="1" dirty="0"/>
              <a:t>Opintopiirit – </a:t>
            </a:r>
            <a:r>
              <a:rPr lang="fi-FI" sz="2000" dirty="0"/>
              <a:t>4 hengen ryhmät, viikoittaiset tapaamiset, lyhyt (</a:t>
            </a:r>
            <a:r>
              <a:rPr lang="fi-FI" sz="2000" dirty="0" err="1"/>
              <a:t>max</a:t>
            </a:r>
            <a:r>
              <a:rPr lang="fi-FI" sz="2000" dirty="0"/>
              <a:t> 100 sanaa) raportti </a:t>
            </a:r>
            <a:r>
              <a:rPr lang="fi-FI" sz="2000" dirty="0" err="1"/>
              <a:t>MyCourses</a:t>
            </a:r>
            <a:r>
              <a:rPr lang="fi-FI" sz="2000" dirty="0"/>
              <a:t> palautuslaatikkoon, aloitus lokakuu</a:t>
            </a:r>
          </a:p>
          <a:p>
            <a:pPr marL="0" indent="0">
              <a:lnSpc>
                <a:spcPct val="90000"/>
              </a:lnSpc>
              <a:buNone/>
            </a:pPr>
            <a:endParaRPr lang="en-GB" sz="20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fi-FI" sz="2000" b="1" dirty="0"/>
          </a:p>
        </p:txBody>
      </p:sp>
      <p:sp>
        <p:nvSpPr>
          <p:cNvPr id="72" name="Text Placeholder 3">
            <a:extLst>
              <a:ext uri="{FF2B5EF4-FFF2-40B4-BE49-F238E27FC236}">
                <a16:creationId xmlns:a16="http://schemas.microsoft.com/office/drawing/2014/main" id="{A0536250-170B-4AE6-9DBE-FA1EFB5871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4">
            <a:extLst>
              <a:ext uri="{FF2B5EF4-FFF2-40B4-BE49-F238E27FC236}">
                <a16:creationId xmlns:a16="http://schemas.microsoft.com/office/drawing/2014/main" id="{B2BAC57C-399A-40E3-AA90-FE181C25359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882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Arrow 8"/>
          <p:cNvSpPr/>
          <p:nvPr/>
        </p:nvSpPr>
        <p:spPr>
          <a:xfrm>
            <a:off x="443131" y="2897675"/>
            <a:ext cx="8173755" cy="825944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extBox 7"/>
          <p:cNvSpPr txBox="1"/>
          <p:nvPr/>
        </p:nvSpPr>
        <p:spPr>
          <a:xfrm>
            <a:off x="1383999" y="3107389"/>
            <a:ext cx="589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Kandityön</a:t>
            </a:r>
            <a:r>
              <a:rPr lang="en-US" dirty="0"/>
              <a:t> </a:t>
            </a:r>
            <a:r>
              <a:rPr lang="en-US" dirty="0" err="1"/>
              <a:t>laatiminen</a:t>
            </a:r>
            <a:r>
              <a:rPr lang="en-US" dirty="0"/>
              <a:t> </a:t>
            </a:r>
            <a:r>
              <a:rPr lang="en-US" dirty="0" err="1"/>
              <a:t>ohjaajan</a:t>
            </a:r>
            <a:r>
              <a:rPr lang="en-US" dirty="0"/>
              <a:t> </a:t>
            </a:r>
            <a:r>
              <a:rPr lang="en-US" dirty="0" err="1"/>
              <a:t>opastamana</a:t>
            </a:r>
            <a:r>
              <a:rPr lang="en-US" dirty="0"/>
              <a:t> </a:t>
            </a:r>
            <a:endParaRPr lang="fi-FI" dirty="0"/>
          </a:p>
        </p:txBody>
      </p:sp>
      <p:sp>
        <p:nvSpPr>
          <p:cNvPr id="18" name="TextBox 17"/>
          <p:cNvSpPr txBox="1"/>
          <p:nvPr/>
        </p:nvSpPr>
        <p:spPr>
          <a:xfrm>
            <a:off x="396921" y="4204299"/>
            <a:ext cx="1154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Aihe</a:t>
            </a:r>
            <a:r>
              <a:rPr lang="en-US" sz="1600" dirty="0"/>
              <a:t> ja </a:t>
            </a:r>
            <a:r>
              <a:rPr lang="en-US" sz="1600" dirty="0" err="1"/>
              <a:t>ohjaaja</a:t>
            </a:r>
            <a:endParaRPr lang="fi-FI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1383998" y="4226382"/>
            <a:ext cx="1468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Tutkimus-suunnitelma</a:t>
            </a:r>
            <a:endParaRPr lang="fi-FI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3770619" y="4241030"/>
            <a:ext cx="1741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Ensimmäinen</a:t>
            </a:r>
            <a:r>
              <a:rPr lang="en-US" sz="1600" dirty="0"/>
              <a:t> </a:t>
            </a:r>
            <a:r>
              <a:rPr lang="en-US" sz="1600" dirty="0" err="1"/>
              <a:t>kokonainen</a:t>
            </a:r>
            <a:endParaRPr lang="en-US" sz="1600" dirty="0"/>
          </a:p>
          <a:p>
            <a:r>
              <a:rPr lang="en-US" sz="1600" dirty="0" err="1"/>
              <a:t>versio</a:t>
            </a:r>
            <a:endParaRPr lang="en-US" sz="1600" dirty="0"/>
          </a:p>
          <a:p>
            <a:r>
              <a:rPr lang="en-US" sz="1600" dirty="0" err="1"/>
              <a:t>kandityöstä</a:t>
            </a:r>
            <a:endParaRPr lang="fi-FI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5163513" y="4249855"/>
            <a:ext cx="152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Opponoitava</a:t>
            </a:r>
            <a:r>
              <a:rPr lang="en-US" sz="1600" dirty="0"/>
              <a:t> </a:t>
            </a:r>
            <a:r>
              <a:rPr lang="en-US" sz="1600" dirty="0" err="1"/>
              <a:t>versio</a:t>
            </a:r>
            <a:endParaRPr lang="en-US" sz="1600" dirty="0"/>
          </a:p>
          <a:p>
            <a:r>
              <a:rPr lang="en-US" sz="1600" dirty="0" err="1"/>
              <a:t>kandityöstä</a:t>
            </a:r>
            <a:endParaRPr lang="fi-FI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7728995" y="4307881"/>
            <a:ext cx="9395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Valmis</a:t>
            </a:r>
            <a:r>
              <a:rPr lang="en-US" sz="1600" dirty="0"/>
              <a:t> </a:t>
            </a:r>
            <a:r>
              <a:rPr lang="en-US" sz="1600" dirty="0" err="1"/>
              <a:t>kandityö</a:t>
            </a:r>
            <a:endParaRPr lang="fi-FI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465154" y="3634005"/>
            <a:ext cx="8034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3.10. 	   3.10.            2.11.	          21.11.                1.12.                  7.12.            13.12.</a:t>
            </a:r>
            <a:endParaRPr lang="fi-FI" dirty="0"/>
          </a:p>
        </p:txBody>
      </p:sp>
      <p:sp>
        <p:nvSpPr>
          <p:cNvPr id="33" name="Down Arrow 32"/>
          <p:cNvSpPr/>
          <p:nvPr/>
        </p:nvSpPr>
        <p:spPr>
          <a:xfrm>
            <a:off x="681576" y="4023892"/>
            <a:ext cx="297871" cy="2259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4" name="Down Arrow 33"/>
          <p:cNvSpPr/>
          <p:nvPr/>
        </p:nvSpPr>
        <p:spPr>
          <a:xfrm>
            <a:off x="4011868" y="4044376"/>
            <a:ext cx="297871" cy="2022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5" name="Down Arrow 34"/>
          <p:cNvSpPr/>
          <p:nvPr/>
        </p:nvSpPr>
        <p:spPr>
          <a:xfrm>
            <a:off x="5440590" y="4059472"/>
            <a:ext cx="297871" cy="2022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6" name="Down Arrow 35"/>
          <p:cNvSpPr/>
          <p:nvPr/>
        </p:nvSpPr>
        <p:spPr>
          <a:xfrm>
            <a:off x="7893030" y="4052369"/>
            <a:ext cx="297871" cy="1886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7" name="Down Arrow 36"/>
          <p:cNvSpPr/>
          <p:nvPr/>
        </p:nvSpPr>
        <p:spPr>
          <a:xfrm>
            <a:off x="1732740" y="4039150"/>
            <a:ext cx="297871" cy="2022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9" name="TextBox 38"/>
          <p:cNvSpPr txBox="1"/>
          <p:nvPr/>
        </p:nvSpPr>
        <p:spPr>
          <a:xfrm>
            <a:off x="2913563" y="914130"/>
            <a:ext cx="121372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/>
              <a:t>Tekstipajat</a:t>
            </a:r>
            <a:r>
              <a:rPr lang="en-US" sz="1600" dirty="0"/>
              <a:t>,  </a:t>
            </a:r>
            <a:r>
              <a:rPr lang="en-US" sz="1600" dirty="0" err="1"/>
              <a:t>tehtäviä</a:t>
            </a:r>
            <a:endParaRPr lang="fi-FI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5816318" y="908570"/>
            <a:ext cx="104868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err="1"/>
              <a:t>Puhepaja</a:t>
            </a:r>
            <a:endParaRPr lang="en-US" sz="1600" dirty="0"/>
          </a:p>
          <a:p>
            <a:r>
              <a:rPr lang="en-US" sz="1600" dirty="0"/>
              <a:t>*2</a:t>
            </a:r>
            <a:endParaRPr lang="fi-FI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6591467" y="4269298"/>
            <a:ext cx="11528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Kandityön</a:t>
            </a:r>
            <a:r>
              <a:rPr lang="en-US" sz="1600" dirty="0"/>
              <a:t> </a:t>
            </a:r>
          </a:p>
          <a:p>
            <a:r>
              <a:rPr lang="en-US" sz="1600" dirty="0" err="1"/>
              <a:t>suullinen</a:t>
            </a:r>
            <a:endParaRPr lang="en-US" sz="1600" dirty="0"/>
          </a:p>
          <a:p>
            <a:r>
              <a:rPr lang="en-US" sz="1600" dirty="0" err="1"/>
              <a:t>esitys</a:t>
            </a:r>
            <a:endParaRPr lang="fi-FI" sz="1600" dirty="0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9847" y="4052369"/>
            <a:ext cx="384081" cy="231668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392154" y="906109"/>
            <a:ext cx="2455658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/>
              <a:t>Luennot</a:t>
            </a:r>
            <a:r>
              <a:rPr lang="en-US" sz="1600" dirty="0"/>
              <a:t>: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err="1"/>
              <a:t>Avausluento</a:t>
            </a:r>
            <a:r>
              <a:rPr lang="en-US" sz="1600" dirty="0"/>
              <a:t> 14.9.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err="1"/>
              <a:t>Tiedonhaku</a:t>
            </a:r>
            <a:r>
              <a:rPr lang="en-US" sz="1600" dirty="0"/>
              <a:t> 21.9.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err="1"/>
              <a:t>Viittaukset</a:t>
            </a:r>
            <a:r>
              <a:rPr lang="en-US" sz="1600" dirty="0"/>
              <a:t> 28.9.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err="1"/>
              <a:t>Tieteellinen</a:t>
            </a:r>
            <a:r>
              <a:rPr lang="en-US" sz="1600" dirty="0"/>
              <a:t>  </a:t>
            </a:r>
            <a:r>
              <a:rPr lang="en-US" sz="1600" dirty="0" err="1"/>
              <a:t>kirjoittaminen</a:t>
            </a:r>
            <a:r>
              <a:rPr lang="en-US" sz="1600" dirty="0"/>
              <a:t> 5.10.</a:t>
            </a:r>
            <a:endParaRPr lang="fi-FI" sz="1600" dirty="0"/>
          </a:p>
        </p:txBody>
      </p:sp>
      <p:sp>
        <p:nvSpPr>
          <p:cNvPr id="47" name="Down Arrow 46"/>
          <p:cNvSpPr/>
          <p:nvPr/>
        </p:nvSpPr>
        <p:spPr>
          <a:xfrm>
            <a:off x="1520308" y="2621238"/>
            <a:ext cx="271547" cy="3762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8" name="Down Arrow 47"/>
          <p:cNvSpPr/>
          <p:nvPr/>
        </p:nvSpPr>
        <p:spPr>
          <a:xfrm>
            <a:off x="3384051" y="1709075"/>
            <a:ext cx="236603" cy="12820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9" name="Down Arrow 48"/>
          <p:cNvSpPr/>
          <p:nvPr/>
        </p:nvSpPr>
        <p:spPr>
          <a:xfrm>
            <a:off x="6191498" y="1640893"/>
            <a:ext cx="226235" cy="13361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1" name="Right Brace 50"/>
          <p:cNvSpPr/>
          <p:nvPr/>
        </p:nvSpPr>
        <p:spPr>
          <a:xfrm>
            <a:off x="7331613" y="841474"/>
            <a:ext cx="360768" cy="1872350"/>
          </a:xfrm>
          <a:prstGeom prst="rightBrace">
            <a:avLst>
              <a:gd name="adj1" fmla="val 8333"/>
              <a:gd name="adj2" fmla="val 5135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2" name="TextBox 51"/>
          <p:cNvSpPr txBox="1"/>
          <p:nvPr/>
        </p:nvSpPr>
        <p:spPr>
          <a:xfrm>
            <a:off x="7734697" y="1108655"/>
            <a:ext cx="12608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Kandityön</a:t>
            </a:r>
            <a:r>
              <a:rPr lang="en-US" dirty="0"/>
              <a:t> </a:t>
            </a:r>
            <a:r>
              <a:rPr lang="en-US" dirty="0" err="1"/>
              <a:t>tekemistä</a:t>
            </a:r>
            <a:r>
              <a:rPr lang="en-US" dirty="0"/>
              <a:t> </a:t>
            </a:r>
            <a:r>
              <a:rPr lang="en-US" dirty="0" err="1"/>
              <a:t>tukevat</a:t>
            </a:r>
            <a:r>
              <a:rPr lang="en-US" dirty="0"/>
              <a:t> </a:t>
            </a:r>
            <a:r>
              <a:rPr lang="en-US" dirty="0" err="1"/>
              <a:t>elementit</a:t>
            </a:r>
            <a:endParaRPr lang="fi-FI" dirty="0"/>
          </a:p>
        </p:txBody>
      </p:sp>
      <p:sp>
        <p:nvSpPr>
          <p:cNvPr id="2" name="TextBox 1"/>
          <p:cNvSpPr txBox="1"/>
          <p:nvPr/>
        </p:nvSpPr>
        <p:spPr>
          <a:xfrm>
            <a:off x="4225044" y="914130"/>
            <a:ext cx="1494439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/>
              <a:t>Kandiklinikka</a:t>
            </a:r>
            <a:r>
              <a:rPr lang="en-US" sz="1600" dirty="0"/>
              <a:t>,</a:t>
            </a:r>
          </a:p>
          <a:p>
            <a:r>
              <a:rPr lang="en-US" sz="1600" dirty="0"/>
              <a:t>sis. </a:t>
            </a:r>
            <a:r>
              <a:rPr lang="en-US" sz="1600" dirty="0" err="1"/>
              <a:t>assarin</a:t>
            </a:r>
            <a:r>
              <a:rPr lang="en-US" sz="1600" dirty="0"/>
              <a:t> </a:t>
            </a:r>
            <a:r>
              <a:rPr lang="en-US" sz="1600" dirty="0" err="1"/>
              <a:t>luento</a:t>
            </a:r>
            <a:r>
              <a:rPr lang="en-US" sz="1600" dirty="0"/>
              <a:t> 19.10.</a:t>
            </a:r>
            <a:endParaRPr lang="fi-FI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2590473" y="4307881"/>
            <a:ext cx="1188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8-10 </a:t>
            </a:r>
            <a:r>
              <a:rPr lang="en-US" sz="1600" dirty="0" err="1"/>
              <a:t>sivua</a:t>
            </a:r>
            <a:r>
              <a:rPr lang="en-US" sz="1600" dirty="0"/>
              <a:t> </a:t>
            </a:r>
            <a:endParaRPr lang="fi-FI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5916" y="4039150"/>
            <a:ext cx="384081" cy="237765"/>
          </a:xfrm>
          <a:prstGeom prst="rect">
            <a:avLst/>
          </a:prstGeom>
        </p:spPr>
      </p:pic>
      <p:sp>
        <p:nvSpPr>
          <p:cNvPr id="6" name="Right Brace 5"/>
          <p:cNvSpPr/>
          <p:nvPr/>
        </p:nvSpPr>
        <p:spPr>
          <a:xfrm>
            <a:off x="8503798" y="3731984"/>
            <a:ext cx="253297" cy="138801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xtBox 6"/>
          <p:cNvSpPr txBox="1"/>
          <p:nvPr/>
        </p:nvSpPr>
        <p:spPr>
          <a:xfrm rot="5400000">
            <a:off x="7769741" y="4424118"/>
            <a:ext cx="226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Palautukset</a:t>
            </a:r>
            <a:r>
              <a:rPr lang="en-US" dirty="0"/>
              <a:t> ja </a:t>
            </a:r>
            <a:r>
              <a:rPr lang="en-US" dirty="0" err="1"/>
              <a:t>esitys</a:t>
            </a:r>
            <a:endParaRPr lang="fi-FI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28486" y="269552"/>
            <a:ext cx="7988400" cy="1080000"/>
          </a:xfrm>
        </p:spPr>
        <p:txBody>
          <a:bodyPr/>
          <a:lstStyle/>
          <a:p>
            <a:r>
              <a:rPr lang="en-US" dirty="0" err="1"/>
              <a:t>Kurssin</a:t>
            </a:r>
            <a:r>
              <a:rPr lang="en-US" dirty="0"/>
              <a:t> </a:t>
            </a:r>
            <a:r>
              <a:rPr lang="en-US" dirty="0" err="1"/>
              <a:t>rakenne</a:t>
            </a:r>
            <a:r>
              <a:rPr lang="en-US" dirty="0"/>
              <a:t> </a:t>
            </a:r>
            <a:endParaRPr lang="fi-FI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6733" y="1842781"/>
            <a:ext cx="268428" cy="1183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6277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>
                <a:solidFill>
                  <a:srgbClr val="800080"/>
                </a:solidFill>
              </a:rPr>
              <a:t>Opiskelijan tehtävät</a:t>
            </a:r>
            <a:endParaRPr lang="en-US">
              <a:solidFill>
                <a:srgbClr val="800080"/>
              </a:solidFill>
            </a:endParaRP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341438"/>
            <a:ext cx="7988300" cy="4464050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fi-FI" sz="2200" b="1" dirty="0"/>
              <a:t>Aktiivinen osallistuminen luennoille ja työpajoihin</a:t>
            </a:r>
          </a:p>
          <a:p>
            <a:pPr eaLnBrk="1" hangingPunct="1">
              <a:buFont typeface="Arial" charset="0"/>
              <a:buNone/>
            </a:pPr>
            <a:r>
              <a:rPr lang="fi-FI" sz="2200" b="1" dirty="0"/>
              <a:t>Kandidaatintyön tekeminen</a:t>
            </a:r>
          </a:p>
          <a:p>
            <a:pPr lvl="1" eaLnBrk="1" hangingPunct="1"/>
            <a:r>
              <a:rPr lang="fi-FI" sz="2200" dirty="0"/>
              <a:t>Aikataulujen noudattaminen</a:t>
            </a:r>
          </a:p>
          <a:p>
            <a:pPr lvl="1" eaLnBrk="1" hangingPunct="1"/>
            <a:r>
              <a:rPr lang="fi-FI" sz="2200" dirty="0"/>
              <a:t>Ohjaajan kanssa kommunikointi</a:t>
            </a:r>
          </a:p>
          <a:p>
            <a:pPr lvl="1" eaLnBrk="1" hangingPunct="1"/>
            <a:r>
              <a:rPr lang="fi-FI" sz="2200" dirty="0"/>
              <a:t>Työn esittely seminaaritilaisuudessa</a:t>
            </a:r>
          </a:p>
          <a:p>
            <a:pPr eaLnBrk="1" hangingPunct="1">
              <a:buFont typeface="Arial" charset="0"/>
              <a:buNone/>
            </a:pPr>
            <a:r>
              <a:rPr lang="fi-FI" sz="2200" b="1" dirty="0"/>
              <a:t>Opponointi </a:t>
            </a:r>
          </a:p>
          <a:p>
            <a:pPr lvl="1" eaLnBrk="1" hangingPunct="1"/>
            <a:r>
              <a:rPr lang="fi-FI" sz="2200" dirty="0"/>
              <a:t>Opponoitavaan työhön perehtyminen</a:t>
            </a:r>
          </a:p>
          <a:p>
            <a:pPr lvl="1" eaLnBrk="1" hangingPunct="1"/>
            <a:r>
              <a:rPr lang="fi-FI" sz="2200" dirty="0"/>
              <a:t>Suullisen ja kirjallisen palautteen antaminen seminaarissa</a:t>
            </a:r>
          </a:p>
          <a:p>
            <a:pPr lvl="1" eaLnBrk="1" hangingPunct="1"/>
            <a:endParaRPr lang="fi-FI" sz="2200" dirty="0"/>
          </a:p>
          <a:p>
            <a:pPr eaLnBrk="1" hangingPunct="1">
              <a:buFont typeface="Arial" charset="0"/>
              <a:buNone/>
            </a:pPr>
            <a:r>
              <a:rPr lang="fi-FI" sz="2200" b="1" dirty="0"/>
              <a:t>Kandityön tallettaminen tietokantaan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739350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solidFill>
                  <a:srgbClr val="800080"/>
                </a:solidFill>
              </a:rPr>
              <a:t>Kandiseminaarin toteuttajat</a:t>
            </a:r>
            <a:endParaRPr lang="en-US" dirty="0">
              <a:solidFill>
                <a:srgbClr val="800080"/>
              </a:solidFill>
            </a:endParaRP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798653" y="1196975"/>
            <a:ext cx="7657959" cy="4608513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Arial" charset="0"/>
              <a:buNone/>
            </a:pPr>
            <a:r>
              <a:rPr lang="fi-FI" b="1" dirty="0"/>
              <a:t>Koulutusohjelma (Tuo, </a:t>
            </a:r>
            <a:r>
              <a:rPr lang="fi-FI" b="1" dirty="0" err="1"/>
              <a:t>Inf</a:t>
            </a:r>
            <a:r>
              <a:rPr lang="fi-FI" b="1" dirty="0"/>
              <a:t>)</a:t>
            </a:r>
          </a:p>
          <a:p>
            <a:pPr lvl="1" eaLnBrk="1" hangingPunct="1"/>
            <a:r>
              <a:rPr lang="en-US" dirty="0" err="1"/>
              <a:t>Vastuuopettajat</a:t>
            </a:r>
            <a:r>
              <a:rPr lang="en-US" dirty="0"/>
              <a:t>, </a:t>
            </a:r>
            <a:r>
              <a:rPr lang="en-US" dirty="0" err="1"/>
              <a:t>kurssin</a:t>
            </a:r>
            <a:r>
              <a:rPr lang="en-US" dirty="0"/>
              <a:t> </a:t>
            </a:r>
            <a:r>
              <a:rPr lang="en-US" dirty="0" err="1"/>
              <a:t>kokonaisuus</a:t>
            </a:r>
            <a:r>
              <a:rPr lang="en-US" dirty="0"/>
              <a:t> </a:t>
            </a:r>
            <a:endParaRPr lang="fi-FI" dirty="0"/>
          </a:p>
          <a:p>
            <a:pPr lvl="1" eaLnBrk="1" hangingPunct="1"/>
            <a:r>
              <a:rPr lang="fi-FI" dirty="0"/>
              <a:t>Kanditöiden ohjaajat, ohjaustapaamiset, kandityön työstäminen </a:t>
            </a:r>
          </a:p>
          <a:p>
            <a:pPr lvl="1" eaLnBrk="1" hangingPunct="1"/>
            <a:r>
              <a:rPr lang="fi-FI" dirty="0"/>
              <a:t>Loppuseminaarin toteutus: esitys ja opponointi</a:t>
            </a:r>
          </a:p>
          <a:p>
            <a:pPr lvl="1"/>
            <a:r>
              <a:rPr lang="en-US" dirty="0" err="1"/>
              <a:t>Tieteenetiikka</a:t>
            </a:r>
            <a:r>
              <a:rPr lang="en-US" dirty="0"/>
              <a:t>, </a:t>
            </a:r>
            <a:r>
              <a:rPr lang="en-US" dirty="0" err="1"/>
              <a:t>hyvät</a:t>
            </a:r>
            <a:r>
              <a:rPr lang="en-US" dirty="0"/>
              <a:t> </a:t>
            </a:r>
            <a:r>
              <a:rPr lang="en-US" dirty="0" err="1"/>
              <a:t>käytännöt</a:t>
            </a:r>
            <a:r>
              <a:rPr lang="en-US" dirty="0"/>
              <a:t> </a:t>
            </a:r>
          </a:p>
          <a:p>
            <a:pPr eaLnBrk="1" hangingPunct="1"/>
            <a:endParaRPr lang="fi-FI" sz="2000" dirty="0"/>
          </a:p>
          <a:p>
            <a:pPr eaLnBrk="1" hangingPunct="1">
              <a:buFont typeface="Arial" charset="0"/>
              <a:buNone/>
            </a:pPr>
            <a:r>
              <a:rPr lang="fi-FI" b="1" dirty="0"/>
              <a:t>Tutkimuspalvelut</a:t>
            </a:r>
          </a:p>
          <a:p>
            <a:pPr lvl="1" eaLnBrk="1" hangingPunct="1"/>
            <a:r>
              <a:rPr lang="fi-FI" dirty="0"/>
              <a:t>Tiedonhaku, tiedon jäsentäminen, tietokannat </a:t>
            </a:r>
          </a:p>
          <a:p>
            <a:pPr eaLnBrk="1" hangingPunct="1"/>
            <a:endParaRPr lang="fi-FI" sz="2000" dirty="0"/>
          </a:p>
          <a:p>
            <a:pPr>
              <a:buFont typeface="Arial" pitchFamily="34" charset="0"/>
              <a:buNone/>
            </a:pPr>
            <a:r>
              <a:rPr lang="fi-FI" b="1" dirty="0"/>
              <a:t>Kielikeskus</a:t>
            </a:r>
          </a:p>
          <a:p>
            <a:pPr lvl="1"/>
            <a:r>
              <a:rPr lang="fi-FI" sz="2100" dirty="0"/>
              <a:t>Tieteellinen kirjoittaminen</a:t>
            </a:r>
          </a:p>
          <a:p>
            <a:pPr lvl="1"/>
            <a:r>
              <a:rPr lang="fi-FI" sz="2100" dirty="0"/>
              <a:t>Akateeminen viestintä </a:t>
            </a:r>
          </a:p>
          <a:p>
            <a:pPr lvl="2"/>
            <a:r>
              <a:rPr lang="fi-FI" sz="2100" dirty="0"/>
              <a:t>esityksen rakentaminen ja opponointi</a:t>
            </a:r>
          </a:p>
          <a:p>
            <a:pPr lvl="2" eaLnBrk="1" hangingPunct="1"/>
            <a:endParaRPr lang="fi-FI" dirty="0"/>
          </a:p>
          <a:p>
            <a:pPr marL="0" indent="0">
              <a:buNone/>
            </a:pPr>
            <a:r>
              <a:rPr lang="fi-FI" b="1" dirty="0"/>
              <a:t>Tiedottaminen, aikataulu ja ohjelma: </a:t>
            </a:r>
          </a:p>
          <a:p>
            <a:pPr lvl="1"/>
            <a:r>
              <a:rPr lang="fi-FI" dirty="0"/>
              <a:t>Kurssin MC-sivut </a:t>
            </a:r>
          </a:p>
        </p:txBody>
      </p:sp>
    </p:spTree>
    <p:extLst>
      <p:ext uri="{BB962C8B-B14F-4D97-AF65-F5344CB8AC3E}">
        <p14:creationId xmlns:p14="http://schemas.microsoft.com/office/powerpoint/2010/main" val="2000098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solidFill>
                  <a:srgbClr val="800080"/>
                </a:solidFill>
              </a:rPr>
              <a:t>Kurssin tehtävien palautus </a:t>
            </a:r>
            <a:endParaRPr lang="en-US" dirty="0">
              <a:solidFill>
                <a:srgbClr val="800080"/>
              </a:solidFill>
            </a:endParaRP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341438"/>
            <a:ext cx="7988300" cy="4464050"/>
          </a:xfrm>
        </p:spPr>
        <p:txBody>
          <a:bodyPr>
            <a:normAutofit/>
          </a:bodyPr>
          <a:lstStyle/>
          <a:p>
            <a:r>
              <a:rPr lang="fi-FI" sz="2200" dirty="0"/>
              <a:t>Pääsääntöisesti MC-sivuston kautta (kirjaston ja kielikeskuksen tehtävät + kandidaatintyön väliversiot), mutta seuratkaa myös Kielikeskuksen ohjeita</a:t>
            </a:r>
          </a:p>
          <a:p>
            <a:r>
              <a:rPr lang="fi-FI" sz="2200" dirty="0"/>
              <a:t>Ohjaajille pääsääntöisesti sähköpostitse</a:t>
            </a:r>
          </a:p>
          <a:p>
            <a:r>
              <a:rPr lang="fi-FI" sz="2200" dirty="0"/>
              <a:t>Seminaarissa esitettävä työ </a:t>
            </a:r>
            <a:r>
              <a:rPr lang="fi-FI" sz="2200" dirty="0" err="1"/>
              <a:t>Turnitin</a:t>
            </a:r>
            <a:r>
              <a:rPr lang="fi-FI" sz="2200" dirty="0"/>
              <a:t> ohjelman läpikäyneenä  </a:t>
            </a:r>
            <a:r>
              <a:rPr lang="fi-FI" sz="2200" dirty="0">
                <a:hlinkClick r:id="rId2"/>
              </a:rPr>
              <a:t>https://mycourses.aalto.fi/course/view.php?id=34274</a:t>
            </a:r>
            <a:endParaRPr lang="fi-FI" sz="2200" dirty="0"/>
          </a:p>
          <a:p>
            <a:r>
              <a:rPr lang="fi-FI" sz="2200" dirty="0"/>
              <a:t>Seminaarissa esitettävä työ on kokonainen kandityö, ja periaatteessa jätettävissä arvosteltavaksi. Seminaarin jälkeen työtä voi työstää palautteen perusteella (7pv). </a:t>
            </a:r>
          </a:p>
          <a:p>
            <a:r>
              <a:rPr lang="fi-FI" sz="2200" b="1" dirty="0"/>
              <a:t>Arvosteltavaksi jätetty työ myös </a:t>
            </a:r>
            <a:r>
              <a:rPr lang="en-US" sz="2200" b="1" dirty="0" err="1"/>
              <a:t>eAge</a:t>
            </a:r>
            <a:r>
              <a:rPr lang="en-US" sz="2200" b="1" dirty="0"/>
              <a:t> –</a:t>
            </a:r>
            <a:r>
              <a:rPr lang="en-US" sz="2200" b="1" dirty="0" err="1"/>
              <a:t>järjestelmään</a:t>
            </a:r>
            <a:r>
              <a:rPr lang="en-US" sz="2200" b="1" dirty="0"/>
              <a:t> </a:t>
            </a:r>
            <a:r>
              <a:rPr lang="en-US" sz="2200" b="1" dirty="0">
                <a:hlinkClick r:id="rId3"/>
              </a:rPr>
              <a:t>https://eage.aalto.fi/</a:t>
            </a:r>
            <a:r>
              <a:rPr lang="en-US" sz="2200" b="1" dirty="0"/>
              <a:t> </a:t>
            </a:r>
            <a:endParaRPr lang="fi-FI" sz="2200" b="1" dirty="0"/>
          </a:p>
          <a:p>
            <a:pPr eaLnBrk="1" hangingPunct="1">
              <a:buFont typeface="Arial" charset="0"/>
              <a:buNone/>
            </a:pPr>
            <a:endParaRPr lang="en-US" sz="2200" b="1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390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Kurssin henkilökunta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636800" y="1424468"/>
            <a:ext cx="3924000" cy="3169560"/>
          </a:xfrm>
        </p:spPr>
        <p:txBody>
          <a:bodyPr/>
          <a:lstStyle/>
          <a:p>
            <a:pPr marL="0" indent="0">
              <a:buNone/>
            </a:pPr>
            <a:r>
              <a:rPr lang="fi-FI" sz="1600" dirty="0"/>
              <a:t>Infon vastuuopettaja </a:t>
            </a:r>
          </a:p>
          <a:p>
            <a:pPr marL="0" indent="0">
              <a:buNone/>
            </a:pPr>
            <a:r>
              <a:rPr lang="fi-FI" sz="1600" dirty="0"/>
              <a:t>Vanhempi yliopistonlehtori Stina Giesecke</a:t>
            </a:r>
          </a:p>
          <a:p>
            <a:endParaRPr lang="fi-FI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812" y="2465093"/>
            <a:ext cx="1585192" cy="23763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33281" y="5130793"/>
            <a:ext cx="5926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Kurssiassistentti</a:t>
            </a:r>
            <a:r>
              <a:rPr lang="en-US" sz="1400" dirty="0"/>
              <a:t>: An Cong </a:t>
            </a:r>
          </a:p>
          <a:p>
            <a:r>
              <a:rPr lang="en-US" sz="1400" dirty="0" err="1"/>
              <a:t>Osoitteet</a:t>
            </a:r>
            <a:r>
              <a:rPr lang="en-US" sz="1400" dirty="0"/>
              <a:t>: etunimi.sukunimi@aalto.fi</a:t>
            </a:r>
            <a:endParaRPr lang="fi-FI" sz="1400" dirty="0"/>
          </a:p>
        </p:txBody>
      </p:sp>
      <p:sp>
        <p:nvSpPr>
          <p:cNvPr id="10" name="Rectangle 9"/>
          <p:cNvSpPr/>
          <p:nvPr/>
        </p:nvSpPr>
        <p:spPr>
          <a:xfrm>
            <a:off x="406145" y="1399695"/>
            <a:ext cx="39718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dirty="0"/>
              <a:t>Tuotantotalouden vastuuopettaja </a:t>
            </a:r>
          </a:p>
          <a:p>
            <a:r>
              <a:rPr lang="fi-FI" sz="1600" dirty="0" err="1"/>
              <a:t>Research</a:t>
            </a:r>
            <a:r>
              <a:rPr lang="fi-FI" sz="1600" dirty="0"/>
              <a:t> </a:t>
            </a:r>
            <a:r>
              <a:rPr lang="fi-FI" sz="1600" dirty="0" err="1"/>
              <a:t>Fellow</a:t>
            </a:r>
            <a:r>
              <a:rPr lang="fi-FI" sz="1600" dirty="0"/>
              <a:t> Riikka Kaipia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5372" y="2465093"/>
            <a:ext cx="1753747" cy="2288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0548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solidFill>
                  <a:schemeClr val="accent6"/>
                </a:solidFill>
              </a:rPr>
              <a:t>Ohjaajan ja vastuuopettajan tehtävät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OHJAAJA</a:t>
            </a:r>
          </a:p>
          <a:p>
            <a:r>
              <a:rPr lang="en-US" sz="2200" dirty="0" err="1"/>
              <a:t>Ohjaa</a:t>
            </a:r>
            <a:r>
              <a:rPr lang="en-US" sz="2200" dirty="0"/>
              <a:t> </a:t>
            </a:r>
            <a:r>
              <a:rPr lang="en-US" sz="2200" dirty="0" err="1"/>
              <a:t>kandityön</a:t>
            </a:r>
            <a:r>
              <a:rPr lang="en-US" sz="2200" dirty="0"/>
              <a:t> </a:t>
            </a:r>
            <a:r>
              <a:rPr lang="en-US" sz="2200" dirty="0" err="1"/>
              <a:t>tekemistä</a:t>
            </a:r>
            <a:endParaRPr lang="en-US" sz="2200" dirty="0"/>
          </a:p>
          <a:p>
            <a:pPr lvl="1"/>
            <a:r>
              <a:rPr lang="en-US" sz="2200" dirty="0" err="1"/>
              <a:t>Seuraa</a:t>
            </a:r>
            <a:r>
              <a:rPr lang="en-US" sz="2200" dirty="0"/>
              <a:t> </a:t>
            </a:r>
            <a:r>
              <a:rPr lang="en-US" sz="2200" dirty="0" err="1"/>
              <a:t>työn</a:t>
            </a:r>
            <a:r>
              <a:rPr lang="en-US" sz="2200" dirty="0"/>
              <a:t> </a:t>
            </a:r>
            <a:r>
              <a:rPr lang="en-US" sz="2200" dirty="0" err="1"/>
              <a:t>edistymistä</a:t>
            </a:r>
            <a:r>
              <a:rPr lang="en-US" sz="2200" dirty="0"/>
              <a:t>, </a:t>
            </a:r>
            <a:r>
              <a:rPr lang="en-US" sz="2200" dirty="0" err="1"/>
              <a:t>tukee</a:t>
            </a:r>
            <a:r>
              <a:rPr lang="en-US" sz="2200" dirty="0"/>
              <a:t> </a:t>
            </a:r>
            <a:r>
              <a:rPr lang="en-US" sz="2200" dirty="0" err="1"/>
              <a:t>opiskelijaa</a:t>
            </a:r>
            <a:r>
              <a:rPr lang="en-US" sz="2200" dirty="0"/>
              <a:t>, </a:t>
            </a:r>
            <a:r>
              <a:rPr lang="en-US" sz="2200" dirty="0" err="1"/>
              <a:t>antaa</a:t>
            </a:r>
            <a:r>
              <a:rPr lang="en-US" sz="2200" dirty="0"/>
              <a:t> </a:t>
            </a:r>
            <a:r>
              <a:rPr lang="en-US" sz="2200" dirty="0" err="1"/>
              <a:t>työstä</a:t>
            </a:r>
            <a:r>
              <a:rPr lang="en-US" sz="2200" dirty="0"/>
              <a:t> </a:t>
            </a:r>
            <a:r>
              <a:rPr lang="en-US" sz="2200" dirty="0" err="1"/>
              <a:t>palautetta</a:t>
            </a:r>
            <a:r>
              <a:rPr lang="en-US" sz="2200" dirty="0"/>
              <a:t> </a:t>
            </a:r>
            <a:r>
              <a:rPr lang="en-US" sz="2200" dirty="0" err="1"/>
              <a:t>yms</a:t>
            </a:r>
            <a:r>
              <a:rPr lang="en-US" sz="2200" dirty="0"/>
              <a:t>.</a:t>
            </a:r>
          </a:p>
          <a:p>
            <a:pPr lvl="1"/>
            <a:endParaRPr lang="en-US" sz="2200" dirty="0"/>
          </a:p>
          <a:p>
            <a:r>
              <a:rPr lang="en-US" sz="2200" dirty="0" err="1"/>
              <a:t>Arvioi</a:t>
            </a:r>
            <a:r>
              <a:rPr lang="en-US" sz="2200" dirty="0"/>
              <a:t> </a:t>
            </a:r>
            <a:r>
              <a:rPr lang="en-US" sz="2200" dirty="0" err="1"/>
              <a:t>kandityön</a:t>
            </a:r>
            <a:r>
              <a:rPr lang="en-US" sz="2200" dirty="0"/>
              <a:t> ja </a:t>
            </a:r>
            <a:r>
              <a:rPr lang="en-US" sz="2200" dirty="0" err="1"/>
              <a:t>ehdottaa</a:t>
            </a:r>
            <a:r>
              <a:rPr lang="en-US" sz="2200" dirty="0"/>
              <a:t> </a:t>
            </a:r>
            <a:r>
              <a:rPr lang="en-US" sz="2200" dirty="0" err="1"/>
              <a:t>arvosanaa</a:t>
            </a:r>
            <a:endParaRPr lang="fi-FI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400" b="1" dirty="0">
                <a:solidFill>
                  <a:prstClr val="black"/>
                </a:solidFill>
              </a:rPr>
              <a:t>VASTUUOPETTAJA</a:t>
            </a:r>
          </a:p>
          <a:p>
            <a:r>
              <a:rPr lang="en-US" sz="2200" dirty="0" err="1"/>
              <a:t>Vastaa</a:t>
            </a:r>
            <a:endParaRPr lang="en-US" sz="2200" dirty="0"/>
          </a:p>
          <a:p>
            <a:pPr lvl="1"/>
            <a:r>
              <a:rPr lang="en-US" sz="2200" dirty="0" err="1"/>
              <a:t>Kandiseminaarista</a:t>
            </a:r>
            <a:endParaRPr lang="en-US" sz="2200" dirty="0"/>
          </a:p>
          <a:p>
            <a:pPr lvl="1"/>
            <a:r>
              <a:rPr lang="en-US" sz="2200" dirty="0" err="1"/>
              <a:t>Kandityön</a:t>
            </a:r>
            <a:r>
              <a:rPr lang="en-US" sz="2200" dirty="0"/>
              <a:t> </a:t>
            </a:r>
            <a:r>
              <a:rPr lang="en-US" sz="2200" dirty="0" err="1"/>
              <a:t>arvostelusta</a:t>
            </a:r>
            <a:endParaRPr lang="en-US" sz="2200" dirty="0"/>
          </a:p>
          <a:p>
            <a:pPr lvl="1"/>
            <a:r>
              <a:rPr lang="en-US" sz="2200" dirty="0" err="1"/>
              <a:t>Opiskelijoiden</a:t>
            </a:r>
            <a:r>
              <a:rPr lang="en-US" sz="2200" dirty="0"/>
              <a:t> ja </a:t>
            </a:r>
            <a:r>
              <a:rPr lang="en-US" sz="2200" dirty="0" err="1"/>
              <a:t>ohjaajien</a:t>
            </a:r>
            <a:r>
              <a:rPr lang="en-US" sz="2200" dirty="0"/>
              <a:t> </a:t>
            </a:r>
            <a:r>
              <a:rPr lang="en-US" sz="2200" dirty="0" err="1"/>
              <a:t>käytettävissä</a:t>
            </a:r>
            <a:r>
              <a:rPr lang="en-US" sz="2200" dirty="0"/>
              <a:t> </a:t>
            </a:r>
            <a:r>
              <a:rPr lang="en-US" sz="2200" dirty="0" err="1"/>
              <a:t>kandityötä</a:t>
            </a:r>
            <a:r>
              <a:rPr lang="en-US" sz="2200" dirty="0"/>
              <a:t> </a:t>
            </a:r>
            <a:r>
              <a:rPr lang="en-US" sz="2200" dirty="0" err="1"/>
              <a:t>koskevissa</a:t>
            </a:r>
            <a:r>
              <a:rPr lang="en-US" sz="2200" dirty="0"/>
              <a:t> </a:t>
            </a:r>
            <a:r>
              <a:rPr lang="en-US" sz="2200" dirty="0" err="1"/>
              <a:t>asioissa</a:t>
            </a:r>
            <a:endParaRPr lang="en-US" sz="2200" dirty="0"/>
          </a:p>
          <a:p>
            <a:r>
              <a:rPr lang="en-US" sz="2200" dirty="0" err="1"/>
              <a:t>Valvoo</a:t>
            </a:r>
            <a:r>
              <a:rPr lang="en-US" sz="2200" dirty="0"/>
              <a:t> </a:t>
            </a:r>
            <a:r>
              <a:rPr lang="en-US" sz="2200" dirty="0" err="1"/>
              <a:t>kanditöiden</a:t>
            </a:r>
            <a:r>
              <a:rPr lang="en-US" sz="2200" dirty="0"/>
              <a:t> </a:t>
            </a:r>
            <a:r>
              <a:rPr lang="en-US" sz="2200" dirty="0" err="1"/>
              <a:t>tasoa</a:t>
            </a:r>
            <a:r>
              <a:rPr lang="en-US" sz="2200" dirty="0"/>
              <a:t> ja </a:t>
            </a:r>
            <a:r>
              <a:rPr lang="en-US" sz="2200" dirty="0" err="1"/>
              <a:t>laajuutta</a:t>
            </a:r>
            <a:endParaRPr lang="fi-FI" sz="2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14624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seuraavaksi?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Aiheen pohtiminen ja valinta</a:t>
            </a:r>
          </a:p>
          <a:p>
            <a:r>
              <a:rPr lang="fi-FI" dirty="0"/>
              <a:t>Yhteys ohjaajaan (tai keskustele aiheesta ja ohjaajasta kurssin vastuuopettajan kanssa) =&gt; </a:t>
            </a:r>
            <a:r>
              <a:rPr lang="fi-FI" b="1" dirty="0"/>
              <a:t>ilmoita aiheesi ja ohjaajasi </a:t>
            </a:r>
            <a:r>
              <a:rPr lang="fi-FI" b="1" dirty="0" err="1"/>
              <a:t>MyCoursesiin</a:t>
            </a:r>
            <a:endParaRPr lang="fi-FI" b="1" dirty="0"/>
          </a:p>
          <a:p>
            <a:r>
              <a:rPr lang="fi-FI" dirty="0"/>
              <a:t>Tutkimussuunnitelman / työsuunnitelman laatiminen:</a:t>
            </a:r>
          </a:p>
          <a:p>
            <a:pPr lvl="1"/>
            <a:r>
              <a:rPr lang="fi-FI" dirty="0"/>
              <a:t>Mikä on tutkittava ilmiö?</a:t>
            </a:r>
          </a:p>
          <a:p>
            <a:pPr lvl="1"/>
            <a:r>
              <a:rPr lang="fi-FI" dirty="0"/>
              <a:t>Mikä on kandityön tavoite?</a:t>
            </a:r>
          </a:p>
          <a:p>
            <a:pPr lvl="1"/>
            <a:r>
              <a:rPr lang="fi-FI" dirty="0"/>
              <a:t>Millaisiin tutkimuskysymyksiin kandityö pyrkii vastaamaan?</a:t>
            </a:r>
          </a:p>
          <a:p>
            <a:pPr lvl="1"/>
            <a:r>
              <a:rPr lang="fi-FI" dirty="0"/>
              <a:t>Miksi aihe on relevantti ja ketä se mahdollisesti kiinnostaa?</a:t>
            </a:r>
          </a:p>
          <a:p>
            <a:pPr lvl="1"/>
            <a:r>
              <a:rPr lang="fi-FI" dirty="0"/>
              <a:t>Mihin teoria- tai tietopohjaan työ rakentuu (jos tiedossa)?</a:t>
            </a:r>
          </a:p>
          <a:p>
            <a:pPr lvl="1"/>
            <a:r>
              <a:rPr lang="fi-FI" dirty="0"/>
              <a:t>Aikataulu työskentelyn tueksi   </a:t>
            </a:r>
          </a:p>
          <a:p>
            <a:r>
              <a:rPr lang="fi-FI" b="1" dirty="0"/>
              <a:t>Valmistaudu</a:t>
            </a:r>
            <a:r>
              <a:rPr lang="fi-FI" dirty="0"/>
              <a:t> ensi viikon luentoon ”Kandityön tiedonhaku, elektroniset tietokannat” tutustumalla tiedonhakutehtävään </a:t>
            </a:r>
          </a:p>
        </p:txBody>
      </p:sp>
    </p:spTree>
    <p:extLst>
      <p:ext uri="{BB962C8B-B14F-4D97-AF65-F5344CB8AC3E}">
        <p14:creationId xmlns:p14="http://schemas.microsoft.com/office/powerpoint/2010/main" val="41171791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4"/>
          <p:cNvSpPr>
            <a:spLocks noGrp="1"/>
          </p:cNvSpPr>
          <p:nvPr>
            <p:ph type="ctrTitle" idx="4294967295"/>
          </p:nvPr>
        </p:nvSpPr>
        <p:spPr>
          <a:xfrm>
            <a:off x="568411" y="2093355"/>
            <a:ext cx="7772400" cy="1470025"/>
          </a:xfrm>
        </p:spPr>
        <p:txBody>
          <a:bodyPr/>
          <a:lstStyle/>
          <a:p>
            <a:pPr eaLnBrk="1" hangingPunct="1"/>
            <a:r>
              <a:rPr lang="fi-FI" dirty="0">
                <a:solidFill>
                  <a:srgbClr val="009999"/>
                </a:solidFill>
              </a:rPr>
              <a:t>Tiede ja tieteen pelisäännöt</a:t>
            </a:r>
          </a:p>
        </p:txBody>
      </p:sp>
    </p:spTree>
    <p:extLst>
      <p:ext uri="{BB962C8B-B14F-4D97-AF65-F5344CB8AC3E}">
        <p14:creationId xmlns:p14="http://schemas.microsoft.com/office/powerpoint/2010/main" val="23997460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>
                <a:solidFill>
                  <a:srgbClr val="009999"/>
                </a:solidFill>
              </a:rPr>
              <a:t>Tieteen tuntomerkkejä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844675"/>
            <a:ext cx="7985125" cy="38735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sz="2000" b="1"/>
              <a:t>Autonomisuus </a:t>
            </a:r>
          </a:p>
          <a:p>
            <a:pPr lvl="1" eaLnBrk="1" hangingPunct="1">
              <a:lnSpc>
                <a:spcPct val="90000"/>
              </a:lnSpc>
            </a:pPr>
            <a:r>
              <a:rPr lang="fi-FI"/>
              <a:t>Tieteen harjoittaminen tapahtuu tiedeyhteisössä, joka valvoo tieteellisyyden standardeja</a:t>
            </a:r>
          </a:p>
          <a:p>
            <a:pPr eaLnBrk="1" hangingPunct="1">
              <a:lnSpc>
                <a:spcPct val="90000"/>
              </a:lnSpc>
            </a:pPr>
            <a:r>
              <a:rPr lang="fi-FI" sz="2000" b="1"/>
              <a:t>Edistävyys</a:t>
            </a:r>
          </a:p>
          <a:p>
            <a:pPr lvl="1" eaLnBrk="1" hangingPunct="1">
              <a:lnSpc>
                <a:spcPct val="90000"/>
              </a:lnSpc>
            </a:pPr>
            <a:r>
              <a:rPr lang="fi-FI"/>
              <a:t>Tiede etsii luovasti uusia totuuksia ja pyrkii järjestelmällisesti eliminoimaan aikaisempia virheitä</a:t>
            </a:r>
          </a:p>
          <a:p>
            <a:pPr eaLnBrk="1" hangingPunct="1">
              <a:lnSpc>
                <a:spcPct val="90000"/>
              </a:lnSpc>
            </a:pPr>
            <a:r>
              <a:rPr lang="fi-FI" sz="2000" b="1"/>
              <a:t>Kriittisyys</a:t>
            </a:r>
          </a:p>
          <a:p>
            <a:pPr lvl="1" eaLnBrk="1" hangingPunct="1">
              <a:lnSpc>
                <a:spcPct val="90000"/>
              </a:lnSpc>
            </a:pPr>
            <a:r>
              <a:rPr lang="fi-FI"/>
              <a:t>Tutkija soveltaa tieteen menetelmiä siten, että virheiden mahdollisuus on mahdollisimman vähäinen</a:t>
            </a:r>
          </a:p>
          <a:p>
            <a:pPr lvl="1" eaLnBrk="1" hangingPunct="1">
              <a:lnSpc>
                <a:spcPct val="90000"/>
              </a:lnSpc>
            </a:pPr>
            <a:r>
              <a:rPr lang="fi-FI"/>
              <a:t>Tiede on julkista ja avointa; tieteen tulokset voidaan asettaa kyseenalaisiksi </a:t>
            </a:r>
          </a:p>
          <a:p>
            <a:pPr lvl="1" eaLnBrk="1" hangingPunct="1">
              <a:lnSpc>
                <a:spcPct val="90000"/>
              </a:lnSpc>
            </a:pPr>
            <a:r>
              <a:rPr lang="fi-FI"/>
              <a:t>Tiedeyhteisö käy kriittistä keskustelua esitetyistä tuloksista</a:t>
            </a:r>
          </a:p>
          <a:p>
            <a:pPr lvl="1" eaLnBrk="1" hangingPunct="1">
              <a:lnSpc>
                <a:spcPct val="90000"/>
              </a:lnSpc>
            </a:pPr>
            <a:endParaRPr lang="fi-FI"/>
          </a:p>
        </p:txBody>
      </p:sp>
      <p:sp>
        <p:nvSpPr>
          <p:cNvPr id="45059" name="Text Box 4"/>
          <p:cNvSpPr txBox="1">
            <a:spLocks noChangeArrowheads="1"/>
          </p:cNvSpPr>
          <p:nvPr/>
        </p:nvSpPr>
        <p:spPr bwMode="auto">
          <a:xfrm>
            <a:off x="5508625" y="5516563"/>
            <a:ext cx="24495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/>
              <a:t>(Niiniluoto, 2002)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5219700" y="981075"/>
            <a:ext cx="3600450" cy="36671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9999">
                  <a:alpha val="41000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i-FI">
                <a:latin typeface="+mn-lt"/>
              </a:rPr>
              <a:t>Esität opinnäytteesi julkisesti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4932363" y="1484313"/>
            <a:ext cx="3960812" cy="366712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9999">
                  <a:alpha val="41000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i-FI">
                <a:latin typeface="+mn-lt"/>
              </a:rPr>
              <a:t>Osallistut tieteelliseen keskusteluun</a:t>
            </a:r>
          </a:p>
        </p:txBody>
      </p:sp>
    </p:spTree>
    <p:extLst>
      <p:ext uri="{BB962C8B-B14F-4D97-AF65-F5344CB8AC3E}">
        <p14:creationId xmlns:p14="http://schemas.microsoft.com/office/powerpoint/2010/main" val="16007486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solidFill>
                  <a:srgbClr val="009999"/>
                </a:solidFill>
              </a:rPr>
              <a:t>Tiede on…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844675"/>
            <a:ext cx="7985125" cy="38735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fi-FI" sz="2000" b="1" dirty="0"/>
              <a:t>Systemaattista</a:t>
            </a:r>
            <a:r>
              <a:rPr lang="fi-FI" sz="2000" dirty="0"/>
              <a:t> uuden tiedon tuottamista</a:t>
            </a:r>
          </a:p>
          <a:p>
            <a:pPr lvl="1" eaLnBrk="1" hangingPunct="1">
              <a:lnSpc>
                <a:spcPct val="90000"/>
              </a:lnSpc>
            </a:pPr>
            <a:r>
              <a:rPr lang="fi-FI" dirty="0"/>
              <a:t>Uuden tieteellisen tiedon luominen on organisoitu tiedeyhteisöihin</a:t>
            </a:r>
          </a:p>
          <a:p>
            <a:pPr lvl="2" eaLnBrk="1" hangingPunct="1">
              <a:lnSpc>
                <a:spcPct val="90000"/>
              </a:lnSpc>
            </a:pPr>
            <a:r>
              <a:rPr lang="fi-FI" sz="2000" dirty="0"/>
              <a:t>Yliopistot, tutkimuslaitokset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/>
              <a:t>Tietoa</a:t>
            </a:r>
            <a:r>
              <a:rPr lang="en-US" dirty="0"/>
              <a:t> </a:t>
            </a:r>
            <a:r>
              <a:rPr lang="en-US" dirty="0" err="1"/>
              <a:t>kerätään</a:t>
            </a:r>
            <a:r>
              <a:rPr lang="en-US" dirty="0"/>
              <a:t> </a:t>
            </a:r>
            <a:r>
              <a:rPr lang="en-US" dirty="0" err="1"/>
              <a:t>järjestelmällisesti</a:t>
            </a:r>
            <a:endParaRPr lang="fi-FI" dirty="0"/>
          </a:p>
          <a:p>
            <a:pPr lvl="1" eaLnBrk="1" hangingPunct="1">
              <a:lnSpc>
                <a:spcPct val="90000"/>
              </a:lnSpc>
            </a:pPr>
            <a:r>
              <a:rPr lang="fi-FI" dirty="0"/>
              <a:t>Tulokset kootaan ”systemaattisiksi tiedon järjestelmiksi”: </a:t>
            </a:r>
          </a:p>
          <a:p>
            <a:pPr lvl="2" eaLnBrk="1" hangingPunct="1">
              <a:lnSpc>
                <a:spcPct val="90000"/>
              </a:lnSpc>
            </a:pPr>
            <a:r>
              <a:rPr lang="fi-FI" sz="2000" dirty="0"/>
              <a:t>Teoriat ja mallit, käsitejärjestelmät jne.</a:t>
            </a:r>
          </a:p>
          <a:p>
            <a:pPr eaLnBrk="1" hangingPunct="1">
              <a:lnSpc>
                <a:spcPct val="90000"/>
              </a:lnSpc>
            </a:pPr>
            <a:endParaRPr lang="fi-FI" sz="2000" dirty="0"/>
          </a:p>
          <a:p>
            <a:pPr eaLnBrk="1" hangingPunct="1">
              <a:lnSpc>
                <a:spcPct val="90000"/>
              </a:lnSpc>
            </a:pPr>
            <a:r>
              <a:rPr lang="fi-FI" sz="2000" b="1" dirty="0"/>
              <a:t>Rationaalista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Perustellut</a:t>
            </a:r>
            <a:r>
              <a:rPr lang="en-US" dirty="0"/>
              <a:t> </a:t>
            </a:r>
            <a:r>
              <a:rPr lang="en-US" dirty="0" err="1"/>
              <a:t>valinnat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err="1"/>
              <a:t>Johdonmukaisuus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err="1"/>
              <a:t>Merkitykselliset</a:t>
            </a:r>
            <a:r>
              <a:rPr lang="en-US" dirty="0"/>
              <a:t> </a:t>
            </a:r>
            <a:r>
              <a:rPr lang="en-US" dirty="0" err="1"/>
              <a:t>ongelmat</a:t>
            </a:r>
            <a:endParaRPr lang="fi-FI" dirty="0"/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3779838" y="981075"/>
            <a:ext cx="5184775" cy="6413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9999">
                  <a:alpha val="4100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i-FI" dirty="0">
                <a:latin typeface="+mn-lt"/>
              </a:rPr>
              <a:t>Kykenet soveltamaan tieteellisen työskentelyn periaatteita omaan opinnäytteeseesi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779838" y="4223916"/>
            <a:ext cx="5184775" cy="92333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9999">
                  <a:alpha val="4100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</a:rPr>
              <a:t>Tutkimussuunnitelma</a:t>
            </a:r>
            <a:r>
              <a:rPr lang="en-US" dirty="0">
                <a:latin typeface="+mn-lt"/>
              </a:rPr>
              <a:t> on </a:t>
            </a:r>
            <a:r>
              <a:rPr lang="en-US" dirty="0" err="1">
                <a:latin typeface="+mn-lt"/>
              </a:rPr>
              <a:t>usein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ensimmäinen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kommunikointiväline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tiedeyhteisön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kanssa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omasta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tutkimusaiheestasi</a:t>
            </a:r>
            <a:endParaRPr lang="fi-FI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757744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>
                <a:solidFill>
                  <a:srgbClr val="009999"/>
                </a:solidFill>
              </a:rPr>
              <a:t>Tutkimusteksti</a:t>
            </a:r>
            <a:endParaRPr lang="en-US">
              <a:solidFill>
                <a:srgbClr val="009999"/>
              </a:solidFill>
            </a:endParaRPr>
          </a:p>
        </p:txBody>
      </p:sp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557338"/>
            <a:ext cx="7985125" cy="413543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fi-FI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i-FI" sz="2000" b="1" dirty="0"/>
              <a:t>Lukijan pitää ymmärtää</a:t>
            </a:r>
          </a:p>
          <a:p>
            <a:pPr eaLnBrk="1" hangingPunct="1">
              <a:lnSpc>
                <a:spcPct val="90000"/>
              </a:lnSpc>
            </a:pPr>
            <a:r>
              <a:rPr lang="fi-FI" sz="2000" dirty="0"/>
              <a:t>Mitä on tutkittu</a:t>
            </a:r>
          </a:p>
          <a:p>
            <a:pPr eaLnBrk="1" hangingPunct="1">
              <a:lnSpc>
                <a:spcPct val="90000"/>
              </a:lnSpc>
            </a:pPr>
            <a:r>
              <a:rPr lang="fi-FI" sz="2000" dirty="0"/>
              <a:t>Miten on tutkimuksen toteutuksessa menetelty</a:t>
            </a:r>
          </a:p>
          <a:p>
            <a:pPr eaLnBrk="1" hangingPunct="1">
              <a:lnSpc>
                <a:spcPct val="90000"/>
              </a:lnSpc>
            </a:pPr>
            <a:r>
              <a:rPr lang="fi-FI" sz="2000" dirty="0"/>
              <a:t>Miksi on tutkimus tehty valitulla tavalla</a:t>
            </a:r>
          </a:p>
          <a:p>
            <a:pPr eaLnBrk="1" hangingPunct="1">
              <a:lnSpc>
                <a:spcPct val="90000"/>
              </a:lnSpc>
            </a:pPr>
            <a:r>
              <a:rPr lang="fi-FI" sz="2000" dirty="0"/>
              <a:t>Mitä tuloksia on saatu</a:t>
            </a:r>
          </a:p>
          <a:p>
            <a:pPr eaLnBrk="1" hangingPunct="1">
              <a:lnSpc>
                <a:spcPct val="90000"/>
              </a:lnSpc>
            </a:pPr>
            <a:r>
              <a:rPr lang="fi-FI" sz="2000" dirty="0"/>
              <a:t>Miten tuloksia on tulkittu</a:t>
            </a:r>
          </a:p>
          <a:p>
            <a:pPr eaLnBrk="1" hangingPunct="1">
              <a:lnSpc>
                <a:spcPct val="90000"/>
              </a:lnSpc>
            </a:pPr>
            <a:r>
              <a:rPr lang="fi-FI" sz="2000" dirty="0"/>
              <a:t>Miten tuloksia voidaan edelleen tulkita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i-FI" sz="1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dirty="0">
                <a:sym typeface="Wingdings" panose="05000000000000000000" pitchFamily="2" charset="2"/>
              </a:rPr>
              <a:t> </a:t>
            </a:r>
            <a:r>
              <a:rPr lang="en-US" sz="2000" dirty="0" err="1">
                <a:sym typeface="Wingdings" panose="05000000000000000000" pitchFamily="2" charset="2"/>
              </a:rPr>
              <a:t>Tutkimuksen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tulokset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ovat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vahvistettavissa</a:t>
            </a:r>
            <a:endParaRPr lang="fi-FI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i-FI" sz="1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i-FI" sz="1800" dirty="0"/>
              <a:t>(</a:t>
            </a:r>
            <a:r>
              <a:rPr lang="fi-FI" sz="1800" noProof="1"/>
              <a:t>Hirsjärvi, Remes &amp; Sajavaara, 2007</a:t>
            </a:r>
            <a:r>
              <a:rPr lang="fi-FI" sz="1800" dirty="0"/>
              <a:t>)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5003800" y="1052513"/>
            <a:ext cx="3960813" cy="6413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9999">
                  <a:alpha val="41000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i-FI">
                <a:latin typeface="+mn-lt"/>
              </a:rPr>
              <a:t>Kirjoitat opinnäytteesi tieteellisen tutkimustekstin sääntöjä noudattaen</a:t>
            </a:r>
          </a:p>
        </p:txBody>
      </p:sp>
    </p:spTree>
    <p:extLst>
      <p:ext uri="{BB962C8B-B14F-4D97-AF65-F5344CB8AC3E}">
        <p14:creationId xmlns:p14="http://schemas.microsoft.com/office/powerpoint/2010/main" val="6233431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7985125" cy="708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i-FI" dirty="0">
                <a:solidFill>
                  <a:srgbClr val="009999"/>
                </a:solidFill>
              </a:rPr>
              <a:t>Tiede ei perustu arkihavaintoihin eikä arkiajatteluun… </a:t>
            </a:r>
            <a:br>
              <a:rPr lang="fi-FI" dirty="0">
                <a:solidFill>
                  <a:srgbClr val="009999"/>
                </a:solidFill>
              </a:rPr>
            </a:br>
            <a:endParaRPr lang="fi-FI" dirty="0">
              <a:solidFill>
                <a:srgbClr val="009999"/>
              </a:solidFill>
            </a:endParaRPr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fi-FI" sz="1900" dirty="0"/>
          </a:p>
          <a:p>
            <a:r>
              <a:rPr lang="en-US" dirty="0" err="1"/>
              <a:t>Arkiajattelun</a:t>
            </a:r>
            <a:r>
              <a:rPr lang="en-US" dirty="0"/>
              <a:t> </a:t>
            </a:r>
            <a:r>
              <a:rPr lang="en-US" dirty="0" err="1"/>
              <a:t>piirteitä</a:t>
            </a:r>
            <a:endParaRPr lang="en-US" dirty="0"/>
          </a:p>
          <a:p>
            <a:pPr marL="400050" lvl="1" indent="0">
              <a:buNone/>
            </a:pPr>
            <a:endParaRPr lang="fi-FI" dirty="0"/>
          </a:p>
          <a:p>
            <a:pPr lvl="1"/>
            <a:r>
              <a:rPr lang="fi-FI" dirty="0"/>
              <a:t>Epäluotettavat havainnot</a:t>
            </a:r>
          </a:p>
          <a:p>
            <a:pPr lvl="1"/>
            <a:r>
              <a:rPr lang="fi-FI" dirty="0"/>
              <a:t>Selektiiviset havainnot</a:t>
            </a:r>
          </a:p>
          <a:p>
            <a:pPr lvl="1"/>
            <a:r>
              <a:rPr lang="fi-FI" dirty="0"/>
              <a:t>Liiallinen yleistäminen</a:t>
            </a:r>
          </a:p>
          <a:p>
            <a:pPr lvl="1"/>
            <a:r>
              <a:rPr lang="fi-FI" dirty="0"/>
              <a:t>Puutteellinen päättely</a:t>
            </a:r>
          </a:p>
          <a:p>
            <a:pPr lvl="1"/>
            <a:r>
              <a:rPr lang="fi-FI" dirty="0"/>
              <a:t>Lyhytjänteisyys</a:t>
            </a:r>
          </a:p>
          <a:p>
            <a:pPr lvl="1"/>
            <a:r>
              <a:rPr lang="fi-FI" dirty="0"/>
              <a:t>Asioiden tarkastelu irrallaan asiayhteydestään</a:t>
            </a:r>
          </a:p>
          <a:p>
            <a:pPr marL="857250" lvl="2" indent="0">
              <a:buNone/>
            </a:pPr>
            <a:endParaRPr lang="en-US" sz="2000" dirty="0"/>
          </a:p>
          <a:p>
            <a:pPr eaLnBrk="1" hangingPunct="1">
              <a:buFontTx/>
              <a:buNone/>
            </a:pPr>
            <a:endParaRPr lang="fi-FI" sz="1900" b="1" dirty="0"/>
          </a:p>
          <a:p>
            <a:pPr eaLnBrk="1" hangingPunct="1"/>
            <a:endParaRPr lang="en-US" dirty="0"/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5364163" y="1196975"/>
            <a:ext cx="3600450" cy="6413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9999">
                  <a:alpha val="41000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i-FI">
                <a:latin typeface="+mn-lt"/>
              </a:rPr>
              <a:t>Tunnistat tieteellisen tiedon ja arkiajattelun eron</a:t>
            </a:r>
          </a:p>
        </p:txBody>
      </p:sp>
    </p:spTree>
    <p:extLst>
      <p:ext uri="{BB962C8B-B14F-4D97-AF65-F5344CB8AC3E}">
        <p14:creationId xmlns:p14="http://schemas.microsoft.com/office/powerpoint/2010/main" val="34123389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Hyvä tieteellinen käytäntö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”Tieteellinen tutkimus voi olla eettisesti hyväksyttävää ja luotettavaa ja sen tulokset uskottavia vain, jos tutkimus on suoritettu hyvän tieteellisen käytännön edellyttämällä tavalla” (</a:t>
            </a:r>
            <a:r>
              <a:rPr lang="en-US" sz="1800" noProof="1">
                <a:hlinkClick r:id="rId2"/>
              </a:rPr>
              <a:t>http://www.tenk.fi</a:t>
            </a:r>
            <a:r>
              <a:rPr lang="en-US" sz="1800" noProof="1"/>
              <a:t>) </a:t>
            </a:r>
            <a:r>
              <a:rPr lang="fi-FI" sz="1800" dirty="0"/>
              <a:t>tutkimuseettinen neuvottelukunta 13.1.2014).</a:t>
            </a:r>
          </a:p>
          <a:p>
            <a:pPr lvl="1"/>
            <a:endParaRPr lang="fi-FI" sz="1400" dirty="0"/>
          </a:p>
          <a:p>
            <a:pPr lvl="1"/>
            <a:endParaRPr lang="fi-FI" sz="1400" dirty="0"/>
          </a:p>
          <a:p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5373591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Hyvän tieteellisen käytännön keskeisiä lähtökohtia (TENK, 2012)…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399" y="1584000"/>
            <a:ext cx="8212785" cy="41364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i-FI" sz="2000" dirty="0"/>
              <a:t>Tutkimuksessa tiedeyhteisön tunnustamia toimintatavat ovat rehellisyys, yleinen huomaavaisuus ja tarkkuus tutkimustyössä, tulosten tallentamisessa ja esittämisessä sekä tutkimusten arvioinnissa.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000" dirty="0"/>
              <a:t>Sovelletaan tieteellisen tutkimuksen kriteerien mukaisia ja eettisesti kestäviä tiedonhankinta-, tutkimus- ja arviointimenetelmiä.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000" dirty="0"/>
              <a:t>Toisten tutkijoiden työn ja saavutusten ottaminen huomioon, viittaaminen asianmukaisella tavalla.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000" dirty="0"/>
              <a:t>Tutkimuksen suunnittelu, toteuttaminen ja raportointi sekä aineistojen tallennus tieteelliselle tiedolle asetettujen vaatimusten mukaisesti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000" dirty="0"/>
              <a:t>Tarvittavien tutkimuslupien hankkiminen, tarvittaessa eettinen ennakkoarviointi</a:t>
            </a:r>
          </a:p>
          <a:p>
            <a:pPr marL="457200" indent="-457200">
              <a:buFont typeface="+mj-lt"/>
              <a:buAutoNum type="arabicPeriod"/>
            </a:pP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8893785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</a:t>
            </a:r>
            <a:r>
              <a:rPr lang="en-US" dirty="0" err="1"/>
              <a:t>jatkuu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fi-FI" sz="2000" dirty="0"/>
              <a:t>Ennen tutkimuksen aloittamista tai tutkijoiden rekrytointia sovitaan työnantajan, vastuullisen tutkijan ja ryhmän jäsenten oikeudet, </a:t>
            </a:r>
            <a:r>
              <a:rPr lang="fi-FI" sz="2000" dirty="0" err="1"/>
              <a:t>tekijyyttä</a:t>
            </a:r>
            <a:r>
              <a:rPr lang="fi-FI" sz="2000" dirty="0"/>
              <a:t> koskevat periaatteet, vastuut ja velvollisuudet sekä aineistojen käyttöoikeuksia koskevat kysymykset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fi-FI" sz="2000" dirty="0"/>
              <a:t>Rahoituslähteet, merkitykselliset sitoumukset ilmoitetaan asianosaisille ja tutkimukseen osallistuville ja raportoidaan tuloksia julkistettaessa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sz="2000" dirty="0" err="1"/>
              <a:t>Tutkijat</a:t>
            </a:r>
            <a:r>
              <a:rPr lang="en-US" sz="2000" dirty="0"/>
              <a:t> </a:t>
            </a:r>
            <a:r>
              <a:rPr lang="en-US" sz="2000" dirty="0" err="1"/>
              <a:t>pidättäytyvät</a:t>
            </a:r>
            <a:r>
              <a:rPr lang="en-US" sz="2000" dirty="0"/>
              <a:t> </a:t>
            </a:r>
            <a:r>
              <a:rPr lang="en-US" sz="2000" dirty="0" err="1"/>
              <a:t>kaikista</a:t>
            </a:r>
            <a:r>
              <a:rPr lang="en-US" sz="2000" dirty="0"/>
              <a:t> </a:t>
            </a:r>
            <a:r>
              <a:rPr lang="en-US" sz="2000" dirty="0" err="1"/>
              <a:t>tieteeseen</a:t>
            </a:r>
            <a:r>
              <a:rPr lang="en-US" sz="2000" dirty="0"/>
              <a:t> ja </a:t>
            </a:r>
            <a:r>
              <a:rPr lang="en-US" sz="2000" dirty="0" err="1"/>
              <a:t>tutkimukseen</a:t>
            </a:r>
            <a:r>
              <a:rPr lang="en-US" sz="2000" dirty="0"/>
              <a:t> </a:t>
            </a:r>
            <a:r>
              <a:rPr lang="en-US" sz="2000" dirty="0" err="1"/>
              <a:t>liittyvistä</a:t>
            </a:r>
            <a:r>
              <a:rPr lang="en-US" sz="2000" dirty="0"/>
              <a:t> </a:t>
            </a:r>
            <a:r>
              <a:rPr lang="en-US" sz="2000" dirty="0" err="1"/>
              <a:t>arviointi</a:t>
            </a:r>
            <a:r>
              <a:rPr lang="en-US" sz="2000" dirty="0"/>
              <a:t>- ja </a:t>
            </a:r>
            <a:r>
              <a:rPr lang="en-US" sz="2000" dirty="0" err="1"/>
              <a:t>päätöksentekotilanteista</a:t>
            </a:r>
            <a:r>
              <a:rPr lang="en-US" sz="2000" dirty="0"/>
              <a:t>, </a:t>
            </a:r>
            <a:r>
              <a:rPr lang="en-US" sz="2000" dirty="0" err="1"/>
              <a:t>jos</a:t>
            </a:r>
            <a:r>
              <a:rPr lang="en-US" sz="2000" dirty="0"/>
              <a:t> on </a:t>
            </a:r>
            <a:r>
              <a:rPr lang="en-US" sz="2000" dirty="0" err="1"/>
              <a:t>syytä</a:t>
            </a:r>
            <a:r>
              <a:rPr lang="en-US" sz="2000" dirty="0"/>
              <a:t> </a:t>
            </a:r>
            <a:r>
              <a:rPr lang="en-US" sz="2000" dirty="0" err="1"/>
              <a:t>epäillä</a:t>
            </a:r>
            <a:r>
              <a:rPr lang="en-US" sz="2000" dirty="0"/>
              <a:t> </a:t>
            </a:r>
            <a:r>
              <a:rPr lang="en-US" sz="2000" dirty="0" err="1"/>
              <a:t>heidän</a:t>
            </a:r>
            <a:r>
              <a:rPr lang="en-US" sz="2000" dirty="0"/>
              <a:t> </a:t>
            </a:r>
            <a:r>
              <a:rPr lang="en-US" sz="2000" dirty="0" err="1"/>
              <a:t>olevan</a:t>
            </a:r>
            <a:r>
              <a:rPr lang="en-US" sz="2000" dirty="0"/>
              <a:t> </a:t>
            </a:r>
            <a:r>
              <a:rPr lang="en-US" sz="2000" dirty="0" err="1"/>
              <a:t>esteellisiä</a:t>
            </a:r>
            <a:r>
              <a:rPr lang="en-US" sz="2000" dirty="0"/>
              <a:t>.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sz="2000" dirty="0" err="1"/>
              <a:t>Tutkimusorganisaatiossa</a:t>
            </a:r>
            <a:r>
              <a:rPr lang="en-US" sz="2000" dirty="0"/>
              <a:t> </a:t>
            </a:r>
            <a:r>
              <a:rPr lang="en-US" sz="2000" dirty="0" err="1"/>
              <a:t>noudatetaan</a:t>
            </a:r>
            <a:r>
              <a:rPr lang="en-US" sz="2000" dirty="0"/>
              <a:t> </a:t>
            </a:r>
            <a:r>
              <a:rPr lang="en-US" sz="2000" dirty="0" err="1"/>
              <a:t>hyvää</a:t>
            </a:r>
            <a:r>
              <a:rPr lang="en-US" sz="2000" dirty="0"/>
              <a:t> </a:t>
            </a:r>
            <a:r>
              <a:rPr lang="en-US" sz="2000" dirty="0" err="1"/>
              <a:t>henkilöstö</a:t>
            </a:r>
            <a:r>
              <a:rPr lang="en-US" sz="2000" dirty="0"/>
              <a:t>- ja </a:t>
            </a:r>
            <a:r>
              <a:rPr lang="en-US" sz="2000" dirty="0" err="1"/>
              <a:t>taloushallintoa</a:t>
            </a:r>
            <a:r>
              <a:rPr lang="en-US" sz="2000" dirty="0"/>
              <a:t> </a:t>
            </a:r>
            <a:r>
              <a:rPr lang="en-US" sz="2000" dirty="0" err="1"/>
              <a:t>sekä</a:t>
            </a:r>
            <a:r>
              <a:rPr lang="en-US" sz="2000" dirty="0"/>
              <a:t> </a:t>
            </a:r>
            <a:r>
              <a:rPr lang="en-US" sz="2000" dirty="0" err="1"/>
              <a:t>otetaan</a:t>
            </a:r>
            <a:r>
              <a:rPr lang="en-US" sz="2000" dirty="0"/>
              <a:t> </a:t>
            </a:r>
            <a:r>
              <a:rPr lang="en-US" sz="2000" dirty="0" err="1"/>
              <a:t>huomioon</a:t>
            </a:r>
            <a:r>
              <a:rPr lang="en-US" sz="2000" dirty="0"/>
              <a:t> </a:t>
            </a:r>
            <a:r>
              <a:rPr lang="en-US" sz="2000" dirty="0" err="1"/>
              <a:t>tietosuojaa</a:t>
            </a:r>
            <a:r>
              <a:rPr lang="en-US" sz="2000" dirty="0"/>
              <a:t> </a:t>
            </a:r>
            <a:r>
              <a:rPr lang="en-US" sz="2000" dirty="0" err="1"/>
              <a:t>koskevat</a:t>
            </a:r>
            <a:r>
              <a:rPr lang="en-US" sz="2000" dirty="0"/>
              <a:t> </a:t>
            </a:r>
            <a:r>
              <a:rPr lang="en-US" sz="2000" dirty="0" err="1"/>
              <a:t>kysymykset</a:t>
            </a:r>
            <a:r>
              <a:rPr lang="en-US" sz="2000" dirty="0"/>
              <a:t>.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973773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Luennon</a:t>
            </a:r>
            <a:r>
              <a:rPr lang="en-US" dirty="0"/>
              <a:t> </a:t>
            </a:r>
            <a:r>
              <a:rPr lang="en-US" dirty="0" err="1"/>
              <a:t>ohjelma</a:t>
            </a:r>
            <a:r>
              <a:rPr lang="en-US" dirty="0"/>
              <a:t>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72400" y="1457000"/>
            <a:ext cx="7988400" cy="413640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endParaRPr lang="fi-FI" b="1" dirty="0">
              <a:solidFill>
                <a:srgbClr val="006600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Tärkein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viesti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r>
              <a:rPr lang="en-US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aloita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heti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!</a:t>
            </a:r>
            <a:endParaRPr lang="fi-FI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Osaamistavoitteet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endParaRPr lang="fi-FI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fi-FI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Mikä on kandidaatintyö? </a:t>
            </a:r>
          </a:p>
          <a:p>
            <a:pPr lvl="1">
              <a:lnSpc>
                <a:spcPct val="90000"/>
              </a:lnSpc>
            </a:pPr>
            <a:r>
              <a:rPr lang="fi-FI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Vaatimukset ja arviointi</a:t>
            </a:r>
          </a:p>
          <a:p>
            <a:pPr marL="0" indent="0">
              <a:lnSpc>
                <a:spcPct val="90000"/>
              </a:lnSpc>
              <a:buNone/>
            </a:pPr>
            <a:endParaRPr lang="fi-FI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fi-FI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Kandidaatintyön aiheet</a:t>
            </a:r>
          </a:p>
          <a:p>
            <a:pPr>
              <a:lnSpc>
                <a:spcPct val="90000"/>
              </a:lnSpc>
            </a:pPr>
            <a:endParaRPr lang="fi-FI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fi-FI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Seminaarin toteutus ja aikataulu</a:t>
            </a:r>
          </a:p>
          <a:p>
            <a:pPr>
              <a:lnSpc>
                <a:spcPct val="90000"/>
              </a:lnSpc>
            </a:pPr>
            <a:endParaRPr lang="fi-FI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fi-FI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Tiede ja tieteen pelisäännöt</a:t>
            </a:r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204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471488" y="488950"/>
            <a:ext cx="7988300" cy="1081088"/>
          </a:xfrm>
        </p:spPr>
        <p:txBody>
          <a:bodyPr/>
          <a:lstStyle/>
          <a:p>
            <a:pPr eaLnBrk="1" hangingPunct="1"/>
            <a:r>
              <a:rPr lang="fi-FI" sz="2700" dirty="0">
                <a:solidFill>
                  <a:schemeClr val="accent1"/>
                </a:solidFill>
              </a:rPr>
              <a:t>Hyvän tieteellisen käytännön loukkaukset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idx="1"/>
          </p:nvPr>
        </p:nvSpPr>
        <p:spPr>
          <a:xfrm>
            <a:off x="312516" y="1557338"/>
            <a:ext cx="8507393" cy="424815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endParaRPr lang="fi-FI" sz="1900" dirty="0">
              <a:solidFill>
                <a:srgbClr val="006666"/>
              </a:solidFill>
            </a:endParaRPr>
          </a:p>
          <a:p>
            <a:pPr>
              <a:lnSpc>
                <a:spcPct val="70000"/>
              </a:lnSpc>
            </a:pPr>
            <a:r>
              <a:rPr lang="fi-FI" dirty="0">
                <a:solidFill>
                  <a:srgbClr val="006666"/>
                </a:solidFill>
              </a:rPr>
              <a:t>Hyvän tieteellisen käytännön loukkaukset jaotellaan  kahteen kategoriaan, jotka ovat: </a:t>
            </a:r>
          </a:p>
          <a:p>
            <a:pPr>
              <a:lnSpc>
                <a:spcPct val="70000"/>
              </a:lnSpc>
            </a:pPr>
            <a:endParaRPr lang="fi-FI" dirty="0">
              <a:solidFill>
                <a:srgbClr val="006666"/>
              </a:solidFill>
            </a:endParaRPr>
          </a:p>
          <a:p>
            <a:pPr lvl="1">
              <a:lnSpc>
                <a:spcPct val="70000"/>
              </a:lnSpc>
            </a:pPr>
            <a:r>
              <a:rPr lang="fi-FI" sz="2400" dirty="0">
                <a:solidFill>
                  <a:srgbClr val="006666"/>
                </a:solidFill>
              </a:rPr>
              <a:t>vilppi tieteellisessä toiminnassa</a:t>
            </a:r>
          </a:p>
          <a:p>
            <a:pPr lvl="1">
              <a:lnSpc>
                <a:spcPct val="70000"/>
              </a:lnSpc>
            </a:pPr>
            <a:endParaRPr lang="fi-FI" sz="2400" dirty="0">
              <a:solidFill>
                <a:srgbClr val="006666"/>
              </a:solidFill>
            </a:endParaRPr>
          </a:p>
          <a:p>
            <a:pPr lvl="1">
              <a:lnSpc>
                <a:spcPct val="70000"/>
              </a:lnSpc>
            </a:pPr>
            <a:r>
              <a:rPr lang="fi-FI" sz="2400" dirty="0">
                <a:solidFill>
                  <a:srgbClr val="006666"/>
                </a:solidFill>
              </a:rPr>
              <a:t>piittaamattomuus hyvästä tieteellisestä käytännöstä</a:t>
            </a:r>
          </a:p>
          <a:p>
            <a:pPr lvl="1">
              <a:lnSpc>
                <a:spcPct val="70000"/>
              </a:lnSpc>
            </a:pPr>
            <a:endParaRPr lang="en-US" sz="2400" dirty="0">
              <a:solidFill>
                <a:srgbClr val="006666"/>
              </a:solidFill>
            </a:endParaRP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2400" dirty="0" err="1">
                <a:solidFill>
                  <a:srgbClr val="006666"/>
                </a:solidFill>
              </a:rPr>
              <a:t>Esimerkkejä</a:t>
            </a:r>
            <a:r>
              <a:rPr lang="en-US" sz="2400" dirty="0">
                <a:solidFill>
                  <a:srgbClr val="006666"/>
                </a:solidFill>
              </a:rPr>
              <a:t>: </a:t>
            </a: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2200" i="1" dirty="0">
                <a:solidFill>
                  <a:srgbClr val="006666"/>
                </a:solidFill>
              </a:rPr>
              <a:t>Maine </a:t>
            </a:r>
            <a:r>
              <a:rPr lang="en-US" sz="2200" i="1" dirty="0" err="1">
                <a:solidFill>
                  <a:srgbClr val="006666"/>
                </a:solidFill>
              </a:rPr>
              <a:t>viettelee</a:t>
            </a:r>
            <a:r>
              <a:rPr lang="en-US" sz="2200" i="1" dirty="0">
                <a:solidFill>
                  <a:srgbClr val="006666"/>
                </a:solidFill>
              </a:rPr>
              <a:t> </a:t>
            </a:r>
            <a:r>
              <a:rPr lang="en-US" sz="2200" i="1" dirty="0" err="1">
                <a:solidFill>
                  <a:srgbClr val="006666"/>
                </a:solidFill>
              </a:rPr>
              <a:t>tiedevilppiin</a:t>
            </a:r>
            <a:r>
              <a:rPr lang="en-US" sz="2200" i="1" dirty="0">
                <a:solidFill>
                  <a:srgbClr val="006666"/>
                </a:solidFill>
              </a:rPr>
              <a:t>, </a:t>
            </a:r>
            <a:r>
              <a:rPr lang="en-US" sz="2200" i="1" dirty="0" err="1">
                <a:solidFill>
                  <a:srgbClr val="006666"/>
                </a:solidFill>
              </a:rPr>
              <a:t>Mikko</a:t>
            </a:r>
            <a:r>
              <a:rPr lang="en-US" sz="2200" i="1" dirty="0">
                <a:solidFill>
                  <a:srgbClr val="006666"/>
                </a:solidFill>
              </a:rPr>
              <a:t> </a:t>
            </a:r>
            <a:r>
              <a:rPr lang="en-US" sz="2200" i="1" dirty="0" err="1">
                <a:solidFill>
                  <a:srgbClr val="006666"/>
                </a:solidFill>
              </a:rPr>
              <a:t>Puttonen</a:t>
            </a:r>
            <a:r>
              <a:rPr lang="en-US" sz="2200" i="1" dirty="0">
                <a:solidFill>
                  <a:srgbClr val="006666"/>
                </a:solidFill>
              </a:rPr>
              <a:t>, </a:t>
            </a:r>
            <a:r>
              <a:rPr lang="en-US" sz="2200" i="1" dirty="0" err="1">
                <a:solidFill>
                  <a:srgbClr val="006666"/>
                </a:solidFill>
              </a:rPr>
              <a:t>Tiede-lehti</a:t>
            </a:r>
            <a:endParaRPr lang="en-US" sz="2400" dirty="0">
              <a:solidFill>
                <a:srgbClr val="006666"/>
              </a:solidFill>
            </a:endParaRPr>
          </a:p>
          <a:p>
            <a:pPr marL="457200" lvl="1" indent="0">
              <a:lnSpc>
                <a:spcPct val="70000"/>
              </a:lnSpc>
              <a:buNone/>
            </a:pPr>
            <a:r>
              <a:rPr lang="fi-FI" dirty="0">
                <a:solidFill>
                  <a:srgbClr val="006666"/>
                </a:solidFill>
                <a:hlinkClick r:id="rId2"/>
              </a:rPr>
              <a:t>https://www.tiede.fi/artikkeli/jutut/artikkelit/maine_viettelee_tiedevilppiin</a:t>
            </a:r>
            <a:endParaRPr lang="fi-FI" dirty="0">
              <a:solidFill>
                <a:srgbClr val="0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0060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7988300" cy="1081088"/>
          </a:xfrm>
        </p:spPr>
        <p:txBody>
          <a:bodyPr>
            <a:normAutofit/>
          </a:bodyPr>
          <a:lstStyle/>
          <a:p>
            <a:r>
              <a:rPr lang="fi-FI" sz="2800" dirty="0">
                <a:solidFill>
                  <a:srgbClr val="006666"/>
                </a:solidFill>
              </a:rPr>
              <a:t>Vilppi tieteellisessä toiminnassa </a:t>
            </a:r>
            <a:br>
              <a:rPr lang="fi-FI" sz="2800" dirty="0">
                <a:solidFill>
                  <a:srgbClr val="006666"/>
                </a:solidFill>
              </a:rPr>
            </a:br>
            <a:endParaRPr lang="fi-FI" sz="2700" dirty="0">
              <a:solidFill>
                <a:schemeClr val="accent1"/>
              </a:solidFill>
            </a:endParaRPr>
          </a:p>
        </p:txBody>
      </p:sp>
      <p:sp>
        <p:nvSpPr>
          <p:cNvPr id="48130" name="Rectangle 3"/>
          <p:cNvSpPr>
            <a:spLocks noGrp="1" noChangeArrowheads="1"/>
          </p:cNvSpPr>
          <p:nvPr>
            <p:ph idx="1"/>
          </p:nvPr>
        </p:nvSpPr>
        <p:spPr>
          <a:xfrm>
            <a:off x="572400" y="1583999"/>
            <a:ext cx="7988400" cy="4315175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  <a:buNone/>
            </a:pPr>
            <a:r>
              <a:rPr lang="fi-FI" b="1" dirty="0">
                <a:solidFill>
                  <a:srgbClr val="006666"/>
                </a:solidFill>
              </a:rPr>
              <a:t>Vilppi jaetaan neljään alakategoriaan </a:t>
            </a:r>
          </a:p>
          <a:p>
            <a:pPr lvl="1">
              <a:lnSpc>
                <a:spcPct val="70000"/>
              </a:lnSpc>
            </a:pPr>
            <a:endParaRPr lang="fi-FI" dirty="0">
              <a:solidFill>
                <a:srgbClr val="006666"/>
              </a:solidFill>
            </a:endParaRPr>
          </a:p>
          <a:p>
            <a:pPr lvl="1">
              <a:lnSpc>
                <a:spcPct val="80000"/>
              </a:lnSpc>
            </a:pPr>
            <a:r>
              <a:rPr lang="fi-FI" b="1" dirty="0">
                <a:solidFill>
                  <a:srgbClr val="006666"/>
                </a:solidFill>
              </a:rPr>
              <a:t>Sepittämisellä</a:t>
            </a:r>
            <a:r>
              <a:rPr lang="fi-FI" dirty="0">
                <a:solidFill>
                  <a:srgbClr val="006666"/>
                </a:solidFill>
              </a:rPr>
              <a:t> (</a:t>
            </a:r>
            <a:r>
              <a:rPr lang="fi-FI" dirty="0" err="1">
                <a:solidFill>
                  <a:srgbClr val="006666"/>
                </a:solidFill>
              </a:rPr>
              <a:t>fabrication</a:t>
            </a:r>
            <a:r>
              <a:rPr lang="fi-FI" dirty="0">
                <a:solidFill>
                  <a:srgbClr val="006666"/>
                </a:solidFill>
              </a:rPr>
              <a:t>) tarkoitetaan tekaistujen havaintojen esittämistä tiedeyhteisölle. </a:t>
            </a:r>
          </a:p>
          <a:p>
            <a:pPr lvl="1">
              <a:lnSpc>
                <a:spcPct val="80000"/>
              </a:lnSpc>
            </a:pPr>
            <a:r>
              <a:rPr lang="fi-FI" dirty="0">
                <a:solidFill>
                  <a:srgbClr val="006666"/>
                </a:solidFill>
              </a:rPr>
              <a:t>Havaintojen </a:t>
            </a:r>
            <a:r>
              <a:rPr lang="fi-FI" b="1" dirty="0">
                <a:solidFill>
                  <a:srgbClr val="006666"/>
                </a:solidFill>
              </a:rPr>
              <a:t>vääristelyllä</a:t>
            </a:r>
            <a:r>
              <a:rPr lang="fi-FI" dirty="0">
                <a:solidFill>
                  <a:srgbClr val="006666"/>
                </a:solidFill>
              </a:rPr>
              <a:t> (</a:t>
            </a:r>
            <a:r>
              <a:rPr lang="fi-FI" dirty="0" err="1">
                <a:solidFill>
                  <a:srgbClr val="006666"/>
                </a:solidFill>
              </a:rPr>
              <a:t>falsification</a:t>
            </a:r>
            <a:r>
              <a:rPr lang="fi-FI" dirty="0">
                <a:solidFill>
                  <a:srgbClr val="006666"/>
                </a:solidFill>
              </a:rPr>
              <a:t>, </a:t>
            </a:r>
            <a:r>
              <a:rPr lang="fi-FI" dirty="0" err="1">
                <a:solidFill>
                  <a:srgbClr val="006666"/>
                </a:solidFill>
              </a:rPr>
              <a:t>misrepresentation</a:t>
            </a:r>
            <a:r>
              <a:rPr lang="fi-FI" dirty="0">
                <a:solidFill>
                  <a:srgbClr val="006666"/>
                </a:solidFill>
              </a:rPr>
              <a:t>) tarkoitetaan alkuperäisten havaintojen tarkoituksellista muokkaamista tai esittämistä niin, että havaintoihin perustuva tulos vääristyy.</a:t>
            </a:r>
          </a:p>
          <a:p>
            <a:pPr lvl="1">
              <a:lnSpc>
                <a:spcPct val="80000"/>
              </a:lnSpc>
            </a:pPr>
            <a:r>
              <a:rPr lang="fi-FI" b="1" dirty="0">
                <a:solidFill>
                  <a:srgbClr val="006666"/>
                </a:solidFill>
              </a:rPr>
              <a:t>Plagioinnilla</a:t>
            </a:r>
            <a:r>
              <a:rPr lang="fi-FI" dirty="0">
                <a:solidFill>
                  <a:srgbClr val="006666"/>
                </a:solidFill>
              </a:rPr>
              <a:t> (</a:t>
            </a:r>
            <a:r>
              <a:rPr lang="fi-FI" dirty="0" err="1">
                <a:solidFill>
                  <a:srgbClr val="006666"/>
                </a:solidFill>
              </a:rPr>
              <a:t>plagiarism</a:t>
            </a:r>
            <a:r>
              <a:rPr lang="fi-FI" dirty="0">
                <a:solidFill>
                  <a:srgbClr val="006666"/>
                </a:solidFill>
              </a:rPr>
              <a:t>) eli luvattomalla lainaamisella tarkoitetaan jonkun toisen julkituoman tutkimussuunnitelman, käsikirjoituksen, artikkelin tai muun tekstin tai sen osan, kuvallisen ilmaisun tai käännöksen esittämistä omana. </a:t>
            </a:r>
          </a:p>
          <a:p>
            <a:pPr lvl="1">
              <a:lnSpc>
                <a:spcPct val="80000"/>
              </a:lnSpc>
            </a:pPr>
            <a:r>
              <a:rPr lang="fi-FI" b="1" dirty="0">
                <a:solidFill>
                  <a:srgbClr val="006666"/>
                </a:solidFill>
              </a:rPr>
              <a:t>Anastamisella</a:t>
            </a:r>
            <a:r>
              <a:rPr lang="fi-FI" dirty="0">
                <a:solidFill>
                  <a:srgbClr val="006666"/>
                </a:solidFill>
              </a:rPr>
              <a:t> (</a:t>
            </a:r>
            <a:r>
              <a:rPr lang="fi-FI" dirty="0" err="1">
                <a:solidFill>
                  <a:srgbClr val="006666"/>
                </a:solidFill>
              </a:rPr>
              <a:t>misappropriation</a:t>
            </a:r>
            <a:r>
              <a:rPr lang="fi-FI" dirty="0">
                <a:solidFill>
                  <a:srgbClr val="006666"/>
                </a:solidFill>
              </a:rPr>
              <a:t>) tarkoitetaan toisen henkilön tutkimustuloksen, -idean, -suunnitelman, -havaintojen tai -aineiston oikeudetonta esittämistä tai käyttämistä omissa nimissä. </a:t>
            </a:r>
          </a:p>
          <a:p>
            <a:pPr lvl="1" eaLnBrk="1" hangingPunct="1">
              <a:lnSpc>
                <a:spcPct val="70000"/>
              </a:lnSpc>
            </a:pPr>
            <a:endParaRPr lang="fi-FI" dirty="0">
              <a:solidFill>
                <a:srgbClr val="006666"/>
              </a:solidFill>
            </a:endParaRP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endParaRPr lang="fi-FI" sz="1900" dirty="0">
              <a:solidFill>
                <a:srgbClr val="0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7118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988300" cy="1081088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fi-FI" sz="2800" dirty="0">
                <a:solidFill>
                  <a:srgbClr val="006666"/>
                </a:solidFill>
              </a:rPr>
              <a:t>Piittaamattomuus hyvästä tieteellisestä käytännöstä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00" y="1437191"/>
            <a:ext cx="7988400" cy="4478694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70000"/>
              </a:lnSpc>
              <a:buNone/>
            </a:pPr>
            <a:r>
              <a:rPr lang="en-US" b="1" dirty="0" err="1">
                <a:solidFill>
                  <a:srgbClr val="006666"/>
                </a:solidFill>
              </a:rPr>
              <a:t>Esimerkkejä</a:t>
            </a:r>
            <a:r>
              <a:rPr lang="en-US" b="1" dirty="0">
                <a:solidFill>
                  <a:srgbClr val="006666"/>
                </a:solidFill>
              </a:rPr>
              <a:t> </a:t>
            </a:r>
            <a:r>
              <a:rPr lang="en-US" b="1" dirty="0" err="1">
                <a:solidFill>
                  <a:srgbClr val="006666"/>
                </a:solidFill>
              </a:rPr>
              <a:t>piittaamattomuudesta</a:t>
            </a:r>
            <a:endParaRPr lang="en-US" b="1" dirty="0">
              <a:solidFill>
                <a:srgbClr val="006666"/>
              </a:solidFill>
            </a:endParaRPr>
          </a:p>
          <a:p>
            <a:pPr marL="0" indent="0" eaLnBrk="1" hangingPunct="1">
              <a:lnSpc>
                <a:spcPct val="70000"/>
              </a:lnSpc>
              <a:buNone/>
            </a:pPr>
            <a:endParaRPr lang="en-US" b="1" dirty="0">
              <a:solidFill>
                <a:srgbClr val="006666"/>
              </a:solidFill>
            </a:endParaRPr>
          </a:p>
          <a:p>
            <a:r>
              <a:rPr lang="fi-FI" sz="2000" b="1" dirty="0">
                <a:solidFill>
                  <a:srgbClr val="006666"/>
                </a:solidFill>
              </a:rPr>
              <a:t>Muiden</a:t>
            </a:r>
            <a:r>
              <a:rPr lang="fi-FI" sz="2000" dirty="0">
                <a:solidFill>
                  <a:srgbClr val="006666"/>
                </a:solidFill>
              </a:rPr>
              <a:t> tutkijoiden osuuden </a:t>
            </a:r>
            <a:r>
              <a:rPr lang="fi-FI" sz="2000" b="1" dirty="0">
                <a:solidFill>
                  <a:srgbClr val="006666"/>
                </a:solidFill>
              </a:rPr>
              <a:t>vähättely</a:t>
            </a:r>
            <a:r>
              <a:rPr lang="fi-FI" sz="2000" dirty="0">
                <a:solidFill>
                  <a:srgbClr val="006666"/>
                </a:solidFill>
              </a:rPr>
              <a:t> julkaisuissa (esim. mainitsematta jättäminen), sekä puutteellinen tai epäasiallinen viittaaminen aikaisempiin tutkimustuloksiin.</a:t>
            </a:r>
          </a:p>
          <a:p>
            <a:r>
              <a:rPr lang="fi-FI" sz="2000" dirty="0">
                <a:solidFill>
                  <a:srgbClr val="006666"/>
                </a:solidFill>
              </a:rPr>
              <a:t>Tutkimustulosten tai käytettyjen menetelmien </a:t>
            </a:r>
            <a:r>
              <a:rPr lang="fi-FI" sz="2000" b="1" dirty="0">
                <a:solidFill>
                  <a:srgbClr val="006666"/>
                </a:solidFill>
              </a:rPr>
              <a:t>huolimaton</a:t>
            </a:r>
            <a:r>
              <a:rPr lang="fi-FI" sz="2000" dirty="0">
                <a:solidFill>
                  <a:srgbClr val="006666"/>
                </a:solidFill>
              </a:rPr>
              <a:t> ja siten harhaanjohtava raportointi.</a:t>
            </a:r>
          </a:p>
          <a:p>
            <a:r>
              <a:rPr lang="fi-FI" sz="2000" dirty="0">
                <a:solidFill>
                  <a:srgbClr val="006666"/>
                </a:solidFill>
              </a:rPr>
              <a:t>Tulosten ja tutkimusaineistojen </a:t>
            </a:r>
            <a:r>
              <a:rPr lang="fi-FI" sz="2000" b="1" dirty="0">
                <a:solidFill>
                  <a:srgbClr val="006666"/>
                </a:solidFill>
              </a:rPr>
              <a:t>puutteellinen</a:t>
            </a:r>
            <a:r>
              <a:rPr lang="fi-FI" sz="2000" dirty="0">
                <a:solidFill>
                  <a:srgbClr val="006666"/>
                </a:solidFill>
              </a:rPr>
              <a:t> kirjaaminen ja </a:t>
            </a:r>
            <a:r>
              <a:rPr lang="fi-FI" sz="2000" b="1" dirty="0">
                <a:solidFill>
                  <a:srgbClr val="006666"/>
                </a:solidFill>
              </a:rPr>
              <a:t>säilyttäminen</a:t>
            </a:r>
            <a:r>
              <a:rPr lang="fi-FI" sz="2000" dirty="0">
                <a:solidFill>
                  <a:srgbClr val="006666"/>
                </a:solidFill>
              </a:rPr>
              <a:t>.</a:t>
            </a:r>
          </a:p>
          <a:p>
            <a:r>
              <a:rPr lang="fi-FI" sz="2000" dirty="0">
                <a:solidFill>
                  <a:srgbClr val="006666"/>
                </a:solidFill>
              </a:rPr>
              <a:t>Samojen tulosten julkaiseminen useita kertoja näennäisesti uusina (ns. </a:t>
            </a:r>
            <a:r>
              <a:rPr lang="fi-FI" sz="2000" b="1" dirty="0">
                <a:solidFill>
                  <a:srgbClr val="006666"/>
                </a:solidFill>
              </a:rPr>
              <a:t>itsensä plagiointi</a:t>
            </a:r>
            <a:r>
              <a:rPr lang="fi-FI" sz="2000" dirty="0">
                <a:solidFill>
                  <a:srgbClr val="006666"/>
                </a:solidFill>
              </a:rPr>
              <a:t>)</a:t>
            </a:r>
          </a:p>
          <a:p>
            <a:r>
              <a:rPr lang="fi-FI" sz="2000" dirty="0">
                <a:solidFill>
                  <a:srgbClr val="006666"/>
                </a:solidFill>
              </a:rPr>
              <a:t>Tiedeyhteisön johtaminen muulla tavoin harhaan oman tutkimuksen suhteen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421560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>
                <a:solidFill>
                  <a:schemeClr val="tx1"/>
                </a:solidFill>
              </a:rPr>
              <a:t>Kirjallisuutta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>
          <a:xfrm>
            <a:off x="573088" y="1125538"/>
            <a:ext cx="7988300" cy="4620354"/>
          </a:xfrm>
          <a:ln>
            <a:noFill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400" noProof="1">
                <a:cs typeface="Times New Roman" pitchFamily="18" charset="0"/>
              </a:rPr>
              <a:t>Hirsjärvi, S., Remes, P. &amp; Sajavaara, P. (2007) Tutki ja kirjoita. Helsinki: Tammi</a:t>
            </a:r>
          </a:p>
          <a:p>
            <a:pPr eaLnBrk="1" hangingPunct="1">
              <a:lnSpc>
                <a:spcPct val="80000"/>
              </a:lnSpc>
            </a:pPr>
            <a:endParaRPr lang="en-US" sz="1400" noProof="1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400" noProof="1"/>
              <a:t>Karjalainen, S., Launis, V., Pelkonen, R. &amp; Pietarinen, J. (2002)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noProof="1"/>
              <a:t>	(toim. ) Tutkijan eettiset valinnat. Tampere: Gaudeamus. </a:t>
            </a:r>
          </a:p>
          <a:p>
            <a:pPr eaLnBrk="1" hangingPunct="1">
              <a:lnSpc>
                <a:spcPct val="80000"/>
              </a:lnSpc>
            </a:pPr>
            <a:endParaRPr lang="en-US" sz="1400" noProof="1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400" noProof="1">
                <a:cs typeface="Times New Roman" pitchFamily="18" charset="0"/>
              </a:rPr>
              <a:t>Kinnunen M. &amp; Löytty, O. (2002) Tieteellinen kirjoittaminen. Tampere. Vastapaino.</a:t>
            </a:r>
          </a:p>
          <a:p>
            <a:pPr eaLnBrk="1" hangingPunct="1">
              <a:lnSpc>
                <a:spcPct val="80000"/>
              </a:lnSpc>
            </a:pPr>
            <a:endParaRPr lang="en-US" sz="1400" noProof="1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400" noProof="1">
                <a:cs typeface="Times New Roman" pitchFamily="18" charset="0"/>
              </a:rPr>
              <a:t>Löppönen, P., Mäkelä, P.H. &amp; Paunio, K. (Eds.) (1991) Tiede ja etiikka. Juva: WSOY.</a:t>
            </a:r>
            <a:r>
              <a:rPr lang="en-US" sz="1400" noProof="1"/>
              <a:t> </a:t>
            </a:r>
          </a:p>
          <a:p>
            <a:pPr eaLnBrk="1" hangingPunct="1">
              <a:lnSpc>
                <a:spcPct val="80000"/>
              </a:lnSpc>
            </a:pPr>
            <a:endParaRPr lang="en-US" sz="1400" noProof="1"/>
          </a:p>
          <a:p>
            <a:pPr eaLnBrk="1" hangingPunct="1">
              <a:lnSpc>
                <a:spcPct val="80000"/>
              </a:lnSpc>
            </a:pPr>
            <a:r>
              <a:rPr lang="en-US" sz="1400" noProof="1"/>
              <a:t>Niiniluoto, I  (2002) Tieteen tunnuspiirteet. Teoksessa Karjalainen, S., Launis, V., Pelkonen, R. &amp; Pietarinen, J.  Tutkijan eettiset valinnat. Tampere: Gaudeamus, s. 30-41.  </a:t>
            </a:r>
          </a:p>
          <a:p>
            <a:pPr eaLnBrk="1" hangingPunct="1">
              <a:lnSpc>
                <a:spcPct val="80000"/>
              </a:lnSpc>
            </a:pPr>
            <a:endParaRPr lang="en-US" sz="1400" noProof="1"/>
          </a:p>
          <a:p>
            <a:pPr eaLnBrk="1" hangingPunct="1">
              <a:lnSpc>
                <a:spcPct val="80000"/>
              </a:lnSpc>
            </a:pPr>
            <a:r>
              <a:rPr lang="en-US" sz="1400" noProof="1"/>
              <a:t>Simonsuuri-Sorsa, M. (2002) Tutkimusetiikka tutkijankoulutuksessa. Teoksessa Karjalainen, S., Launis, V., Pelkonen, R. &amp; Pietarinen, J.  Tutkijan eettiset valinnat. Tampere: Gaudeamus, s. 118-125. </a:t>
            </a:r>
          </a:p>
          <a:p>
            <a:pPr eaLnBrk="1" hangingPunct="1">
              <a:lnSpc>
                <a:spcPct val="80000"/>
              </a:lnSpc>
            </a:pPr>
            <a:endParaRPr lang="en-US" sz="1400" noProof="1"/>
          </a:p>
          <a:p>
            <a:pPr eaLnBrk="1" hangingPunct="1">
              <a:lnSpc>
                <a:spcPct val="80000"/>
              </a:lnSpc>
            </a:pPr>
            <a:r>
              <a:rPr lang="en-US" sz="1400" noProof="1"/>
              <a:t>Uusitalo, H. (1991) Tiede, tutkimus ja tutkielma. Johdatus tutkielman maailmaan. Juva, Wsoy.</a:t>
            </a:r>
          </a:p>
          <a:p>
            <a:pPr eaLnBrk="1" hangingPunct="1">
              <a:lnSpc>
                <a:spcPct val="80000"/>
              </a:lnSpc>
            </a:pPr>
            <a:endParaRPr lang="en-US" sz="1400" noProof="1"/>
          </a:p>
          <a:p>
            <a:pPr eaLnBrk="1" hangingPunct="1">
              <a:lnSpc>
                <a:spcPct val="80000"/>
              </a:lnSpc>
            </a:pPr>
            <a:r>
              <a:rPr lang="en-US" sz="1400" noProof="1"/>
              <a:t> Tutkimuseettinen neuvottelukunta: http://www.tenk.fi</a:t>
            </a:r>
          </a:p>
          <a:p>
            <a:pPr eaLnBrk="1" hangingPunct="1">
              <a:lnSpc>
                <a:spcPct val="80000"/>
              </a:lnSpc>
            </a:pPr>
            <a:endParaRPr lang="en-US" sz="1400" noProof="1"/>
          </a:p>
          <a:p>
            <a:pPr eaLnBrk="1" hangingPunct="1">
              <a:lnSpc>
                <a:spcPct val="80000"/>
              </a:lnSpc>
            </a:pPr>
            <a:endParaRPr lang="en-US" sz="800" noProof="1"/>
          </a:p>
          <a:p>
            <a:pPr eaLnBrk="1" hangingPunct="1">
              <a:lnSpc>
                <a:spcPct val="80000"/>
              </a:lnSpc>
            </a:pP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158857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ED2939"/>
                </a:solidFill>
              </a:rPr>
              <a:t>Kandiseminaariin ja kandidaatintyöhön valmistautuminen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72400" y="1789200"/>
            <a:ext cx="7988400" cy="4136400"/>
          </a:xfrm>
        </p:spPr>
        <p:txBody>
          <a:bodyPr>
            <a:normAutofit/>
          </a:bodyPr>
          <a:lstStyle/>
          <a:p>
            <a:r>
              <a:rPr lang="fi-FI" dirty="0"/>
              <a:t>Kandityö kypsyy hitaasti, joten </a:t>
            </a:r>
            <a:r>
              <a:rPr lang="fi-FI" b="1" dirty="0"/>
              <a:t>aloita työskentely heti </a:t>
            </a:r>
          </a:p>
          <a:p>
            <a:r>
              <a:rPr lang="fi-FI" dirty="0"/>
              <a:t>Tietoa työskentelystä kurssin aikana löytyy kurssisivulta,  Riikka, Stina ja </a:t>
            </a:r>
            <a:r>
              <a:rPr lang="fi-FI" dirty="0" err="1"/>
              <a:t>assari</a:t>
            </a:r>
            <a:r>
              <a:rPr lang="fi-FI" dirty="0"/>
              <a:t> auttavat </a:t>
            </a:r>
            <a:endParaRPr lang="fi-FI" dirty="0">
              <a:solidFill>
                <a:srgbClr val="FF0000"/>
              </a:solidFill>
            </a:endParaRPr>
          </a:p>
          <a:p>
            <a:r>
              <a:rPr lang="fi-FI" dirty="0"/>
              <a:t>Kandityö on </a:t>
            </a:r>
            <a:r>
              <a:rPr lang="fi-FI" b="1" dirty="0"/>
              <a:t>tekijälähtöinen</a:t>
            </a:r>
            <a:r>
              <a:rPr lang="fi-FI" dirty="0"/>
              <a:t>: ota heti aktiivinen asenne esimerkiksi ohjauksen suhteen</a:t>
            </a:r>
          </a:p>
          <a:p>
            <a:r>
              <a:rPr lang="fi-FI" dirty="0"/>
              <a:t>Mallipohja on kurssin sivuilla </a:t>
            </a:r>
          </a:p>
          <a:p>
            <a:r>
              <a:rPr lang="fi-FI" dirty="0"/>
              <a:t>Kirjoittamiseen ohjaavaa kirjallisuutta on kurssin sivuilla </a:t>
            </a:r>
          </a:p>
          <a:p>
            <a:endParaRPr lang="en-US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6586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dirty="0" err="1"/>
              <a:t>Osaamistavoitteet</a:t>
            </a:r>
            <a:r>
              <a:rPr lang="en-US" dirty="0"/>
              <a:t> – </a:t>
            </a:r>
            <a:r>
              <a:rPr lang="en-US" dirty="0" err="1"/>
              <a:t>kurssin</a:t>
            </a:r>
            <a:r>
              <a:rPr lang="en-US" dirty="0"/>
              <a:t> </a:t>
            </a:r>
            <a:r>
              <a:rPr lang="en-US" dirty="0" err="1"/>
              <a:t>tuottamia</a:t>
            </a:r>
            <a:r>
              <a:rPr lang="en-US" dirty="0"/>
              <a:t> </a:t>
            </a:r>
            <a:r>
              <a:rPr lang="en-US" dirty="0" err="1"/>
              <a:t>taitoja</a:t>
            </a:r>
            <a:r>
              <a:rPr lang="en-US" dirty="0"/>
              <a:t> </a:t>
            </a:r>
            <a:br>
              <a:rPr lang="en-US" dirty="0"/>
            </a:br>
            <a:endParaRPr lang="fi-FI" dirty="0"/>
          </a:p>
        </p:txBody>
      </p:sp>
      <p:graphicFrame>
        <p:nvGraphicFramePr>
          <p:cNvPr id="43012" name="Rectangle 3">
            <a:extLst>
              <a:ext uri="{FF2B5EF4-FFF2-40B4-BE49-F238E27FC236}">
                <a16:creationId xmlns:a16="http://schemas.microsoft.com/office/drawing/2014/main" id="{8FCFFC46-A0CC-4960-BFEB-953F77A2AF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1607295"/>
              </p:ext>
            </p:extLst>
          </p:nvPr>
        </p:nvGraphicFramePr>
        <p:xfrm>
          <a:off x="573088" y="1584325"/>
          <a:ext cx="7988300" cy="4135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1510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64973" y="377739"/>
            <a:ext cx="7988300" cy="1081088"/>
          </a:xfrm>
        </p:spPr>
        <p:txBody>
          <a:bodyPr/>
          <a:lstStyle/>
          <a:p>
            <a:pPr eaLnBrk="1" hangingPunct="1"/>
            <a:r>
              <a:rPr lang="fi-FI" dirty="0">
                <a:solidFill>
                  <a:srgbClr val="800080"/>
                </a:solidFill>
              </a:rPr>
              <a:t>Mikä kandityö? </a:t>
            </a:r>
            <a:endParaRPr lang="en-US" dirty="0">
              <a:solidFill>
                <a:srgbClr val="800080"/>
              </a:solidFill>
            </a:endParaRP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0284" y="1361281"/>
            <a:ext cx="7988300" cy="4135437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Char char="-"/>
            </a:pPr>
            <a:r>
              <a:rPr lang="en-US" b="1" dirty="0" err="1"/>
              <a:t>Kirjallisuuskatsaus</a:t>
            </a:r>
            <a:endParaRPr lang="fi-FI" b="1" dirty="0"/>
          </a:p>
          <a:p>
            <a:pPr>
              <a:buFontTx/>
              <a:buChar char="-"/>
            </a:pPr>
            <a:r>
              <a:rPr lang="en-US" b="1" dirty="0" err="1"/>
              <a:t>Kirjallinen</a:t>
            </a:r>
            <a:r>
              <a:rPr lang="en-US" b="1" dirty="0"/>
              <a:t> </a:t>
            </a:r>
            <a:r>
              <a:rPr lang="en-US" b="1" dirty="0" err="1"/>
              <a:t>raportti</a:t>
            </a:r>
            <a:endParaRPr lang="en-US" b="1" dirty="0"/>
          </a:p>
          <a:p>
            <a:pPr>
              <a:buFontTx/>
              <a:buChar char="-"/>
            </a:pPr>
            <a:r>
              <a:rPr lang="en-US" b="1" dirty="0" err="1"/>
              <a:t>Laajuus</a:t>
            </a:r>
            <a:r>
              <a:rPr lang="en-US" b="1" dirty="0"/>
              <a:t> n 8 op </a:t>
            </a:r>
          </a:p>
          <a:p>
            <a:pPr lvl="1">
              <a:buFontTx/>
              <a:buChar char="-"/>
            </a:pPr>
            <a:r>
              <a:rPr lang="en-US" sz="1900" dirty="0"/>
              <a:t>216 </a:t>
            </a:r>
            <a:r>
              <a:rPr lang="en-US" sz="1900" dirty="0" err="1"/>
              <a:t>tuntia</a:t>
            </a:r>
            <a:r>
              <a:rPr lang="en-US" sz="1900" dirty="0"/>
              <a:t>, 15 h/</a:t>
            </a:r>
            <a:r>
              <a:rPr lang="en-US" sz="1900" dirty="0" err="1"/>
              <a:t>vko</a:t>
            </a:r>
            <a:endParaRPr lang="fi-FI" sz="1900" dirty="0"/>
          </a:p>
          <a:p>
            <a:pPr eaLnBrk="1" hangingPunct="1">
              <a:buFontTx/>
              <a:buChar char="-"/>
            </a:pPr>
            <a:r>
              <a:rPr lang="fi-FI" b="1" dirty="0"/>
              <a:t>Työskentely sisältää  </a:t>
            </a:r>
            <a:r>
              <a:rPr lang="fi-FI" sz="1600" dirty="0"/>
              <a:t> </a:t>
            </a:r>
          </a:p>
          <a:p>
            <a:pPr marL="685800" lvl="1">
              <a:buFont typeface="Wingdings" panose="05000000000000000000" pitchFamily="2" charset="2"/>
              <a:buChar char="ü"/>
            </a:pPr>
            <a:r>
              <a:rPr lang="en-US" sz="1600" dirty="0" err="1"/>
              <a:t>Aiheen</a:t>
            </a:r>
            <a:r>
              <a:rPr lang="en-US" sz="1600" dirty="0"/>
              <a:t> </a:t>
            </a:r>
            <a:r>
              <a:rPr lang="en-US" sz="1600" dirty="0" err="1"/>
              <a:t>valinta</a:t>
            </a:r>
            <a:r>
              <a:rPr lang="en-US" sz="1600" dirty="0"/>
              <a:t> ja </a:t>
            </a:r>
            <a:r>
              <a:rPr lang="en-US" sz="1600" dirty="0" err="1"/>
              <a:t>rajaus</a:t>
            </a:r>
            <a:endParaRPr lang="en-US" sz="1600" dirty="0"/>
          </a:p>
          <a:p>
            <a:pPr marL="685800" lvl="1">
              <a:buFont typeface="Wingdings" panose="05000000000000000000" pitchFamily="2" charset="2"/>
              <a:buChar char="ü"/>
            </a:pPr>
            <a:r>
              <a:rPr lang="en-US" sz="1600" dirty="0" err="1"/>
              <a:t>Aineiston</a:t>
            </a:r>
            <a:r>
              <a:rPr lang="en-US" sz="1600" dirty="0"/>
              <a:t> </a:t>
            </a:r>
            <a:r>
              <a:rPr lang="en-US" sz="1600" dirty="0" err="1"/>
              <a:t>haku</a:t>
            </a:r>
            <a:r>
              <a:rPr lang="en-US" sz="1600" dirty="0"/>
              <a:t> ja </a:t>
            </a:r>
            <a:r>
              <a:rPr lang="en-US" sz="1600" dirty="0" err="1"/>
              <a:t>valinta</a:t>
            </a:r>
            <a:endParaRPr lang="fi-FI" sz="1600" dirty="0"/>
          </a:p>
          <a:p>
            <a:pPr marL="685800" lvl="1">
              <a:buFont typeface="Wingdings" panose="05000000000000000000" pitchFamily="2" charset="2"/>
              <a:buChar char="ü"/>
            </a:pPr>
            <a:r>
              <a:rPr lang="fi-FI" sz="1600" dirty="0"/>
              <a:t>Aineiston lukeminen</a:t>
            </a:r>
          </a:p>
          <a:p>
            <a:pPr marL="685800" lvl="1">
              <a:buFont typeface="Wingdings" panose="05000000000000000000" pitchFamily="2" charset="2"/>
              <a:buChar char="ü"/>
            </a:pPr>
            <a:r>
              <a:rPr lang="fi-FI" sz="1600" dirty="0"/>
              <a:t>Jäsentämistä, vertailua, synteesin muodostusta</a:t>
            </a:r>
          </a:p>
          <a:p>
            <a:pPr marL="685800" lvl="1">
              <a:buFont typeface="Wingdings" panose="05000000000000000000" pitchFamily="2" charset="2"/>
              <a:buChar char="ü"/>
            </a:pPr>
            <a:r>
              <a:rPr lang="fi-FI" sz="1600" dirty="0"/>
              <a:t>Raportin kirjoittaminen, eri välipalautukset</a:t>
            </a:r>
          </a:p>
          <a:p>
            <a:pPr marL="685800" lvl="1">
              <a:buFont typeface="Wingdings" panose="05000000000000000000" pitchFamily="2" charset="2"/>
              <a:buChar char="ü"/>
            </a:pPr>
            <a:r>
              <a:rPr lang="fi-FI" sz="1600" dirty="0"/>
              <a:t>Keskustelut ja muu työskentely ohjaajan kanssa</a:t>
            </a:r>
          </a:p>
          <a:p>
            <a:pPr marL="457200" lvl="1" indent="0" eaLnBrk="1" hangingPunct="1">
              <a:buNone/>
            </a:pPr>
            <a:endParaRPr lang="fi-FI" sz="2400" dirty="0"/>
          </a:p>
          <a:p>
            <a:pPr eaLnBrk="1" hangingPunct="1">
              <a:buFont typeface="Arial" charset="0"/>
              <a:buNone/>
            </a:pPr>
            <a:r>
              <a:rPr lang="fi-FI" b="1" dirty="0"/>
              <a:t>Seminaari/luennot/pajat vastaavat 2,0 opintopistettä</a:t>
            </a:r>
          </a:p>
          <a:p>
            <a:pPr lvl="1" eaLnBrk="1" hangingPunct="1"/>
            <a:r>
              <a:rPr lang="fi-FI" sz="1900" dirty="0"/>
              <a:t>N. 54 tuntia työtä eli noin 4 tuntia/viikko</a:t>
            </a:r>
            <a:r>
              <a:rPr lang="fi-FI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9404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Kandityön aiheen valinta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00" y="1436914"/>
            <a:ext cx="6965222" cy="428348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800" dirty="0"/>
              <a:t>Mieti aihettasi esimerkiksi seuraavien kysymysten avulla:</a:t>
            </a:r>
          </a:p>
          <a:p>
            <a:pPr lvl="1">
              <a:lnSpc>
                <a:spcPct val="90000"/>
              </a:lnSpc>
            </a:pPr>
            <a:r>
              <a:rPr lang="fi-FI" sz="1800" dirty="0"/>
              <a:t>Mihin ajankohtaiseen ilmiöön haluaisit perehtyä?</a:t>
            </a:r>
          </a:p>
          <a:p>
            <a:pPr lvl="1">
              <a:lnSpc>
                <a:spcPct val="90000"/>
              </a:lnSpc>
            </a:pPr>
            <a:r>
              <a:rPr lang="fi-FI" sz="1800" dirty="0"/>
              <a:t>Mihin kiinnostavaan teemaan olet törmännyt kesätöissä?</a:t>
            </a:r>
          </a:p>
          <a:p>
            <a:pPr lvl="1">
              <a:lnSpc>
                <a:spcPct val="90000"/>
              </a:lnSpc>
            </a:pPr>
            <a:r>
              <a:rPr lang="fi-FI" sz="1800" dirty="0"/>
              <a:t>Onko aiemmissa opinnoissa/kursseissa ollut teemaa johon haluat tutustua tarkemmin?</a:t>
            </a:r>
          </a:p>
          <a:p>
            <a:pPr lvl="1">
              <a:lnSpc>
                <a:spcPct val="90000"/>
              </a:lnSpc>
            </a:pPr>
            <a:r>
              <a:rPr lang="fi-FI" sz="1800" dirty="0"/>
              <a:t>Haluatko laajentaa osaamistasi sellaiseen aiheeseen jota kurssitarjonta ei käsittele?</a:t>
            </a:r>
          </a:p>
          <a:p>
            <a:pPr lvl="1">
              <a:lnSpc>
                <a:spcPct val="90000"/>
              </a:lnSpc>
            </a:pPr>
            <a:r>
              <a:rPr lang="fi-FI" sz="1800" dirty="0"/>
              <a:t>Haluatko syventää ymmärrystäsi tutkimusryhmien erityisalueista? </a:t>
            </a:r>
          </a:p>
          <a:p>
            <a:pPr lvl="1">
              <a:lnSpc>
                <a:spcPct val="90000"/>
              </a:lnSpc>
            </a:pPr>
            <a:endParaRPr lang="fi-FI" sz="1800" dirty="0"/>
          </a:p>
          <a:p>
            <a:pPr>
              <a:lnSpc>
                <a:spcPct val="90000"/>
              </a:lnSpc>
            </a:pPr>
            <a:r>
              <a:rPr lang="fi-FI" sz="1800" dirty="0"/>
              <a:t>Aalto-</a:t>
            </a:r>
            <a:r>
              <a:rPr lang="fi-FI" sz="1800" dirty="0" err="1"/>
              <a:t>wikistä</a:t>
            </a:r>
            <a:r>
              <a:rPr lang="fi-FI" sz="1800" dirty="0"/>
              <a:t> löytyy lista aiheista ja ohjaajista. Ota suoraan yhteyttä aiheen tarjoajaan. Voit kysyä myös listan ulkopuolelta. 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Oma </a:t>
            </a:r>
            <a:r>
              <a:rPr lang="en-US" sz="1800" dirty="0" err="1"/>
              <a:t>aihe</a:t>
            </a:r>
            <a:r>
              <a:rPr lang="en-US" sz="1800" dirty="0"/>
              <a:t>: </a:t>
            </a:r>
            <a:r>
              <a:rPr lang="en-US" sz="1800" dirty="0" err="1"/>
              <a:t>ota</a:t>
            </a:r>
            <a:r>
              <a:rPr lang="en-US" sz="1800" dirty="0"/>
              <a:t> </a:t>
            </a:r>
            <a:r>
              <a:rPr lang="en-US" sz="1800" dirty="0" err="1"/>
              <a:t>yhteys</a:t>
            </a:r>
            <a:r>
              <a:rPr lang="en-US" sz="1800" dirty="0"/>
              <a:t> </a:t>
            </a:r>
            <a:r>
              <a:rPr lang="en-US" sz="1800" dirty="0" err="1"/>
              <a:t>tutkijaan</a:t>
            </a:r>
            <a:r>
              <a:rPr lang="en-US" sz="1800" dirty="0"/>
              <a:t>, </a:t>
            </a:r>
            <a:r>
              <a:rPr lang="en-US" sz="1800" dirty="0" err="1"/>
              <a:t>joka</a:t>
            </a:r>
            <a:r>
              <a:rPr lang="en-US" sz="1800" dirty="0"/>
              <a:t> </a:t>
            </a:r>
            <a:r>
              <a:rPr lang="en-US" sz="1800" dirty="0" err="1"/>
              <a:t>työskentelee</a:t>
            </a:r>
            <a:r>
              <a:rPr lang="en-US" sz="1800" dirty="0"/>
              <a:t> </a:t>
            </a:r>
            <a:r>
              <a:rPr lang="en-US" sz="1800" dirty="0" err="1"/>
              <a:t>aiheen</a:t>
            </a:r>
            <a:r>
              <a:rPr lang="en-US" sz="1800" dirty="0"/>
              <a:t> </a:t>
            </a:r>
            <a:r>
              <a:rPr lang="en-US" sz="1800" dirty="0" err="1"/>
              <a:t>parissa</a:t>
            </a:r>
            <a:endParaRPr lang="fi-FI" sz="1800" dirty="0"/>
          </a:p>
          <a:p>
            <a:pPr>
              <a:lnSpc>
                <a:spcPct val="90000"/>
              </a:lnSpc>
            </a:pPr>
            <a:r>
              <a:rPr lang="fi-FI" sz="1800" dirty="0"/>
              <a:t>Infolaiset voivat katsoa aiheita myös TIK-kandiseminaarin sivulta</a:t>
            </a:r>
          </a:p>
          <a:p>
            <a:pPr>
              <a:lnSpc>
                <a:spcPct val="90000"/>
              </a:lnSpc>
            </a:pPr>
            <a:r>
              <a:rPr lang="en-US" sz="1800" dirty="0" err="1"/>
              <a:t>Kysy</a:t>
            </a:r>
            <a:r>
              <a:rPr lang="en-US" sz="1800" dirty="0"/>
              <a:t> </a:t>
            </a:r>
            <a:r>
              <a:rPr lang="en-US" sz="1800" dirty="0" err="1"/>
              <a:t>tarvittaessa</a:t>
            </a:r>
            <a:r>
              <a:rPr lang="en-US" sz="1800" dirty="0"/>
              <a:t> </a:t>
            </a:r>
            <a:r>
              <a:rPr lang="en-US" sz="1800" dirty="0" err="1"/>
              <a:t>seminaarin</a:t>
            </a:r>
            <a:r>
              <a:rPr lang="en-US" sz="1800" dirty="0"/>
              <a:t> </a:t>
            </a:r>
            <a:r>
              <a:rPr lang="en-US" sz="1800" dirty="0" err="1"/>
              <a:t>vastuuopettajalta</a:t>
            </a:r>
            <a:r>
              <a:rPr lang="en-US" sz="1800" dirty="0"/>
              <a:t> </a:t>
            </a:r>
            <a:r>
              <a:rPr lang="en-US" sz="1800" dirty="0" err="1"/>
              <a:t>apua</a:t>
            </a:r>
            <a:r>
              <a:rPr lang="en-US" sz="1800" dirty="0"/>
              <a:t> </a:t>
            </a:r>
            <a:endParaRPr lang="fi-FI" sz="1800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235341C-0EAB-45B8-BA6E-9A045493E8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562DAB95-630E-4215-828B-DAF0A846704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045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>
                <a:solidFill>
                  <a:srgbClr val="CC0000"/>
                </a:solidFill>
              </a:rPr>
              <a:t>Kandidaatintyön vaatimuksia</a:t>
            </a:r>
            <a:endParaRPr lang="en-US">
              <a:solidFill>
                <a:srgbClr val="CC0000"/>
              </a:solidFill>
            </a:endParaRPr>
          </a:p>
        </p:txBody>
      </p:sp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557338"/>
            <a:ext cx="7985125" cy="4248150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fi-FI" b="1" dirty="0">
                <a:solidFill>
                  <a:schemeClr val="bg1"/>
                </a:solidFill>
              </a:rPr>
              <a:t>	</a:t>
            </a:r>
            <a:r>
              <a:rPr lang="fi-FI" b="1" dirty="0"/>
              <a:t>Rakenne</a:t>
            </a:r>
          </a:p>
          <a:p>
            <a:pPr lvl="1" eaLnBrk="1" hangingPunct="1">
              <a:defRPr/>
            </a:pPr>
            <a:r>
              <a:rPr lang="fi-FI" sz="1800" dirty="0"/>
              <a:t>hyvän tieteellisen kirjoittamisen sekä</a:t>
            </a:r>
          </a:p>
          <a:p>
            <a:pPr lvl="1" eaLnBrk="1" hangingPunct="1">
              <a:defRPr/>
            </a:pPr>
            <a:r>
              <a:rPr lang="fi-FI" sz="1800" dirty="0"/>
              <a:t>oman tieteenalan käytäntöjen mukainen</a:t>
            </a:r>
          </a:p>
          <a:p>
            <a:pPr eaLnBrk="1" hangingPunct="1">
              <a:buFontTx/>
              <a:buNone/>
              <a:defRPr/>
            </a:pPr>
            <a:endParaRPr lang="fi-FI" dirty="0"/>
          </a:p>
          <a:p>
            <a:pPr eaLnBrk="1" hangingPunct="1">
              <a:buFontTx/>
              <a:buNone/>
              <a:defRPr/>
            </a:pPr>
            <a:r>
              <a:rPr lang="fi-FI" b="1" dirty="0"/>
              <a:t>	Esitystapa</a:t>
            </a:r>
          </a:p>
          <a:p>
            <a:pPr lvl="1" eaLnBrk="1" hangingPunct="1">
              <a:defRPr/>
            </a:pPr>
            <a:r>
              <a:rPr lang="fi-FI" sz="1800" dirty="0"/>
              <a:t>hyvin jäsennelty</a:t>
            </a:r>
          </a:p>
          <a:p>
            <a:pPr lvl="1" eaLnBrk="1" hangingPunct="1">
              <a:defRPr/>
            </a:pPr>
            <a:r>
              <a:rPr lang="fi-FI" sz="1800" dirty="0"/>
              <a:t>kielellisesti ja tyylillisesti viimeistelty</a:t>
            </a:r>
          </a:p>
          <a:p>
            <a:pPr eaLnBrk="1" hangingPunct="1">
              <a:buFontTx/>
              <a:buNone/>
              <a:defRPr/>
            </a:pPr>
            <a:endParaRPr lang="sv-SE" b="1" dirty="0"/>
          </a:p>
          <a:p>
            <a:pPr eaLnBrk="1" hangingPunct="1">
              <a:buFontTx/>
              <a:buNone/>
              <a:defRPr/>
            </a:pPr>
            <a:r>
              <a:rPr lang="sv-SE" b="1" dirty="0"/>
              <a:t>	</a:t>
            </a:r>
            <a:r>
              <a:rPr lang="sv-SE" b="1" noProof="1"/>
              <a:t>Laajuus</a:t>
            </a:r>
          </a:p>
          <a:p>
            <a:pPr lvl="1" eaLnBrk="1" hangingPunct="1">
              <a:defRPr/>
            </a:pPr>
            <a:r>
              <a:rPr lang="sv-SE" sz="1800" noProof="1"/>
              <a:t>työn tyypillinen laajuus 20-25 sisältösivua</a:t>
            </a:r>
          </a:p>
          <a:p>
            <a:pPr eaLnBrk="1" hangingPunct="1">
              <a:buFontTx/>
              <a:buNone/>
              <a:defRPr/>
            </a:pPr>
            <a:endParaRPr lang="sv-SE" b="1" noProof="1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903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7988300" cy="1081088"/>
          </a:xfrm>
        </p:spPr>
        <p:txBody>
          <a:bodyPr/>
          <a:lstStyle/>
          <a:p>
            <a:pPr eaLnBrk="1" hangingPunct="1"/>
            <a:r>
              <a:rPr lang="fi-FI">
                <a:solidFill>
                  <a:srgbClr val="CC0000"/>
                </a:solidFill>
              </a:rPr>
              <a:t>Kandidaatintyön kieli</a:t>
            </a:r>
            <a:endParaRPr lang="en-US">
              <a:solidFill>
                <a:srgbClr val="CC0000"/>
              </a:solidFill>
            </a:endParaRPr>
          </a:p>
        </p:txBody>
      </p:sp>
      <p:sp>
        <p:nvSpPr>
          <p:cNvPr id="53250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557338"/>
            <a:ext cx="7988300" cy="42481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fi-FI" b="1" dirty="0">
                <a:solidFill>
                  <a:schemeClr val="bg1"/>
                </a:solidFill>
              </a:rPr>
              <a:t>	</a:t>
            </a:r>
            <a:r>
              <a:rPr lang="fi-FI" b="1" dirty="0"/>
              <a:t>Kirjoitetaan opiskelijan koulusivistyskielellä*</a:t>
            </a:r>
          </a:p>
          <a:p>
            <a:pPr eaLnBrk="1" hangingPunct="1">
              <a:defRPr/>
            </a:pPr>
            <a:endParaRPr lang="fi-FI" sz="2000" b="1" dirty="0"/>
          </a:p>
          <a:p>
            <a:pPr eaLnBrk="1" hangingPunct="1">
              <a:buFontTx/>
              <a:buNone/>
              <a:defRPr/>
            </a:pPr>
            <a:r>
              <a:rPr lang="fi-FI" b="1" dirty="0"/>
              <a:t>	Englanninkieli on mahdollinen vain poikkeustapauksissa</a:t>
            </a:r>
          </a:p>
          <a:p>
            <a:pPr lvl="1" eaLnBrk="1" hangingPunct="1">
              <a:buFontTx/>
              <a:buChar char="•"/>
              <a:defRPr/>
            </a:pPr>
            <a:r>
              <a:rPr lang="fi-FI" sz="1800" dirty="0"/>
              <a:t>jos koulusivistyskieli on muu kuin suomi tai ruotsi tai koulusivistys hankittu ulkomailla</a:t>
            </a:r>
          </a:p>
          <a:p>
            <a:pPr lvl="1" eaLnBrk="1" hangingPunct="1">
              <a:buFontTx/>
              <a:buChar char="•"/>
              <a:defRPr/>
            </a:pPr>
            <a:r>
              <a:rPr lang="fi-FI" sz="1800" dirty="0"/>
              <a:t>koulusivistyskielen ollessa suomi tai ruotsi, jos</a:t>
            </a:r>
          </a:p>
          <a:p>
            <a:pPr lvl="2" eaLnBrk="1" hangingPunct="1">
              <a:defRPr/>
            </a:pPr>
            <a:r>
              <a:rPr lang="fi-FI" dirty="0"/>
              <a:t>työ tehdään aidosti kansainvälisessä tutkimusryhmässä </a:t>
            </a:r>
          </a:p>
          <a:p>
            <a:pPr lvl="2" eaLnBrk="1" hangingPunct="1">
              <a:defRPr/>
            </a:pPr>
            <a:r>
              <a:rPr lang="fi-FI" dirty="0"/>
              <a:t>ohjaaja EI OSAA suomea tai ruotsia </a:t>
            </a:r>
          </a:p>
          <a:p>
            <a:pPr marL="514350" lvl="1" indent="0">
              <a:buNone/>
              <a:defRPr/>
            </a:pPr>
            <a:r>
              <a:rPr lang="en-US" sz="2200" b="1" dirty="0" err="1"/>
              <a:t>Tekstipajat</a:t>
            </a:r>
            <a:r>
              <a:rPr lang="en-US" sz="2200" b="1" dirty="0"/>
              <a:t> </a:t>
            </a:r>
            <a:r>
              <a:rPr lang="en-US" sz="2200" b="1" dirty="0" err="1"/>
              <a:t>kielen</a:t>
            </a:r>
            <a:r>
              <a:rPr lang="en-US" sz="2200" b="1" dirty="0"/>
              <a:t> </a:t>
            </a:r>
            <a:r>
              <a:rPr lang="en-US" sz="2200" b="1" dirty="0" err="1"/>
              <a:t>mukaan</a:t>
            </a:r>
            <a:r>
              <a:rPr lang="en-US" sz="2200" dirty="0"/>
              <a:t>:</a:t>
            </a: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en-US" sz="1800" dirty="0" err="1"/>
              <a:t>suomeksi</a:t>
            </a:r>
            <a:r>
              <a:rPr lang="en-US" sz="1800" dirty="0"/>
              <a:t> </a:t>
            </a:r>
            <a:r>
              <a:rPr lang="en-US" sz="1800" dirty="0" err="1"/>
              <a:t>kirjoittaville</a:t>
            </a:r>
            <a:r>
              <a:rPr lang="en-US" sz="1800" dirty="0"/>
              <a:t> 2 </a:t>
            </a:r>
            <a:r>
              <a:rPr lang="en-US" sz="1800" dirty="0" err="1"/>
              <a:t>tekstipajaa</a:t>
            </a:r>
            <a:endParaRPr lang="en-US" sz="1800" dirty="0"/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en-US" sz="1800" dirty="0" err="1"/>
              <a:t>englanniksi</a:t>
            </a:r>
            <a:r>
              <a:rPr lang="en-US" sz="1800" dirty="0"/>
              <a:t> </a:t>
            </a:r>
            <a:r>
              <a:rPr lang="en-US" sz="1800" dirty="0" err="1"/>
              <a:t>kirjoittaville</a:t>
            </a:r>
            <a:r>
              <a:rPr lang="en-US" sz="1800" dirty="0"/>
              <a:t> 1 </a:t>
            </a:r>
            <a:r>
              <a:rPr lang="en-US" sz="1800" dirty="0" err="1"/>
              <a:t>tekstipaja</a:t>
            </a:r>
            <a:r>
              <a:rPr lang="en-US" sz="1800" dirty="0"/>
              <a:t> ja </a:t>
            </a:r>
            <a:r>
              <a:rPr lang="en-US" sz="1800" dirty="0" err="1"/>
              <a:t>tiivistelmäpaja</a:t>
            </a:r>
            <a:endParaRPr 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2438400" y="5925930"/>
            <a:ext cx="59186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*</a:t>
            </a:r>
            <a:r>
              <a:rPr lang="en-US" sz="1200" dirty="0" err="1"/>
              <a:t>Koulusivistyskieli</a:t>
            </a:r>
            <a:r>
              <a:rPr lang="en-US" sz="1200" dirty="0"/>
              <a:t> on </a:t>
            </a:r>
            <a:r>
              <a:rPr lang="en-US" sz="1200" dirty="0" err="1"/>
              <a:t>joko</a:t>
            </a:r>
            <a:r>
              <a:rPr lang="en-US" sz="1200" dirty="0"/>
              <a:t> </a:t>
            </a:r>
            <a:r>
              <a:rPr lang="en-US" sz="1200" dirty="0">
                <a:hlinkClick r:id="rId2"/>
              </a:rPr>
              <a:t>suomi</a:t>
            </a:r>
            <a:r>
              <a:rPr lang="en-US" sz="1200" dirty="0"/>
              <a:t> tai </a:t>
            </a:r>
            <a:r>
              <a:rPr lang="en-US" sz="1200" dirty="0">
                <a:hlinkClick r:id="rId3"/>
              </a:rPr>
              <a:t>ruotsi</a:t>
            </a:r>
            <a:r>
              <a:rPr lang="en-US" sz="1200" dirty="0"/>
              <a:t> </a:t>
            </a:r>
            <a:r>
              <a:rPr lang="en-US" sz="1200" dirty="0" err="1"/>
              <a:t>sen</a:t>
            </a:r>
            <a:r>
              <a:rPr lang="en-US" sz="1200" dirty="0"/>
              <a:t> </a:t>
            </a:r>
            <a:r>
              <a:rPr lang="en-US" sz="1200" dirty="0" err="1"/>
              <a:t>perusteella</a:t>
            </a:r>
            <a:r>
              <a:rPr lang="en-US" sz="1200" dirty="0"/>
              <a:t>, </a:t>
            </a:r>
            <a:r>
              <a:rPr lang="en-US" sz="1200" dirty="0" err="1"/>
              <a:t>millä</a:t>
            </a:r>
            <a:r>
              <a:rPr lang="en-US" sz="1200" dirty="0"/>
              <a:t> </a:t>
            </a:r>
            <a:r>
              <a:rPr lang="en-US" sz="1200" dirty="0" err="1"/>
              <a:t>kielellä</a:t>
            </a:r>
            <a:r>
              <a:rPr lang="en-US" sz="1200" dirty="0"/>
              <a:t> </a:t>
            </a:r>
            <a:r>
              <a:rPr lang="en-US" sz="1200" dirty="0" err="1"/>
              <a:t>olet</a:t>
            </a:r>
            <a:r>
              <a:rPr lang="en-US" sz="1200" dirty="0"/>
              <a:t> </a:t>
            </a:r>
            <a:r>
              <a:rPr lang="en-US" sz="1200" dirty="0" err="1"/>
              <a:t>käynyt</a:t>
            </a:r>
            <a:endParaRPr lang="en-US" sz="1200" dirty="0"/>
          </a:p>
          <a:p>
            <a:r>
              <a:rPr lang="en-US" sz="1200" dirty="0" err="1"/>
              <a:t>peruskoulun</a:t>
            </a:r>
            <a:r>
              <a:rPr lang="en-US" sz="1200" dirty="0"/>
              <a:t> ja/tai </a:t>
            </a:r>
            <a:r>
              <a:rPr lang="en-US" sz="1200" dirty="0" err="1"/>
              <a:t>lukion</a:t>
            </a:r>
            <a:r>
              <a:rPr lang="en-US" sz="1200" dirty="0"/>
              <a:t>. Jos </a:t>
            </a:r>
            <a:r>
              <a:rPr lang="en-US" sz="1200" dirty="0" err="1"/>
              <a:t>olet</a:t>
            </a:r>
            <a:r>
              <a:rPr lang="en-US" sz="1200" dirty="0"/>
              <a:t> </a:t>
            </a:r>
            <a:r>
              <a:rPr lang="en-US" sz="1200" dirty="0" err="1"/>
              <a:t>käynyt</a:t>
            </a:r>
            <a:r>
              <a:rPr lang="en-US" sz="1200" dirty="0"/>
              <a:t> </a:t>
            </a:r>
            <a:r>
              <a:rPr lang="en-US" sz="1200" dirty="0" err="1"/>
              <a:t>peruskoulun</a:t>
            </a:r>
            <a:r>
              <a:rPr lang="en-US" sz="1200" dirty="0"/>
              <a:t> ja </a:t>
            </a:r>
            <a:r>
              <a:rPr lang="en-US" sz="1200" dirty="0" err="1"/>
              <a:t>lukion</a:t>
            </a:r>
            <a:r>
              <a:rPr lang="en-US" sz="1200" dirty="0"/>
              <a:t> </a:t>
            </a:r>
            <a:r>
              <a:rPr lang="en-US" sz="1200" dirty="0" err="1"/>
              <a:t>eri</a:t>
            </a:r>
            <a:r>
              <a:rPr lang="en-US" sz="1200" dirty="0"/>
              <a:t> </a:t>
            </a:r>
            <a:r>
              <a:rPr lang="en-US" sz="1200" dirty="0" err="1"/>
              <a:t>kotimaisilla</a:t>
            </a:r>
            <a:r>
              <a:rPr lang="en-US" sz="1200" dirty="0"/>
              <a:t> </a:t>
            </a:r>
            <a:r>
              <a:rPr lang="en-US" sz="1200" dirty="0" err="1"/>
              <a:t>kielillä</a:t>
            </a:r>
            <a:r>
              <a:rPr lang="en-US" sz="1200" dirty="0"/>
              <a:t>,</a:t>
            </a:r>
          </a:p>
          <a:p>
            <a:r>
              <a:rPr lang="en-US" sz="1200" dirty="0" err="1"/>
              <a:t>voit</a:t>
            </a:r>
            <a:r>
              <a:rPr lang="en-US" sz="1200" dirty="0"/>
              <a:t> </a:t>
            </a:r>
            <a:r>
              <a:rPr lang="en-US" sz="1200" dirty="0" err="1"/>
              <a:t>itse</a:t>
            </a:r>
            <a:r>
              <a:rPr lang="en-US" sz="1200" dirty="0"/>
              <a:t> </a:t>
            </a:r>
            <a:r>
              <a:rPr lang="en-US" sz="1200" dirty="0" err="1"/>
              <a:t>valita</a:t>
            </a:r>
            <a:r>
              <a:rPr lang="en-US" sz="1200" dirty="0"/>
              <a:t> </a:t>
            </a:r>
            <a:r>
              <a:rPr lang="en-US" sz="1200" dirty="0" err="1"/>
              <a:t>onko</a:t>
            </a:r>
            <a:r>
              <a:rPr lang="en-US" sz="1200" dirty="0"/>
              <a:t> </a:t>
            </a:r>
            <a:r>
              <a:rPr lang="en-US" sz="1200" dirty="0" err="1"/>
              <a:t>koulusivistyskielesi</a:t>
            </a:r>
            <a:r>
              <a:rPr lang="en-US" sz="1200" dirty="0"/>
              <a:t> </a:t>
            </a:r>
            <a:r>
              <a:rPr lang="en-US" sz="1200" dirty="0" err="1"/>
              <a:t>suomi</a:t>
            </a:r>
            <a:r>
              <a:rPr lang="en-US" sz="1200" dirty="0"/>
              <a:t> </a:t>
            </a:r>
            <a:r>
              <a:rPr lang="en-US" sz="1200" dirty="0" err="1"/>
              <a:t>vai</a:t>
            </a:r>
            <a:r>
              <a:rPr lang="en-US" sz="1200" dirty="0"/>
              <a:t> </a:t>
            </a:r>
            <a:r>
              <a:rPr lang="en-US" sz="1200" dirty="0" err="1"/>
              <a:t>ruotsi</a:t>
            </a:r>
            <a:r>
              <a:rPr lang="en-US" sz="1200" dirty="0"/>
              <a:t>. </a:t>
            </a:r>
          </a:p>
          <a:p>
            <a:r>
              <a:rPr lang="en-US" sz="1200" dirty="0">
                <a:hlinkClick r:id="rId4"/>
              </a:rPr>
              <a:t>https://into.aalto.fi/display/filc/Koulusivistyskieli</a:t>
            </a:r>
            <a:r>
              <a:rPr 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1938322"/>
      </p:ext>
    </p:extLst>
  </p:cSld>
  <p:clrMapOvr>
    <a:masterClrMapping/>
  </p:clrMapOvr>
</p:sld>
</file>

<file path=ppt/theme/theme1.xml><?xml version="1.0" encoding="utf-8"?>
<a:theme xmlns:a="http://schemas.openxmlformats.org/drawingml/2006/main" name="aalto_Scienc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009B3A"/>
      </a:accent1>
      <a:accent2>
        <a:srgbClr val="FF7900"/>
      </a:accent2>
      <a:accent3>
        <a:srgbClr val="0065BD"/>
      </a:accent3>
      <a:accent4>
        <a:srgbClr val="ED2939"/>
      </a:accent4>
      <a:accent5>
        <a:srgbClr val="FECB00"/>
      </a:accent5>
      <a:accent6>
        <a:srgbClr val="6639B7"/>
      </a:accent6>
      <a:hlink>
        <a:srgbClr val="0065BD"/>
      </a:hlink>
      <a:folHlink>
        <a:srgbClr val="ED2939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24729</TotalTime>
  <Words>1956</Words>
  <Application>Microsoft Office PowerPoint</Application>
  <PresentationFormat>On-screen Show (4:3)</PresentationFormat>
  <Paragraphs>340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Georgia</vt:lpstr>
      <vt:lpstr>Symbol</vt:lpstr>
      <vt:lpstr>Wingdings</vt:lpstr>
      <vt:lpstr>aalto_Science</vt:lpstr>
      <vt:lpstr>SCI3025.kand Kandidaatintyö ja seminaari (Tuotantotalous) (10 op) SCI3026.kand Kandidaatintyö ja seminaari (Informaatioverkostot) (10 op)  </vt:lpstr>
      <vt:lpstr>Kurssin henkilökunta </vt:lpstr>
      <vt:lpstr>Luennon ohjelma </vt:lpstr>
      <vt:lpstr>Kandiseminaariin ja kandidaatintyöhön valmistautuminen</vt:lpstr>
      <vt:lpstr>Osaamistavoitteet – kurssin tuottamia taitoja  </vt:lpstr>
      <vt:lpstr>Mikä kandityö? </vt:lpstr>
      <vt:lpstr>Kandityön aiheen valinta</vt:lpstr>
      <vt:lpstr>Kandidaatintyön vaatimuksia</vt:lpstr>
      <vt:lpstr>Kandidaatintyön kieli</vt:lpstr>
      <vt:lpstr>Koulusivistyskieli joku muu kuin suomi/ruotsi </vt:lpstr>
      <vt:lpstr>Kandidaatintyön arviointi</vt:lpstr>
      <vt:lpstr>Opintosuorituksen arvosana</vt:lpstr>
      <vt:lpstr>Kypsyysnäyte</vt:lpstr>
      <vt:lpstr>Kurssin rakenne, toteutus ja aikataulu</vt:lpstr>
      <vt:lpstr>Kurssin eri osa-alueet</vt:lpstr>
      <vt:lpstr>Kurssin rakenne </vt:lpstr>
      <vt:lpstr>Opiskelijan tehtävät</vt:lpstr>
      <vt:lpstr>Kandiseminaarin toteuttajat</vt:lpstr>
      <vt:lpstr>Kurssin tehtävien palautus </vt:lpstr>
      <vt:lpstr>Ohjaajan ja vastuuopettajan tehtävät</vt:lpstr>
      <vt:lpstr>Mitä seuraavaksi?</vt:lpstr>
      <vt:lpstr>Tiede ja tieteen pelisäännöt</vt:lpstr>
      <vt:lpstr>Tieteen tuntomerkkejä</vt:lpstr>
      <vt:lpstr>Tiede on…</vt:lpstr>
      <vt:lpstr>Tutkimusteksti</vt:lpstr>
      <vt:lpstr>Tiede ei perustu arkihavaintoihin eikä arkiajatteluun…  </vt:lpstr>
      <vt:lpstr>Hyvä tieteellinen käytäntö</vt:lpstr>
      <vt:lpstr>Hyvän tieteellisen käytännön keskeisiä lähtökohtia (TENK, 2012)…</vt:lpstr>
      <vt:lpstr>…jatkuu</vt:lpstr>
      <vt:lpstr>Hyvän tieteellisen käytännön loukkaukset</vt:lpstr>
      <vt:lpstr>Vilppi tieteellisessä toiminnassa  </vt:lpstr>
      <vt:lpstr>Piittaamattomuus hyvästä tieteellisestä käytännöstä</vt:lpstr>
      <vt:lpstr>Kirjallisuutta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ejarve</dc:creator>
  <cp:lastModifiedBy>Kaipia Riikka</cp:lastModifiedBy>
  <cp:revision>351</cp:revision>
  <cp:lastPrinted>2013-09-09T10:23:39Z</cp:lastPrinted>
  <dcterms:created xsi:type="dcterms:W3CDTF">2011-08-26T08:41:17Z</dcterms:created>
  <dcterms:modified xsi:type="dcterms:W3CDTF">2021-09-14T10:43:15Z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TieturiVerId">
    <vt:lpwstr>002</vt:lpwstr>
  </property>
</Properties>
</file>