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06" r:id="rId3"/>
    <p:sldId id="333" r:id="rId4"/>
    <p:sldId id="307" r:id="rId5"/>
    <p:sldId id="310" r:id="rId6"/>
    <p:sldId id="309" r:id="rId7"/>
    <p:sldId id="256" r:id="rId8"/>
    <p:sldId id="313" r:id="rId9"/>
    <p:sldId id="314" r:id="rId10"/>
    <p:sldId id="338" r:id="rId11"/>
    <p:sldId id="339" r:id="rId12"/>
    <p:sldId id="334" r:id="rId13"/>
    <p:sldId id="340" r:id="rId14"/>
    <p:sldId id="341" r:id="rId15"/>
    <p:sldId id="335" r:id="rId16"/>
    <p:sldId id="258" r:id="rId17"/>
    <p:sldId id="336" r:id="rId18"/>
    <p:sldId id="317" r:id="rId19"/>
    <p:sldId id="320" r:id="rId20"/>
    <p:sldId id="321" r:id="rId21"/>
    <p:sldId id="337" r:id="rId22"/>
    <p:sldId id="322" r:id="rId23"/>
    <p:sldId id="323" r:id="rId24"/>
    <p:sldId id="324" r:id="rId25"/>
    <p:sldId id="332" r:id="rId26"/>
    <p:sldId id="331" r:id="rId27"/>
    <p:sldId id="325" r:id="rId28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5" autoAdjust="0"/>
    <p:restoredTop sz="80096" autoAdjust="0"/>
  </p:normalViewPr>
  <p:slideViewPr>
    <p:cSldViewPr snapToGrid="0" snapToObjects="1">
      <p:cViewPr varScale="1">
        <p:scale>
          <a:sx n="228" d="100"/>
          <a:sy n="228" d="100"/>
        </p:scale>
        <p:origin x="33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490028"/>
            <a:ext cx="9150123" cy="231775"/>
            <a:chOff x="0" y="6588034"/>
            <a:chExt cx="12200164" cy="27813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22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2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71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516976-5ED0-124F-96B3-E6DE4DDDE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Lecture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CDBF30-03E6-864B-A5F2-9E8EEA428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Scarcity and choice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7E27B8-E896-2049-84DA-8795AB1EC0A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Juuso Välimäki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B262C7-2451-664D-A83D-EF64571CFE2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Sep 21, 2021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>
            <a:cxnSpLocks/>
          </p:cNvCxnSpPr>
          <p:nvPr/>
        </p:nvCxnSpPr>
        <p:spPr>
          <a:xfrm flipH="1">
            <a:off x="431800" y="1874112"/>
            <a:ext cx="1060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033ED-FC34-834E-8537-77AE69517AB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2014" y="388104"/>
            <a:ext cx="8492897" cy="4535588"/>
          </a:xfrm>
        </p:spPr>
        <p:txBody>
          <a:bodyPr/>
          <a:lstStyle/>
          <a:p>
            <a:r>
              <a:rPr lang="en-US" sz="2000" b="0" dirty="0"/>
              <a:t>An indifference curve through point (</a:t>
            </a:r>
            <a:r>
              <a:rPr lang="en-US" sz="2000" b="0" dirty="0" err="1"/>
              <a:t>x,y</a:t>
            </a:r>
            <a:r>
              <a:rPr lang="en-US" sz="2000" b="0" dirty="0"/>
              <a:t>) in the plane gives all combinations (</a:t>
            </a:r>
            <a:r>
              <a:rPr lang="en-US" sz="2000" b="0" dirty="0" err="1"/>
              <a:t>x’,y</a:t>
            </a:r>
            <a:r>
              <a:rPr lang="en-US" sz="2000" b="0" dirty="0"/>
              <a:t>’) that are equally good as (</a:t>
            </a:r>
            <a:r>
              <a:rPr lang="en-US" sz="2000" b="0" dirty="0" err="1"/>
              <a:t>x,y</a:t>
            </a:r>
            <a:r>
              <a:rPr lang="en-US" sz="2000" b="0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Since a higher GPA is preferred to a lower GPA and since more leisure is preferred to less leisure, (</a:t>
            </a:r>
            <a:r>
              <a:rPr lang="en-US" sz="2000" b="0" dirty="0" err="1"/>
              <a:t>x,y</a:t>
            </a:r>
            <a:r>
              <a:rPr lang="en-US" sz="2000" b="0" dirty="0"/>
              <a:t>) and (</a:t>
            </a:r>
            <a:r>
              <a:rPr lang="en-US" sz="2000" b="0" dirty="0" err="1"/>
              <a:t>x’,y</a:t>
            </a:r>
            <a:r>
              <a:rPr lang="en-US" sz="2000" b="0" dirty="0"/>
              <a:t>’) cannot be on the same indifference curve if x&gt;x’ and y&gt;y’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This means that indifference curves are downward sloping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We call the absolute value of the slope of an indifference curve the </a:t>
            </a:r>
            <a:r>
              <a:rPr lang="en-US" sz="2000" b="0" u="sng" dirty="0"/>
              <a:t>Marginal Rate of Substitution (MRS)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The MRS measures how many additional points on the GPA you need to give up a (small) unit of leisure or alternatively how many points on you GPA you are willing to lose to get an additional (small) unit of leisure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9751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157B84-AD85-124D-8F30-E06EF80C564A}"/>
              </a:ext>
            </a:extLst>
          </p:cNvPr>
          <p:cNvSpPr txBox="1">
            <a:spLocks/>
          </p:cNvSpPr>
          <p:nvPr/>
        </p:nvSpPr>
        <p:spPr>
          <a:xfrm>
            <a:off x="0" y="144808"/>
            <a:ext cx="5315578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Indifference Curves: An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E2573-E3E8-BC4A-B6E0-D1CFAB128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r="19626"/>
          <a:stretch/>
        </p:blipFill>
        <p:spPr>
          <a:xfrm>
            <a:off x="503959" y="1880852"/>
            <a:ext cx="5315578" cy="299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4B2DF-1421-B745-8D77-34CF6BD31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04" y="600797"/>
            <a:ext cx="6076416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2876"/>
            <a:ext cx="6983594" cy="59800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How to find the indifference curves?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50562" y="626120"/>
            <a:ext cx="86428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Option A gives 15h of free time and GPA 84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Option B gives 16h  of free time and GPA 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If y is larger than 84, you take option B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If y small enough, you take 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Calibrate y so that you like the two options equally much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This gives you the point (16, y(16)) on the same indifference curve as (15,84)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Repeat the process for each x hours of free time to get (x, y(x)) on the indifference curve through (15h, 84)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For every in the plane, you can find an indifference curve through it using this procedure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12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6" y="406465"/>
            <a:ext cx="2569988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spc="32" dirty="0"/>
              <a:t>maps</a:t>
            </a:r>
            <a:r>
              <a:rPr spc="-127" dirty="0"/>
              <a:t> </a:t>
            </a:r>
            <a:r>
              <a:rPr spc="24" dirty="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3113149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207526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 txBox="1"/>
          <p:nvPr/>
        </p:nvSpPr>
        <p:spPr>
          <a:xfrm>
            <a:off x="5872865" y="4339552"/>
            <a:ext cx="761327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Leisure</a:t>
            </a:r>
            <a:endParaRPr sz="166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3148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/>
          <p:nvPr/>
        </p:nvSpPr>
        <p:spPr>
          <a:xfrm>
            <a:off x="3064991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8" name="object 8"/>
          <p:cNvSpPr txBox="1"/>
          <p:nvPr/>
        </p:nvSpPr>
        <p:spPr>
          <a:xfrm>
            <a:off x="3031941" y="4335584"/>
            <a:ext cx="16314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0</a:t>
            </a:r>
            <a:endParaRPr sz="166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5174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16" dirty="0">
                <a:latin typeface="Arial"/>
                <a:cs typeface="Arial"/>
              </a:rPr>
              <a:t>Grade</a:t>
            </a:r>
            <a:r>
              <a:rPr sz="1665" spc="-119" dirty="0">
                <a:latin typeface="Arial"/>
                <a:cs typeface="Arial"/>
              </a:rPr>
              <a:t> </a:t>
            </a:r>
            <a:r>
              <a:rPr sz="1665" spc="-8" dirty="0">
                <a:latin typeface="Arial"/>
                <a:cs typeface="Arial"/>
              </a:rPr>
              <a:t>points</a:t>
            </a:r>
            <a:endParaRPr sz="166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4080" y="2052733"/>
            <a:ext cx="1701912" cy="1701912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0" y="1072856"/>
                </a:moveTo>
                <a:lnTo>
                  <a:pt x="1072856" y="0"/>
                </a:lnTo>
              </a:path>
            </a:pathLst>
          </a:custGeom>
          <a:ln w="10122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1" name="object 11"/>
          <p:cNvSpPr/>
          <p:nvPr/>
        </p:nvSpPr>
        <p:spPr>
          <a:xfrm>
            <a:off x="5310574" y="2039076"/>
            <a:ext cx="88620" cy="8862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0" y="0"/>
                </a:moveTo>
                <a:lnTo>
                  <a:pt x="15001" y="6955"/>
                </a:lnTo>
                <a:lnTo>
                  <a:pt x="28530" y="9534"/>
                </a:lnTo>
                <a:lnTo>
                  <a:pt x="40503" y="8603"/>
                </a:lnTo>
                <a:lnTo>
                  <a:pt x="50840" y="5033"/>
                </a:lnTo>
                <a:lnTo>
                  <a:pt x="47269" y="15369"/>
                </a:lnTo>
                <a:lnTo>
                  <a:pt x="46339" y="27343"/>
                </a:lnTo>
                <a:lnTo>
                  <a:pt x="48918" y="40872"/>
                </a:lnTo>
                <a:lnTo>
                  <a:pt x="55873" y="55873"/>
                </a:lnTo>
              </a:path>
            </a:pathLst>
          </a:custGeom>
          <a:ln w="1012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4317558" y="2061629"/>
            <a:ext cx="215911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solidFill>
                  <a:srgbClr val="0000FF"/>
                </a:solidFill>
                <a:latin typeface="Arial"/>
                <a:cs typeface="Arial"/>
              </a:rPr>
              <a:t>Increasing</a:t>
            </a:r>
            <a:r>
              <a:rPr sz="1665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65" spc="-16" dirty="0">
                <a:solidFill>
                  <a:srgbClr val="0000FF"/>
                </a:solidFill>
                <a:latin typeface="Arial"/>
                <a:cs typeface="Arial"/>
              </a:rPr>
              <a:t>preference</a:t>
            </a:r>
            <a:endParaRPr sz="1665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4429" y="1470450"/>
            <a:ext cx="2969784" cy="2569988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0" y="0"/>
                </a:moveTo>
                <a:lnTo>
                  <a:pt x="9365" y="49786"/>
                </a:lnTo>
                <a:lnTo>
                  <a:pt x="19777" y="98886"/>
                </a:lnTo>
                <a:lnTo>
                  <a:pt x="31224" y="147296"/>
                </a:lnTo>
                <a:lnTo>
                  <a:pt x="43694" y="195012"/>
                </a:lnTo>
                <a:lnTo>
                  <a:pt x="57177" y="242029"/>
                </a:lnTo>
                <a:lnTo>
                  <a:pt x="71661" y="288344"/>
                </a:lnTo>
                <a:lnTo>
                  <a:pt x="87135" y="333951"/>
                </a:lnTo>
                <a:lnTo>
                  <a:pt x="103587" y="378848"/>
                </a:lnTo>
                <a:lnTo>
                  <a:pt x="121005" y="423029"/>
                </a:lnTo>
                <a:lnTo>
                  <a:pt x="139380" y="466491"/>
                </a:lnTo>
                <a:lnTo>
                  <a:pt x="158699" y="509229"/>
                </a:lnTo>
                <a:lnTo>
                  <a:pt x="178950" y="551239"/>
                </a:lnTo>
                <a:lnTo>
                  <a:pt x="200124" y="592517"/>
                </a:lnTo>
                <a:lnTo>
                  <a:pt x="222207" y="633058"/>
                </a:lnTo>
                <a:lnTo>
                  <a:pt x="245190" y="672859"/>
                </a:lnTo>
                <a:lnTo>
                  <a:pt x="269060" y="711915"/>
                </a:lnTo>
                <a:lnTo>
                  <a:pt x="293806" y="750222"/>
                </a:lnTo>
                <a:lnTo>
                  <a:pt x="319418" y="787776"/>
                </a:lnTo>
                <a:lnTo>
                  <a:pt x="345883" y="824573"/>
                </a:lnTo>
                <a:lnTo>
                  <a:pt x="373190" y="860608"/>
                </a:lnTo>
                <a:lnTo>
                  <a:pt x="401328" y="895877"/>
                </a:lnTo>
                <a:lnTo>
                  <a:pt x="430285" y="930376"/>
                </a:lnTo>
                <a:lnTo>
                  <a:pt x="460051" y="964101"/>
                </a:lnTo>
                <a:lnTo>
                  <a:pt x="490614" y="997047"/>
                </a:lnTo>
                <a:lnTo>
                  <a:pt x="521962" y="1029211"/>
                </a:lnTo>
                <a:lnTo>
                  <a:pt x="554085" y="1060588"/>
                </a:lnTo>
                <a:lnTo>
                  <a:pt x="586970" y="1091173"/>
                </a:lnTo>
                <a:lnTo>
                  <a:pt x="620607" y="1120964"/>
                </a:lnTo>
                <a:lnTo>
                  <a:pt x="654984" y="1149955"/>
                </a:lnTo>
                <a:lnTo>
                  <a:pt x="690090" y="1178142"/>
                </a:lnTo>
                <a:lnTo>
                  <a:pt x="725913" y="1205521"/>
                </a:lnTo>
                <a:lnTo>
                  <a:pt x="762443" y="1232088"/>
                </a:lnTo>
                <a:lnTo>
                  <a:pt x="799668" y="1257839"/>
                </a:lnTo>
                <a:lnTo>
                  <a:pt x="837575" y="1282770"/>
                </a:lnTo>
                <a:lnTo>
                  <a:pt x="876156" y="1306875"/>
                </a:lnTo>
                <a:lnTo>
                  <a:pt x="915396" y="1330152"/>
                </a:lnTo>
                <a:lnTo>
                  <a:pt x="955287" y="1352595"/>
                </a:lnTo>
                <a:lnTo>
                  <a:pt x="995815" y="1374201"/>
                </a:lnTo>
                <a:lnTo>
                  <a:pt x="1036971" y="1394966"/>
                </a:lnTo>
                <a:lnTo>
                  <a:pt x="1078741" y="1414885"/>
                </a:lnTo>
                <a:lnTo>
                  <a:pt x="1121116" y="1433953"/>
                </a:lnTo>
                <a:lnTo>
                  <a:pt x="1164084" y="1452168"/>
                </a:lnTo>
                <a:lnTo>
                  <a:pt x="1207633" y="1469524"/>
                </a:lnTo>
                <a:lnTo>
                  <a:pt x="1251752" y="1486018"/>
                </a:lnTo>
                <a:lnTo>
                  <a:pt x="1296430" y="1501644"/>
                </a:lnTo>
                <a:lnTo>
                  <a:pt x="1341656" y="1516400"/>
                </a:lnTo>
                <a:lnTo>
                  <a:pt x="1387417" y="1530280"/>
                </a:lnTo>
                <a:lnTo>
                  <a:pt x="1433703" y="1543281"/>
                </a:lnTo>
                <a:lnTo>
                  <a:pt x="1480503" y="1555399"/>
                </a:lnTo>
                <a:lnTo>
                  <a:pt x="1527805" y="1566628"/>
                </a:lnTo>
                <a:lnTo>
                  <a:pt x="1575597" y="1576965"/>
                </a:lnTo>
                <a:lnTo>
                  <a:pt x="1623869" y="1586406"/>
                </a:lnTo>
                <a:lnTo>
                  <a:pt x="1672609" y="1594947"/>
                </a:lnTo>
                <a:lnTo>
                  <a:pt x="1721805" y="1602583"/>
                </a:lnTo>
                <a:lnTo>
                  <a:pt x="1771447" y="1609310"/>
                </a:lnTo>
                <a:lnTo>
                  <a:pt x="1821523" y="1615123"/>
                </a:lnTo>
                <a:lnTo>
                  <a:pt x="1872022" y="162002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4" name="object 14"/>
          <p:cNvSpPr/>
          <p:nvPr/>
        </p:nvSpPr>
        <p:spPr>
          <a:xfrm>
            <a:off x="3684080" y="1470451"/>
            <a:ext cx="2569988" cy="2170189"/>
          </a:xfrm>
          <a:custGeom>
            <a:avLst/>
            <a:gdLst/>
            <a:ahLst/>
            <a:cxnLst/>
            <a:rect l="l" t="t" r="r" b="b"/>
            <a:pathLst>
              <a:path w="1620520" h="1368425">
                <a:moveTo>
                  <a:pt x="0" y="0"/>
                </a:moveTo>
                <a:lnTo>
                  <a:pt x="9437" y="49527"/>
                </a:lnTo>
                <a:lnTo>
                  <a:pt x="20125" y="98211"/>
                </a:lnTo>
                <a:lnTo>
                  <a:pt x="32046" y="146048"/>
                </a:lnTo>
                <a:lnTo>
                  <a:pt x="45184" y="193036"/>
                </a:lnTo>
                <a:lnTo>
                  <a:pt x="59520" y="239170"/>
                </a:lnTo>
                <a:lnTo>
                  <a:pt x="75040" y="284446"/>
                </a:lnTo>
                <a:lnTo>
                  <a:pt x="91724" y="328861"/>
                </a:lnTo>
                <a:lnTo>
                  <a:pt x="109557" y="372412"/>
                </a:lnTo>
                <a:lnTo>
                  <a:pt x="128522" y="415093"/>
                </a:lnTo>
                <a:lnTo>
                  <a:pt x="148601" y="456903"/>
                </a:lnTo>
                <a:lnTo>
                  <a:pt x="169777" y="497837"/>
                </a:lnTo>
                <a:lnTo>
                  <a:pt x="192034" y="537891"/>
                </a:lnTo>
                <a:lnTo>
                  <a:pt x="215355" y="577062"/>
                </a:lnTo>
                <a:lnTo>
                  <a:pt x="239722" y="615346"/>
                </a:lnTo>
                <a:lnTo>
                  <a:pt x="265118" y="652740"/>
                </a:lnTo>
                <a:lnTo>
                  <a:pt x="291528" y="689239"/>
                </a:lnTo>
                <a:lnTo>
                  <a:pt x="318933" y="724840"/>
                </a:lnTo>
                <a:lnTo>
                  <a:pt x="347316" y="759540"/>
                </a:lnTo>
                <a:lnTo>
                  <a:pt x="376662" y="793335"/>
                </a:lnTo>
                <a:lnTo>
                  <a:pt x="406952" y="826221"/>
                </a:lnTo>
                <a:lnTo>
                  <a:pt x="438170" y="858194"/>
                </a:lnTo>
                <a:lnTo>
                  <a:pt x="470298" y="889251"/>
                </a:lnTo>
                <a:lnTo>
                  <a:pt x="503321" y="919388"/>
                </a:lnTo>
                <a:lnTo>
                  <a:pt x="537220" y="948601"/>
                </a:lnTo>
                <a:lnTo>
                  <a:pt x="571979" y="976887"/>
                </a:lnTo>
                <a:lnTo>
                  <a:pt x="607581" y="1004242"/>
                </a:lnTo>
                <a:lnTo>
                  <a:pt x="644009" y="1030662"/>
                </a:lnTo>
                <a:lnTo>
                  <a:pt x="681246" y="1056145"/>
                </a:lnTo>
                <a:lnTo>
                  <a:pt x="719275" y="1080685"/>
                </a:lnTo>
                <a:lnTo>
                  <a:pt x="758078" y="1104279"/>
                </a:lnTo>
                <a:lnTo>
                  <a:pt x="797640" y="1126925"/>
                </a:lnTo>
                <a:lnTo>
                  <a:pt x="837943" y="1148617"/>
                </a:lnTo>
                <a:lnTo>
                  <a:pt x="878970" y="1169352"/>
                </a:lnTo>
                <a:lnTo>
                  <a:pt x="920704" y="1189128"/>
                </a:lnTo>
                <a:lnTo>
                  <a:pt x="963128" y="1207939"/>
                </a:lnTo>
                <a:lnTo>
                  <a:pt x="1006225" y="1225782"/>
                </a:lnTo>
                <a:lnTo>
                  <a:pt x="1049978" y="1242655"/>
                </a:lnTo>
                <a:lnTo>
                  <a:pt x="1094371" y="1258552"/>
                </a:lnTo>
                <a:lnTo>
                  <a:pt x="1139386" y="1273470"/>
                </a:lnTo>
                <a:lnTo>
                  <a:pt x="1185006" y="1287406"/>
                </a:lnTo>
                <a:lnTo>
                  <a:pt x="1231214" y="1300356"/>
                </a:lnTo>
                <a:lnTo>
                  <a:pt x="1277993" y="1312316"/>
                </a:lnTo>
                <a:lnTo>
                  <a:pt x="1325327" y="1323283"/>
                </a:lnTo>
                <a:lnTo>
                  <a:pt x="1373198" y="1333253"/>
                </a:lnTo>
                <a:lnTo>
                  <a:pt x="1421590" y="1342222"/>
                </a:lnTo>
                <a:lnTo>
                  <a:pt x="1470484" y="1350187"/>
                </a:lnTo>
                <a:lnTo>
                  <a:pt x="1519866" y="1357143"/>
                </a:lnTo>
                <a:lnTo>
                  <a:pt x="1569716" y="1363088"/>
                </a:lnTo>
                <a:lnTo>
                  <a:pt x="1620020" y="136801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5" name="object 15"/>
          <p:cNvSpPr/>
          <p:nvPr/>
        </p:nvSpPr>
        <p:spPr>
          <a:xfrm>
            <a:off x="4026643" y="1470451"/>
            <a:ext cx="2227591" cy="1827793"/>
          </a:xfrm>
          <a:custGeom>
            <a:avLst/>
            <a:gdLst/>
            <a:ahLst/>
            <a:cxnLst/>
            <a:rect l="l" t="t" r="r" b="b"/>
            <a:pathLst>
              <a:path w="1404620" h="1152525">
                <a:moveTo>
                  <a:pt x="0" y="0"/>
                </a:moveTo>
                <a:lnTo>
                  <a:pt x="9574" y="49464"/>
                </a:lnTo>
                <a:lnTo>
                  <a:pt x="20651" y="97875"/>
                </a:lnTo>
                <a:lnTo>
                  <a:pt x="33205" y="145228"/>
                </a:lnTo>
                <a:lnTo>
                  <a:pt x="47211" y="191524"/>
                </a:lnTo>
                <a:lnTo>
                  <a:pt x="62643" y="236760"/>
                </a:lnTo>
                <a:lnTo>
                  <a:pt x="79477" y="280936"/>
                </a:lnTo>
                <a:lnTo>
                  <a:pt x="97685" y="324049"/>
                </a:lnTo>
                <a:lnTo>
                  <a:pt x="117244" y="366098"/>
                </a:lnTo>
                <a:lnTo>
                  <a:pt x="138128" y="407081"/>
                </a:lnTo>
                <a:lnTo>
                  <a:pt x="160310" y="446998"/>
                </a:lnTo>
                <a:lnTo>
                  <a:pt x="183767" y="485846"/>
                </a:lnTo>
                <a:lnTo>
                  <a:pt x="208471" y="523625"/>
                </a:lnTo>
                <a:lnTo>
                  <a:pt x="234399" y="560332"/>
                </a:lnTo>
                <a:lnTo>
                  <a:pt x="261524" y="595966"/>
                </a:lnTo>
                <a:lnTo>
                  <a:pt x="289822" y="630525"/>
                </a:lnTo>
                <a:lnTo>
                  <a:pt x="319266" y="664009"/>
                </a:lnTo>
                <a:lnTo>
                  <a:pt x="349831" y="696415"/>
                </a:lnTo>
                <a:lnTo>
                  <a:pt x="381493" y="727742"/>
                </a:lnTo>
                <a:lnTo>
                  <a:pt x="414224" y="757989"/>
                </a:lnTo>
                <a:lnTo>
                  <a:pt x="448001" y="787154"/>
                </a:lnTo>
                <a:lnTo>
                  <a:pt x="482797" y="815236"/>
                </a:lnTo>
                <a:lnTo>
                  <a:pt x="518587" y="842232"/>
                </a:lnTo>
                <a:lnTo>
                  <a:pt x="555346" y="868142"/>
                </a:lnTo>
                <a:lnTo>
                  <a:pt x="593049" y="892964"/>
                </a:lnTo>
                <a:lnTo>
                  <a:pt x="631669" y="916697"/>
                </a:lnTo>
                <a:lnTo>
                  <a:pt x="671182" y="939339"/>
                </a:lnTo>
                <a:lnTo>
                  <a:pt x="711561" y="960888"/>
                </a:lnTo>
                <a:lnTo>
                  <a:pt x="752783" y="981344"/>
                </a:lnTo>
                <a:lnTo>
                  <a:pt x="794820" y="1000704"/>
                </a:lnTo>
                <a:lnTo>
                  <a:pt x="837649" y="1018967"/>
                </a:lnTo>
                <a:lnTo>
                  <a:pt x="881242" y="1036131"/>
                </a:lnTo>
                <a:lnTo>
                  <a:pt x="925576" y="1052196"/>
                </a:lnTo>
                <a:lnTo>
                  <a:pt x="970624" y="1067159"/>
                </a:lnTo>
                <a:lnTo>
                  <a:pt x="1016361" y="1081019"/>
                </a:lnTo>
                <a:lnTo>
                  <a:pt x="1062762" y="1093774"/>
                </a:lnTo>
                <a:lnTo>
                  <a:pt x="1109801" y="1105424"/>
                </a:lnTo>
                <a:lnTo>
                  <a:pt x="1157453" y="1115966"/>
                </a:lnTo>
                <a:lnTo>
                  <a:pt x="1205692" y="1125400"/>
                </a:lnTo>
                <a:lnTo>
                  <a:pt x="1254493" y="1133722"/>
                </a:lnTo>
                <a:lnTo>
                  <a:pt x="1303831" y="1140933"/>
                </a:lnTo>
                <a:lnTo>
                  <a:pt x="1353680" y="1147031"/>
                </a:lnTo>
                <a:lnTo>
                  <a:pt x="1404015" y="1152013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6" name="object 16"/>
          <p:cNvSpPr txBox="1"/>
          <p:nvPr/>
        </p:nvSpPr>
        <p:spPr>
          <a:xfrm>
            <a:off x="6310347" y="3058936"/>
            <a:ext cx="349446" cy="1058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 marR="8056">
              <a:lnSpc>
                <a:spcPct val="129299"/>
              </a:lnSpc>
            </a:pP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  </a:t>
            </a: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2</a:t>
            </a:r>
            <a:endParaRPr sz="1903" baseline="-13888">
              <a:latin typeface="Arial"/>
              <a:cs typeface="Arial"/>
            </a:endParaRPr>
          </a:p>
          <a:p>
            <a:pPr marL="20141">
              <a:spcBef>
                <a:spcPts val="1055"/>
              </a:spcBef>
            </a:pP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9887" y="4849905"/>
            <a:ext cx="3515606" cy="24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586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586" spc="-8" dirty="0">
                <a:latin typeface="Arial"/>
                <a:cs typeface="Arial"/>
              </a:rPr>
              <a:t>Indifference curves of a</a:t>
            </a:r>
            <a:r>
              <a:rPr sz="1586" spc="-40" dirty="0">
                <a:latin typeface="Arial"/>
                <a:cs typeface="Arial"/>
              </a:rPr>
              <a:t> </a:t>
            </a:r>
            <a:r>
              <a:rPr sz="1586" spc="-8" dirty="0">
                <a:latin typeface="Arial"/>
                <a:cs typeface="Arial"/>
              </a:rPr>
              <a:t>student</a:t>
            </a:r>
            <a:endParaRPr sz="15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676582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6" y="406465"/>
            <a:ext cx="2569988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spc="32" dirty="0"/>
              <a:t>maps</a:t>
            </a:r>
            <a:r>
              <a:rPr spc="-127" dirty="0"/>
              <a:t> </a:t>
            </a:r>
            <a:r>
              <a:rPr spc="24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2924428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018805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/>
          <p:nvPr/>
        </p:nvSpPr>
        <p:spPr>
          <a:xfrm>
            <a:off x="2924427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6" name="object 6"/>
          <p:cNvSpPr/>
          <p:nvPr/>
        </p:nvSpPr>
        <p:spPr>
          <a:xfrm>
            <a:off x="2876270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 txBox="1"/>
          <p:nvPr/>
        </p:nvSpPr>
        <p:spPr>
          <a:xfrm>
            <a:off x="2276453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16" dirty="0">
                <a:latin typeface="Arial"/>
                <a:cs typeface="Arial"/>
              </a:rPr>
              <a:t>Grade</a:t>
            </a:r>
            <a:r>
              <a:rPr sz="1665" spc="-119" dirty="0">
                <a:latin typeface="Arial"/>
                <a:cs typeface="Arial"/>
              </a:rPr>
              <a:t> </a:t>
            </a:r>
            <a:r>
              <a:rPr sz="1665" spc="-8" dirty="0">
                <a:latin typeface="Arial"/>
                <a:cs typeface="Arial"/>
              </a:rPr>
              <a:t>points</a:t>
            </a:r>
            <a:endParaRPr sz="1665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5359" y="2612315"/>
            <a:ext cx="2267873" cy="0"/>
          </a:xfrm>
          <a:custGeom>
            <a:avLst/>
            <a:gdLst/>
            <a:ahLst/>
            <a:cxnLst/>
            <a:rect l="l" t="t" r="r" b="b"/>
            <a:pathLst>
              <a:path w="1430020">
                <a:moveTo>
                  <a:pt x="0" y="0"/>
                </a:moveTo>
                <a:lnTo>
                  <a:pt x="1429895" y="0"/>
                </a:lnTo>
              </a:path>
            </a:pathLst>
          </a:custGeom>
          <a:ln w="10122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9" name="object 9"/>
          <p:cNvSpPr/>
          <p:nvPr/>
        </p:nvSpPr>
        <p:spPr>
          <a:xfrm>
            <a:off x="5719694" y="2549658"/>
            <a:ext cx="51358" cy="125881"/>
          </a:xfrm>
          <a:custGeom>
            <a:avLst/>
            <a:gdLst/>
            <a:ahLst/>
            <a:cxnLst/>
            <a:rect l="l" t="t" r="r" b="b"/>
            <a:pathLst>
              <a:path w="32385" h="79375">
                <a:moveTo>
                  <a:pt x="0" y="0"/>
                </a:moveTo>
                <a:lnTo>
                  <a:pt x="5689" y="15525"/>
                </a:lnTo>
                <a:lnTo>
                  <a:pt x="13432" y="26915"/>
                </a:lnTo>
                <a:lnTo>
                  <a:pt x="22556" y="34724"/>
                </a:lnTo>
                <a:lnTo>
                  <a:pt x="32390" y="39509"/>
                </a:lnTo>
                <a:lnTo>
                  <a:pt x="22556" y="44293"/>
                </a:lnTo>
                <a:lnTo>
                  <a:pt x="13432" y="52102"/>
                </a:lnTo>
                <a:lnTo>
                  <a:pt x="5689" y="63492"/>
                </a:lnTo>
                <a:lnTo>
                  <a:pt x="0" y="79018"/>
                </a:lnTo>
              </a:path>
            </a:pathLst>
          </a:custGeom>
          <a:ln w="10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0" name="object 10"/>
          <p:cNvSpPr txBox="1"/>
          <p:nvPr/>
        </p:nvSpPr>
        <p:spPr>
          <a:xfrm>
            <a:off x="4699773" y="2632544"/>
            <a:ext cx="215911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solidFill>
                  <a:srgbClr val="0000FF"/>
                </a:solidFill>
                <a:latin typeface="Arial"/>
                <a:cs typeface="Arial"/>
              </a:rPr>
              <a:t>Increasing</a:t>
            </a:r>
            <a:r>
              <a:rPr sz="1665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65" spc="-16" dirty="0">
                <a:solidFill>
                  <a:srgbClr val="0000FF"/>
                </a:solidFill>
                <a:latin typeface="Arial"/>
                <a:cs typeface="Arial"/>
              </a:rPr>
              <a:t>preference</a:t>
            </a:r>
            <a:endParaRPr sz="1665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5708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2916070" y="1134278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7573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4" name="object 14"/>
          <p:cNvSpPr txBox="1"/>
          <p:nvPr/>
        </p:nvSpPr>
        <p:spPr>
          <a:xfrm>
            <a:off x="4057922" y="1134278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2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50719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6" name="object 16"/>
          <p:cNvSpPr txBox="1"/>
          <p:nvPr/>
        </p:nvSpPr>
        <p:spPr>
          <a:xfrm>
            <a:off x="5371053" y="1131639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5455" y="4339552"/>
            <a:ext cx="4084589" cy="756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361">
              <a:tabLst>
                <a:tab pos="3178239" algn="l"/>
              </a:tabLst>
            </a:pPr>
            <a:r>
              <a:rPr sz="1665" spc="-8" dirty="0">
                <a:latin typeface="Arial"/>
                <a:cs typeface="Arial"/>
              </a:rPr>
              <a:t>0	Leisure</a:t>
            </a:r>
            <a:endParaRPr sz="1665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1665">
              <a:latin typeface="Times New Roman"/>
              <a:cs typeface="Times New Roman"/>
            </a:endParaRPr>
          </a:p>
          <a:p>
            <a:pPr marL="20141"/>
            <a:r>
              <a:rPr sz="1586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586" spc="-8" dirty="0">
                <a:latin typeface="Arial"/>
                <a:cs typeface="Arial"/>
              </a:rPr>
              <a:t>Indifference curves of another student</a:t>
            </a:r>
            <a:endParaRPr sz="15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126276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2876"/>
            <a:ext cx="6983594" cy="5980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How to think about indifference curves?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598005"/>
            <a:ext cx="8642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Indifference curves are individual and subjective: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There are no right and wrong indifference curves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Two decision makers have generally different shapes for their indifference curves: some people enjoy leisure more while some appreciate exam grades more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This is just one instance of choice under scarcity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Time is scarce so you manage carefully your time budget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But other resources are scarce too: choosing how to use a fixed budget on food or clothing, or more concretely between apples and oranges</a:t>
            </a:r>
          </a:p>
          <a:p>
            <a:pPr marL="800100" lvl="1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32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6" y="406465"/>
            <a:ext cx="2569988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spc="32" dirty="0"/>
              <a:t>maps</a:t>
            </a:r>
            <a:r>
              <a:rPr spc="-127" dirty="0"/>
              <a:t> </a:t>
            </a:r>
            <a:r>
              <a:rPr spc="24" dirty="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3113149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207526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 txBox="1"/>
          <p:nvPr/>
        </p:nvSpPr>
        <p:spPr>
          <a:xfrm>
            <a:off x="5872865" y="4339552"/>
            <a:ext cx="761327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Leisure</a:t>
            </a:r>
            <a:endParaRPr sz="166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3148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/>
          <p:nvPr/>
        </p:nvSpPr>
        <p:spPr>
          <a:xfrm>
            <a:off x="3064991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8" name="object 8"/>
          <p:cNvSpPr txBox="1"/>
          <p:nvPr/>
        </p:nvSpPr>
        <p:spPr>
          <a:xfrm>
            <a:off x="3031941" y="4335584"/>
            <a:ext cx="16314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0</a:t>
            </a:r>
            <a:endParaRPr sz="166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5174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16" dirty="0">
                <a:latin typeface="Arial"/>
                <a:cs typeface="Arial"/>
              </a:rPr>
              <a:t>Grade</a:t>
            </a:r>
            <a:r>
              <a:rPr sz="1665" spc="-119" dirty="0">
                <a:latin typeface="Arial"/>
                <a:cs typeface="Arial"/>
              </a:rPr>
              <a:t> </a:t>
            </a:r>
            <a:r>
              <a:rPr sz="1665" spc="-8" dirty="0">
                <a:latin typeface="Arial"/>
                <a:cs typeface="Arial"/>
              </a:rPr>
              <a:t>points</a:t>
            </a:r>
            <a:endParaRPr sz="166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429" y="1470451"/>
            <a:ext cx="2969784" cy="1827793"/>
          </a:xfrm>
          <a:custGeom>
            <a:avLst/>
            <a:gdLst/>
            <a:ahLst/>
            <a:cxnLst/>
            <a:rect l="l" t="t" r="r" b="b"/>
            <a:pathLst>
              <a:path w="1872614" h="1152525">
                <a:moveTo>
                  <a:pt x="0" y="0"/>
                </a:moveTo>
                <a:lnTo>
                  <a:pt x="9410" y="48215"/>
                </a:lnTo>
                <a:lnTo>
                  <a:pt x="20379" y="95079"/>
                </a:lnTo>
                <a:lnTo>
                  <a:pt x="32873" y="140611"/>
                </a:lnTo>
                <a:lnTo>
                  <a:pt x="46864" y="184831"/>
                </a:lnTo>
                <a:lnTo>
                  <a:pt x="62319" y="227758"/>
                </a:lnTo>
                <a:lnTo>
                  <a:pt x="79208" y="269413"/>
                </a:lnTo>
                <a:lnTo>
                  <a:pt x="97500" y="309814"/>
                </a:lnTo>
                <a:lnTo>
                  <a:pt x="117164" y="348983"/>
                </a:lnTo>
                <a:lnTo>
                  <a:pt x="138169" y="386938"/>
                </a:lnTo>
                <a:lnTo>
                  <a:pt x="160485" y="423700"/>
                </a:lnTo>
                <a:lnTo>
                  <a:pt x="184080" y="459288"/>
                </a:lnTo>
                <a:lnTo>
                  <a:pt x="208923" y="493722"/>
                </a:lnTo>
                <a:lnTo>
                  <a:pt x="234985" y="527022"/>
                </a:lnTo>
                <a:lnTo>
                  <a:pt x="262233" y="559207"/>
                </a:lnTo>
                <a:lnTo>
                  <a:pt x="290637" y="590298"/>
                </a:lnTo>
                <a:lnTo>
                  <a:pt x="320166" y="620314"/>
                </a:lnTo>
                <a:lnTo>
                  <a:pt x="350790" y="649276"/>
                </a:lnTo>
                <a:lnTo>
                  <a:pt x="382477" y="677201"/>
                </a:lnTo>
                <a:lnTo>
                  <a:pt x="415196" y="704112"/>
                </a:lnTo>
                <a:lnTo>
                  <a:pt x="448917" y="730027"/>
                </a:lnTo>
                <a:lnTo>
                  <a:pt x="483608" y="754966"/>
                </a:lnTo>
                <a:lnTo>
                  <a:pt x="519239" y="778949"/>
                </a:lnTo>
                <a:lnTo>
                  <a:pt x="555780" y="801995"/>
                </a:lnTo>
                <a:lnTo>
                  <a:pt x="593198" y="824126"/>
                </a:lnTo>
                <a:lnTo>
                  <a:pt x="631463" y="845359"/>
                </a:lnTo>
                <a:lnTo>
                  <a:pt x="670545" y="865716"/>
                </a:lnTo>
                <a:lnTo>
                  <a:pt x="710412" y="885215"/>
                </a:lnTo>
                <a:lnTo>
                  <a:pt x="751034" y="903877"/>
                </a:lnTo>
                <a:lnTo>
                  <a:pt x="792379" y="921722"/>
                </a:lnTo>
                <a:lnTo>
                  <a:pt x="834417" y="938768"/>
                </a:lnTo>
                <a:lnTo>
                  <a:pt x="877117" y="955037"/>
                </a:lnTo>
                <a:lnTo>
                  <a:pt x="920447" y="970548"/>
                </a:lnTo>
                <a:lnTo>
                  <a:pt x="964378" y="985320"/>
                </a:lnTo>
                <a:lnTo>
                  <a:pt x="1008879" y="999374"/>
                </a:lnTo>
                <a:lnTo>
                  <a:pt x="1053917" y="1012728"/>
                </a:lnTo>
                <a:lnTo>
                  <a:pt x="1099463" y="1025404"/>
                </a:lnTo>
                <a:lnTo>
                  <a:pt x="1145486" y="1037421"/>
                </a:lnTo>
                <a:lnTo>
                  <a:pt x="1191955" y="1048798"/>
                </a:lnTo>
                <a:lnTo>
                  <a:pt x="1238838" y="1059555"/>
                </a:lnTo>
                <a:lnTo>
                  <a:pt x="1286105" y="1069712"/>
                </a:lnTo>
                <a:lnTo>
                  <a:pt x="1333725" y="1079290"/>
                </a:lnTo>
                <a:lnTo>
                  <a:pt x="1381668" y="1088307"/>
                </a:lnTo>
                <a:lnTo>
                  <a:pt x="1429902" y="1096783"/>
                </a:lnTo>
                <a:lnTo>
                  <a:pt x="1478396" y="1104739"/>
                </a:lnTo>
                <a:lnTo>
                  <a:pt x="1527120" y="1112194"/>
                </a:lnTo>
                <a:lnTo>
                  <a:pt x="1576043" y="1119167"/>
                </a:lnTo>
                <a:lnTo>
                  <a:pt x="1625133" y="1125680"/>
                </a:lnTo>
                <a:lnTo>
                  <a:pt x="1674361" y="1131750"/>
                </a:lnTo>
                <a:lnTo>
                  <a:pt x="1723694" y="1137399"/>
                </a:lnTo>
                <a:lnTo>
                  <a:pt x="1773102" y="1142646"/>
                </a:lnTo>
                <a:lnTo>
                  <a:pt x="1822555" y="1147511"/>
                </a:lnTo>
                <a:lnTo>
                  <a:pt x="1872022" y="1152013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1" name="object 11"/>
          <p:cNvSpPr/>
          <p:nvPr/>
        </p:nvSpPr>
        <p:spPr>
          <a:xfrm>
            <a:off x="4026643" y="1470450"/>
            <a:ext cx="2227591" cy="2569988"/>
          </a:xfrm>
          <a:custGeom>
            <a:avLst/>
            <a:gdLst/>
            <a:ahLst/>
            <a:cxnLst/>
            <a:rect l="l" t="t" r="r" b="b"/>
            <a:pathLst>
              <a:path w="1404620" h="1620520">
                <a:moveTo>
                  <a:pt x="0" y="0"/>
                </a:moveTo>
                <a:lnTo>
                  <a:pt x="9460" y="51284"/>
                </a:lnTo>
                <a:lnTo>
                  <a:pt x="19679" y="102097"/>
                </a:lnTo>
                <a:lnTo>
                  <a:pt x="30661" y="152423"/>
                </a:lnTo>
                <a:lnTo>
                  <a:pt x="42413" y="202242"/>
                </a:lnTo>
                <a:lnTo>
                  <a:pt x="54940" y="251536"/>
                </a:lnTo>
                <a:lnTo>
                  <a:pt x="68247" y="300288"/>
                </a:lnTo>
                <a:lnTo>
                  <a:pt x="82340" y="348480"/>
                </a:lnTo>
                <a:lnTo>
                  <a:pt x="97224" y="396094"/>
                </a:lnTo>
                <a:lnTo>
                  <a:pt x="112905" y="443111"/>
                </a:lnTo>
                <a:lnTo>
                  <a:pt x="129388" y="489515"/>
                </a:lnTo>
                <a:lnTo>
                  <a:pt x="146678" y="535285"/>
                </a:lnTo>
                <a:lnTo>
                  <a:pt x="164782" y="580406"/>
                </a:lnTo>
                <a:lnTo>
                  <a:pt x="183703" y="624859"/>
                </a:lnTo>
                <a:lnTo>
                  <a:pt x="203449" y="668625"/>
                </a:lnTo>
                <a:lnTo>
                  <a:pt x="224024" y="711687"/>
                </a:lnTo>
                <a:lnTo>
                  <a:pt x="245435" y="754027"/>
                </a:lnTo>
                <a:lnTo>
                  <a:pt x="267685" y="795627"/>
                </a:lnTo>
                <a:lnTo>
                  <a:pt x="290781" y="836469"/>
                </a:lnTo>
                <a:lnTo>
                  <a:pt x="314728" y="876534"/>
                </a:lnTo>
                <a:lnTo>
                  <a:pt x="339532" y="915806"/>
                </a:lnTo>
                <a:lnTo>
                  <a:pt x="365199" y="954265"/>
                </a:lnTo>
                <a:lnTo>
                  <a:pt x="391732" y="991895"/>
                </a:lnTo>
                <a:lnTo>
                  <a:pt x="419139" y="1028677"/>
                </a:lnTo>
                <a:lnTo>
                  <a:pt x="447425" y="1064592"/>
                </a:lnTo>
                <a:lnTo>
                  <a:pt x="476594" y="1099624"/>
                </a:lnTo>
                <a:lnTo>
                  <a:pt x="506653" y="1133753"/>
                </a:lnTo>
                <a:lnTo>
                  <a:pt x="537606" y="1166963"/>
                </a:lnTo>
                <a:lnTo>
                  <a:pt x="569460" y="1199235"/>
                </a:lnTo>
                <a:lnTo>
                  <a:pt x="602220" y="1230551"/>
                </a:lnTo>
                <a:lnTo>
                  <a:pt x="635891" y="1260893"/>
                </a:lnTo>
                <a:lnTo>
                  <a:pt x="670479" y="1290243"/>
                </a:lnTo>
                <a:lnTo>
                  <a:pt x="705988" y="1318583"/>
                </a:lnTo>
                <a:lnTo>
                  <a:pt x="742426" y="1345896"/>
                </a:lnTo>
                <a:lnTo>
                  <a:pt x="779797" y="1372163"/>
                </a:lnTo>
                <a:lnTo>
                  <a:pt x="818106" y="1397366"/>
                </a:lnTo>
                <a:lnTo>
                  <a:pt x="857359" y="1421487"/>
                </a:lnTo>
                <a:lnTo>
                  <a:pt x="897561" y="1444508"/>
                </a:lnTo>
                <a:lnTo>
                  <a:pt x="938719" y="1466412"/>
                </a:lnTo>
                <a:lnTo>
                  <a:pt x="980837" y="1487180"/>
                </a:lnTo>
                <a:lnTo>
                  <a:pt x="1023920" y="1506795"/>
                </a:lnTo>
                <a:lnTo>
                  <a:pt x="1067975" y="1525237"/>
                </a:lnTo>
                <a:lnTo>
                  <a:pt x="1113007" y="1542490"/>
                </a:lnTo>
                <a:lnTo>
                  <a:pt x="1159021" y="1558536"/>
                </a:lnTo>
                <a:lnTo>
                  <a:pt x="1206023" y="1573356"/>
                </a:lnTo>
                <a:lnTo>
                  <a:pt x="1254017" y="1586932"/>
                </a:lnTo>
                <a:lnTo>
                  <a:pt x="1303011" y="1599247"/>
                </a:lnTo>
                <a:lnTo>
                  <a:pt x="1353008" y="1610282"/>
                </a:lnTo>
                <a:lnTo>
                  <a:pt x="1404015" y="162002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6310347" y="3138164"/>
            <a:ext cx="349446" cy="1012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1">
              <a:latin typeface="Times New Roman"/>
              <a:cs typeface="Times New Roman"/>
            </a:endParaRPr>
          </a:p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5425" y="4849905"/>
            <a:ext cx="2144006" cy="24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586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586" spc="-8" dirty="0">
                <a:latin typeface="Arial"/>
                <a:cs typeface="Arial"/>
              </a:rPr>
              <a:t>Is this</a:t>
            </a:r>
            <a:r>
              <a:rPr sz="1586" spc="-87" dirty="0">
                <a:latin typeface="Arial"/>
                <a:cs typeface="Arial"/>
              </a:rPr>
              <a:t> </a:t>
            </a:r>
            <a:r>
              <a:rPr sz="1586" spc="-8" dirty="0">
                <a:latin typeface="Arial"/>
                <a:cs typeface="Arial"/>
              </a:rPr>
              <a:t>possible?</a:t>
            </a:r>
            <a:endParaRPr sz="15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259637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2876"/>
            <a:ext cx="6983594" cy="5980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How to think about indifference curves?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598005"/>
            <a:ext cx="8642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If we plot an indifference curve in the usual coordinate system and if the decision maker wants to have more of each good, indifference curves have a negative slope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Indifference curves do not cross each other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Curves closer to origin represent worse alternatives than curves further from the origin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Can indifference curves be straight lines?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Why are the indifference curves often drawn with a diminishing slope as we increase the amount of good on x-axis?</a:t>
            </a:r>
          </a:p>
        </p:txBody>
      </p:sp>
    </p:spTree>
    <p:extLst>
      <p:ext uri="{BB962C8B-B14F-4D97-AF65-F5344CB8AC3E}">
        <p14:creationId xmlns:p14="http://schemas.microsoft.com/office/powerpoint/2010/main" val="192117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5C19-666D-3949-9A00-631D4EE475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440382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The Feasible Frontier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373B4-7984-0F47-808B-F9E048D3B918}"/>
              </a:ext>
            </a:extLst>
          </p:cNvPr>
          <p:cNvSpPr txBox="1"/>
          <p:nvPr/>
        </p:nvSpPr>
        <p:spPr>
          <a:xfrm>
            <a:off x="192748" y="1149340"/>
            <a:ext cx="3677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feasible frontier</a:t>
            </a:r>
            <a:r>
              <a:rPr lang="en-US" sz="1800" dirty="0"/>
              <a:t> shows the maximum output </a:t>
            </a:r>
          </a:p>
          <a:p>
            <a:r>
              <a:rPr lang="en-US" sz="1800" dirty="0"/>
              <a:t>that can be achieved with a</a:t>
            </a:r>
          </a:p>
          <a:p>
            <a:r>
              <a:rPr lang="en-US" sz="1800" dirty="0"/>
              <a:t>given amount of input</a:t>
            </a:r>
          </a:p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b="1" dirty="0"/>
              <a:t>marginal rate of transformation (MRT) </a:t>
            </a:r>
            <a:r>
              <a:rPr lang="en-US" sz="1800" dirty="0"/>
              <a:t>is the </a:t>
            </a:r>
          </a:p>
          <a:p>
            <a:r>
              <a:rPr lang="en-US" sz="1800" dirty="0"/>
              <a:t>absolute value of the slope of the feasible frontier.  </a:t>
            </a:r>
          </a:p>
          <a:p>
            <a:r>
              <a:rPr lang="en-US" sz="1800" dirty="0"/>
              <a:t>It tells how many points you lose if you increase your free time per day by an hour.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CF623-A5EC-CE48-826A-309307BC5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03" y="2218070"/>
            <a:ext cx="5168401" cy="2832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E3FB5-1098-3244-B774-AA82819D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28" y="1064757"/>
            <a:ext cx="4082439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10367-BC65-5E4F-A329-402B702B6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9242" y="635620"/>
            <a:ext cx="6734626" cy="2871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B62B1-76F0-914A-BEF3-53FA63808194}"/>
              </a:ext>
            </a:extLst>
          </p:cNvPr>
          <p:cNvSpPr txBox="1"/>
          <p:nvPr/>
        </p:nvSpPr>
        <p:spPr>
          <a:xfrm>
            <a:off x="519242" y="365491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Model of how individuals choose, given their preferences and the constraints they face, when the things they value are scarce.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Studying example: Free time and exam score are scarce because they are both goods, each with an opportunity cost.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A36CF1-3121-DF41-8AF8-872654C87E8E}"/>
              </a:ext>
            </a:extLst>
          </p:cNvPr>
          <p:cNvSpPr txBox="1">
            <a:spLocks/>
          </p:cNvSpPr>
          <p:nvPr/>
        </p:nvSpPr>
        <p:spPr>
          <a:xfrm>
            <a:off x="324941" y="305088"/>
            <a:ext cx="4720986" cy="54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Constrained choice problem</a:t>
            </a:r>
          </a:p>
        </p:txBody>
      </p:sp>
    </p:spTree>
    <p:extLst>
      <p:ext uri="{BB962C8B-B14F-4D97-AF65-F5344CB8AC3E}">
        <p14:creationId xmlns:p14="http://schemas.microsoft.com/office/powerpoint/2010/main" val="416864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464128" y="342901"/>
            <a:ext cx="6983594" cy="598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Main topic in this lecture: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302343" y="1065278"/>
            <a:ext cx="8642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How much should I work?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Tradeoff between free time and fruits of labor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Home production: studying for an exam, agricultural production within the family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Working for a wage</a:t>
            </a:r>
          </a:p>
          <a:p>
            <a:pPr lvl="1"/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Should I spend now or should I save for retirement?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Tradeoff between consuming when young or in retirement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Different ways to save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How about borrowing now and paying later?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65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1E0CD0F-A5F4-5445-8D94-14F46EDC7E78}"/>
              </a:ext>
            </a:extLst>
          </p:cNvPr>
          <p:cNvSpPr txBox="1">
            <a:spLocks/>
          </p:cNvSpPr>
          <p:nvPr/>
        </p:nvSpPr>
        <p:spPr>
          <a:xfrm>
            <a:off x="-1139024" y="365125"/>
            <a:ext cx="7315200" cy="7315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latin typeface="+mn-lt"/>
              </a:rPr>
              <a:t>Optimal Decision Making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047C9-A926-6442-B912-B6BBB871322D}"/>
              </a:ext>
            </a:extLst>
          </p:cNvPr>
          <p:cNvSpPr txBox="1"/>
          <p:nvPr/>
        </p:nvSpPr>
        <p:spPr>
          <a:xfrm>
            <a:off x="363682" y="1046464"/>
            <a:ext cx="4048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How to find optimal choices? Start by looking for points where</a:t>
            </a:r>
          </a:p>
          <a:p>
            <a:endParaRPr lang="en-US" sz="1800" dirty="0"/>
          </a:p>
          <a:p>
            <a:r>
              <a:rPr lang="en-US" sz="1800" b="1" dirty="0"/>
              <a:t>MRS = MRT </a:t>
            </a:r>
          </a:p>
          <a:p>
            <a:endParaRPr lang="en-US" sz="1800" b="1" dirty="0"/>
          </a:p>
          <a:p>
            <a:r>
              <a:rPr lang="en-US" sz="1800" dirty="0"/>
              <a:t>If MRS is larger than MRT as at point D in the figure, you should study less</a:t>
            </a:r>
          </a:p>
          <a:p>
            <a:endParaRPr lang="en-US" sz="1800" dirty="0"/>
          </a:p>
          <a:p>
            <a:r>
              <a:rPr lang="en-US" sz="1800" dirty="0"/>
              <a:t>If MRS is smaller than MRT (as at A), you should study more.</a:t>
            </a:r>
          </a:p>
          <a:p>
            <a:endParaRPr lang="en-US" sz="1800" dirty="0"/>
          </a:p>
          <a:p>
            <a:r>
              <a:rPr lang="en-US" sz="1800" dirty="0"/>
              <a:t>Can you give a formal argument for this? 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5DF27-8BE5-9C49-BEEE-ED317B9C0C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8472"/>
          <a:stretch/>
        </p:blipFill>
        <p:spPr>
          <a:xfrm>
            <a:off x="4412623" y="861358"/>
            <a:ext cx="4644735" cy="30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8452"/>
            <a:ext cx="6983594" cy="4495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More on optimal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736395"/>
            <a:ext cx="8642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It is optimal to choose an option such that no other option in the feasible set is better. This means that no other feasible option is on a better indifference 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Does this imply that MRS = MRT?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What if the indifference curves are straight lines? In this case, we say that the goods on the two axis are perfect substitutes for the decision maker.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It could well happen that no point on the feasible frontier satisfies MRS=MRT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If this is the case, optimal choice is to choose zero of one of the goods (corner solution).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Draw a feasible frontier that is given by a line segment and a feasible frontier also given by a line segment but with a different slope.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Determine from the picture which of the goods is consumed (depending on the comparison of MRS and MRT) and interpret your finding in everyday language.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44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743C-2D90-3C42-A90B-4288F3CF41A8}"/>
              </a:ext>
            </a:extLst>
          </p:cNvPr>
          <p:cNvSpPr txBox="1">
            <a:spLocks/>
          </p:cNvSpPr>
          <p:nvPr/>
        </p:nvSpPr>
        <p:spPr>
          <a:xfrm>
            <a:off x="-278610" y="167698"/>
            <a:ext cx="9727835" cy="673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Another example: Grain 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B38F1-C712-954F-B6CA-A24E072DFE87}"/>
              </a:ext>
            </a:extLst>
          </p:cNvPr>
          <p:cNvSpPr txBox="1"/>
          <p:nvPr/>
        </p:nvSpPr>
        <p:spPr>
          <a:xfrm>
            <a:off x="200343" y="3875809"/>
            <a:ext cx="1080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Tradeoff between grain produced and free time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Technological change shifts the production function upwards, </a:t>
            </a:r>
          </a:p>
          <a:p>
            <a:r>
              <a:rPr lang="en-US" sz="1800" dirty="0"/>
              <a:t>	and expands the feasible frontier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5F63-7F08-C945-9F97-D98DC2CB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-299" r="7817" b="299"/>
          <a:stretch/>
        </p:blipFill>
        <p:spPr>
          <a:xfrm>
            <a:off x="135081" y="844495"/>
            <a:ext cx="4384964" cy="3031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991B3-18DC-3A47-AD28-66C0E2D4B4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9037"/>
          <a:stretch/>
        </p:blipFill>
        <p:spPr>
          <a:xfrm>
            <a:off x="4665518" y="841664"/>
            <a:ext cx="4478482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7A2AD-365F-EE4B-9651-12ED17BAE601}"/>
              </a:ext>
            </a:extLst>
          </p:cNvPr>
          <p:cNvSpPr txBox="1">
            <a:spLocks/>
          </p:cNvSpPr>
          <p:nvPr/>
        </p:nvSpPr>
        <p:spPr>
          <a:xfrm>
            <a:off x="301845" y="1703496"/>
            <a:ext cx="44291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Technological progress makes it feasible to both consume more and have more free time.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Choice of free time/consumption depends on relative preferences and willingness to substitute one good for another.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Can you say for sure if technological progress leads to more grain production? More leisure?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3BC57-C0DE-CA4A-B969-3B36E6449159}"/>
              </a:ext>
            </a:extLst>
          </p:cNvPr>
          <p:cNvSpPr txBox="1">
            <a:spLocks noChangeAspect="1"/>
          </p:cNvSpPr>
          <p:nvPr/>
        </p:nvSpPr>
        <p:spPr>
          <a:xfrm>
            <a:off x="251665" y="469688"/>
            <a:ext cx="932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happens when the feasible frontier changes?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2FD5E-788E-D44A-9F66-198EFFABE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28" y="1550020"/>
            <a:ext cx="3949700" cy="34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7853-A9DD-B949-9FF6-C7D1D8688849}"/>
              </a:ext>
            </a:extLst>
          </p:cNvPr>
          <p:cNvSpPr txBox="1">
            <a:spLocks/>
          </p:cNvSpPr>
          <p:nvPr/>
        </p:nvSpPr>
        <p:spPr>
          <a:xfrm>
            <a:off x="69526" y="100082"/>
            <a:ext cx="8913682" cy="671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Market example: Working for wages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B9F47-329B-0543-9B37-CC52BB25214C}"/>
              </a:ext>
            </a:extLst>
          </p:cNvPr>
          <p:cNvSpPr txBox="1"/>
          <p:nvPr/>
        </p:nvSpPr>
        <p:spPr>
          <a:xfrm>
            <a:off x="69526" y="1473501"/>
            <a:ext cx="27230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Budget constraint:</a:t>
            </a:r>
            <a:r>
              <a:rPr lang="en-US" sz="1800" dirty="0"/>
              <a:t> consumption no larger than labor income. Feasible frontier is given by the budget constraint.</a:t>
            </a:r>
          </a:p>
          <a:p>
            <a:endParaRPr lang="en-US" sz="1800" b="1" dirty="0"/>
          </a:p>
          <a:p>
            <a:r>
              <a:rPr lang="en-US" sz="1800" dirty="0"/>
              <a:t>Indifference curves demonstrate preferences over consumption and free time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5897A-83E5-EC4F-92A6-54505605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>
          <a:xfrm>
            <a:off x="2792568" y="1481029"/>
            <a:ext cx="6066644" cy="379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9606F-59B3-7E4D-8232-67BDC3CE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4" y="682132"/>
            <a:ext cx="4230274" cy="822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FB2A3-F4CC-F446-8D38-D3A6B86BF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942" y="1923097"/>
            <a:ext cx="3017270" cy="9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5B839-C8FE-8B43-A814-0B8BAAB7FDF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58751" y="79497"/>
            <a:ext cx="8492897" cy="727027"/>
          </a:xfrm>
        </p:spPr>
        <p:txBody>
          <a:bodyPr/>
          <a:lstStyle/>
          <a:p>
            <a:r>
              <a:rPr lang="en-US" dirty="0"/>
              <a:t>Other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96561-3B87-4E4C-91A4-208FADA7B08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5551" y="645750"/>
            <a:ext cx="8492897" cy="4179814"/>
          </a:xfrm>
        </p:spPr>
        <p:txBody>
          <a:bodyPr/>
          <a:lstStyle/>
          <a:p>
            <a:r>
              <a:rPr lang="en-US" b="0" dirty="0"/>
              <a:t>We can think of choice under scarcity in a number of other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Allocating budget between food and shelter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b="0" dirty="0"/>
              <a:t>Food and clothing on the axis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dirty="0"/>
              <a:t>Feasible set given by budget constraint that total spending cannot exceed total budget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b="0" dirty="0"/>
              <a:t>Any ideas for the shape of the indifference curves?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Saving for retirement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dirty="0"/>
              <a:t>Consumption when young and consumption when old on the axis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b="0" dirty="0"/>
              <a:t>Budget set depends on saving and borrowing possibilities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 problem set 1, you will get practice on these and other settings</a:t>
            </a:r>
          </a:p>
        </p:txBody>
      </p:sp>
    </p:spTree>
    <p:extLst>
      <p:ext uri="{BB962C8B-B14F-4D97-AF65-F5344CB8AC3E}">
        <p14:creationId xmlns:p14="http://schemas.microsoft.com/office/powerpoint/2010/main" val="263481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AA7578-5878-5540-8C66-19DE2916303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712740"/>
          </a:xfrm>
        </p:spPr>
        <p:txBody>
          <a:bodyPr/>
          <a:lstStyle/>
          <a:p>
            <a:r>
              <a:rPr lang="en-US" sz="2400" dirty="0"/>
              <a:t>Key ideas and concepts in this lecture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F7826-9B97-794E-9659-391177D543A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928689"/>
            <a:ext cx="8492897" cy="40233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Feasible frontier, production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Marginal rate of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Indifference curves, marginal rate of substitution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Opportunity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Feasible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Optimal choice from feasible set</a:t>
            </a:r>
          </a:p>
        </p:txBody>
      </p:sp>
    </p:spTree>
    <p:extLst>
      <p:ext uri="{BB962C8B-B14F-4D97-AF65-F5344CB8AC3E}">
        <p14:creationId xmlns:p14="http://schemas.microsoft.com/office/powerpoint/2010/main" val="93249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EE91FC-5452-6049-875E-E783D1BBE54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547001"/>
          </a:xfrm>
        </p:spPr>
        <p:txBody>
          <a:bodyPr/>
          <a:lstStyle/>
          <a:p>
            <a:r>
              <a:rPr lang="en-US" sz="2400" dirty="0"/>
              <a:t>Next lecture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9392A-DDBF-B748-A310-C9A254DFCB9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814389"/>
            <a:ext cx="8492897" cy="41376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Changes in the feasible set: 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changes in wealth 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changes in prices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dirty="0"/>
              <a:t>changes in technology</a:t>
            </a: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Income and substitution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Applications of the model: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Consumption and work across time and space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Social welfare schemes and the </a:t>
            </a:r>
            <a:r>
              <a:rPr lang="en-US" sz="1800" dirty="0"/>
              <a:t>choice of working hours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8967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464128" y="342901"/>
            <a:ext cx="6983594" cy="598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Continuing in the next lecture: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940905"/>
            <a:ext cx="8642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How can we understand work and consumption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Across countries?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Over time?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The role of technological progress in this?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Understanding individual labor market decisions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How do different welfare schemes affect the tradeoff between free time and work?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First insights into basic income and means tested social transfers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20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EFCA6B-F4F9-D546-AE92-70C28F7D734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Big picture goal: how can we make sense of income and working hours across times and across countries?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D46F5-0286-1544-8981-4589E3895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" y="834040"/>
            <a:ext cx="7790511" cy="3952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F71B7-2304-D84A-969D-6FE3E239F1E4}"/>
              </a:ext>
            </a:extLst>
          </p:cNvPr>
          <p:cNvSpPr txBox="1"/>
          <p:nvPr/>
        </p:nvSpPr>
        <p:spPr>
          <a:xfrm>
            <a:off x="2914412" y="4992786"/>
            <a:ext cx="2983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Maddison Project 2013 via The Economy</a:t>
            </a:r>
          </a:p>
        </p:txBody>
      </p:sp>
    </p:spTree>
    <p:extLst>
      <p:ext uri="{BB962C8B-B14F-4D97-AF65-F5344CB8AC3E}">
        <p14:creationId xmlns:p14="http://schemas.microsoft.com/office/powerpoint/2010/main" val="327057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CD94-1ACF-F043-A880-CA6917966B79}"/>
              </a:ext>
            </a:extLst>
          </p:cNvPr>
          <p:cNvSpPr txBox="1">
            <a:spLocks/>
          </p:cNvSpPr>
          <p:nvPr/>
        </p:nvSpPr>
        <p:spPr>
          <a:xfrm>
            <a:off x="-1447921" y="169254"/>
            <a:ext cx="10515600" cy="987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Trade-off between work and leisure: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studying to gain points on an exam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465D6-B5AF-7047-A13B-98BF13D4E26E}"/>
              </a:ext>
            </a:extLst>
          </p:cNvPr>
          <p:cNvSpPr txBox="1"/>
          <p:nvPr/>
        </p:nvSpPr>
        <p:spPr>
          <a:xfrm>
            <a:off x="285188" y="898884"/>
            <a:ext cx="114426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Students choose how many hours to study which affects </a:t>
            </a:r>
          </a:p>
          <a:p>
            <a:r>
              <a:rPr lang="en-US" sz="1800" dirty="0"/>
              <a:t>their grade (GPA). </a:t>
            </a:r>
          </a:p>
          <a:p>
            <a:endParaRPr lang="en-US" sz="1800" dirty="0"/>
          </a:p>
          <a:p>
            <a:r>
              <a:rPr lang="en-US" sz="1800" dirty="0"/>
              <a:t>Guided by introspection and also some empirical evidence, </a:t>
            </a:r>
          </a:p>
          <a:p>
            <a:r>
              <a:rPr lang="en-US" sz="1800" dirty="0"/>
              <a:t>we assume a positive relationship between expected GPA </a:t>
            </a:r>
          </a:p>
          <a:p>
            <a:r>
              <a:rPr lang="en-US" sz="1800" dirty="0"/>
              <a:t>and the number of hours studied.</a:t>
            </a:r>
          </a:p>
          <a:p>
            <a:endParaRPr lang="en-US" sz="1800" dirty="0"/>
          </a:p>
          <a:p>
            <a:r>
              <a:rPr lang="en-US" sz="1800" dirty="0"/>
              <a:t>Key issues: </a:t>
            </a:r>
          </a:p>
          <a:p>
            <a:r>
              <a:rPr lang="en-US" sz="1800" dirty="0" err="1"/>
              <a:t>i</a:t>
            </a:r>
            <a:r>
              <a:rPr lang="en-US" sz="1800" dirty="0"/>
              <a:t>) What grade can you expect if you study 8 hours, 6 hours, etc.? </a:t>
            </a:r>
          </a:p>
          <a:p>
            <a:r>
              <a:rPr lang="en-US" sz="1800" dirty="0"/>
              <a:t>-&gt; Feasible set, production function</a:t>
            </a:r>
          </a:p>
          <a:p>
            <a:r>
              <a:rPr lang="en-US" sz="1800" dirty="0"/>
              <a:t>ii) How do you compare 60 points at 4 hours of studying to 70 points </a:t>
            </a:r>
          </a:p>
          <a:p>
            <a:r>
              <a:rPr lang="en-US" sz="1800" dirty="0"/>
              <a:t>at 6 hours of study (or 80 at 9 hours etc.)? -&gt; Preferences, indifference curves</a:t>
            </a:r>
          </a:p>
          <a:p>
            <a:endParaRPr lang="en-US" sz="2000" dirty="0"/>
          </a:p>
          <a:p>
            <a:r>
              <a:rPr lang="en-US" sz="1800" dirty="0"/>
              <a:t>These are conceptually different questions!</a:t>
            </a:r>
          </a:p>
        </p:txBody>
      </p:sp>
    </p:spTree>
    <p:extLst>
      <p:ext uri="{BB962C8B-B14F-4D97-AF65-F5344CB8AC3E}">
        <p14:creationId xmlns:p14="http://schemas.microsoft.com/office/powerpoint/2010/main" val="274258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401E-DD0C-8348-8BAA-1DFA2907D04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995990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Production function for grade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9DB22-2AD7-124F-96ED-B2F64CCBE43F}"/>
              </a:ext>
            </a:extLst>
          </p:cNvPr>
          <p:cNvSpPr txBox="1"/>
          <p:nvPr/>
        </p:nvSpPr>
        <p:spPr>
          <a:xfrm>
            <a:off x="73781" y="1287839"/>
            <a:ext cx="3493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Here:</a:t>
            </a:r>
            <a:r>
              <a:rPr lang="en-US" sz="1800" dirty="0"/>
              <a:t> How does studying (input into production) translate into output (points)?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dirty="0"/>
              <a:t>More generally:</a:t>
            </a:r>
          </a:p>
          <a:p>
            <a:r>
              <a:rPr lang="en-US" sz="1800" b="1" dirty="0"/>
              <a:t>Production functions </a:t>
            </a:r>
            <a:r>
              <a:rPr lang="en-US" sz="1800" dirty="0"/>
              <a:t>show how </a:t>
            </a:r>
            <a:r>
              <a:rPr lang="en-US" sz="1800" b="1" dirty="0"/>
              <a:t>inputs</a:t>
            </a:r>
            <a:r>
              <a:rPr lang="en-US" sz="1800" dirty="0"/>
              <a:t> (e.g. </a:t>
            </a:r>
            <a:r>
              <a:rPr lang="en-US" sz="1800" dirty="0" err="1"/>
              <a:t>labour</a:t>
            </a:r>
            <a:r>
              <a:rPr lang="en-US" sz="1800" dirty="0"/>
              <a:t>) </a:t>
            </a:r>
          </a:p>
          <a:p>
            <a:r>
              <a:rPr lang="en-US" sz="1800" dirty="0"/>
              <a:t>translate into </a:t>
            </a:r>
            <a:r>
              <a:rPr lang="en-US" sz="1800" b="1" dirty="0"/>
              <a:t>outputs</a:t>
            </a:r>
            <a:r>
              <a:rPr lang="en-US" sz="1800" dirty="0"/>
              <a:t> </a:t>
            </a:r>
          </a:p>
          <a:p>
            <a:r>
              <a:rPr lang="en-US" sz="1800" dirty="0"/>
              <a:t>(e.g. goods and services), holding other factors constant (e.g. production environment)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56A6B-313E-C340-B88B-A3B1F54D8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04" y="1738508"/>
            <a:ext cx="5435715" cy="3702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FA768-DDAB-0C4B-A31A-3F805283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91" y="1141149"/>
            <a:ext cx="5292855" cy="5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D88F012-6934-3D43-AC26-D702DE2E2134}"/>
              </a:ext>
            </a:extLst>
          </p:cNvPr>
          <p:cNvSpPr txBox="1">
            <a:spLocks/>
          </p:cNvSpPr>
          <p:nvPr/>
        </p:nvSpPr>
        <p:spPr>
          <a:xfrm>
            <a:off x="628650" y="559594"/>
            <a:ext cx="7886700" cy="701731"/>
          </a:xfrm>
        </p:spPr>
        <p:txBody>
          <a:bodyPr>
            <a:normAutofit fontScale="975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latin typeface="+mn-lt"/>
              </a:rPr>
              <a:t>What can production functions tell us?</a:t>
            </a:r>
            <a:endParaRPr lang="en-GB" sz="3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87508-70FD-AB4B-B368-5032B2B061C5}"/>
              </a:ext>
            </a:extLst>
          </p:cNvPr>
          <p:cNvSpPr txBox="1"/>
          <p:nvPr/>
        </p:nvSpPr>
        <p:spPr>
          <a:xfrm>
            <a:off x="144268" y="1532285"/>
            <a:ext cx="4357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sz="1800" b="1" dirty="0"/>
              <a:t>Marginal product </a:t>
            </a:r>
            <a:endParaRPr lang="en-US" sz="1800" dirty="0"/>
          </a:p>
          <a:p>
            <a:r>
              <a:rPr lang="en-GB" altLang="es-ES" sz="1800" dirty="0"/>
              <a:t>Change in output per unit change in input (evaluated at a given point, </a:t>
            </a:r>
            <a:r>
              <a:rPr lang="en-GB" altLang="es-ES" sz="1800" u="sng" dirty="0"/>
              <a:t>holding other inputs constant</a:t>
            </a:r>
            <a:r>
              <a:rPr lang="en-GB" altLang="es-ES" sz="1800" dirty="0"/>
              <a:t>)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2. Average product </a:t>
            </a:r>
          </a:p>
          <a:p>
            <a:r>
              <a:rPr lang="en-GB" altLang="es-ES" sz="1800" dirty="0"/>
              <a:t>Average output per unit of input</a:t>
            </a: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9C3A2-18D8-244C-9501-6D29EB4EF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3341"/>
            <a:ext cx="4417302" cy="25742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B31DE6-BE5F-0B47-98DB-E8F5FF190960}"/>
              </a:ext>
            </a:extLst>
          </p:cNvPr>
          <p:cNvSpPr txBox="1"/>
          <p:nvPr/>
        </p:nvSpPr>
        <p:spPr>
          <a:xfrm>
            <a:off x="5099050" y="1679575"/>
            <a:ext cx="194310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dirty="0"/>
              <a:t>Slope = Marginal product (4 hours of study)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368167-9690-8445-8953-4C8849D6EE20}"/>
              </a:ext>
            </a:extLst>
          </p:cNvPr>
          <p:cNvCxnSpPr/>
          <p:nvPr/>
        </p:nvCxnSpPr>
        <p:spPr>
          <a:xfrm flipH="1">
            <a:off x="5632450" y="2146300"/>
            <a:ext cx="38100" cy="895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2722F5-D49E-CA4D-9F3D-6708739C8F02}"/>
              </a:ext>
            </a:extLst>
          </p:cNvPr>
          <p:cNvSpPr txBox="1"/>
          <p:nvPr/>
        </p:nvSpPr>
        <p:spPr>
          <a:xfrm>
            <a:off x="5953125" y="3248918"/>
            <a:ext cx="243840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dirty="0"/>
              <a:t>Slope = Average product </a:t>
            </a:r>
          </a:p>
          <a:p>
            <a:pPr algn="ctr"/>
            <a:r>
              <a:rPr lang="en-US" sz="1013" dirty="0"/>
              <a:t>(4 hours of study)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02F79C-DA16-3441-9F95-05BB0E731E07}"/>
              </a:ext>
            </a:extLst>
          </p:cNvPr>
          <p:cNvCxnSpPr/>
          <p:nvPr/>
        </p:nvCxnSpPr>
        <p:spPr>
          <a:xfrm flipH="1" flipV="1">
            <a:off x="5467350" y="3429893"/>
            <a:ext cx="866775" cy="95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9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E3C67-C895-DB4B-80D7-77B27AE53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" y="1502666"/>
            <a:ext cx="4899849" cy="343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CC447-DAD3-D84A-B7B4-F8145B57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8" y="909699"/>
            <a:ext cx="4729863" cy="553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556A6-9127-9949-B941-56A9B0B2B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509" y="909698"/>
            <a:ext cx="4239491" cy="3528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25D92F-BB23-D944-B135-1A7C230B05EF}"/>
              </a:ext>
            </a:extLst>
          </p:cNvPr>
          <p:cNvSpPr txBox="1">
            <a:spLocks/>
          </p:cNvSpPr>
          <p:nvPr/>
        </p:nvSpPr>
        <p:spPr>
          <a:xfrm>
            <a:off x="-613064" y="519545"/>
            <a:ext cx="4738255" cy="5091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Studying 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B865F-E9A3-D24F-936A-601A8D99B292}"/>
              </a:ext>
            </a:extLst>
          </p:cNvPr>
          <p:cNvSpPr txBox="1"/>
          <p:nvPr/>
        </p:nvSpPr>
        <p:spPr>
          <a:xfrm>
            <a:off x="3897051" y="4933791"/>
            <a:ext cx="5246949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Diminishing marginal product: </a:t>
            </a:r>
            <a:r>
              <a:rPr lang="en-US" sz="1400" dirty="0"/>
              <a:t>Studying becomes (generally) </a:t>
            </a:r>
          </a:p>
          <a:p>
            <a:r>
              <a:rPr lang="en-US" sz="1400" dirty="0"/>
              <a:t>less productive, the more you study.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157B84-AD85-124D-8F30-E06EF80C564A}"/>
              </a:ext>
            </a:extLst>
          </p:cNvPr>
          <p:cNvSpPr txBox="1">
            <a:spLocks/>
          </p:cNvSpPr>
          <p:nvPr/>
        </p:nvSpPr>
        <p:spPr>
          <a:xfrm>
            <a:off x="0" y="144808"/>
            <a:ext cx="3349487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Indifference Curves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2AF03-C531-B645-AB7C-5983DD339F52}"/>
              </a:ext>
            </a:extLst>
          </p:cNvPr>
          <p:cNvSpPr txBox="1"/>
          <p:nvPr/>
        </p:nvSpPr>
        <p:spPr>
          <a:xfrm>
            <a:off x="290540" y="612628"/>
            <a:ext cx="89740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Choices depend on </a:t>
            </a:r>
            <a:r>
              <a:rPr lang="en-US" sz="1800" u="sng" dirty="0"/>
              <a:t>preferences:</a:t>
            </a:r>
          </a:p>
          <a:p>
            <a:endParaRPr lang="en-US" sz="1800" dirty="0"/>
          </a:p>
          <a:p>
            <a:r>
              <a:rPr lang="en-US" sz="1800" dirty="0"/>
              <a:t>Given two desirable goods (GPA and leisure), ask hypothetical questions:</a:t>
            </a:r>
          </a:p>
          <a:p>
            <a:r>
              <a:rPr lang="en-US" sz="1800" dirty="0"/>
              <a:t>Which of the two options would you choose: </a:t>
            </a:r>
          </a:p>
          <a:p>
            <a:pPr marL="685800" lvl="1" indent="-342900">
              <a:buFont typeface="Wingdings" pitchFamily="2" charset="2"/>
              <a:buChar char="v"/>
            </a:pPr>
            <a:r>
              <a:rPr lang="en-US" sz="1800" dirty="0"/>
              <a:t>Option A giving x hours of leisure and a GPA of y</a:t>
            </a:r>
          </a:p>
          <a:p>
            <a:pPr marL="685800" lvl="1" indent="-342900">
              <a:buFont typeface="Wingdings" pitchFamily="2" charset="2"/>
              <a:buChar char="v"/>
            </a:pPr>
            <a:r>
              <a:rPr lang="en-US" sz="1800" dirty="0"/>
              <a:t>Option B giving x’ hours of leisure and a GPA of y’</a:t>
            </a:r>
          </a:p>
          <a:p>
            <a:endParaRPr lang="en-US" sz="1800" dirty="0"/>
          </a:p>
          <a:p>
            <a:r>
              <a:rPr lang="en-US" sz="1800" dirty="0"/>
              <a:t>View the options as points in a coordinate system where leisure is on </a:t>
            </a:r>
          </a:p>
          <a:p>
            <a:r>
              <a:rPr lang="en-US" sz="1800" dirty="0"/>
              <a:t>The horizontal axis and GPA on the vertical axis</a:t>
            </a:r>
          </a:p>
          <a:p>
            <a:endParaRPr lang="en-US" sz="1800" dirty="0"/>
          </a:p>
          <a:p>
            <a:r>
              <a:rPr lang="en-US" sz="1800" dirty="0"/>
              <a:t>Now different points in the plane correspond to different combinations of GPA and leisure</a:t>
            </a:r>
          </a:p>
          <a:p>
            <a:endParaRPr lang="en-US" sz="1800" dirty="0"/>
          </a:p>
          <a:p>
            <a:r>
              <a:rPr lang="en-US" sz="1800" dirty="0"/>
              <a:t>How to picture preferences in this plane?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82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10_EN.potx" id="{7C017439-5F38-4F72-9DDA-0E4E091206CF}" vid="{7F772D11-0CFD-4DE9-8EF1-3AB8060ADA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4287</TotalTime>
  <Words>1643</Words>
  <Application>Microsoft Macintosh PowerPoint</Application>
  <PresentationFormat>On-screen Show (16:10)</PresentationFormat>
  <Paragraphs>194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</vt:lpstr>
      <vt:lpstr>Calibri</vt:lpstr>
      <vt:lpstr>Times New Roman</vt:lpstr>
      <vt:lpstr>Wingdings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Indifference maps 1</vt:lpstr>
      <vt:lpstr>Indifference maps 2</vt:lpstr>
      <vt:lpstr>PowerPoint Presentation</vt:lpstr>
      <vt:lpstr>Indifference maps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Välimäki Juuso</dc:creator>
  <cp:lastModifiedBy>Välimäki Juuso</cp:lastModifiedBy>
  <cp:revision>35</cp:revision>
  <dcterms:created xsi:type="dcterms:W3CDTF">2019-09-10T13:44:36Z</dcterms:created>
  <dcterms:modified xsi:type="dcterms:W3CDTF">2021-09-16T13:19:49Z</dcterms:modified>
</cp:coreProperties>
</file>