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8.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ppt/notesSlides/notesSlide5.xml" ContentType="application/vnd.openxmlformats-officedocument.presentationml.notesSlide+xml"/>
  <Override PartName="/ppt/charts/chart5.xml" ContentType="application/vnd.openxmlformats-officedocument.drawingml.chart+xml"/>
  <Override PartName="/ppt/notesSlides/notesSlide6.xml" ContentType="application/vnd.openxmlformats-officedocument.presentationml.notesSlide+xml"/>
  <Override PartName="/ppt/charts/chart6.xml" ContentType="application/vnd.openxmlformats-officedocument.drawingml.chart+xml"/>
  <Override PartName="/ppt/notesSlides/notesSlide7.xml" ContentType="application/vnd.openxmlformats-officedocument.presentationml.notesSlide+xml"/>
  <Override PartName="/ppt/charts/chart7.xml" ContentType="application/vnd.openxmlformats-officedocument.drawingml.chart+xml"/>
  <Override PartName="/ppt/notesSlides/notesSlide8.xml" ContentType="application/vnd.openxmlformats-officedocument.presentationml.notesSlide+xml"/>
  <Override PartName="/ppt/charts/chart8.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9.xml" ContentType="application/vnd.openxmlformats-officedocument.drawingml.chart+xml"/>
  <Override PartName="/ppt/drawings/drawing1.xml" ContentType="application/vnd.openxmlformats-officedocument.drawingml.chartshapes+xml"/>
  <Override PartName="/ppt/charts/chart10.xml" ContentType="application/vnd.openxmlformats-officedocument.drawingml.chart+xml"/>
  <Override PartName="/ppt/drawings/drawing2.xml" ContentType="application/vnd.openxmlformats-officedocument.drawingml.chartshapes+xml"/>
  <Override PartName="/ppt/charts/chart11.xml" ContentType="application/vnd.openxmlformats-officedocument.drawingml.chart+xml"/>
  <Override PartName="/ppt/drawings/drawing3.xml" ContentType="application/vnd.openxmlformats-officedocument.drawingml.chartshapes+xml"/>
  <Override PartName="/ppt/charts/chart12.xml" ContentType="application/vnd.openxmlformats-officedocument.drawingml.chart+xml"/>
  <Override PartName="/ppt/drawings/drawing4.xml" ContentType="application/vnd.openxmlformats-officedocument.drawingml.chartshapes+xml"/>
  <Override PartName="/ppt/charts/chart13.xml" ContentType="application/vnd.openxmlformats-officedocument.drawingml.chart+xml"/>
  <Override PartName="/ppt/drawings/drawing5.xml" ContentType="application/vnd.openxmlformats-officedocument.drawingml.chartshapes+xml"/>
  <Override PartName="/ppt/charts/chart14.xml" ContentType="application/vnd.openxmlformats-officedocument.drawingml.chart+xml"/>
  <Override PartName="/ppt/drawings/drawing6.xml" ContentType="application/vnd.openxmlformats-officedocument.drawingml.chartshapes+xml"/>
  <Override PartName="/ppt/charts/chart15.xml" ContentType="application/vnd.openxmlformats-officedocument.drawingml.chart+xml"/>
  <Override PartName="/ppt/drawings/drawing7.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9" r:id="rId2"/>
    <p:sldMasterId id="2147483690" r:id="rId3"/>
    <p:sldMasterId id="2147483699" r:id="rId4"/>
    <p:sldMasterId id="2147483707" r:id="rId5"/>
    <p:sldMasterId id="2147483739" r:id="rId6"/>
    <p:sldMasterId id="2147483747" r:id="rId7"/>
    <p:sldMasterId id="2147483756" r:id="rId8"/>
    <p:sldMasterId id="2147483788" r:id="rId9"/>
  </p:sldMasterIdLst>
  <p:notesMasterIdLst>
    <p:notesMasterId r:id="rId45"/>
  </p:notesMasterIdLst>
  <p:handoutMasterIdLst>
    <p:handoutMasterId r:id="rId46"/>
  </p:handoutMasterIdLst>
  <p:sldIdLst>
    <p:sldId id="433" r:id="rId10"/>
    <p:sldId id="305" r:id="rId11"/>
    <p:sldId id="434" r:id="rId12"/>
    <p:sldId id="435" r:id="rId13"/>
    <p:sldId id="340" r:id="rId14"/>
    <p:sldId id="341" r:id="rId15"/>
    <p:sldId id="354" r:id="rId16"/>
    <p:sldId id="355" r:id="rId17"/>
    <p:sldId id="348" r:id="rId18"/>
    <p:sldId id="416" r:id="rId19"/>
    <p:sldId id="419" r:id="rId20"/>
    <p:sldId id="345" r:id="rId21"/>
    <p:sldId id="413" r:id="rId22"/>
    <p:sldId id="347" r:id="rId23"/>
    <p:sldId id="412" r:id="rId24"/>
    <p:sldId id="349" r:id="rId25"/>
    <p:sldId id="414" r:id="rId26"/>
    <p:sldId id="350" r:id="rId27"/>
    <p:sldId id="356" r:id="rId28"/>
    <p:sldId id="375" r:id="rId29"/>
    <p:sldId id="378" r:id="rId30"/>
    <p:sldId id="376" r:id="rId31"/>
    <p:sldId id="367" r:id="rId32"/>
    <p:sldId id="381" r:id="rId33"/>
    <p:sldId id="382" r:id="rId34"/>
    <p:sldId id="385" r:id="rId35"/>
    <p:sldId id="386" r:id="rId36"/>
    <p:sldId id="369" r:id="rId37"/>
    <p:sldId id="436" r:id="rId38"/>
    <p:sldId id="307" r:id="rId39"/>
    <p:sldId id="437" r:id="rId40"/>
    <p:sldId id="438" r:id="rId41"/>
    <p:sldId id="439" r:id="rId42"/>
    <p:sldId id="353" r:id="rId43"/>
    <p:sldId id="374" r:id="rId44"/>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160">
          <p15:clr>
            <a:srgbClr val="A4A3A4"/>
          </p15:clr>
        </p15:guide>
        <p15:guide id="4"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scaleToFitPaper="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458"/>
    <p:restoredTop sz="99658" autoAdjust="0"/>
  </p:normalViewPr>
  <p:slideViewPr>
    <p:cSldViewPr snapToGrid="0" snapToObjects="1">
      <p:cViewPr varScale="1">
        <p:scale>
          <a:sx n="131" d="100"/>
          <a:sy n="131" d="100"/>
        </p:scale>
        <p:origin x="2208"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792"/>
    </p:cViewPr>
  </p:sorterViewPr>
  <p:notesViewPr>
    <p:cSldViewPr snapToGrid="0" snapToObjects="1">
      <p:cViewPr varScale="1">
        <p:scale>
          <a:sx n="75" d="100"/>
          <a:sy n="75" d="100"/>
        </p:scale>
        <p:origin x="-3248" y="-96"/>
      </p:cViewPr>
      <p:guideLst>
        <p:guide orient="horz" pos="2880"/>
        <p:guide pos="2160"/>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handoutMaster" Target="handoutMasters/handoutMaster1.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Users\sarvimm1\Dropbox%20(Aalto)\teaching\peruskurssi\figures\viitama&#776;ki\Kuva%204.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Macintosh%20HD:Users:sarvimm1:Dropbox%20(Aalto):teaching:peruskurssi:figures:viitam&#228;ki:Kuva%209.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Users\sarvimm1\Dropbox%20(Aalto)\teaching\peruskurssi\jaettu\figures\viitama&#776;ki\BUDJETTIRAJOITE.xlsx"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Users\sarvimm1\Dropbox%20(Aalto)\teaching\peruskurssi\jaettu\figures\viitama&#776;ki\BUDJETTIRAJOITE.xlsx" TargetMode="Externa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Users\sarvimm1\Dropbox%20(Aalto)\teaching\peruskurssi\jaettu\figures\viitama&#776;ki\BUDJETTIRAJOITE.xlsx" TargetMode="Externa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Users\sarvimm1\Dropbox%20(Aalto)\teaching\peruskurssi\jaettu\figures\viitama&#776;ki\BUDJETTIRAJOITE.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Users\sarvimm1\Dropbox%20(Aalto)\teaching\peruskurssi\figures\viitama&#776;ki\Kuva%20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589716883309"/>
          <c:y val="4.9934498018738699E-2"/>
          <c:w val="0.71639913273525202"/>
          <c:h val="0.73283246305965999"/>
        </c:manualLayout>
      </c:layout>
      <c:lineChart>
        <c:grouping val="standard"/>
        <c:varyColors val="0"/>
        <c:ser>
          <c:idx val="0"/>
          <c:order val="0"/>
          <c:tx>
            <c:strRef>
              <c:f>Sheet1!$B$1</c:f>
              <c:strCache>
                <c:ptCount val="1"/>
                <c:pt idx="0">
                  <c:v>Consumption</c:v>
                </c:pt>
              </c:strCache>
            </c:strRef>
          </c:tx>
          <c:spPr>
            <a:ln w="19050">
              <a:solidFill>
                <a:schemeClr val="accent2"/>
              </a:solidFill>
            </a:ln>
          </c:spPr>
          <c:marker>
            <c:symbol val="none"/>
          </c:marker>
          <c:cat>
            <c:numRef>
              <c:f>Sheet1!$A$2:$A$10</c:f>
              <c:numCache>
                <c:formatCode>General</c:formatCode>
                <c:ptCount val="9"/>
                <c:pt idx="0">
                  <c:v>8</c:v>
                </c:pt>
                <c:pt idx="1">
                  <c:v>10</c:v>
                </c:pt>
                <c:pt idx="2">
                  <c:v>12</c:v>
                </c:pt>
                <c:pt idx="3">
                  <c:v>14</c:v>
                </c:pt>
                <c:pt idx="4">
                  <c:v>16</c:v>
                </c:pt>
                <c:pt idx="5">
                  <c:v>18</c:v>
                </c:pt>
                <c:pt idx="6">
                  <c:v>20</c:v>
                </c:pt>
                <c:pt idx="7">
                  <c:v>22</c:v>
                </c:pt>
                <c:pt idx="8">
                  <c:v>24</c:v>
                </c:pt>
              </c:numCache>
            </c:numRef>
          </c:cat>
          <c:val>
            <c:numRef>
              <c:f>Sheet1!$B$2:$B$10</c:f>
              <c:numCache>
                <c:formatCode>General</c:formatCode>
                <c:ptCount val="9"/>
                <c:pt idx="0">
                  <c:v>240</c:v>
                </c:pt>
                <c:pt idx="1">
                  <c:v>210</c:v>
                </c:pt>
                <c:pt idx="2">
                  <c:v>180</c:v>
                </c:pt>
                <c:pt idx="3">
                  <c:v>150</c:v>
                </c:pt>
                <c:pt idx="4">
                  <c:v>120</c:v>
                </c:pt>
                <c:pt idx="5">
                  <c:v>90</c:v>
                </c:pt>
                <c:pt idx="6">
                  <c:v>60</c:v>
                </c:pt>
                <c:pt idx="7">
                  <c:v>30</c:v>
                </c:pt>
                <c:pt idx="8">
                  <c:v>0</c:v>
                </c:pt>
              </c:numCache>
            </c:numRef>
          </c:val>
          <c:smooth val="0"/>
          <c:extLst>
            <c:ext xmlns:c16="http://schemas.microsoft.com/office/drawing/2014/chart" uri="{C3380CC4-5D6E-409C-BE32-E72D297353CC}">
              <c16:uniqueId val="{00000000-A793-4A43-9A20-EBB593C0FAD5}"/>
            </c:ext>
          </c:extLst>
        </c:ser>
        <c:dLbls>
          <c:showLegendKey val="0"/>
          <c:showVal val="0"/>
          <c:showCatName val="0"/>
          <c:showSerName val="0"/>
          <c:showPercent val="0"/>
          <c:showBubbleSize val="0"/>
        </c:dLbls>
        <c:smooth val="0"/>
        <c:axId val="-2145456872"/>
        <c:axId val="-2144935032"/>
      </c:lineChart>
      <c:catAx>
        <c:axId val="-2145456872"/>
        <c:scaling>
          <c:orientation val="minMax"/>
        </c:scaling>
        <c:delete val="0"/>
        <c:axPos val="b"/>
        <c:title>
          <c:tx>
            <c:rich>
              <a:bodyPr/>
              <a:lstStyle/>
              <a:p>
                <a:pPr>
                  <a:defRPr lang="en-GB"/>
                </a:pPr>
                <a:r>
                  <a:rPr lang="en-GB" sz="1600" b="0" dirty="0"/>
                  <a:t>Free time</a:t>
                </a:r>
              </a:p>
            </c:rich>
          </c:tx>
          <c:overlay val="0"/>
        </c:title>
        <c:numFmt formatCode="General" sourceLinked="1"/>
        <c:majorTickMark val="out"/>
        <c:minorTickMark val="none"/>
        <c:tickLblPos val="nextTo"/>
        <c:txPr>
          <a:bodyPr/>
          <a:lstStyle/>
          <a:p>
            <a:pPr>
              <a:defRPr lang="en-GB"/>
            </a:pPr>
            <a:endParaRPr lang="en-FI"/>
          </a:p>
        </c:txPr>
        <c:crossAx val="-2144935032"/>
        <c:crosses val="autoZero"/>
        <c:auto val="1"/>
        <c:lblAlgn val="ctr"/>
        <c:lblOffset val="100"/>
        <c:noMultiLvlLbl val="0"/>
      </c:catAx>
      <c:valAx>
        <c:axId val="-2144935032"/>
        <c:scaling>
          <c:orientation val="minMax"/>
          <c:max val="300"/>
        </c:scaling>
        <c:delete val="0"/>
        <c:axPos val="l"/>
        <c:majorGridlines>
          <c:spPr>
            <a:ln>
              <a:noFill/>
            </a:ln>
          </c:spPr>
        </c:majorGridlines>
        <c:title>
          <c:tx>
            <c:rich>
              <a:bodyPr rot="-5400000" vert="horz"/>
              <a:lstStyle/>
              <a:p>
                <a:pPr>
                  <a:defRPr lang="en-GB" sz="1600" b="0"/>
                </a:pPr>
                <a:r>
                  <a:rPr lang="en-GB" sz="1600" b="0" baseline="0" dirty="0"/>
                  <a:t>consumption (€)</a:t>
                </a:r>
                <a:endParaRPr lang="en-GB" sz="1600" b="0" dirty="0"/>
              </a:p>
            </c:rich>
          </c:tx>
          <c:layout>
            <c:manualLayout>
              <c:xMode val="edge"/>
              <c:yMode val="edge"/>
              <c:x val="8.1084161944969105E-2"/>
              <c:y val="0.27962036476233798"/>
            </c:manualLayout>
          </c:layout>
          <c:overlay val="0"/>
        </c:title>
        <c:numFmt formatCode="General" sourceLinked="0"/>
        <c:majorTickMark val="out"/>
        <c:minorTickMark val="none"/>
        <c:tickLblPos val="nextTo"/>
        <c:txPr>
          <a:bodyPr/>
          <a:lstStyle/>
          <a:p>
            <a:pPr>
              <a:defRPr lang="en-GB"/>
            </a:pPr>
            <a:endParaRPr lang="en-FI"/>
          </a:p>
        </c:txPr>
        <c:crossAx val="-2145456872"/>
        <c:crosses val="autoZero"/>
        <c:crossBetween val="midCat"/>
      </c:valAx>
    </c:plotArea>
    <c:plotVisOnly val="1"/>
    <c:dispBlanksAs val="gap"/>
    <c:showDLblsOverMax val="0"/>
  </c:chart>
  <c:txPr>
    <a:bodyPr/>
    <a:lstStyle/>
    <a:p>
      <a:pPr>
        <a:defRPr sz="1800"/>
      </a:pPr>
      <a:endParaRPr lang="en-FI"/>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20598804422898"/>
          <c:y val="3.0939125540346914E-2"/>
          <c:w val="0.82420789660050453"/>
          <c:h val="0.7827898129593085"/>
        </c:manualLayout>
      </c:layout>
      <c:areaChart>
        <c:grouping val="stacked"/>
        <c:varyColors val="0"/>
        <c:ser>
          <c:idx val="1"/>
          <c:order val="0"/>
          <c:tx>
            <c:strRef>
              <c:f>[1]Kuvadata!$C$18</c:f>
              <c:strCache>
                <c:ptCount val="1"/>
                <c:pt idx="0">
                  <c:v>Nettopalkka</c:v>
                </c:pt>
              </c:strCache>
            </c:strRef>
          </c:tx>
          <c:spPr>
            <a:solidFill>
              <a:schemeClr val="accent2">
                <a:shade val="76000"/>
                <a:alpha val="80000"/>
              </a:schemeClr>
            </a:solidFill>
          </c:spPr>
          <c:cat>
            <c:numRef>
              <c:f>[1]Kuvadata!$D$16:$CF$16</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[1]Kuvadata!$D$18:$CF$18</c:f>
              <c:numCache>
                <c:formatCode>General</c:formatCode>
                <c:ptCount val="81"/>
                <c:pt idx="0">
                  <c:v>0</c:v>
                </c:pt>
                <c:pt idx="1">
                  <c:v>41.24</c:v>
                </c:pt>
                <c:pt idx="2">
                  <c:v>81.61</c:v>
                </c:pt>
                <c:pt idx="3">
                  <c:v>121.6</c:v>
                </c:pt>
                <c:pt idx="4">
                  <c:v>159.96</c:v>
                </c:pt>
                <c:pt idx="5">
                  <c:v>201.62</c:v>
                </c:pt>
                <c:pt idx="6">
                  <c:v>242.86</c:v>
                </c:pt>
                <c:pt idx="7">
                  <c:v>285.97000000000003</c:v>
                </c:pt>
                <c:pt idx="8">
                  <c:v>329.25</c:v>
                </c:pt>
                <c:pt idx="9">
                  <c:v>372.63</c:v>
                </c:pt>
                <c:pt idx="10">
                  <c:v>417.9</c:v>
                </c:pt>
                <c:pt idx="11">
                  <c:v>461.5</c:v>
                </c:pt>
                <c:pt idx="12">
                  <c:v>506.24</c:v>
                </c:pt>
                <c:pt idx="13">
                  <c:v>550.03</c:v>
                </c:pt>
                <c:pt idx="14">
                  <c:v>593.61</c:v>
                </c:pt>
                <c:pt idx="15">
                  <c:v>637.03</c:v>
                </c:pt>
                <c:pt idx="16">
                  <c:v>680.26</c:v>
                </c:pt>
                <c:pt idx="17">
                  <c:v>725.18000000000006</c:v>
                </c:pt>
                <c:pt idx="18">
                  <c:v>768.19</c:v>
                </c:pt>
                <c:pt idx="19">
                  <c:v>810.82999999999936</c:v>
                </c:pt>
                <c:pt idx="20">
                  <c:v>850.73</c:v>
                </c:pt>
                <c:pt idx="21">
                  <c:v>892.33999999999787</c:v>
                </c:pt>
                <c:pt idx="22">
                  <c:v>933.65</c:v>
                </c:pt>
                <c:pt idx="23">
                  <c:v>974.83999999999787</c:v>
                </c:pt>
                <c:pt idx="24">
                  <c:v>1012.43</c:v>
                </c:pt>
                <c:pt idx="25">
                  <c:v>1048.1600000000001</c:v>
                </c:pt>
                <c:pt idx="26">
                  <c:v>1083.4000000000001</c:v>
                </c:pt>
                <c:pt idx="27">
                  <c:v>1118.19</c:v>
                </c:pt>
                <c:pt idx="28">
                  <c:v>1155.24</c:v>
                </c:pt>
                <c:pt idx="29">
                  <c:v>1189.23</c:v>
                </c:pt>
                <c:pt idx="30">
                  <c:v>1222.82</c:v>
                </c:pt>
                <c:pt idx="31">
                  <c:v>1258.8800000000001</c:v>
                </c:pt>
                <c:pt idx="32">
                  <c:v>1291.5999999999999</c:v>
                </c:pt>
                <c:pt idx="33">
                  <c:v>1327.22</c:v>
                </c:pt>
                <c:pt idx="34">
                  <c:v>1360.84</c:v>
                </c:pt>
                <c:pt idx="35">
                  <c:v>1391.04</c:v>
                </c:pt>
                <c:pt idx="36">
                  <c:v>1421.48</c:v>
                </c:pt>
                <c:pt idx="37">
                  <c:v>1451.92</c:v>
                </c:pt>
                <c:pt idx="38">
                  <c:v>1482.36</c:v>
                </c:pt>
                <c:pt idx="39">
                  <c:v>1512.8</c:v>
                </c:pt>
                <c:pt idx="40">
                  <c:v>1543.31</c:v>
                </c:pt>
                <c:pt idx="41">
                  <c:v>1575.73</c:v>
                </c:pt>
                <c:pt idx="42">
                  <c:v>1608.15</c:v>
                </c:pt>
                <c:pt idx="43">
                  <c:v>1640.57</c:v>
                </c:pt>
                <c:pt idx="44">
                  <c:v>1671.06</c:v>
                </c:pt>
                <c:pt idx="45">
                  <c:v>1698.37</c:v>
                </c:pt>
                <c:pt idx="46">
                  <c:v>1725.68</c:v>
                </c:pt>
                <c:pt idx="47">
                  <c:v>1752.99</c:v>
                </c:pt>
                <c:pt idx="48">
                  <c:v>1780.3</c:v>
                </c:pt>
                <c:pt idx="49">
                  <c:v>1807.61</c:v>
                </c:pt>
                <c:pt idx="50">
                  <c:v>1834.93</c:v>
                </c:pt>
                <c:pt idx="51">
                  <c:v>1862.24</c:v>
                </c:pt>
                <c:pt idx="52">
                  <c:v>1889.55</c:v>
                </c:pt>
                <c:pt idx="53">
                  <c:v>1916.86</c:v>
                </c:pt>
                <c:pt idx="54">
                  <c:v>1944.04</c:v>
                </c:pt>
                <c:pt idx="55">
                  <c:v>1970.76</c:v>
                </c:pt>
                <c:pt idx="56">
                  <c:v>1997.47</c:v>
                </c:pt>
                <c:pt idx="57">
                  <c:v>2024.18</c:v>
                </c:pt>
                <c:pt idx="58">
                  <c:v>2050.89</c:v>
                </c:pt>
                <c:pt idx="59">
                  <c:v>2077.6</c:v>
                </c:pt>
                <c:pt idx="60">
                  <c:v>2104.31</c:v>
                </c:pt>
                <c:pt idx="61">
                  <c:v>2131.02</c:v>
                </c:pt>
                <c:pt idx="62">
                  <c:v>2157.73</c:v>
                </c:pt>
                <c:pt idx="63">
                  <c:v>2184.44</c:v>
                </c:pt>
                <c:pt idx="64">
                  <c:v>2211.15</c:v>
                </c:pt>
                <c:pt idx="65">
                  <c:v>2237.86</c:v>
                </c:pt>
                <c:pt idx="66">
                  <c:v>2264.58</c:v>
                </c:pt>
                <c:pt idx="67">
                  <c:v>2291.29</c:v>
                </c:pt>
                <c:pt idx="68">
                  <c:v>2318</c:v>
                </c:pt>
                <c:pt idx="69">
                  <c:v>2344.71</c:v>
                </c:pt>
                <c:pt idx="70">
                  <c:v>2371.42</c:v>
                </c:pt>
                <c:pt idx="71">
                  <c:v>2397.1999999999998</c:v>
                </c:pt>
                <c:pt idx="72">
                  <c:v>2422.0500000000002</c:v>
                </c:pt>
                <c:pt idx="73">
                  <c:v>2446.91</c:v>
                </c:pt>
                <c:pt idx="74">
                  <c:v>2471.7600000000002</c:v>
                </c:pt>
                <c:pt idx="75">
                  <c:v>2496.61</c:v>
                </c:pt>
                <c:pt idx="76">
                  <c:v>2521.4700000000012</c:v>
                </c:pt>
                <c:pt idx="77">
                  <c:v>2546.3200000000002</c:v>
                </c:pt>
                <c:pt idx="78">
                  <c:v>2571.17</c:v>
                </c:pt>
                <c:pt idx="79">
                  <c:v>2596.0300000000002</c:v>
                </c:pt>
                <c:pt idx="80">
                  <c:v>2620.88</c:v>
                </c:pt>
              </c:numCache>
            </c:numRef>
          </c:val>
          <c:extLst>
            <c:ext xmlns:c16="http://schemas.microsoft.com/office/drawing/2014/chart" uri="{C3380CC4-5D6E-409C-BE32-E72D297353CC}">
              <c16:uniqueId val="{00000000-9229-7C4D-B2BE-5882E5C8CA81}"/>
            </c:ext>
          </c:extLst>
        </c:ser>
        <c:ser>
          <c:idx val="2"/>
          <c:order val="1"/>
          <c:tx>
            <c:strRef>
              <c:f>[1]Kuvadata!$C$19</c:f>
              <c:strCache>
                <c:ptCount val="1"/>
                <c:pt idx="0">
                  <c:v>Tmtuki (netto)</c:v>
                </c:pt>
              </c:strCache>
            </c:strRef>
          </c:tx>
          <c:spPr>
            <a:solidFill>
              <a:schemeClr val="accent3">
                <a:shade val="76000"/>
                <a:alpha val="80000"/>
              </a:schemeClr>
            </a:solidFill>
          </c:spPr>
          <c:cat>
            <c:numRef>
              <c:f>[1]Kuvadata!$D$16:$CF$16</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[1]Kuvadata!$D$19:$CF$19</c:f>
              <c:numCache>
                <c:formatCode>General</c:formatCode>
                <c:ptCount val="81"/>
                <c:pt idx="0">
                  <c:v>577.53</c:v>
                </c:pt>
                <c:pt idx="1">
                  <c:v>583.91999999999996</c:v>
                </c:pt>
                <c:pt idx="2">
                  <c:v>577</c:v>
                </c:pt>
                <c:pt idx="3">
                  <c:v>570.4</c:v>
                </c:pt>
                <c:pt idx="4">
                  <c:v>565.57000000000005</c:v>
                </c:pt>
                <c:pt idx="5">
                  <c:v>568.93000000000006</c:v>
                </c:pt>
                <c:pt idx="6">
                  <c:v>572.72</c:v>
                </c:pt>
                <c:pt idx="7">
                  <c:v>556.4</c:v>
                </c:pt>
                <c:pt idx="8">
                  <c:v>539.82999999999936</c:v>
                </c:pt>
                <c:pt idx="9">
                  <c:v>523.31999999999937</c:v>
                </c:pt>
                <c:pt idx="10">
                  <c:v>504.83</c:v>
                </c:pt>
                <c:pt idx="11">
                  <c:v>488.09</c:v>
                </c:pt>
                <c:pt idx="12">
                  <c:v>468.52</c:v>
                </c:pt>
                <c:pt idx="13">
                  <c:v>448.37</c:v>
                </c:pt>
                <c:pt idx="14">
                  <c:v>428.24</c:v>
                </c:pt>
                <c:pt idx="15">
                  <c:v>407.96</c:v>
                </c:pt>
                <c:pt idx="16">
                  <c:v>387.99</c:v>
                </c:pt>
                <c:pt idx="17">
                  <c:v>366.17</c:v>
                </c:pt>
                <c:pt idx="18">
                  <c:v>346.42999999999961</c:v>
                </c:pt>
                <c:pt idx="19">
                  <c:v>323.75</c:v>
                </c:pt>
                <c:pt idx="20">
                  <c:v>303.35000000000002</c:v>
                </c:pt>
                <c:pt idx="21">
                  <c:v>281.19</c:v>
                </c:pt>
                <c:pt idx="22">
                  <c:v>259.24</c:v>
                </c:pt>
                <c:pt idx="23">
                  <c:v>237.34</c:v>
                </c:pt>
                <c:pt idx="24">
                  <c:v>215.19</c:v>
                </c:pt>
                <c:pt idx="25">
                  <c:v>193.16</c:v>
                </c:pt>
                <c:pt idx="26">
                  <c:v>171.4</c:v>
                </c:pt>
                <c:pt idx="27">
                  <c:v>150.33000000000001</c:v>
                </c:pt>
                <c:pt idx="28">
                  <c:v>126.91</c:v>
                </c:pt>
                <c:pt idx="29">
                  <c:v>106.67</c:v>
                </c:pt>
                <c:pt idx="30">
                  <c:v>86.710000000000022</c:v>
                </c:pt>
                <c:pt idx="31">
                  <c:v>64.23</c:v>
                </c:pt>
                <c:pt idx="32">
                  <c:v>45.32</c:v>
                </c:pt>
                <c:pt idx="33">
                  <c:v>23.24</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numCache>
            </c:numRef>
          </c:val>
          <c:extLst>
            <c:ext xmlns:c16="http://schemas.microsoft.com/office/drawing/2014/chart" uri="{C3380CC4-5D6E-409C-BE32-E72D297353CC}">
              <c16:uniqueId val="{00000001-9229-7C4D-B2BE-5882E5C8CA81}"/>
            </c:ext>
          </c:extLst>
        </c:ser>
        <c:ser>
          <c:idx val="0"/>
          <c:order val="2"/>
          <c:tx>
            <c:strRef>
              <c:f>[1]Kuvadata!$C$17</c:f>
              <c:strCache>
                <c:ptCount val="1"/>
                <c:pt idx="0">
                  <c:v>Asumistuki</c:v>
                </c:pt>
              </c:strCache>
            </c:strRef>
          </c:tx>
          <c:spPr>
            <a:solidFill>
              <a:schemeClr val="accent1">
                <a:shade val="76000"/>
                <a:alpha val="80000"/>
              </a:schemeClr>
            </a:solidFill>
          </c:spPr>
          <c:cat>
            <c:numRef>
              <c:f>[1]Kuvadata!$D$16:$CF$16</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[1]Kuvadata!$D$17:$CF$17</c:f>
              <c:numCache>
                <c:formatCode>General</c:formatCode>
                <c:ptCount val="81"/>
                <c:pt idx="0">
                  <c:v>328.8</c:v>
                </c:pt>
                <c:pt idx="1">
                  <c:v>328.16</c:v>
                </c:pt>
                <c:pt idx="2">
                  <c:v>327.52</c:v>
                </c:pt>
                <c:pt idx="3">
                  <c:v>326.88</c:v>
                </c:pt>
                <c:pt idx="4">
                  <c:v>325.92</c:v>
                </c:pt>
                <c:pt idx="5">
                  <c:v>325.27999999999992</c:v>
                </c:pt>
                <c:pt idx="6">
                  <c:v>324.64</c:v>
                </c:pt>
                <c:pt idx="7">
                  <c:v>316</c:v>
                </c:pt>
                <c:pt idx="8">
                  <c:v>307.36</c:v>
                </c:pt>
                <c:pt idx="9">
                  <c:v>298.72000000000003</c:v>
                </c:pt>
                <c:pt idx="10">
                  <c:v>290.08</c:v>
                </c:pt>
                <c:pt idx="11">
                  <c:v>281.44</c:v>
                </c:pt>
                <c:pt idx="12">
                  <c:v>272.8</c:v>
                </c:pt>
                <c:pt idx="13">
                  <c:v>264.16000000000008</c:v>
                </c:pt>
                <c:pt idx="14">
                  <c:v>255.52</c:v>
                </c:pt>
                <c:pt idx="15">
                  <c:v>246.88</c:v>
                </c:pt>
                <c:pt idx="16">
                  <c:v>238.24</c:v>
                </c:pt>
                <c:pt idx="17">
                  <c:v>229.28</c:v>
                </c:pt>
                <c:pt idx="18">
                  <c:v>220.64</c:v>
                </c:pt>
                <c:pt idx="19">
                  <c:v>212</c:v>
                </c:pt>
                <c:pt idx="20">
                  <c:v>203.36</c:v>
                </c:pt>
                <c:pt idx="21">
                  <c:v>194.72</c:v>
                </c:pt>
                <c:pt idx="22">
                  <c:v>186.08</c:v>
                </c:pt>
                <c:pt idx="23">
                  <c:v>177.44</c:v>
                </c:pt>
                <c:pt idx="24">
                  <c:v>168.8</c:v>
                </c:pt>
                <c:pt idx="25">
                  <c:v>160.16</c:v>
                </c:pt>
                <c:pt idx="26">
                  <c:v>151.52000000000001</c:v>
                </c:pt>
                <c:pt idx="27">
                  <c:v>142.88</c:v>
                </c:pt>
                <c:pt idx="28">
                  <c:v>133.91999999999999</c:v>
                </c:pt>
                <c:pt idx="29">
                  <c:v>125.28</c:v>
                </c:pt>
                <c:pt idx="30">
                  <c:v>116.64</c:v>
                </c:pt>
                <c:pt idx="31">
                  <c:v>108</c:v>
                </c:pt>
                <c:pt idx="32">
                  <c:v>99.36</c:v>
                </c:pt>
                <c:pt idx="33">
                  <c:v>90.72</c:v>
                </c:pt>
                <c:pt idx="34">
                  <c:v>83.679999999999978</c:v>
                </c:pt>
                <c:pt idx="35">
                  <c:v>67.040000000000006</c:v>
                </c:pt>
                <c:pt idx="36">
                  <c:v>50.4</c:v>
                </c:pt>
                <c:pt idx="37">
                  <c:v>33.76</c:v>
                </c:pt>
                <c:pt idx="38">
                  <c:v>17.12</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numCache>
            </c:numRef>
          </c:val>
          <c:extLst>
            <c:ext xmlns:c16="http://schemas.microsoft.com/office/drawing/2014/chart" uri="{C3380CC4-5D6E-409C-BE32-E72D297353CC}">
              <c16:uniqueId val="{00000002-9229-7C4D-B2BE-5882E5C8CA81}"/>
            </c:ext>
          </c:extLst>
        </c:ser>
        <c:ser>
          <c:idx val="3"/>
          <c:order val="3"/>
          <c:tx>
            <c:strRef>
              <c:f>[1]Kuvadata!$C$20</c:f>
              <c:strCache>
                <c:ptCount val="1"/>
                <c:pt idx="0">
                  <c:v>Puolison nettotulot</c:v>
                </c:pt>
              </c:strCache>
            </c:strRef>
          </c:tx>
          <c:cat>
            <c:numRef>
              <c:f>[1]Kuvadata!$D$16:$CF$16</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[1]Kuvadata!$D$20:$CF$20</c:f>
              <c:numCache>
                <c:formatCode>General</c:formatCode>
                <c:ptCount val="8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numCache>
            </c:numRef>
          </c:val>
          <c:extLst>
            <c:ext xmlns:c16="http://schemas.microsoft.com/office/drawing/2014/chart" uri="{C3380CC4-5D6E-409C-BE32-E72D297353CC}">
              <c16:uniqueId val="{00000003-9229-7C4D-B2BE-5882E5C8CA81}"/>
            </c:ext>
          </c:extLst>
        </c:ser>
        <c:ser>
          <c:idx val="4"/>
          <c:order val="4"/>
          <c:tx>
            <c:strRef>
              <c:f>[1]Kuvadata!$C$21</c:f>
              <c:strCache>
                <c:ptCount val="1"/>
                <c:pt idx="0">
                  <c:v>Toimeentulotuki</c:v>
                </c:pt>
              </c:strCache>
            </c:strRef>
          </c:tx>
          <c:cat>
            <c:numRef>
              <c:f>[1]Kuvadata!$D$16:$CF$16</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[1]Kuvadata!$D$21:$CF$21</c:f>
              <c:numCache>
                <c:formatCode>General</c:formatCode>
                <c:ptCount val="81"/>
                <c:pt idx="0">
                  <c:v>19.170000000000009</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numCache>
            </c:numRef>
          </c:val>
          <c:extLst>
            <c:ext xmlns:c16="http://schemas.microsoft.com/office/drawing/2014/chart" uri="{C3380CC4-5D6E-409C-BE32-E72D297353CC}">
              <c16:uniqueId val="{00000004-9229-7C4D-B2BE-5882E5C8CA81}"/>
            </c:ext>
          </c:extLst>
        </c:ser>
        <c:ser>
          <c:idx val="5"/>
          <c:order val="5"/>
          <c:tx>
            <c:strRef>
              <c:f>[1]Kuvadata!$C$22</c:f>
              <c:strCache>
                <c:ptCount val="1"/>
                <c:pt idx="0">
                  <c:v>Lapsilisä</c:v>
                </c:pt>
              </c:strCache>
            </c:strRef>
          </c:tx>
          <c:cat>
            <c:numRef>
              <c:f>[1]Kuvadata!$D$16:$CF$16</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[1]Kuvadata!$D$22:$CF$22</c:f>
              <c:numCache>
                <c:formatCode>General</c:formatCode>
                <c:ptCount val="8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numCache>
            </c:numRef>
          </c:val>
          <c:extLst>
            <c:ext xmlns:c16="http://schemas.microsoft.com/office/drawing/2014/chart" uri="{C3380CC4-5D6E-409C-BE32-E72D297353CC}">
              <c16:uniqueId val="{00000005-9229-7C4D-B2BE-5882E5C8CA81}"/>
            </c:ext>
          </c:extLst>
        </c:ser>
        <c:ser>
          <c:idx val="6"/>
          <c:order val="6"/>
          <c:tx>
            <c:strRef>
              <c:f>[1]Kuvadata!$C$23</c:f>
              <c:strCache>
                <c:ptCount val="1"/>
                <c:pt idx="0">
                  <c:v>Elatustuki</c:v>
                </c:pt>
              </c:strCache>
            </c:strRef>
          </c:tx>
          <c:cat>
            <c:numRef>
              <c:f>[1]Kuvadata!$D$16:$CF$16</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[1]Kuvadata!$D$23:$CF$23</c:f>
              <c:numCache>
                <c:formatCode>General</c:formatCode>
                <c:ptCount val="8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numCache>
            </c:numRef>
          </c:val>
          <c:extLst>
            <c:ext xmlns:c16="http://schemas.microsoft.com/office/drawing/2014/chart" uri="{C3380CC4-5D6E-409C-BE32-E72D297353CC}">
              <c16:uniqueId val="{00000006-9229-7C4D-B2BE-5882E5C8CA81}"/>
            </c:ext>
          </c:extLst>
        </c:ser>
        <c:ser>
          <c:idx val="7"/>
          <c:order val="7"/>
          <c:tx>
            <c:strRef>
              <c:f>[1]Kuvadata!$C$24</c:f>
              <c:strCache>
                <c:ptCount val="1"/>
                <c:pt idx="0">
                  <c:v>Päivähoitomaksu</c:v>
                </c:pt>
              </c:strCache>
            </c:strRef>
          </c:tx>
          <c:cat>
            <c:numRef>
              <c:f>[1]Kuvadata!$D$16:$CF$16</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[1]Kuvadata!$D$24:$CF$24</c:f>
              <c:numCache>
                <c:formatCode>General</c:formatCode>
                <c:ptCount val="8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numCache>
            </c:numRef>
          </c:val>
          <c:extLst>
            <c:ext xmlns:c16="http://schemas.microsoft.com/office/drawing/2014/chart" uri="{C3380CC4-5D6E-409C-BE32-E72D297353CC}">
              <c16:uniqueId val="{00000007-9229-7C4D-B2BE-5882E5C8CA81}"/>
            </c:ext>
          </c:extLst>
        </c:ser>
        <c:dLbls>
          <c:showLegendKey val="0"/>
          <c:showVal val="0"/>
          <c:showCatName val="0"/>
          <c:showSerName val="0"/>
          <c:showPercent val="0"/>
          <c:showBubbleSize val="0"/>
        </c:dLbls>
        <c:axId val="-2143342184"/>
        <c:axId val="-2143336664"/>
      </c:areaChart>
      <c:catAx>
        <c:axId val="-2143342184"/>
        <c:scaling>
          <c:orientation val="minMax"/>
        </c:scaling>
        <c:delete val="0"/>
        <c:axPos val="b"/>
        <c:majorGridlines/>
        <c:title>
          <c:tx>
            <c:rich>
              <a:bodyPr rot="0" vert="horz"/>
              <a:lstStyle/>
              <a:p>
                <a:pPr>
                  <a:defRPr/>
                </a:pPr>
                <a:r>
                  <a:rPr lang="fi-FI" dirty="0" err="1"/>
                  <a:t>gross</a:t>
                </a:r>
                <a:r>
                  <a:rPr lang="fi-FI" baseline="0" dirty="0"/>
                  <a:t> </a:t>
                </a:r>
                <a:r>
                  <a:rPr lang="fi-FI" baseline="0" dirty="0" err="1"/>
                  <a:t>wages</a:t>
                </a:r>
                <a:r>
                  <a:rPr lang="fi-FI" dirty="0"/>
                  <a:t>, €/</a:t>
                </a:r>
                <a:r>
                  <a:rPr lang="fi-FI" dirty="0" err="1"/>
                  <a:t>month</a:t>
                </a:r>
                <a:endParaRPr lang="fi-FI" dirty="0"/>
              </a:p>
            </c:rich>
          </c:tx>
          <c:overlay val="0"/>
        </c:title>
        <c:numFmt formatCode="General" sourceLinked="1"/>
        <c:majorTickMark val="none"/>
        <c:minorTickMark val="none"/>
        <c:tickLblPos val="nextTo"/>
        <c:txPr>
          <a:bodyPr rot="0"/>
          <a:lstStyle/>
          <a:p>
            <a:pPr>
              <a:defRPr/>
            </a:pPr>
            <a:endParaRPr lang="en-FI"/>
          </a:p>
        </c:txPr>
        <c:crossAx val="-2143336664"/>
        <c:crosses val="autoZero"/>
        <c:auto val="1"/>
        <c:lblAlgn val="ctr"/>
        <c:lblOffset val="300"/>
        <c:tickLblSkip val="8"/>
        <c:tickMarkSkip val="8"/>
        <c:noMultiLvlLbl val="0"/>
      </c:catAx>
      <c:valAx>
        <c:axId val="-2143336664"/>
        <c:scaling>
          <c:orientation val="minMax"/>
          <c:max val="2800"/>
          <c:min val="0"/>
        </c:scaling>
        <c:delete val="0"/>
        <c:axPos val="l"/>
        <c:majorGridlines/>
        <c:title>
          <c:tx>
            <c:rich>
              <a:bodyPr rot="-5400000" vert="horz"/>
              <a:lstStyle/>
              <a:p>
                <a:pPr>
                  <a:defRPr/>
                </a:pPr>
                <a:r>
                  <a:rPr lang="en-US" dirty="0"/>
                  <a:t>disposable income</a:t>
                </a:r>
              </a:p>
            </c:rich>
          </c:tx>
          <c:overlay val="0"/>
        </c:title>
        <c:numFmt formatCode="0" sourceLinked="0"/>
        <c:majorTickMark val="none"/>
        <c:minorTickMark val="none"/>
        <c:tickLblPos val="nextTo"/>
        <c:txPr>
          <a:bodyPr rot="0"/>
          <a:lstStyle/>
          <a:p>
            <a:pPr>
              <a:defRPr/>
            </a:pPr>
            <a:endParaRPr lang="en-FI"/>
          </a:p>
        </c:txPr>
        <c:crossAx val="-2143342184"/>
        <c:crosses val="autoZero"/>
        <c:crossBetween val="midCat"/>
        <c:majorUnit val="400"/>
      </c:valAx>
    </c:plotArea>
    <c:plotVisOnly val="1"/>
    <c:dispBlanksAs val="zero"/>
    <c:showDLblsOverMax val="0"/>
  </c:chart>
  <c:txPr>
    <a:bodyPr/>
    <a:lstStyle/>
    <a:p>
      <a:pPr>
        <a:defRPr sz="1800"/>
      </a:pPr>
      <a:endParaRPr lang="en-FI"/>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175209949244599"/>
          <c:y val="1.8820519440114099E-2"/>
          <c:w val="0.81362459228571704"/>
          <c:h val="0.76873138825454801"/>
        </c:manualLayout>
      </c:layout>
      <c:areaChart>
        <c:grouping val="stacked"/>
        <c:varyColors val="0"/>
        <c:ser>
          <c:idx val="7"/>
          <c:order val="0"/>
          <c:tx>
            <c:strRef>
              <c:f>[1]Kuvadata!$C$23</c:f>
              <c:strCache>
                <c:ptCount val="1"/>
                <c:pt idx="0">
                  <c:v>Päivähoitomaksu</c:v>
                </c:pt>
              </c:strCache>
            </c:strRef>
          </c:tx>
          <c:spPr>
            <a:solidFill>
              <a:schemeClr val="bg2"/>
            </a:solidFill>
          </c:spPr>
          <c:cat>
            <c:numRef>
              <c:f>[1]Kuvadata!$D$15:$CF$15</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[1]Kuvadata!$D$23:$CF$23</c:f>
              <c:numCache>
                <c:formatCode>General</c:formatCode>
                <c:ptCount val="8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-26.45</c:v>
                </c:pt>
                <c:pt idx="18">
                  <c:v>-29.56</c:v>
                </c:pt>
                <c:pt idx="19">
                  <c:v>-32.659999999999997</c:v>
                </c:pt>
                <c:pt idx="20">
                  <c:v>-35.770000000000003</c:v>
                </c:pt>
                <c:pt idx="21">
                  <c:v>-38.869999999999997</c:v>
                </c:pt>
                <c:pt idx="22">
                  <c:v>-41.98</c:v>
                </c:pt>
                <c:pt idx="23">
                  <c:v>-45.08</c:v>
                </c:pt>
                <c:pt idx="24">
                  <c:v>-48.19</c:v>
                </c:pt>
                <c:pt idx="25">
                  <c:v>-51.29</c:v>
                </c:pt>
                <c:pt idx="26">
                  <c:v>-54.4</c:v>
                </c:pt>
                <c:pt idx="27">
                  <c:v>-57.5</c:v>
                </c:pt>
                <c:pt idx="28">
                  <c:v>-60.61</c:v>
                </c:pt>
                <c:pt idx="29">
                  <c:v>-63.83</c:v>
                </c:pt>
                <c:pt idx="30">
                  <c:v>-66.930000000000007</c:v>
                </c:pt>
                <c:pt idx="31">
                  <c:v>-70.040000000000006</c:v>
                </c:pt>
                <c:pt idx="32">
                  <c:v>-73.14</c:v>
                </c:pt>
                <c:pt idx="33">
                  <c:v>-76.25</c:v>
                </c:pt>
                <c:pt idx="34">
                  <c:v>-79.350000000000009</c:v>
                </c:pt>
                <c:pt idx="35">
                  <c:v>-82.46</c:v>
                </c:pt>
                <c:pt idx="36">
                  <c:v>-85.56</c:v>
                </c:pt>
                <c:pt idx="37">
                  <c:v>-88.669999999999973</c:v>
                </c:pt>
                <c:pt idx="38">
                  <c:v>-91.77</c:v>
                </c:pt>
                <c:pt idx="39">
                  <c:v>-95.57</c:v>
                </c:pt>
                <c:pt idx="40">
                  <c:v>-101.66</c:v>
                </c:pt>
                <c:pt idx="41">
                  <c:v>-107.64</c:v>
                </c:pt>
                <c:pt idx="42">
                  <c:v>-113.62</c:v>
                </c:pt>
                <c:pt idx="43">
                  <c:v>-119.6</c:v>
                </c:pt>
                <c:pt idx="44">
                  <c:v>-125.58</c:v>
                </c:pt>
                <c:pt idx="45">
                  <c:v>-131.56</c:v>
                </c:pt>
                <c:pt idx="46">
                  <c:v>-137.54</c:v>
                </c:pt>
                <c:pt idx="47">
                  <c:v>-143.52000000000001</c:v>
                </c:pt>
                <c:pt idx="48">
                  <c:v>-149.5</c:v>
                </c:pt>
                <c:pt idx="49">
                  <c:v>-155.47999999999999</c:v>
                </c:pt>
                <c:pt idx="50">
                  <c:v>-161.46</c:v>
                </c:pt>
                <c:pt idx="51">
                  <c:v>-167.44</c:v>
                </c:pt>
                <c:pt idx="52">
                  <c:v>-173.54</c:v>
                </c:pt>
                <c:pt idx="53">
                  <c:v>-179.52</c:v>
                </c:pt>
                <c:pt idx="54">
                  <c:v>-185.5</c:v>
                </c:pt>
                <c:pt idx="55">
                  <c:v>-191.48</c:v>
                </c:pt>
                <c:pt idx="56">
                  <c:v>-197.46</c:v>
                </c:pt>
                <c:pt idx="57">
                  <c:v>-203.44</c:v>
                </c:pt>
                <c:pt idx="58">
                  <c:v>-209.42</c:v>
                </c:pt>
                <c:pt idx="59">
                  <c:v>-215.4</c:v>
                </c:pt>
                <c:pt idx="60">
                  <c:v>-221.38</c:v>
                </c:pt>
                <c:pt idx="61">
                  <c:v>-227.36</c:v>
                </c:pt>
                <c:pt idx="62">
                  <c:v>-233.34</c:v>
                </c:pt>
                <c:pt idx="63">
                  <c:v>-239.32</c:v>
                </c:pt>
                <c:pt idx="64">
                  <c:v>-245.41</c:v>
                </c:pt>
                <c:pt idx="65">
                  <c:v>-251.39</c:v>
                </c:pt>
                <c:pt idx="66">
                  <c:v>-257.37</c:v>
                </c:pt>
                <c:pt idx="67">
                  <c:v>-263.35000000000002</c:v>
                </c:pt>
                <c:pt idx="68">
                  <c:v>-269.33</c:v>
                </c:pt>
                <c:pt idx="69">
                  <c:v>-275.31</c:v>
                </c:pt>
                <c:pt idx="70">
                  <c:v>-281.29000000000002</c:v>
                </c:pt>
                <c:pt idx="71">
                  <c:v>-283</c:v>
                </c:pt>
                <c:pt idx="72">
                  <c:v>-283</c:v>
                </c:pt>
                <c:pt idx="73">
                  <c:v>-283</c:v>
                </c:pt>
                <c:pt idx="74">
                  <c:v>-283</c:v>
                </c:pt>
                <c:pt idx="75">
                  <c:v>-283</c:v>
                </c:pt>
                <c:pt idx="76">
                  <c:v>-283</c:v>
                </c:pt>
                <c:pt idx="77">
                  <c:v>-283</c:v>
                </c:pt>
                <c:pt idx="78">
                  <c:v>-283</c:v>
                </c:pt>
                <c:pt idx="79">
                  <c:v>-283</c:v>
                </c:pt>
                <c:pt idx="80">
                  <c:v>-283</c:v>
                </c:pt>
              </c:numCache>
            </c:numRef>
          </c:val>
          <c:extLst>
            <c:ext xmlns:c16="http://schemas.microsoft.com/office/drawing/2014/chart" uri="{C3380CC4-5D6E-409C-BE32-E72D297353CC}">
              <c16:uniqueId val="{00000000-45B2-2D4D-BC94-95CA92EC0CB2}"/>
            </c:ext>
          </c:extLst>
        </c:ser>
        <c:ser>
          <c:idx val="1"/>
          <c:order val="1"/>
          <c:tx>
            <c:strRef>
              <c:f>[1]Kuvadata!$C$17</c:f>
              <c:strCache>
                <c:ptCount val="1"/>
                <c:pt idx="0">
                  <c:v>Nettopalkka</c:v>
                </c:pt>
              </c:strCache>
            </c:strRef>
          </c:tx>
          <c:spPr>
            <a:solidFill>
              <a:schemeClr val="accent2">
                <a:shade val="76000"/>
                <a:alpha val="80000"/>
              </a:schemeClr>
            </a:solidFill>
          </c:spPr>
          <c:cat>
            <c:numRef>
              <c:f>[1]Kuvadata!$D$15:$CF$15</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[1]Kuvadata!$D$17:$CF$17</c:f>
              <c:numCache>
                <c:formatCode>General</c:formatCode>
                <c:ptCount val="81"/>
                <c:pt idx="0">
                  <c:v>0</c:v>
                </c:pt>
                <c:pt idx="1">
                  <c:v>41.17</c:v>
                </c:pt>
                <c:pt idx="2">
                  <c:v>82.01</c:v>
                </c:pt>
                <c:pt idx="3">
                  <c:v>121.23</c:v>
                </c:pt>
                <c:pt idx="4">
                  <c:v>160.78</c:v>
                </c:pt>
                <c:pt idx="5">
                  <c:v>201.7</c:v>
                </c:pt>
                <c:pt idx="6">
                  <c:v>242.2</c:v>
                </c:pt>
                <c:pt idx="7">
                  <c:v>286.45999999999992</c:v>
                </c:pt>
                <c:pt idx="8">
                  <c:v>328.79</c:v>
                </c:pt>
                <c:pt idx="9">
                  <c:v>371.23</c:v>
                </c:pt>
                <c:pt idx="10">
                  <c:v>415.68</c:v>
                </c:pt>
                <c:pt idx="11">
                  <c:v>460.14</c:v>
                </c:pt>
                <c:pt idx="12">
                  <c:v>504.09</c:v>
                </c:pt>
                <c:pt idx="13">
                  <c:v>547.11</c:v>
                </c:pt>
                <c:pt idx="14">
                  <c:v>590.01</c:v>
                </c:pt>
                <c:pt idx="15">
                  <c:v>632.82999999999936</c:v>
                </c:pt>
                <c:pt idx="16">
                  <c:v>677.52</c:v>
                </c:pt>
                <c:pt idx="17">
                  <c:v>720.1</c:v>
                </c:pt>
                <c:pt idx="18">
                  <c:v>764.67</c:v>
                </c:pt>
                <c:pt idx="19">
                  <c:v>805</c:v>
                </c:pt>
                <c:pt idx="20">
                  <c:v>845.80000000000007</c:v>
                </c:pt>
                <c:pt idx="21">
                  <c:v>886.22</c:v>
                </c:pt>
                <c:pt idx="22">
                  <c:v>926.34999999999786</c:v>
                </c:pt>
                <c:pt idx="23">
                  <c:v>966.25</c:v>
                </c:pt>
                <c:pt idx="24">
                  <c:v>1002.73</c:v>
                </c:pt>
                <c:pt idx="25">
                  <c:v>1038.46</c:v>
                </c:pt>
                <c:pt idx="26">
                  <c:v>1073.8499999999999</c:v>
                </c:pt>
                <c:pt idx="27">
                  <c:v>1108.73</c:v>
                </c:pt>
                <c:pt idx="28">
                  <c:v>1146.17</c:v>
                </c:pt>
                <c:pt idx="29">
                  <c:v>1180.24</c:v>
                </c:pt>
                <c:pt idx="30">
                  <c:v>1213.8399999999999</c:v>
                </c:pt>
                <c:pt idx="31">
                  <c:v>1250.3599999999999</c:v>
                </c:pt>
                <c:pt idx="32">
                  <c:v>1283.31</c:v>
                </c:pt>
                <c:pt idx="33">
                  <c:v>1319.47</c:v>
                </c:pt>
                <c:pt idx="34">
                  <c:v>1351.62</c:v>
                </c:pt>
                <c:pt idx="35">
                  <c:v>1387.15</c:v>
                </c:pt>
                <c:pt idx="36">
                  <c:v>1422.45</c:v>
                </c:pt>
                <c:pt idx="37">
                  <c:v>1453.54</c:v>
                </c:pt>
                <c:pt idx="38">
                  <c:v>1488.27</c:v>
                </c:pt>
                <c:pt idx="39">
                  <c:v>1520.8</c:v>
                </c:pt>
                <c:pt idx="40">
                  <c:v>1551.31</c:v>
                </c:pt>
                <c:pt idx="41">
                  <c:v>1583.73</c:v>
                </c:pt>
                <c:pt idx="42">
                  <c:v>1616.15</c:v>
                </c:pt>
                <c:pt idx="43">
                  <c:v>1648.57</c:v>
                </c:pt>
                <c:pt idx="44">
                  <c:v>1679.06</c:v>
                </c:pt>
                <c:pt idx="45">
                  <c:v>1706.37</c:v>
                </c:pt>
                <c:pt idx="46">
                  <c:v>1733.68</c:v>
                </c:pt>
                <c:pt idx="47">
                  <c:v>1760.99</c:v>
                </c:pt>
                <c:pt idx="48">
                  <c:v>1788.3</c:v>
                </c:pt>
                <c:pt idx="49">
                  <c:v>1815.61</c:v>
                </c:pt>
                <c:pt idx="50">
                  <c:v>1842.93</c:v>
                </c:pt>
                <c:pt idx="51">
                  <c:v>1870.24</c:v>
                </c:pt>
                <c:pt idx="52">
                  <c:v>1897.55</c:v>
                </c:pt>
                <c:pt idx="53">
                  <c:v>1924.86</c:v>
                </c:pt>
                <c:pt idx="54">
                  <c:v>1952.04</c:v>
                </c:pt>
                <c:pt idx="55">
                  <c:v>1978.76</c:v>
                </c:pt>
                <c:pt idx="56">
                  <c:v>2005.47</c:v>
                </c:pt>
                <c:pt idx="57">
                  <c:v>2032.18</c:v>
                </c:pt>
                <c:pt idx="58">
                  <c:v>2058.89</c:v>
                </c:pt>
                <c:pt idx="59">
                  <c:v>2085.4</c:v>
                </c:pt>
                <c:pt idx="60">
                  <c:v>2111.6</c:v>
                </c:pt>
                <c:pt idx="61">
                  <c:v>2137.8200000000002</c:v>
                </c:pt>
                <c:pt idx="62">
                  <c:v>2164.0300000000002</c:v>
                </c:pt>
                <c:pt idx="63">
                  <c:v>2190.2399999999998</c:v>
                </c:pt>
                <c:pt idx="64">
                  <c:v>2216.4499999999998</c:v>
                </c:pt>
                <c:pt idx="65">
                  <c:v>2242.66</c:v>
                </c:pt>
                <c:pt idx="66">
                  <c:v>2268.87</c:v>
                </c:pt>
                <c:pt idx="67">
                  <c:v>2295.08</c:v>
                </c:pt>
                <c:pt idx="68">
                  <c:v>2321.29</c:v>
                </c:pt>
                <c:pt idx="69">
                  <c:v>2347.5</c:v>
                </c:pt>
                <c:pt idx="70">
                  <c:v>2373.71</c:v>
                </c:pt>
                <c:pt idx="71">
                  <c:v>2398.9899999999998</c:v>
                </c:pt>
                <c:pt idx="72">
                  <c:v>2423.35</c:v>
                </c:pt>
                <c:pt idx="73">
                  <c:v>2447.6999999999998</c:v>
                </c:pt>
                <c:pt idx="74">
                  <c:v>2472.0500000000002</c:v>
                </c:pt>
                <c:pt idx="75">
                  <c:v>2496.61</c:v>
                </c:pt>
                <c:pt idx="76">
                  <c:v>2521.4699999999998</c:v>
                </c:pt>
                <c:pt idx="77">
                  <c:v>2546.3200000000002</c:v>
                </c:pt>
                <c:pt idx="78">
                  <c:v>2571.17</c:v>
                </c:pt>
                <c:pt idx="79">
                  <c:v>2596.0300000000002</c:v>
                </c:pt>
                <c:pt idx="80">
                  <c:v>2620.88</c:v>
                </c:pt>
              </c:numCache>
            </c:numRef>
          </c:val>
          <c:extLst>
            <c:ext xmlns:c16="http://schemas.microsoft.com/office/drawing/2014/chart" uri="{C3380CC4-5D6E-409C-BE32-E72D297353CC}">
              <c16:uniqueId val="{00000001-45B2-2D4D-BC94-95CA92EC0CB2}"/>
            </c:ext>
          </c:extLst>
        </c:ser>
        <c:ser>
          <c:idx val="5"/>
          <c:order val="2"/>
          <c:tx>
            <c:strRef>
              <c:f>[1]Kuvadata!$C$21</c:f>
              <c:strCache>
                <c:ptCount val="1"/>
                <c:pt idx="0">
                  <c:v>Lapsilisä</c:v>
                </c:pt>
              </c:strCache>
            </c:strRef>
          </c:tx>
          <c:spPr>
            <a:solidFill>
              <a:schemeClr val="accent6">
                <a:shade val="76000"/>
                <a:alpha val="80000"/>
              </a:schemeClr>
            </a:solidFill>
          </c:spPr>
          <c:cat>
            <c:numRef>
              <c:f>[1]Kuvadata!$D$15:$CF$15</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[1]Kuvadata!$D$21:$CF$21</c:f>
              <c:numCache>
                <c:formatCode>General</c:formatCode>
                <c:ptCount val="81"/>
                <c:pt idx="0">
                  <c:v>144.30000000000001</c:v>
                </c:pt>
                <c:pt idx="1">
                  <c:v>144.30000000000001</c:v>
                </c:pt>
                <c:pt idx="2">
                  <c:v>144.30000000000001</c:v>
                </c:pt>
                <c:pt idx="3">
                  <c:v>144.30000000000001</c:v>
                </c:pt>
                <c:pt idx="4">
                  <c:v>144.30000000000001</c:v>
                </c:pt>
                <c:pt idx="5">
                  <c:v>144.30000000000001</c:v>
                </c:pt>
                <c:pt idx="6">
                  <c:v>144.30000000000001</c:v>
                </c:pt>
                <c:pt idx="7">
                  <c:v>144.30000000000001</c:v>
                </c:pt>
                <c:pt idx="8">
                  <c:v>144.30000000000001</c:v>
                </c:pt>
                <c:pt idx="9">
                  <c:v>144.30000000000001</c:v>
                </c:pt>
                <c:pt idx="10">
                  <c:v>144.30000000000001</c:v>
                </c:pt>
                <c:pt idx="11">
                  <c:v>144.30000000000001</c:v>
                </c:pt>
                <c:pt idx="12">
                  <c:v>144.30000000000001</c:v>
                </c:pt>
                <c:pt idx="13">
                  <c:v>144.30000000000001</c:v>
                </c:pt>
                <c:pt idx="14">
                  <c:v>144.30000000000001</c:v>
                </c:pt>
                <c:pt idx="15">
                  <c:v>144.30000000000001</c:v>
                </c:pt>
                <c:pt idx="16">
                  <c:v>144.30000000000001</c:v>
                </c:pt>
                <c:pt idx="17">
                  <c:v>144.30000000000001</c:v>
                </c:pt>
                <c:pt idx="18">
                  <c:v>144.30000000000001</c:v>
                </c:pt>
                <c:pt idx="19">
                  <c:v>144.30000000000001</c:v>
                </c:pt>
                <c:pt idx="20">
                  <c:v>144.30000000000001</c:v>
                </c:pt>
                <c:pt idx="21">
                  <c:v>144.30000000000001</c:v>
                </c:pt>
                <c:pt idx="22">
                  <c:v>144.30000000000001</c:v>
                </c:pt>
                <c:pt idx="23">
                  <c:v>144.30000000000001</c:v>
                </c:pt>
                <c:pt idx="24">
                  <c:v>144.30000000000001</c:v>
                </c:pt>
                <c:pt idx="25">
                  <c:v>144.30000000000001</c:v>
                </c:pt>
                <c:pt idx="26">
                  <c:v>144.30000000000001</c:v>
                </c:pt>
                <c:pt idx="27">
                  <c:v>144.30000000000001</c:v>
                </c:pt>
                <c:pt idx="28">
                  <c:v>144.30000000000001</c:v>
                </c:pt>
                <c:pt idx="29">
                  <c:v>144.30000000000001</c:v>
                </c:pt>
                <c:pt idx="30">
                  <c:v>144.30000000000001</c:v>
                </c:pt>
                <c:pt idx="31">
                  <c:v>144.30000000000001</c:v>
                </c:pt>
                <c:pt idx="32">
                  <c:v>144.30000000000001</c:v>
                </c:pt>
                <c:pt idx="33">
                  <c:v>144.30000000000001</c:v>
                </c:pt>
                <c:pt idx="34">
                  <c:v>144.30000000000001</c:v>
                </c:pt>
                <c:pt idx="35">
                  <c:v>144.30000000000001</c:v>
                </c:pt>
                <c:pt idx="36">
                  <c:v>144.30000000000001</c:v>
                </c:pt>
                <c:pt idx="37">
                  <c:v>144.30000000000001</c:v>
                </c:pt>
                <c:pt idx="38">
                  <c:v>144.30000000000001</c:v>
                </c:pt>
                <c:pt idx="39">
                  <c:v>144.30000000000001</c:v>
                </c:pt>
                <c:pt idx="40">
                  <c:v>144.30000000000001</c:v>
                </c:pt>
                <c:pt idx="41">
                  <c:v>144.30000000000001</c:v>
                </c:pt>
                <c:pt idx="42">
                  <c:v>144.30000000000001</c:v>
                </c:pt>
                <c:pt idx="43">
                  <c:v>144.30000000000001</c:v>
                </c:pt>
                <c:pt idx="44">
                  <c:v>144.30000000000001</c:v>
                </c:pt>
                <c:pt idx="45">
                  <c:v>144.30000000000001</c:v>
                </c:pt>
                <c:pt idx="46">
                  <c:v>144.30000000000001</c:v>
                </c:pt>
                <c:pt idx="47">
                  <c:v>144.30000000000001</c:v>
                </c:pt>
                <c:pt idx="48">
                  <c:v>144.30000000000001</c:v>
                </c:pt>
                <c:pt idx="49">
                  <c:v>144.30000000000001</c:v>
                </c:pt>
                <c:pt idx="50">
                  <c:v>144.30000000000001</c:v>
                </c:pt>
                <c:pt idx="51">
                  <c:v>144.30000000000001</c:v>
                </c:pt>
                <c:pt idx="52">
                  <c:v>144.30000000000001</c:v>
                </c:pt>
                <c:pt idx="53">
                  <c:v>144.30000000000001</c:v>
                </c:pt>
                <c:pt idx="54">
                  <c:v>144.30000000000001</c:v>
                </c:pt>
                <c:pt idx="55">
                  <c:v>144.30000000000001</c:v>
                </c:pt>
                <c:pt idx="56">
                  <c:v>144.30000000000001</c:v>
                </c:pt>
                <c:pt idx="57">
                  <c:v>144.30000000000001</c:v>
                </c:pt>
                <c:pt idx="58">
                  <c:v>144.30000000000001</c:v>
                </c:pt>
                <c:pt idx="59">
                  <c:v>144.30000000000001</c:v>
                </c:pt>
                <c:pt idx="60">
                  <c:v>144.30000000000001</c:v>
                </c:pt>
                <c:pt idx="61">
                  <c:v>144.30000000000001</c:v>
                </c:pt>
                <c:pt idx="62">
                  <c:v>144.30000000000001</c:v>
                </c:pt>
                <c:pt idx="63">
                  <c:v>144.30000000000001</c:v>
                </c:pt>
                <c:pt idx="64">
                  <c:v>144.30000000000001</c:v>
                </c:pt>
                <c:pt idx="65">
                  <c:v>144.30000000000001</c:v>
                </c:pt>
                <c:pt idx="66">
                  <c:v>144.30000000000001</c:v>
                </c:pt>
                <c:pt idx="67">
                  <c:v>144.30000000000001</c:v>
                </c:pt>
                <c:pt idx="68">
                  <c:v>144.30000000000001</c:v>
                </c:pt>
                <c:pt idx="69">
                  <c:v>144.30000000000001</c:v>
                </c:pt>
                <c:pt idx="70">
                  <c:v>144.30000000000001</c:v>
                </c:pt>
                <c:pt idx="71">
                  <c:v>144.30000000000001</c:v>
                </c:pt>
                <c:pt idx="72">
                  <c:v>144.30000000000001</c:v>
                </c:pt>
                <c:pt idx="73">
                  <c:v>144.30000000000001</c:v>
                </c:pt>
                <c:pt idx="74">
                  <c:v>144.30000000000001</c:v>
                </c:pt>
                <c:pt idx="75">
                  <c:v>144.30000000000001</c:v>
                </c:pt>
                <c:pt idx="76">
                  <c:v>144.30000000000001</c:v>
                </c:pt>
                <c:pt idx="77">
                  <c:v>144.30000000000001</c:v>
                </c:pt>
                <c:pt idx="78">
                  <c:v>144.30000000000001</c:v>
                </c:pt>
                <c:pt idx="79">
                  <c:v>144.30000000000001</c:v>
                </c:pt>
                <c:pt idx="80">
                  <c:v>144.30000000000001</c:v>
                </c:pt>
              </c:numCache>
            </c:numRef>
          </c:val>
          <c:extLst>
            <c:ext xmlns:c16="http://schemas.microsoft.com/office/drawing/2014/chart" uri="{C3380CC4-5D6E-409C-BE32-E72D297353CC}">
              <c16:uniqueId val="{00000002-45B2-2D4D-BC94-95CA92EC0CB2}"/>
            </c:ext>
          </c:extLst>
        </c:ser>
        <c:ser>
          <c:idx val="6"/>
          <c:order val="3"/>
          <c:tx>
            <c:strRef>
              <c:f>[1]Kuvadata!$C$22</c:f>
              <c:strCache>
                <c:ptCount val="1"/>
                <c:pt idx="0">
                  <c:v>Elatustuki</c:v>
                </c:pt>
              </c:strCache>
            </c:strRef>
          </c:tx>
          <c:spPr>
            <a:solidFill>
              <a:schemeClr val="accent1">
                <a:tint val="77000"/>
                <a:alpha val="80000"/>
              </a:schemeClr>
            </a:solidFill>
          </c:spPr>
          <c:cat>
            <c:numRef>
              <c:f>[1]Kuvadata!$D$15:$CF$15</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[1]Kuvadata!$D$22:$CF$22</c:f>
              <c:numCache>
                <c:formatCode>General</c:formatCode>
                <c:ptCount val="81"/>
                <c:pt idx="0">
                  <c:v>155.16999999999999</c:v>
                </c:pt>
                <c:pt idx="1">
                  <c:v>155.16999999999999</c:v>
                </c:pt>
                <c:pt idx="2">
                  <c:v>155.16999999999999</c:v>
                </c:pt>
                <c:pt idx="3">
                  <c:v>155.16999999999999</c:v>
                </c:pt>
                <c:pt idx="4">
                  <c:v>155.16999999999999</c:v>
                </c:pt>
                <c:pt idx="5">
                  <c:v>155.16999999999999</c:v>
                </c:pt>
                <c:pt idx="6">
                  <c:v>155.16999999999999</c:v>
                </c:pt>
                <c:pt idx="7">
                  <c:v>155.16999999999999</c:v>
                </c:pt>
                <c:pt idx="8">
                  <c:v>155.16999999999999</c:v>
                </c:pt>
                <c:pt idx="9">
                  <c:v>155.16999999999999</c:v>
                </c:pt>
                <c:pt idx="10">
                  <c:v>155.16999999999999</c:v>
                </c:pt>
                <c:pt idx="11">
                  <c:v>155.16999999999999</c:v>
                </c:pt>
                <c:pt idx="12">
                  <c:v>155.16999999999999</c:v>
                </c:pt>
                <c:pt idx="13">
                  <c:v>155.16999999999999</c:v>
                </c:pt>
                <c:pt idx="14">
                  <c:v>155.16999999999999</c:v>
                </c:pt>
                <c:pt idx="15">
                  <c:v>155.16999999999999</c:v>
                </c:pt>
                <c:pt idx="16">
                  <c:v>155.16999999999999</c:v>
                </c:pt>
                <c:pt idx="17">
                  <c:v>155.16999999999999</c:v>
                </c:pt>
                <c:pt idx="18">
                  <c:v>155.16999999999999</c:v>
                </c:pt>
                <c:pt idx="19">
                  <c:v>155.16999999999999</c:v>
                </c:pt>
                <c:pt idx="20">
                  <c:v>155.16999999999999</c:v>
                </c:pt>
                <c:pt idx="21">
                  <c:v>155.16999999999999</c:v>
                </c:pt>
                <c:pt idx="22">
                  <c:v>155.16999999999999</c:v>
                </c:pt>
                <c:pt idx="23">
                  <c:v>155.16999999999999</c:v>
                </c:pt>
                <c:pt idx="24">
                  <c:v>155.16999999999999</c:v>
                </c:pt>
                <c:pt idx="25">
                  <c:v>155.16999999999999</c:v>
                </c:pt>
                <c:pt idx="26">
                  <c:v>155.16999999999999</c:v>
                </c:pt>
                <c:pt idx="27">
                  <c:v>155.16999999999999</c:v>
                </c:pt>
                <c:pt idx="28">
                  <c:v>155.16999999999999</c:v>
                </c:pt>
                <c:pt idx="29">
                  <c:v>155.16999999999999</c:v>
                </c:pt>
                <c:pt idx="30">
                  <c:v>155.16999999999999</c:v>
                </c:pt>
                <c:pt idx="31">
                  <c:v>155.16999999999999</c:v>
                </c:pt>
                <c:pt idx="32">
                  <c:v>155.16999999999999</c:v>
                </c:pt>
                <c:pt idx="33">
                  <c:v>155.16999999999999</c:v>
                </c:pt>
                <c:pt idx="34">
                  <c:v>155.16999999999999</c:v>
                </c:pt>
                <c:pt idx="35">
                  <c:v>155.16999999999999</c:v>
                </c:pt>
                <c:pt idx="36">
                  <c:v>155.16999999999999</c:v>
                </c:pt>
                <c:pt idx="37">
                  <c:v>155.16999999999999</c:v>
                </c:pt>
                <c:pt idx="38">
                  <c:v>155.16999999999999</c:v>
                </c:pt>
                <c:pt idx="39">
                  <c:v>155.16999999999999</c:v>
                </c:pt>
                <c:pt idx="40">
                  <c:v>155.16999999999999</c:v>
                </c:pt>
                <c:pt idx="41">
                  <c:v>155.16999999999999</c:v>
                </c:pt>
                <c:pt idx="42">
                  <c:v>155.16999999999999</c:v>
                </c:pt>
                <c:pt idx="43">
                  <c:v>155.16999999999999</c:v>
                </c:pt>
                <c:pt idx="44">
                  <c:v>155.16999999999999</c:v>
                </c:pt>
                <c:pt idx="45">
                  <c:v>155.16999999999999</c:v>
                </c:pt>
                <c:pt idx="46">
                  <c:v>155.16999999999999</c:v>
                </c:pt>
                <c:pt idx="47">
                  <c:v>155.16999999999999</c:v>
                </c:pt>
                <c:pt idx="48">
                  <c:v>155.16999999999999</c:v>
                </c:pt>
                <c:pt idx="49">
                  <c:v>155.16999999999999</c:v>
                </c:pt>
                <c:pt idx="50">
                  <c:v>155.16999999999999</c:v>
                </c:pt>
                <c:pt idx="51">
                  <c:v>155.16999999999999</c:v>
                </c:pt>
                <c:pt idx="52">
                  <c:v>155.16999999999999</c:v>
                </c:pt>
                <c:pt idx="53">
                  <c:v>155.16999999999999</c:v>
                </c:pt>
                <c:pt idx="54">
                  <c:v>155.16999999999999</c:v>
                </c:pt>
                <c:pt idx="55">
                  <c:v>155.16999999999999</c:v>
                </c:pt>
                <c:pt idx="56">
                  <c:v>155.16999999999999</c:v>
                </c:pt>
                <c:pt idx="57">
                  <c:v>155.16999999999999</c:v>
                </c:pt>
                <c:pt idx="58">
                  <c:v>155.16999999999999</c:v>
                </c:pt>
                <c:pt idx="59">
                  <c:v>155.16999999999999</c:v>
                </c:pt>
                <c:pt idx="60">
                  <c:v>155.16999999999999</c:v>
                </c:pt>
                <c:pt idx="61">
                  <c:v>155.16999999999999</c:v>
                </c:pt>
                <c:pt idx="62">
                  <c:v>155.16999999999999</c:v>
                </c:pt>
                <c:pt idx="63">
                  <c:v>155.16999999999999</c:v>
                </c:pt>
                <c:pt idx="64">
                  <c:v>155.16999999999999</c:v>
                </c:pt>
                <c:pt idx="65">
                  <c:v>155.16999999999999</c:v>
                </c:pt>
                <c:pt idx="66">
                  <c:v>155.16999999999999</c:v>
                </c:pt>
                <c:pt idx="67">
                  <c:v>155.16999999999999</c:v>
                </c:pt>
                <c:pt idx="68">
                  <c:v>155.16999999999999</c:v>
                </c:pt>
                <c:pt idx="69">
                  <c:v>155.16999999999999</c:v>
                </c:pt>
                <c:pt idx="70">
                  <c:v>155.16999999999999</c:v>
                </c:pt>
                <c:pt idx="71">
                  <c:v>155.16999999999999</c:v>
                </c:pt>
                <c:pt idx="72">
                  <c:v>155.16999999999999</c:v>
                </c:pt>
                <c:pt idx="73">
                  <c:v>155.16999999999999</c:v>
                </c:pt>
                <c:pt idx="74">
                  <c:v>155.16999999999999</c:v>
                </c:pt>
                <c:pt idx="75">
                  <c:v>155.16999999999999</c:v>
                </c:pt>
                <c:pt idx="76">
                  <c:v>155.16999999999999</c:v>
                </c:pt>
                <c:pt idx="77">
                  <c:v>155.16999999999999</c:v>
                </c:pt>
                <c:pt idx="78">
                  <c:v>155.16999999999999</c:v>
                </c:pt>
                <c:pt idx="79">
                  <c:v>155.16999999999999</c:v>
                </c:pt>
                <c:pt idx="80">
                  <c:v>155.16999999999999</c:v>
                </c:pt>
              </c:numCache>
            </c:numRef>
          </c:val>
          <c:extLst>
            <c:ext xmlns:c16="http://schemas.microsoft.com/office/drawing/2014/chart" uri="{C3380CC4-5D6E-409C-BE32-E72D297353CC}">
              <c16:uniqueId val="{00000003-45B2-2D4D-BC94-95CA92EC0CB2}"/>
            </c:ext>
          </c:extLst>
        </c:ser>
        <c:ser>
          <c:idx val="2"/>
          <c:order val="4"/>
          <c:tx>
            <c:strRef>
              <c:f>[1]Kuvadata!$C$18</c:f>
              <c:strCache>
                <c:ptCount val="1"/>
                <c:pt idx="0">
                  <c:v>Tmtuki (netto)</c:v>
                </c:pt>
              </c:strCache>
            </c:strRef>
          </c:tx>
          <c:spPr>
            <a:solidFill>
              <a:schemeClr val="accent3">
                <a:shade val="76000"/>
                <a:alpha val="80000"/>
              </a:schemeClr>
            </a:solidFill>
          </c:spPr>
          <c:cat>
            <c:numRef>
              <c:f>[1]Kuvadata!$D$15:$CF$15</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[1]Kuvadata!$D$18:$CF$18</c:f>
              <c:numCache>
                <c:formatCode>General</c:formatCode>
                <c:ptCount val="81"/>
                <c:pt idx="0">
                  <c:v>668.30000000000007</c:v>
                </c:pt>
                <c:pt idx="1">
                  <c:v>674.76</c:v>
                </c:pt>
                <c:pt idx="2">
                  <c:v>667.27</c:v>
                </c:pt>
                <c:pt idx="3">
                  <c:v>661.56000000000006</c:v>
                </c:pt>
                <c:pt idx="4">
                  <c:v>655.49</c:v>
                </c:pt>
                <c:pt idx="5">
                  <c:v>659.61</c:v>
                </c:pt>
                <c:pt idx="6">
                  <c:v>664.09</c:v>
                </c:pt>
                <c:pt idx="7">
                  <c:v>646.66</c:v>
                </c:pt>
                <c:pt idx="8">
                  <c:v>631.08000000000004</c:v>
                </c:pt>
                <c:pt idx="9">
                  <c:v>615.55000000000007</c:v>
                </c:pt>
                <c:pt idx="10">
                  <c:v>597.66</c:v>
                </c:pt>
                <c:pt idx="11">
                  <c:v>579.61</c:v>
                </c:pt>
                <c:pt idx="12">
                  <c:v>560.62</c:v>
                </c:pt>
                <c:pt idx="13">
                  <c:v>540.93999999999937</c:v>
                </c:pt>
                <c:pt idx="14">
                  <c:v>521.38</c:v>
                </c:pt>
                <c:pt idx="15">
                  <c:v>501.75</c:v>
                </c:pt>
                <c:pt idx="16">
                  <c:v>480.23</c:v>
                </c:pt>
                <c:pt idx="17">
                  <c:v>461.02</c:v>
                </c:pt>
                <c:pt idx="18">
                  <c:v>439.72</c:v>
                </c:pt>
                <c:pt idx="19">
                  <c:v>419.46</c:v>
                </c:pt>
                <c:pt idx="20">
                  <c:v>396.75</c:v>
                </c:pt>
                <c:pt idx="21">
                  <c:v>374.29</c:v>
                </c:pt>
                <c:pt idx="22">
                  <c:v>352.13</c:v>
                </c:pt>
                <c:pt idx="23">
                  <c:v>330.08</c:v>
                </c:pt>
                <c:pt idx="24">
                  <c:v>307.56</c:v>
                </c:pt>
                <c:pt idx="25">
                  <c:v>285.42999999999961</c:v>
                </c:pt>
                <c:pt idx="26">
                  <c:v>263.58999999999992</c:v>
                </c:pt>
                <c:pt idx="27">
                  <c:v>242.43</c:v>
                </c:pt>
                <c:pt idx="28">
                  <c:v>218.6</c:v>
                </c:pt>
                <c:pt idx="29">
                  <c:v>198.28</c:v>
                </c:pt>
                <c:pt idx="30">
                  <c:v>178.23</c:v>
                </c:pt>
                <c:pt idx="31">
                  <c:v>155.36000000000001</c:v>
                </c:pt>
                <c:pt idx="32">
                  <c:v>136.37</c:v>
                </c:pt>
                <c:pt idx="33">
                  <c:v>113.89</c:v>
                </c:pt>
                <c:pt idx="34">
                  <c:v>95.73</c:v>
                </c:pt>
                <c:pt idx="35">
                  <c:v>74.06</c:v>
                </c:pt>
                <c:pt idx="36">
                  <c:v>52.63</c:v>
                </c:pt>
                <c:pt idx="37">
                  <c:v>35.44</c:v>
                </c:pt>
                <c:pt idx="38">
                  <c:v>14.59</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numCache>
            </c:numRef>
          </c:val>
          <c:extLst>
            <c:ext xmlns:c16="http://schemas.microsoft.com/office/drawing/2014/chart" uri="{C3380CC4-5D6E-409C-BE32-E72D297353CC}">
              <c16:uniqueId val="{00000004-45B2-2D4D-BC94-95CA92EC0CB2}"/>
            </c:ext>
          </c:extLst>
        </c:ser>
        <c:ser>
          <c:idx val="0"/>
          <c:order val="5"/>
          <c:tx>
            <c:strRef>
              <c:f>[1]Kuvadata!$C$16</c:f>
              <c:strCache>
                <c:ptCount val="1"/>
                <c:pt idx="0">
                  <c:v>Asumistuki</c:v>
                </c:pt>
              </c:strCache>
            </c:strRef>
          </c:tx>
          <c:spPr>
            <a:solidFill>
              <a:schemeClr val="accent1">
                <a:shade val="76000"/>
                <a:alpha val="80000"/>
              </a:schemeClr>
            </a:solidFill>
          </c:spPr>
          <c:cat>
            <c:numRef>
              <c:f>[1]Kuvadata!$D$15:$CF$15</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[1]Kuvadata!$D$16:$CF$16</c:f>
              <c:numCache>
                <c:formatCode>General</c:formatCode>
                <c:ptCount val="81"/>
                <c:pt idx="0">
                  <c:v>480</c:v>
                </c:pt>
                <c:pt idx="1">
                  <c:v>480</c:v>
                </c:pt>
                <c:pt idx="2">
                  <c:v>480</c:v>
                </c:pt>
                <c:pt idx="3">
                  <c:v>480</c:v>
                </c:pt>
                <c:pt idx="4">
                  <c:v>480</c:v>
                </c:pt>
                <c:pt idx="5">
                  <c:v>480</c:v>
                </c:pt>
                <c:pt idx="6">
                  <c:v>480</c:v>
                </c:pt>
                <c:pt idx="7">
                  <c:v>480</c:v>
                </c:pt>
                <c:pt idx="8">
                  <c:v>480</c:v>
                </c:pt>
                <c:pt idx="9">
                  <c:v>480</c:v>
                </c:pt>
                <c:pt idx="10">
                  <c:v>476.16</c:v>
                </c:pt>
                <c:pt idx="11">
                  <c:v>467.52</c:v>
                </c:pt>
                <c:pt idx="12">
                  <c:v>458.88</c:v>
                </c:pt>
                <c:pt idx="13">
                  <c:v>450.24</c:v>
                </c:pt>
                <c:pt idx="14">
                  <c:v>441.6</c:v>
                </c:pt>
                <c:pt idx="15">
                  <c:v>432.96</c:v>
                </c:pt>
                <c:pt idx="16">
                  <c:v>424.32</c:v>
                </c:pt>
                <c:pt idx="17">
                  <c:v>415.68</c:v>
                </c:pt>
                <c:pt idx="18">
                  <c:v>406.72</c:v>
                </c:pt>
                <c:pt idx="19">
                  <c:v>398.4</c:v>
                </c:pt>
                <c:pt idx="20">
                  <c:v>389.44</c:v>
                </c:pt>
                <c:pt idx="21">
                  <c:v>380.8</c:v>
                </c:pt>
                <c:pt idx="22">
                  <c:v>372.16</c:v>
                </c:pt>
                <c:pt idx="23">
                  <c:v>363.52</c:v>
                </c:pt>
                <c:pt idx="24">
                  <c:v>354.88</c:v>
                </c:pt>
                <c:pt idx="25">
                  <c:v>346.24</c:v>
                </c:pt>
                <c:pt idx="26">
                  <c:v>337.6</c:v>
                </c:pt>
                <c:pt idx="27">
                  <c:v>328.96</c:v>
                </c:pt>
                <c:pt idx="28">
                  <c:v>320.32</c:v>
                </c:pt>
                <c:pt idx="29">
                  <c:v>311.68</c:v>
                </c:pt>
                <c:pt idx="30">
                  <c:v>303.04000000000002</c:v>
                </c:pt>
                <c:pt idx="31">
                  <c:v>294.08</c:v>
                </c:pt>
                <c:pt idx="32">
                  <c:v>285.44</c:v>
                </c:pt>
                <c:pt idx="33">
                  <c:v>276.8</c:v>
                </c:pt>
                <c:pt idx="34">
                  <c:v>268.16000000000008</c:v>
                </c:pt>
                <c:pt idx="35">
                  <c:v>259.52</c:v>
                </c:pt>
                <c:pt idx="36">
                  <c:v>250.88</c:v>
                </c:pt>
                <c:pt idx="37">
                  <c:v>242.24</c:v>
                </c:pt>
                <c:pt idx="38">
                  <c:v>233.6</c:v>
                </c:pt>
                <c:pt idx="39">
                  <c:v>223.04</c:v>
                </c:pt>
                <c:pt idx="40">
                  <c:v>206.4</c:v>
                </c:pt>
                <c:pt idx="41">
                  <c:v>189.76</c:v>
                </c:pt>
                <c:pt idx="42">
                  <c:v>172.8</c:v>
                </c:pt>
                <c:pt idx="43">
                  <c:v>156.16</c:v>
                </c:pt>
                <c:pt idx="44">
                  <c:v>139.52000000000001</c:v>
                </c:pt>
                <c:pt idx="45">
                  <c:v>122.88</c:v>
                </c:pt>
                <c:pt idx="46">
                  <c:v>106.24</c:v>
                </c:pt>
                <c:pt idx="47">
                  <c:v>89.600000000000009</c:v>
                </c:pt>
                <c:pt idx="48">
                  <c:v>72.959999999999994</c:v>
                </c:pt>
                <c:pt idx="49">
                  <c:v>56.32</c:v>
                </c:pt>
                <c:pt idx="50">
                  <c:v>39.68</c:v>
                </c:pt>
                <c:pt idx="51">
                  <c:v>23.04</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numCache>
            </c:numRef>
          </c:val>
          <c:extLst>
            <c:ext xmlns:c16="http://schemas.microsoft.com/office/drawing/2014/chart" uri="{C3380CC4-5D6E-409C-BE32-E72D297353CC}">
              <c16:uniqueId val="{00000005-45B2-2D4D-BC94-95CA92EC0CB2}"/>
            </c:ext>
          </c:extLst>
        </c:ser>
        <c:ser>
          <c:idx val="3"/>
          <c:order val="6"/>
          <c:tx>
            <c:strRef>
              <c:f>[1]Kuvadata!$C$19</c:f>
              <c:strCache>
                <c:ptCount val="1"/>
                <c:pt idx="0">
                  <c:v>Puolison nettotulot</c:v>
                </c:pt>
              </c:strCache>
            </c:strRef>
          </c:tx>
          <c:cat>
            <c:numRef>
              <c:f>[1]Kuvadata!$D$15:$CF$15</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[1]Kuvadata!$D$19:$CF$19</c:f>
              <c:numCache>
                <c:formatCode>General</c:formatCode>
                <c:ptCount val="8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numCache>
            </c:numRef>
          </c:val>
          <c:extLst>
            <c:ext xmlns:c16="http://schemas.microsoft.com/office/drawing/2014/chart" uri="{C3380CC4-5D6E-409C-BE32-E72D297353CC}">
              <c16:uniqueId val="{00000006-45B2-2D4D-BC94-95CA92EC0CB2}"/>
            </c:ext>
          </c:extLst>
        </c:ser>
        <c:ser>
          <c:idx val="4"/>
          <c:order val="7"/>
          <c:tx>
            <c:strRef>
              <c:f>[1]Kuvadata!$C$20</c:f>
              <c:strCache>
                <c:ptCount val="1"/>
                <c:pt idx="0">
                  <c:v>Toimeentulotuki</c:v>
                </c:pt>
              </c:strCache>
            </c:strRef>
          </c:tx>
          <c:cat>
            <c:numRef>
              <c:f>[1]Kuvadata!$D$15:$CF$15</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[1]Kuvadata!$D$20:$CF$20</c:f>
              <c:numCache>
                <c:formatCode>General</c:formatCode>
                <c:ptCount val="81"/>
                <c:pt idx="0">
                  <c:v>3.59</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numCache>
            </c:numRef>
          </c:val>
          <c:extLst>
            <c:ext xmlns:c16="http://schemas.microsoft.com/office/drawing/2014/chart" uri="{C3380CC4-5D6E-409C-BE32-E72D297353CC}">
              <c16:uniqueId val="{00000007-45B2-2D4D-BC94-95CA92EC0CB2}"/>
            </c:ext>
          </c:extLst>
        </c:ser>
        <c:dLbls>
          <c:showLegendKey val="0"/>
          <c:showVal val="0"/>
          <c:showCatName val="0"/>
          <c:showSerName val="0"/>
          <c:showPercent val="0"/>
          <c:showBubbleSize val="0"/>
        </c:dLbls>
        <c:axId val="-2143581176"/>
        <c:axId val="-2143602344"/>
      </c:areaChart>
      <c:catAx>
        <c:axId val="-2143581176"/>
        <c:scaling>
          <c:orientation val="minMax"/>
        </c:scaling>
        <c:delete val="0"/>
        <c:axPos val="b"/>
        <c:majorGridlines/>
        <c:title>
          <c:tx>
            <c:rich>
              <a:bodyPr/>
              <a:lstStyle/>
              <a:p>
                <a:pPr>
                  <a:defRPr/>
                </a:pPr>
                <a:r>
                  <a:rPr lang="fi-FI" dirty="0" err="1"/>
                  <a:t>gross</a:t>
                </a:r>
                <a:r>
                  <a:rPr lang="fi-FI" baseline="0" dirty="0"/>
                  <a:t> </a:t>
                </a:r>
                <a:r>
                  <a:rPr lang="fi-FI" baseline="0" dirty="0" err="1"/>
                  <a:t>wages</a:t>
                </a:r>
                <a:endParaRPr lang="fi-FI" dirty="0"/>
              </a:p>
            </c:rich>
          </c:tx>
          <c:overlay val="0"/>
        </c:title>
        <c:numFmt formatCode="General" sourceLinked="1"/>
        <c:majorTickMark val="out"/>
        <c:minorTickMark val="none"/>
        <c:tickLblPos val="low"/>
        <c:txPr>
          <a:bodyPr rot="0" vert="horz"/>
          <a:lstStyle/>
          <a:p>
            <a:pPr>
              <a:defRPr/>
            </a:pPr>
            <a:endParaRPr lang="en-FI"/>
          </a:p>
        </c:txPr>
        <c:crossAx val="-2143602344"/>
        <c:crosses val="autoZero"/>
        <c:auto val="1"/>
        <c:lblAlgn val="ctr"/>
        <c:lblOffset val="300"/>
        <c:tickLblSkip val="8"/>
        <c:tickMarkSkip val="8"/>
        <c:noMultiLvlLbl val="0"/>
      </c:catAx>
      <c:valAx>
        <c:axId val="-2143602344"/>
        <c:scaling>
          <c:orientation val="minMax"/>
          <c:max val="2800"/>
          <c:min val="-400"/>
        </c:scaling>
        <c:delete val="0"/>
        <c:axPos val="l"/>
        <c:majorGridlines/>
        <c:title>
          <c:tx>
            <c:rich>
              <a:bodyPr rot="-5400000" vert="horz"/>
              <a:lstStyle/>
              <a:p>
                <a:pPr>
                  <a:defRPr/>
                </a:pPr>
                <a:r>
                  <a:rPr lang="en-US" dirty="0"/>
                  <a:t>disposable</a:t>
                </a:r>
                <a:r>
                  <a:rPr lang="en-US" baseline="0" dirty="0"/>
                  <a:t> income</a:t>
                </a:r>
                <a:endParaRPr lang="en-US" dirty="0"/>
              </a:p>
            </c:rich>
          </c:tx>
          <c:overlay val="0"/>
        </c:title>
        <c:numFmt formatCode="0" sourceLinked="0"/>
        <c:majorTickMark val="out"/>
        <c:minorTickMark val="none"/>
        <c:tickLblPos val="nextTo"/>
        <c:txPr>
          <a:bodyPr rot="0" vert="horz"/>
          <a:lstStyle/>
          <a:p>
            <a:pPr>
              <a:defRPr/>
            </a:pPr>
            <a:endParaRPr lang="en-FI"/>
          </a:p>
        </c:txPr>
        <c:crossAx val="-2143581176"/>
        <c:crosses val="autoZero"/>
        <c:crossBetween val="midCat"/>
        <c:majorUnit val="400"/>
      </c:valAx>
    </c:plotArea>
    <c:plotVisOnly val="1"/>
    <c:dispBlanksAs val="zero"/>
    <c:showDLblsOverMax val="0"/>
  </c:chart>
  <c:txPr>
    <a:bodyPr/>
    <a:lstStyle/>
    <a:p>
      <a:pPr>
        <a:defRPr sz="1800"/>
      </a:pPr>
      <a:endParaRPr lang="en-FI"/>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952068491439"/>
          <c:y val="3.9412565442099298E-2"/>
          <c:w val="0.84167419413482403"/>
          <c:h val="0.86496245929640303"/>
        </c:manualLayout>
      </c:layout>
      <c:areaChart>
        <c:grouping val="stacked"/>
        <c:varyColors val="0"/>
        <c:ser>
          <c:idx val="0"/>
          <c:order val="0"/>
          <c:tx>
            <c:strRef>
              <c:f>'BUDJETTIRAJOITE (2)'!$B$4</c:f>
              <c:strCache>
                <c:ptCount val="1"/>
                <c:pt idx="0">
                  <c:v>Asumistuki</c:v>
                </c:pt>
              </c:strCache>
            </c:strRef>
          </c:tx>
          <c:spPr>
            <a:noFill/>
            <a:ln>
              <a:noFill/>
            </a:ln>
          </c:spPr>
          <c:cat>
            <c:numRef>
              <c:f>'BUDJETTIRAJOITE (2)'!$C$3:$BW$3</c:f>
              <c:numCache>
                <c:formatCode>General</c:formatCode>
                <c:ptCount val="73"/>
                <c:pt idx="0">
                  <c:v>24</c:v>
                </c:pt>
                <c:pt idx="1">
                  <c:v>23.806201550387591</c:v>
                </c:pt>
                <c:pt idx="2">
                  <c:v>23.61240310077519</c:v>
                </c:pt>
                <c:pt idx="3">
                  <c:v>23.418604651162781</c:v>
                </c:pt>
                <c:pt idx="4">
                  <c:v>23.22480620155039</c:v>
                </c:pt>
                <c:pt idx="5">
                  <c:v>23.031007751937981</c:v>
                </c:pt>
                <c:pt idx="6">
                  <c:v>22.837209302325579</c:v>
                </c:pt>
                <c:pt idx="7">
                  <c:v>22.643410852713171</c:v>
                </c:pt>
                <c:pt idx="8">
                  <c:v>22.449612403100769</c:v>
                </c:pt>
                <c:pt idx="9">
                  <c:v>22.255813953488371</c:v>
                </c:pt>
                <c:pt idx="10">
                  <c:v>22.062015503875969</c:v>
                </c:pt>
                <c:pt idx="11">
                  <c:v>21.86821705426356</c:v>
                </c:pt>
                <c:pt idx="12">
                  <c:v>21.674418604651169</c:v>
                </c:pt>
                <c:pt idx="13">
                  <c:v>21.480620155038761</c:v>
                </c:pt>
                <c:pt idx="14">
                  <c:v>21.286821705426352</c:v>
                </c:pt>
                <c:pt idx="15">
                  <c:v>21.09302325581395</c:v>
                </c:pt>
                <c:pt idx="16">
                  <c:v>20.899224806201541</c:v>
                </c:pt>
                <c:pt idx="17">
                  <c:v>20.705426356589079</c:v>
                </c:pt>
                <c:pt idx="18">
                  <c:v>20.511627906976742</c:v>
                </c:pt>
                <c:pt idx="19">
                  <c:v>20.31782945736434</c:v>
                </c:pt>
                <c:pt idx="20">
                  <c:v>20.124031007751931</c:v>
                </c:pt>
                <c:pt idx="21">
                  <c:v>19.930232558139519</c:v>
                </c:pt>
                <c:pt idx="22">
                  <c:v>19.736434108527121</c:v>
                </c:pt>
                <c:pt idx="23">
                  <c:v>19.54263565891473</c:v>
                </c:pt>
                <c:pt idx="24">
                  <c:v>19.348837209302321</c:v>
                </c:pt>
                <c:pt idx="25">
                  <c:v>19.15503875968993</c:v>
                </c:pt>
                <c:pt idx="26">
                  <c:v>18.961240310077521</c:v>
                </c:pt>
                <c:pt idx="27">
                  <c:v>18.767441860465109</c:v>
                </c:pt>
                <c:pt idx="28">
                  <c:v>18.573643410852711</c:v>
                </c:pt>
                <c:pt idx="29">
                  <c:v>18.379844961240309</c:v>
                </c:pt>
                <c:pt idx="30">
                  <c:v>18.186046511627879</c:v>
                </c:pt>
                <c:pt idx="31">
                  <c:v>17.992248062015509</c:v>
                </c:pt>
                <c:pt idx="32">
                  <c:v>17.798449612403079</c:v>
                </c:pt>
                <c:pt idx="33">
                  <c:v>17.604651162790699</c:v>
                </c:pt>
                <c:pt idx="34">
                  <c:v>17.41085271317829</c:v>
                </c:pt>
                <c:pt idx="35">
                  <c:v>17.217054263565888</c:v>
                </c:pt>
                <c:pt idx="36">
                  <c:v>17.023255813953501</c:v>
                </c:pt>
                <c:pt idx="37">
                  <c:v>16.829457364341081</c:v>
                </c:pt>
                <c:pt idx="38">
                  <c:v>16.63565891472868</c:v>
                </c:pt>
                <c:pt idx="39">
                  <c:v>16.441860465116299</c:v>
                </c:pt>
                <c:pt idx="40">
                  <c:v>16.248062015503869</c:v>
                </c:pt>
                <c:pt idx="41">
                  <c:v>16.054263565891471</c:v>
                </c:pt>
                <c:pt idx="42">
                  <c:v>15.86046511627907</c:v>
                </c:pt>
                <c:pt idx="43">
                  <c:v>15.66666666666667</c:v>
                </c:pt>
                <c:pt idx="44">
                  <c:v>15.47286821705427</c:v>
                </c:pt>
                <c:pt idx="45">
                  <c:v>15.279069767441859</c:v>
                </c:pt>
                <c:pt idx="46">
                  <c:v>15.085271317829459</c:v>
                </c:pt>
                <c:pt idx="47">
                  <c:v>14.891472868217051</c:v>
                </c:pt>
                <c:pt idx="48">
                  <c:v>14.697674418604651</c:v>
                </c:pt>
                <c:pt idx="49">
                  <c:v>14.503875968992251</c:v>
                </c:pt>
                <c:pt idx="50">
                  <c:v>14.310077519379851</c:v>
                </c:pt>
                <c:pt idx="51">
                  <c:v>14.11627906976744</c:v>
                </c:pt>
                <c:pt idx="52">
                  <c:v>13.92248062015504</c:v>
                </c:pt>
                <c:pt idx="53">
                  <c:v>13.728682170542641</c:v>
                </c:pt>
                <c:pt idx="54">
                  <c:v>13.53488372093023</c:v>
                </c:pt>
                <c:pt idx="55">
                  <c:v>13.34108527131783</c:v>
                </c:pt>
                <c:pt idx="56">
                  <c:v>13.14728682170543</c:v>
                </c:pt>
                <c:pt idx="57">
                  <c:v>12.95348837209302</c:v>
                </c:pt>
                <c:pt idx="58">
                  <c:v>12.75968992248062</c:v>
                </c:pt>
                <c:pt idx="59">
                  <c:v>12.56589147286822</c:v>
                </c:pt>
                <c:pt idx="60">
                  <c:v>12.37209302325582</c:v>
                </c:pt>
                <c:pt idx="61">
                  <c:v>12.178294573643409</c:v>
                </c:pt>
                <c:pt idx="62">
                  <c:v>11.98449612403101</c:v>
                </c:pt>
                <c:pt idx="63">
                  <c:v>11.790697674418601</c:v>
                </c:pt>
                <c:pt idx="64">
                  <c:v>11.596899224806201</c:v>
                </c:pt>
                <c:pt idx="65">
                  <c:v>11.403100775193799</c:v>
                </c:pt>
                <c:pt idx="66">
                  <c:v>11.209302325581399</c:v>
                </c:pt>
                <c:pt idx="67">
                  <c:v>11.015503875968999</c:v>
                </c:pt>
                <c:pt idx="68">
                  <c:v>10.821705426356591</c:v>
                </c:pt>
                <c:pt idx="69">
                  <c:v>10.6279069767442</c:v>
                </c:pt>
                <c:pt idx="70">
                  <c:v>10.43410852713178</c:v>
                </c:pt>
                <c:pt idx="71">
                  <c:v>10.24031007751938</c:v>
                </c:pt>
                <c:pt idx="72">
                  <c:v>10.04651162790698</c:v>
                </c:pt>
              </c:numCache>
            </c:numRef>
          </c:cat>
          <c:val>
            <c:numRef>
              <c:f>'BUDJETTIRAJOITE (2)'!$C$4:$BW$4</c:f>
              <c:numCache>
                <c:formatCode>0</c:formatCode>
                <c:ptCount val="73"/>
                <c:pt idx="0">
                  <c:v>328.8</c:v>
                </c:pt>
                <c:pt idx="1">
                  <c:v>328.16</c:v>
                </c:pt>
                <c:pt idx="2">
                  <c:v>327.52</c:v>
                </c:pt>
                <c:pt idx="3">
                  <c:v>326.88</c:v>
                </c:pt>
                <c:pt idx="4">
                  <c:v>325.92</c:v>
                </c:pt>
                <c:pt idx="5">
                  <c:v>325.27999999999992</c:v>
                </c:pt>
                <c:pt idx="6">
                  <c:v>324.64</c:v>
                </c:pt>
                <c:pt idx="7">
                  <c:v>316</c:v>
                </c:pt>
                <c:pt idx="8">
                  <c:v>307.36</c:v>
                </c:pt>
                <c:pt idx="9">
                  <c:v>298.72000000000003</c:v>
                </c:pt>
                <c:pt idx="10">
                  <c:v>290.08</c:v>
                </c:pt>
                <c:pt idx="11">
                  <c:v>281.44</c:v>
                </c:pt>
                <c:pt idx="12">
                  <c:v>272.8</c:v>
                </c:pt>
                <c:pt idx="13">
                  <c:v>264.16000000000008</c:v>
                </c:pt>
                <c:pt idx="14">
                  <c:v>255.52</c:v>
                </c:pt>
                <c:pt idx="15">
                  <c:v>246.88</c:v>
                </c:pt>
                <c:pt idx="16">
                  <c:v>238.24</c:v>
                </c:pt>
                <c:pt idx="17">
                  <c:v>229.28</c:v>
                </c:pt>
                <c:pt idx="18">
                  <c:v>220.64</c:v>
                </c:pt>
                <c:pt idx="19">
                  <c:v>212</c:v>
                </c:pt>
                <c:pt idx="20">
                  <c:v>203.36</c:v>
                </c:pt>
                <c:pt idx="21">
                  <c:v>194.72</c:v>
                </c:pt>
                <c:pt idx="22">
                  <c:v>186.08</c:v>
                </c:pt>
                <c:pt idx="23">
                  <c:v>177.44</c:v>
                </c:pt>
                <c:pt idx="24">
                  <c:v>168.8</c:v>
                </c:pt>
                <c:pt idx="25">
                  <c:v>160.16</c:v>
                </c:pt>
                <c:pt idx="26">
                  <c:v>151.52000000000001</c:v>
                </c:pt>
                <c:pt idx="27">
                  <c:v>142.88</c:v>
                </c:pt>
                <c:pt idx="28">
                  <c:v>133.91999999999999</c:v>
                </c:pt>
                <c:pt idx="29">
                  <c:v>125.28</c:v>
                </c:pt>
                <c:pt idx="30">
                  <c:v>116.64</c:v>
                </c:pt>
                <c:pt idx="31">
                  <c:v>108</c:v>
                </c:pt>
                <c:pt idx="32">
                  <c:v>99.36</c:v>
                </c:pt>
                <c:pt idx="33">
                  <c:v>90.72</c:v>
                </c:pt>
                <c:pt idx="34">
                  <c:v>83.679999999999978</c:v>
                </c:pt>
                <c:pt idx="35">
                  <c:v>67.040000000000006</c:v>
                </c:pt>
                <c:pt idx="36">
                  <c:v>50.4</c:v>
                </c:pt>
                <c:pt idx="37">
                  <c:v>33.76</c:v>
                </c:pt>
                <c:pt idx="38">
                  <c:v>17.12</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numCache>
            </c:numRef>
          </c:val>
          <c:extLst>
            <c:ext xmlns:c16="http://schemas.microsoft.com/office/drawing/2014/chart" uri="{C3380CC4-5D6E-409C-BE32-E72D297353CC}">
              <c16:uniqueId val="{00000000-9C29-CE43-B69A-1A8AAE1FB734}"/>
            </c:ext>
          </c:extLst>
        </c:ser>
        <c:dLbls>
          <c:showLegendKey val="0"/>
          <c:showVal val="0"/>
          <c:showCatName val="0"/>
          <c:showSerName val="0"/>
          <c:showPercent val="0"/>
          <c:showBubbleSize val="0"/>
        </c:dLbls>
        <c:axId val="2073863096"/>
        <c:axId val="2073836984"/>
      </c:areaChart>
      <c:catAx>
        <c:axId val="2073863096"/>
        <c:scaling>
          <c:orientation val="maxMin"/>
        </c:scaling>
        <c:delete val="0"/>
        <c:axPos val="b"/>
        <c:majorGridlines>
          <c:spPr>
            <a:ln w="3175">
              <a:solidFill>
                <a:schemeClr val="bg2">
                  <a:lumMod val="60000"/>
                  <a:lumOff val="40000"/>
                </a:schemeClr>
              </a:solidFill>
            </a:ln>
          </c:spPr>
        </c:majorGridlines>
        <c:title>
          <c:tx>
            <c:rich>
              <a:bodyPr/>
              <a:lstStyle/>
              <a:p>
                <a:pPr>
                  <a:defRPr sz="1400" b="0"/>
                </a:pPr>
                <a:r>
                  <a:rPr lang="en-US" sz="1400" b="0" dirty="0"/>
                  <a:t>free</a:t>
                </a:r>
                <a:r>
                  <a:rPr lang="en-US" sz="1400" b="0" baseline="0" dirty="0"/>
                  <a:t> time per day</a:t>
                </a:r>
                <a:endParaRPr lang="en-US" sz="1400" b="0" dirty="0"/>
              </a:p>
            </c:rich>
          </c:tx>
          <c:overlay val="0"/>
        </c:title>
        <c:numFmt formatCode="#,##0" sourceLinked="0"/>
        <c:majorTickMark val="out"/>
        <c:minorTickMark val="none"/>
        <c:tickLblPos val="nextTo"/>
        <c:crossAx val="2073836984"/>
        <c:crosses val="autoZero"/>
        <c:auto val="1"/>
        <c:lblAlgn val="ctr"/>
        <c:lblOffset val="100"/>
        <c:tickLblSkip val="5"/>
        <c:tickMarkSkip val="5"/>
        <c:noMultiLvlLbl val="0"/>
      </c:catAx>
      <c:valAx>
        <c:axId val="2073836984"/>
        <c:scaling>
          <c:orientation val="minMax"/>
          <c:max val="3800"/>
          <c:min val="0"/>
        </c:scaling>
        <c:delete val="0"/>
        <c:axPos val="r"/>
        <c:majorGridlines>
          <c:spPr>
            <a:ln w="3175">
              <a:solidFill>
                <a:schemeClr val="bg2">
                  <a:lumMod val="60000"/>
                  <a:lumOff val="40000"/>
                </a:schemeClr>
              </a:solidFill>
            </a:ln>
          </c:spPr>
        </c:majorGridlines>
        <c:title>
          <c:tx>
            <c:rich>
              <a:bodyPr rot="-5400000" vert="horz"/>
              <a:lstStyle/>
              <a:p>
                <a:pPr>
                  <a:defRPr sz="1600" b="0"/>
                </a:pPr>
                <a:r>
                  <a:rPr lang="fi-FI" sz="1600" b="0" dirty="0"/>
                  <a:t>net</a:t>
                </a:r>
                <a:r>
                  <a:rPr lang="fi-FI" sz="1600" b="0" baseline="0" dirty="0"/>
                  <a:t> </a:t>
                </a:r>
                <a:r>
                  <a:rPr lang="fi-FI" sz="1600" b="0" baseline="0" dirty="0" err="1"/>
                  <a:t>income</a:t>
                </a:r>
                <a:r>
                  <a:rPr lang="fi-FI" sz="1600" b="0" dirty="0"/>
                  <a:t>, €/</a:t>
                </a:r>
                <a:r>
                  <a:rPr lang="fi-FI" sz="1600" b="0" dirty="0" err="1"/>
                  <a:t>month</a:t>
                </a:r>
                <a:endParaRPr lang="fi-FI" sz="1600" b="0" dirty="0"/>
              </a:p>
            </c:rich>
          </c:tx>
          <c:layout>
            <c:manualLayout>
              <c:xMode val="edge"/>
              <c:yMode val="edge"/>
              <c:x val="1.6585426821647299E-2"/>
              <c:y val="0.24271003664478"/>
            </c:manualLayout>
          </c:layout>
          <c:overlay val="0"/>
        </c:title>
        <c:numFmt formatCode="0" sourceLinked="1"/>
        <c:majorTickMark val="out"/>
        <c:minorTickMark val="none"/>
        <c:tickLblPos val="high"/>
        <c:crossAx val="2073863096"/>
        <c:crossesAt val="1"/>
        <c:crossBetween val="midCat"/>
        <c:majorUnit val="250"/>
      </c:valAx>
    </c:plotArea>
    <c:plotVisOnly val="1"/>
    <c:dispBlanksAs val="zero"/>
    <c:showDLblsOverMax val="0"/>
  </c:chart>
  <c:spPr>
    <a:ln>
      <a:noFill/>
    </a:ln>
  </c:sp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0952141165899"/>
          <c:y val="3.9412453508798503E-2"/>
          <c:w val="0.84167419413482403"/>
          <c:h val="0.86496245929640303"/>
        </c:manualLayout>
      </c:layout>
      <c:areaChart>
        <c:grouping val="stacked"/>
        <c:varyColors val="0"/>
        <c:ser>
          <c:idx val="2"/>
          <c:order val="0"/>
          <c:tx>
            <c:strRef>
              <c:f>'BUDJETTIRAJOITE (2)'!$B$6</c:f>
              <c:strCache>
                <c:ptCount val="1"/>
                <c:pt idx="0">
                  <c:v>Nettopalkka</c:v>
                </c:pt>
              </c:strCache>
            </c:strRef>
          </c:tx>
          <c:spPr>
            <a:solidFill>
              <a:schemeClr val="accent2">
                <a:alpha val="80000"/>
              </a:schemeClr>
            </a:solidFill>
            <a:ln>
              <a:noFill/>
            </a:ln>
          </c:spPr>
          <c:cat>
            <c:numRef>
              <c:f>'BUDJETTIRAJOITE (2)'!$C$3:$BW$3</c:f>
              <c:numCache>
                <c:formatCode>General</c:formatCode>
                <c:ptCount val="73"/>
                <c:pt idx="0">
                  <c:v>24</c:v>
                </c:pt>
                <c:pt idx="1">
                  <c:v>23.806201550387591</c:v>
                </c:pt>
                <c:pt idx="2">
                  <c:v>23.61240310077519</c:v>
                </c:pt>
                <c:pt idx="3">
                  <c:v>23.418604651162781</c:v>
                </c:pt>
                <c:pt idx="4">
                  <c:v>23.22480620155039</c:v>
                </c:pt>
                <c:pt idx="5">
                  <c:v>23.031007751937981</c:v>
                </c:pt>
                <c:pt idx="6">
                  <c:v>22.837209302325579</c:v>
                </c:pt>
                <c:pt idx="7">
                  <c:v>22.643410852713171</c:v>
                </c:pt>
                <c:pt idx="8">
                  <c:v>22.449612403100769</c:v>
                </c:pt>
                <c:pt idx="9">
                  <c:v>22.255813953488371</c:v>
                </c:pt>
                <c:pt idx="10">
                  <c:v>22.062015503875969</c:v>
                </c:pt>
                <c:pt idx="11">
                  <c:v>21.86821705426356</c:v>
                </c:pt>
                <c:pt idx="12">
                  <c:v>21.674418604651169</c:v>
                </c:pt>
                <c:pt idx="13">
                  <c:v>21.480620155038761</c:v>
                </c:pt>
                <c:pt idx="14">
                  <c:v>21.286821705426352</c:v>
                </c:pt>
                <c:pt idx="15">
                  <c:v>21.09302325581395</c:v>
                </c:pt>
                <c:pt idx="16">
                  <c:v>20.899224806201541</c:v>
                </c:pt>
                <c:pt idx="17">
                  <c:v>20.705426356589079</c:v>
                </c:pt>
                <c:pt idx="18">
                  <c:v>20.511627906976742</c:v>
                </c:pt>
                <c:pt idx="19">
                  <c:v>20.31782945736434</c:v>
                </c:pt>
                <c:pt idx="20">
                  <c:v>20.124031007751931</c:v>
                </c:pt>
                <c:pt idx="21">
                  <c:v>19.930232558139519</c:v>
                </c:pt>
                <c:pt idx="22">
                  <c:v>19.736434108527121</c:v>
                </c:pt>
                <c:pt idx="23">
                  <c:v>19.54263565891473</c:v>
                </c:pt>
                <c:pt idx="24">
                  <c:v>19.348837209302321</c:v>
                </c:pt>
                <c:pt idx="25">
                  <c:v>19.15503875968993</c:v>
                </c:pt>
                <c:pt idx="26">
                  <c:v>18.961240310077521</c:v>
                </c:pt>
                <c:pt idx="27">
                  <c:v>18.767441860465109</c:v>
                </c:pt>
                <c:pt idx="28">
                  <c:v>18.573643410852711</c:v>
                </c:pt>
                <c:pt idx="29">
                  <c:v>18.379844961240309</c:v>
                </c:pt>
                <c:pt idx="30">
                  <c:v>18.186046511627879</c:v>
                </c:pt>
                <c:pt idx="31">
                  <c:v>17.992248062015509</c:v>
                </c:pt>
                <c:pt idx="32">
                  <c:v>17.798449612403079</c:v>
                </c:pt>
                <c:pt idx="33">
                  <c:v>17.604651162790699</c:v>
                </c:pt>
                <c:pt idx="34">
                  <c:v>17.41085271317829</c:v>
                </c:pt>
                <c:pt idx="35">
                  <c:v>17.217054263565888</c:v>
                </c:pt>
                <c:pt idx="36">
                  <c:v>17.023255813953501</c:v>
                </c:pt>
                <c:pt idx="37">
                  <c:v>16.829457364341081</c:v>
                </c:pt>
                <c:pt idx="38">
                  <c:v>16.63565891472868</c:v>
                </c:pt>
                <c:pt idx="39">
                  <c:v>16.441860465116299</c:v>
                </c:pt>
                <c:pt idx="40">
                  <c:v>16.248062015503869</c:v>
                </c:pt>
                <c:pt idx="41">
                  <c:v>16.054263565891471</c:v>
                </c:pt>
                <c:pt idx="42">
                  <c:v>15.86046511627907</c:v>
                </c:pt>
                <c:pt idx="43">
                  <c:v>15.66666666666667</c:v>
                </c:pt>
                <c:pt idx="44">
                  <c:v>15.47286821705427</c:v>
                </c:pt>
                <c:pt idx="45">
                  <c:v>15.279069767441859</c:v>
                </c:pt>
                <c:pt idx="46">
                  <c:v>15.085271317829459</c:v>
                </c:pt>
                <c:pt idx="47">
                  <c:v>14.891472868217051</c:v>
                </c:pt>
                <c:pt idx="48">
                  <c:v>14.697674418604651</c:v>
                </c:pt>
                <c:pt idx="49">
                  <c:v>14.503875968992251</c:v>
                </c:pt>
                <c:pt idx="50">
                  <c:v>14.310077519379851</c:v>
                </c:pt>
                <c:pt idx="51">
                  <c:v>14.11627906976744</c:v>
                </c:pt>
                <c:pt idx="52">
                  <c:v>13.92248062015504</c:v>
                </c:pt>
                <c:pt idx="53">
                  <c:v>13.728682170542641</c:v>
                </c:pt>
                <c:pt idx="54">
                  <c:v>13.53488372093023</c:v>
                </c:pt>
                <c:pt idx="55">
                  <c:v>13.34108527131783</c:v>
                </c:pt>
                <c:pt idx="56">
                  <c:v>13.14728682170543</c:v>
                </c:pt>
                <c:pt idx="57">
                  <c:v>12.95348837209302</c:v>
                </c:pt>
                <c:pt idx="58">
                  <c:v>12.75968992248062</c:v>
                </c:pt>
                <c:pt idx="59">
                  <c:v>12.56589147286822</c:v>
                </c:pt>
                <c:pt idx="60">
                  <c:v>12.37209302325582</c:v>
                </c:pt>
                <c:pt idx="61">
                  <c:v>12.178294573643409</c:v>
                </c:pt>
                <c:pt idx="62">
                  <c:v>11.98449612403101</c:v>
                </c:pt>
                <c:pt idx="63">
                  <c:v>11.790697674418601</c:v>
                </c:pt>
                <c:pt idx="64">
                  <c:v>11.596899224806201</c:v>
                </c:pt>
                <c:pt idx="65">
                  <c:v>11.403100775193799</c:v>
                </c:pt>
                <c:pt idx="66">
                  <c:v>11.209302325581399</c:v>
                </c:pt>
                <c:pt idx="67">
                  <c:v>11.015503875968999</c:v>
                </c:pt>
                <c:pt idx="68">
                  <c:v>10.821705426356591</c:v>
                </c:pt>
                <c:pt idx="69">
                  <c:v>10.6279069767442</c:v>
                </c:pt>
                <c:pt idx="70">
                  <c:v>10.43410852713178</c:v>
                </c:pt>
                <c:pt idx="71">
                  <c:v>10.24031007751938</c:v>
                </c:pt>
                <c:pt idx="72">
                  <c:v>10.04651162790698</c:v>
                </c:pt>
              </c:numCache>
            </c:numRef>
          </c:cat>
          <c:val>
            <c:numRef>
              <c:f>'BUDJETTIRAJOITE (2)'!$C$6:$BW$6</c:f>
              <c:numCache>
                <c:formatCode>0</c:formatCode>
                <c:ptCount val="73"/>
                <c:pt idx="0">
                  <c:v>0</c:v>
                </c:pt>
                <c:pt idx="1">
                  <c:v>41.24</c:v>
                </c:pt>
                <c:pt idx="2">
                  <c:v>81.61</c:v>
                </c:pt>
                <c:pt idx="3">
                  <c:v>121.6</c:v>
                </c:pt>
                <c:pt idx="4">
                  <c:v>159.96</c:v>
                </c:pt>
                <c:pt idx="5">
                  <c:v>201.62</c:v>
                </c:pt>
                <c:pt idx="6">
                  <c:v>242.86</c:v>
                </c:pt>
                <c:pt idx="7">
                  <c:v>285.97000000000003</c:v>
                </c:pt>
                <c:pt idx="8">
                  <c:v>329.25</c:v>
                </c:pt>
                <c:pt idx="9">
                  <c:v>372.63</c:v>
                </c:pt>
                <c:pt idx="10">
                  <c:v>417.9</c:v>
                </c:pt>
                <c:pt idx="11">
                  <c:v>461.5</c:v>
                </c:pt>
                <c:pt idx="12">
                  <c:v>506.24</c:v>
                </c:pt>
                <c:pt idx="13">
                  <c:v>550.03</c:v>
                </c:pt>
                <c:pt idx="14">
                  <c:v>593.61</c:v>
                </c:pt>
                <c:pt idx="15">
                  <c:v>637.03</c:v>
                </c:pt>
                <c:pt idx="16">
                  <c:v>680.26</c:v>
                </c:pt>
                <c:pt idx="17">
                  <c:v>725.18000000000006</c:v>
                </c:pt>
                <c:pt idx="18">
                  <c:v>768.19</c:v>
                </c:pt>
                <c:pt idx="19">
                  <c:v>810.82999999999936</c:v>
                </c:pt>
                <c:pt idx="20">
                  <c:v>850.73</c:v>
                </c:pt>
                <c:pt idx="21">
                  <c:v>892.33999999999787</c:v>
                </c:pt>
                <c:pt idx="22">
                  <c:v>933.65</c:v>
                </c:pt>
                <c:pt idx="23">
                  <c:v>974.83999999999787</c:v>
                </c:pt>
                <c:pt idx="24">
                  <c:v>1012.43</c:v>
                </c:pt>
                <c:pt idx="25">
                  <c:v>1048.1600000000001</c:v>
                </c:pt>
                <c:pt idx="26">
                  <c:v>1083.4000000000001</c:v>
                </c:pt>
                <c:pt idx="27">
                  <c:v>1118.19</c:v>
                </c:pt>
                <c:pt idx="28">
                  <c:v>1155.24</c:v>
                </c:pt>
                <c:pt idx="29">
                  <c:v>1189.23</c:v>
                </c:pt>
                <c:pt idx="30">
                  <c:v>1222.82</c:v>
                </c:pt>
                <c:pt idx="31">
                  <c:v>1258.8800000000001</c:v>
                </c:pt>
                <c:pt idx="32">
                  <c:v>1291.5999999999999</c:v>
                </c:pt>
                <c:pt idx="33">
                  <c:v>1327.22</c:v>
                </c:pt>
                <c:pt idx="34">
                  <c:v>1360.84</c:v>
                </c:pt>
                <c:pt idx="35">
                  <c:v>1391.04</c:v>
                </c:pt>
                <c:pt idx="36">
                  <c:v>1421.48</c:v>
                </c:pt>
                <c:pt idx="37">
                  <c:v>1451.92</c:v>
                </c:pt>
                <c:pt idx="38">
                  <c:v>1482.36</c:v>
                </c:pt>
                <c:pt idx="39">
                  <c:v>1512.8</c:v>
                </c:pt>
                <c:pt idx="40">
                  <c:v>1543.31</c:v>
                </c:pt>
                <c:pt idx="41">
                  <c:v>1575.73</c:v>
                </c:pt>
                <c:pt idx="42">
                  <c:v>1608.15</c:v>
                </c:pt>
                <c:pt idx="43">
                  <c:v>1640.57</c:v>
                </c:pt>
                <c:pt idx="44">
                  <c:v>1671.06</c:v>
                </c:pt>
                <c:pt idx="45">
                  <c:v>1698.37</c:v>
                </c:pt>
                <c:pt idx="46">
                  <c:v>1725.68</c:v>
                </c:pt>
                <c:pt idx="47">
                  <c:v>1752.99</c:v>
                </c:pt>
                <c:pt idx="48">
                  <c:v>1780.3</c:v>
                </c:pt>
                <c:pt idx="49">
                  <c:v>1807.61</c:v>
                </c:pt>
                <c:pt idx="50">
                  <c:v>1834.93</c:v>
                </c:pt>
                <c:pt idx="51">
                  <c:v>1862.24</c:v>
                </c:pt>
                <c:pt idx="52">
                  <c:v>1889.55</c:v>
                </c:pt>
                <c:pt idx="53">
                  <c:v>1916.86</c:v>
                </c:pt>
                <c:pt idx="54">
                  <c:v>1944.04</c:v>
                </c:pt>
                <c:pt idx="55">
                  <c:v>1970.76</c:v>
                </c:pt>
                <c:pt idx="56">
                  <c:v>1997.47</c:v>
                </c:pt>
                <c:pt idx="57">
                  <c:v>2024.18</c:v>
                </c:pt>
                <c:pt idx="58">
                  <c:v>2050.89</c:v>
                </c:pt>
                <c:pt idx="59">
                  <c:v>2077.6</c:v>
                </c:pt>
                <c:pt idx="60">
                  <c:v>2104.31</c:v>
                </c:pt>
                <c:pt idx="61">
                  <c:v>2131.02</c:v>
                </c:pt>
                <c:pt idx="62">
                  <c:v>2157.73</c:v>
                </c:pt>
                <c:pt idx="63">
                  <c:v>2184.44</c:v>
                </c:pt>
                <c:pt idx="64">
                  <c:v>2211.15</c:v>
                </c:pt>
                <c:pt idx="65">
                  <c:v>2237.86</c:v>
                </c:pt>
                <c:pt idx="66">
                  <c:v>2264.58</c:v>
                </c:pt>
                <c:pt idx="67">
                  <c:v>2291.29</c:v>
                </c:pt>
                <c:pt idx="68">
                  <c:v>2318</c:v>
                </c:pt>
                <c:pt idx="69">
                  <c:v>2344.71</c:v>
                </c:pt>
                <c:pt idx="70">
                  <c:v>2371.42</c:v>
                </c:pt>
                <c:pt idx="71">
                  <c:v>2397.1999999999998</c:v>
                </c:pt>
                <c:pt idx="72">
                  <c:v>2422.0500000000002</c:v>
                </c:pt>
              </c:numCache>
            </c:numRef>
          </c:val>
          <c:extLst>
            <c:ext xmlns:c16="http://schemas.microsoft.com/office/drawing/2014/chart" uri="{C3380CC4-5D6E-409C-BE32-E72D297353CC}">
              <c16:uniqueId val="{00000000-F405-E14A-A227-2BB0D6351C70}"/>
            </c:ext>
          </c:extLst>
        </c:ser>
        <c:ser>
          <c:idx val="1"/>
          <c:order val="1"/>
          <c:tx>
            <c:strRef>
              <c:f>'BUDJETTIRAJOITE (2)'!$B$5</c:f>
              <c:strCache>
                <c:ptCount val="1"/>
                <c:pt idx="0">
                  <c:v>Työmarkkinatuki</c:v>
                </c:pt>
              </c:strCache>
            </c:strRef>
          </c:tx>
          <c:spPr>
            <a:solidFill>
              <a:schemeClr val="accent3">
                <a:alpha val="80000"/>
              </a:schemeClr>
            </a:solidFill>
          </c:spPr>
          <c:cat>
            <c:numRef>
              <c:f>'BUDJETTIRAJOITE (2)'!$C$3:$BW$3</c:f>
              <c:numCache>
                <c:formatCode>General</c:formatCode>
                <c:ptCount val="73"/>
                <c:pt idx="0">
                  <c:v>24</c:v>
                </c:pt>
                <c:pt idx="1">
                  <c:v>23.806201550387591</c:v>
                </c:pt>
                <c:pt idx="2">
                  <c:v>23.61240310077519</c:v>
                </c:pt>
                <c:pt idx="3">
                  <c:v>23.418604651162781</c:v>
                </c:pt>
                <c:pt idx="4">
                  <c:v>23.22480620155039</c:v>
                </c:pt>
                <c:pt idx="5">
                  <c:v>23.031007751937981</c:v>
                </c:pt>
                <c:pt idx="6">
                  <c:v>22.837209302325579</c:v>
                </c:pt>
                <c:pt idx="7">
                  <c:v>22.643410852713171</c:v>
                </c:pt>
                <c:pt idx="8">
                  <c:v>22.449612403100769</c:v>
                </c:pt>
                <c:pt idx="9">
                  <c:v>22.255813953488371</c:v>
                </c:pt>
                <c:pt idx="10">
                  <c:v>22.062015503875969</c:v>
                </c:pt>
                <c:pt idx="11">
                  <c:v>21.86821705426356</c:v>
                </c:pt>
                <c:pt idx="12">
                  <c:v>21.674418604651169</c:v>
                </c:pt>
                <c:pt idx="13">
                  <c:v>21.480620155038761</c:v>
                </c:pt>
                <c:pt idx="14">
                  <c:v>21.286821705426352</c:v>
                </c:pt>
                <c:pt idx="15">
                  <c:v>21.09302325581395</c:v>
                </c:pt>
                <c:pt idx="16">
                  <c:v>20.899224806201541</c:v>
                </c:pt>
                <c:pt idx="17">
                  <c:v>20.705426356589079</c:v>
                </c:pt>
                <c:pt idx="18">
                  <c:v>20.511627906976742</c:v>
                </c:pt>
                <c:pt idx="19">
                  <c:v>20.31782945736434</c:v>
                </c:pt>
                <c:pt idx="20">
                  <c:v>20.124031007751931</c:v>
                </c:pt>
                <c:pt idx="21">
                  <c:v>19.930232558139519</c:v>
                </c:pt>
                <c:pt idx="22">
                  <c:v>19.736434108527121</c:v>
                </c:pt>
                <c:pt idx="23">
                  <c:v>19.54263565891473</c:v>
                </c:pt>
                <c:pt idx="24">
                  <c:v>19.348837209302321</c:v>
                </c:pt>
                <c:pt idx="25">
                  <c:v>19.15503875968993</c:v>
                </c:pt>
                <c:pt idx="26">
                  <c:v>18.961240310077521</c:v>
                </c:pt>
                <c:pt idx="27">
                  <c:v>18.767441860465109</c:v>
                </c:pt>
                <c:pt idx="28">
                  <c:v>18.573643410852711</c:v>
                </c:pt>
                <c:pt idx="29">
                  <c:v>18.379844961240309</c:v>
                </c:pt>
                <c:pt idx="30">
                  <c:v>18.186046511627879</c:v>
                </c:pt>
                <c:pt idx="31">
                  <c:v>17.992248062015509</c:v>
                </c:pt>
                <c:pt idx="32">
                  <c:v>17.798449612403079</c:v>
                </c:pt>
                <c:pt idx="33">
                  <c:v>17.604651162790699</c:v>
                </c:pt>
                <c:pt idx="34">
                  <c:v>17.41085271317829</c:v>
                </c:pt>
                <c:pt idx="35">
                  <c:v>17.217054263565888</c:v>
                </c:pt>
                <c:pt idx="36">
                  <c:v>17.023255813953501</c:v>
                </c:pt>
                <c:pt idx="37">
                  <c:v>16.829457364341081</c:v>
                </c:pt>
                <c:pt idx="38">
                  <c:v>16.63565891472868</c:v>
                </c:pt>
                <c:pt idx="39">
                  <c:v>16.441860465116299</c:v>
                </c:pt>
                <c:pt idx="40">
                  <c:v>16.248062015503869</c:v>
                </c:pt>
                <c:pt idx="41">
                  <c:v>16.054263565891471</c:v>
                </c:pt>
                <c:pt idx="42">
                  <c:v>15.86046511627907</c:v>
                </c:pt>
                <c:pt idx="43">
                  <c:v>15.66666666666667</c:v>
                </c:pt>
                <c:pt idx="44">
                  <c:v>15.47286821705427</c:v>
                </c:pt>
                <c:pt idx="45">
                  <c:v>15.279069767441859</c:v>
                </c:pt>
                <c:pt idx="46">
                  <c:v>15.085271317829459</c:v>
                </c:pt>
                <c:pt idx="47">
                  <c:v>14.891472868217051</c:v>
                </c:pt>
                <c:pt idx="48">
                  <c:v>14.697674418604651</c:v>
                </c:pt>
                <c:pt idx="49">
                  <c:v>14.503875968992251</c:v>
                </c:pt>
                <c:pt idx="50">
                  <c:v>14.310077519379851</c:v>
                </c:pt>
                <c:pt idx="51">
                  <c:v>14.11627906976744</c:v>
                </c:pt>
                <c:pt idx="52">
                  <c:v>13.92248062015504</c:v>
                </c:pt>
                <c:pt idx="53">
                  <c:v>13.728682170542641</c:v>
                </c:pt>
                <c:pt idx="54">
                  <c:v>13.53488372093023</c:v>
                </c:pt>
                <c:pt idx="55">
                  <c:v>13.34108527131783</c:v>
                </c:pt>
                <c:pt idx="56">
                  <c:v>13.14728682170543</c:v>
                </c:pt>
                <c:pt idx="57">
                  <c:v>12.95348837209302</c:v>
                </c:pt>
                <c:pt idx="58">
                  <c:v>12.75968992248062</c:v>
                </c:pt>
                <c:pt idx="59">
                  <c:v>12.56589147286822</c:v>
                </c:pt>
                <c:pt idx="60">
                  <c:v>12.37209302325582</c:v>
                </c:pt>
                <c:pt idx="61">
                  <c:v>12.178294573643409</c:v>
                </c:pt>
                <c:pt idx="62">
                  <c:v>11.98449612403101</c:v>
                </c:pt>
                <c:pt idx="63">
                  <c:v>11.790697674418601</c:v>
                </c:pt>
                <c:pt idx="64">
                  <c:v>11.596899224806201</c:v>
                </c:pt>
                <c:pt idx="65">
                  <c:v>11.403100775193799</c:v>
                </c:pt>
                <c:pt idx="66">
                  <c:v>11.209302325581399</c:v>
                </c:pt>
                <c:pt idx="67">
                  <c:v>11.015503875968999</c:v>
                </c:pt>
                <c:pt idx="68">
                  <c:v>10.821705426356591</c:v>
                </c:pt>
                <c:pt idx="69">
                  <c:v>10.6279069767442</c:v>
                </c:pt>
                <c:pt idx="70">
                  <c:v>10.43410852713178</c:v>
                </c:pt>
                <c:pt idx="71">
                  <c:v>10.24031007751938</c:v>
                </c:pt>
                <c:pt idx="72">
                  <c:v>10.04651162790698</c:v>
                </c:pt>
              </c:numCache>
            </c:numRef>
          </c:cat>
          <c:val>
            <c:numRef>
              <c:f>'BUDJETTIRAJOITE (2)'!$C$5:$BA$5</c:f>
              <c:numCache>
                <c:formatCode>0</c:formatCode>
                <c:ptCount val="51"/>
                <c:pt idx="0">
                  <c:v>577.53</c:v>
                </c:pt>
                <c:pt idx="1">
                  <c:v>583.91999999999996</c:v>
                </c:pt>
                <c:pt idx="2">
                  <c:v>577</c:v>
                </c:pt>
                <c:pt idx="3">
                  <c:v>570.4</c:v>
                </c:pt>
                <c:pt idx="4">
                  <c:v>565.57000000000005</c:v>
                </c:pt>
                <c:pt idx="5">
                  <c:v>568.93000000000006</c:v>
                </c:pt>
                <c:pt idx="6">
                  <c:v>572.72</c:v>
                </c:pt>
                <c:pt idx="7">
                  <c:v>556.4</c:v>
                </c:pt>
                <c:pt idx="8">
                  <c:v>539.82999999999936</c:v>
                </c:pt>
                <c:pt idx="9">
                  <c:v>523.31999999999937</c:v>
                </c:pt>
                <c:pt idx="10">
                  <c:v>504.83</c:v>
                </c:pt>
                <c:pt idx="11">
                  <c:v>488.09</c:v>
                </c:pt>
                <c:pt idx="12">
                  <c:v>468.52</c:v>
                </c:pt>
                <c:pt idx="13">
                  <c:v>448.37</c:v>
                </c:pt>
                <c:pt idx="14">
                  <c:v>428.24</c:v>
                </c:pt>
                <c:pt idx="15">
                  <c:v>407.96</c:v>
                </c:pt>
                <c:pt idx="16">
                  <c:v>387.99</c:v>
                </c:pt>
                <c:pt idx="17">
                  <c:v>366.17</c:v>
                </c:pt>
                <c:pt idx="18">
                  <c:v>346.42999999999961</c:v>
                </c:pt>
                <c:pt idx="19">
                  <c:v>323.75</c:v>
                </c:pt>
                <c:pt idx="20">
                  <c:v>303.35000000000002</c:v>
                </c:pt>
                <c:pt idx="21">
                  <c:v>281.19</c:v>
                </c:pt>
                <c:pt idx="22">
                  <c:v>259.24</c:v>
                </c:pt>
                <c:pt idx="23">
                  <c:v>237.34</c:v>
                </c:pt>
                <c:pt idx="24">
                  <c:v>215.19</c:v>
                </c:pt>
                <c:pt idx="25">
                  <c:v>193.16</c:v>
                </c:pt>
                <c:pt idx="26">
                  <c:v>171.4</c:v>
                </c:pt>
                <c:pt idx="27">
                  <c:v>150.33000000000001</c:v>
                </c:pt>
                <c:pt idx="28">
                  <c:v>126.91</c:v>
                </c:pt>
                <c:pt idx="29">
                  <c:v>106.67</c:v>
                </c:pt>
                <c:pt idx="30">
                  <c:v>86.710000000000022</c:v>
                </c:pt>
                <c:pt idx="31">
                  <c:v>64.23</c:v>
                </c:pt>
                <c:pt idx="32">
                  <c:v>45.32</c:v>
                </c:pt>
                <c:pt idx="33">
                  <c:v>23.24</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numCache>
            </c:numRef>
          </c:val>
          <c:extLst>
            <c:ext xmlns:c16="http://schemas.microsoft.com/office/drawing/2014/chart" uri="{C3380CC4-5D6E-409C-BE32-E72D297353CC}">
              <c16:uniqueId val="{00000002-F405-E14A-A227-2BB0D6351C70}"/>
            </c:ext>
          </c:extLst>
        </c:ser>
        <c:ser>
          <c:idx val="0"/>
          <c:order val="2"/>
          <c:tx>
            <c:strRef>
              <c:f>'BUDJETTIRAJOITE (2)'!$B$4</c:f>
              <c:strCache>
                <c:ptCount val="1"/>
                <c:pt idx="0">
                  <c:v>Asumistuki</c:v>
                </c:pt>
              </c:strCache>
            </c:strRef>
          </c:tx>
          <c:spPr>
            <a:solidFill>
              <a:schemeClr val="accent1">
                <a:alpha val="80000"/>
              </a:schemeClr>
            </a:solidFill>
          </c:spPr>
          <c:cat>
            <c:numRef>
              <c:f>'BUDJETTIRAJOITE (2)'!$C$3:$BW$3</c:f>
              <c:numCache>
                <c:formatCode>General</c:formatCode>
                <c:ptCount val="73"/>
                <c:pt idx="0">
                  <c:v>24</c:v>
                </c:pt>
                <c:pt idx="1">
                  <c:v>23.806201550387591</c:v>
                </c:pt>
                <c:pt idx="2">
                  <c:v>23.61240310077519</c:v>
                </c:pt>
                <c:pt idx="3">
                  <c:v>23.418604651162781</c:v>
                </c:pt>
                <c:pt idx="4">
                  <c:v>23.22480620155039</c:v>
                </c:pt>
                <c:pt idx="5">
                  <c:v>23.031007751937981</c:v>
                </c:pt>
                <c:pt idx="6">
                  <c:v>22.837209302325579</c:v>
                </c:pt>
                <c:pt idx="7">
                  <c:v>22.643410852713171</c:v>
                </c:pt>
                <c:pt idx="8">
                  <c:v>22.449612403100769</c:v>
                </c:pt>
                <c:pt idx="9">
                  <c:v>22.255813953488371</c:v>
                </c:pt>
                <c:pt idx="10">
                  <c:v>22.062015503875969</c:v>
                </c:pt>
                <c:pt idx="11">
                  <c:v>21.86821705426356</c:v>
                </c:pt>
                <c:pt idx="12">
                  <c:v>21.674418604651169</c:v>
                </c:pt>
                <c:pt idx="13">
                  <c:v>21.480620155038761</c:v>
                </c:pt>
                <c:pt idx="14">
                  <c:v>21.286821705426352</c:v>
                </c:pt>
                <c:pt idx="15">
                  <c:v>21.09302325581395</c:v>
                </c:pt>
                <c:pt idx="16">
                  <c:v>20.899224806201541</c:v>
                </c:pt>
                <c:pt idx="17">
                  <c:v>20.705426356589079</c:v>
                </c:pt>
                <c:pt idx="18">
                  <c:v>20.511627906976742</c:v>
                </c:pt>
                <c:pt idx="19">
                  <c:v>20.31782945736434</c:v>
                </c:pt>
                <c:pt idx="20">
                  <c:v>20.124031007751931</c:v>
                </c:pt>
                <c:pt idx="21">
                  <c:v>19.930232558139519</c:v>
                </c:pt>
                <c:pt idx="22">
                  <c:v>19.736434108527121</c:v>
                </c:pt>
                <c:pt idx="23">
                  <c:v>19.54263565891473</c:v>
                </c:pt>
                <c:pt idx="24">
                  <c:v>19.348837209302321</c:v>
                </c:pt>
                <c:pt idx="25">
                  <c:v>19.15503875968993</c:v>
                </c:pt>
                <c:pt idx="26">
                  <c:v>18.961240310077521</c:v>
                </c:pt>
                <c:pt idx="27">
                  <c:v>18.767441860465109</c:v>
                </c:pt>
                <c:pt idx="28">
                  <c:v>18.573643410852711</c:v>
                </c:pt>
                <c:pt idx="29">
                  <c:v>18.379844961240309</c:v>
                </c:pt>
                <c:pt idx="30">
                  <c:v>18.186046511627879</c:v>
                </c:pt>
                <c:pt idx="31">
                  <c:v>17.992248062015509</c:v>
                </c:pt>
                <c:pt idx="32">
                  <c:v>17.798449612403079</c:v>
                </c:pt>
                <c:pt idx="33">
                  <c:v>17.604651162790699</c:v>
                </c:pt>
                <c:pt idx="34">
                  <c:v>17.41085271317829</c:v>
                </c:pt>
                <c:pt idx="35">
                  <c:v>17.217054263565888</c:v>
                </c:pt>
                <c:pt idx="36">
                  <c:v>17.023255813953501</c:v>
                </c:pt>
                <c:pt idx="37">
                  <c:v>16.829457364341081</c:v>
                </c:pt>
                <c:pt idx="38">
                  <c:v>16.63565891472868</c:v>
                </c:pt>
                <c:pt idx="39">
                  <c:v>16.441860465116299</c:v>
                </c:pt>
                <c:pt idx="40">
                  <c:v>16.248062015503869</c:v>
                </c:pt>
                <c:pt idx="41">
                  <c:v>16.054263565891471</c:v>
                </c:pt>
                <c:pt idx="42">
                  <c:v>15.86046511627907</c:v>
                </c:pt>
                <c:pt idx="43">
                  <c:v>15.66666666666667</c:v>
                </c:pt>
                <c:pt idx="44">
                  <c:v>15.47286821705427</c:v>
                </c:pt>
                <c:pt idx="45">
                  <c:v>15.279069767441859</c:v>
                </c:pt>
                <c:pt idx="46">
                  <c:v>15.085271317829459</c:v>
                </c:pt>
                <c:pt idx="47">
                  <c:v>14.891472868217051</c:v>
                </c:pt>
                <c:pt idx="48">
                  <c:v>14.697674418604651</c:v>
                </c:pt>
                <c:pt idx="49">
                  <c:v>14.503875968992251</c:v>
                </c:pt>
                <c:pt idx="50">
                  <c:v>14.310077519379851</c:v>
                </c:pt>
                <c:pt idx="51">
                  <c:v>14.11627906976744</c:v>
                </c:pt>
                <c:pt idx="52">
                  <c:v>13.92248062015504</c:v>
                </c:pt>
                <c:pt idx="53">
                  <c:v>13.728682170542641</c:v>
                </c:pt>
                <c:pt idx="54">
                  <c:v>13.53488372093023</c:v>
                </c:pt>
                <c:pt idx="55">
                  <c:v>13.34108527131783</c:v>
                </c:pt>
                <c:pt idx="56">
                  <c:v>13.14728682170543</c:v>
                </c:pt>
                <c:pt idx="57">
                  <c:v>12.95348837209302</c:v>
                </c:pt>
                <c:pt idx="58">
                  <c:v>12.75968992248062</c:v>
                </c:pt>
                <c:pt idx="59">
                  <c:v>12.56589147286822</c:v>
                </c:pt>
                <c:pt idx="60">
                  <c:v>12.37209302325582</c:v>
                </c:pt>
                <c:pt idx="61">
                  <c:v>12.178294573643409</c:v>
                </c:pt>
                <c:pt idx="62">
                  <c:v>11.98449612403101</c:v>
                </c:pt>
                <c:pt idx="63">
                  <c:v>11.790697674418601</c:v>
                </c:pt>
                <c:pt idx="64">
                  <c:v>11.596899224806201</c:v>
                </c:pt>
                <c:pt idx="65">
                  <c:v>11.403100775193799</c:v>
                </c:pt>
                <c:pt idx="66">
                  <c:v>11.209302325581399</c:v>
                </c:pt>
                <c:pt idx="67">
                  <c:v>11.015503875968999</c:v>
                </c:pt>
                <c:pt idx="68">
                  <c:v>10.821705426356591</c:v>
                </c:pt>
                <c:pt idx="69">
                  <c:v>10.6279069767442</c:v>
                </c:pt>
                <c:pt idx="70">
                  <c:v>10.43410852713178</c:v>
                </c:pt>
                <c:pt idx="71">
                  <c:v>10.24031007751938</c:v>
                </c:pt>
                <c:pt idx="72">
                  <c:v>10.04651162790698</c:v>
                </c:pt>
              </c:numCache>
            </c:numRef>
          </c:cat>
          <c:val>
            <c:numRef>
              <c:f>'BUDJETTIRAJOITE (2)'!$C$4:$BA$4</c:f>
              <c:numCache>
                <c:formatCode>0</c:formatCode>
                <c:ptCount val="51"/>
                <c:pt idx="0">
                  <c:v>328.8</c:v>
                </c:pt>
                <c:pt idx="1">
                  <c:v>328.16</c:v>
                </c:pt>
                <c:pt idx="2">
                  <c:v>327.52</c:v>
                </c:pt>
                <c:pt idx="3">
                  <c:v>326.88</c:v>
                </c:pt>
                <c:pt idx="4">
                  <c:v>325.92</c:v>
                </c:pt>
                <c:pt idx="5">
                  <c:v>325.27999999999992</c:v>
                </c:pt>
                <c:pt idx="6">
                  <c:v>324.64</c:v>
                </c:pt>
                <c:pt idx="7">
                  <c:v>316</c:v>
                </c:pt>
                <c:pt idx="8">
                  <c:v>307.36</c:v>
                </c:pt>
                <c:pt idx="9">
                  <c:v>298.72000000000003</c:v>
                </c:pt>
                <c:pt idx="10">
                  <c:v>290.08</c:v>
                </c:pt>
                <c:pt idx="11">
                  <c:v>281.44</c:v>
                </c:pt>
                <c:pt idx="12">
                  <c:v>272.8</c:v>
                </c:pt>
                <c:pt idx="13">
                  <c:v>264.16000000000008</c:v>
                </c:pt>
                <c:pt idx="14">
                  <c:v>255.52</c:v>
                </c:pt>
                <c:pt idx="15">
                  <c:v>246.88</c:v>
                </c:pt>
                <c:pt idx="16">
                  <c:v>238.24</c:v>
                </c:pt>
                <c:pt idx="17">
                  <c:v>229.28</c:v>
                </c:pt>
                <c:pt idx="18">
                  <c:v>220.64</c:v>
                </c:pt>
                <c:pt idx="19">
                  <c:v>212</c:v>
                </c:pt>
                <c:pt idx="20">
                  <c:v>203.36</c:v>
                </c:pt>
                <c:pt idx="21">
                  <c:v>194.72</c:v>
                </c:pt>
                <c:pt idx="22">
                  <c:v>186.08</c:v>
                </c:pt>
                <c:pt idx="23">
                  <c:v>177.44</c:v>
                </c:pt>
                <c:pt idx="24">
                  <c:v>168.8</c:v>
                </c:pt>
                <c:pt idx="25">
                  <c:v>160.16</c:v>
                </c:pt>
                <c:pt idx="26">
                  <c:v>151.52000000000001</c:v>
                </c:pt>
                <c:pt idx="27">
                  <c:v>142.88</c:v>
                </c:pt>
                <c:pt idx="28">
                  <c:v>133.91999999999999</c:v>
                </c:pt>
                <c:pt idx="29">
                  <c:v>125.28</c:v>
                </c:pt>
                <c:pt idx="30">
                  <c:v>116.64</c:v>
                </c:pt>
                <c:pt idx="31">
                  <c:v>108</c:v>
                </c:pt>
                <c:pt idx="32">
                  <c:v>99.36</c:v>
                </c:pt>
                <c:pt idx="33">
                  <c:v>90.72</c:v>
                </c:pt>
                <c:pt idx="34">
                  <c:v>83.679999999999978</c:v>
                </c:pt>
                <c:pt idx="35">
                  <c:v>67.040000000000006</c:v>
                </c:pt>
                <c:pt idx="36">
                  <c:v>50.4</c:v>
                </c:pt>
                <c:pt idx="37">
                  <c:v>33.76</c:v>
                </c:pt>
                <c:pt idx="38">
                  <c:v>17.12</c:v>
                </c:pt>
                <c:pt idx="39">
                  <c:v>0</c:v>
                </c:pt>
                <c:pt idx="40">
                  <c:v>0</c:v>
                </c:pt>
                <c:pt idx="41">
                  <c:v>0</c:v>
                </c:pt>
                <c:pt idx="42">
                  <c:v>0</c:v>
                </c:pt>
                <c:pt idx="43">
                  <c:v>0</c:v>
                </c:pt>
                <c:pt idx="44">
                  <c:v>0</c:v>
                </c:pt>
                <c:pt idx="45">
                  <c:v>0</c:v>
                </c:pt>
                <c:pt idx="46">
                  <c:v>0</c:v>
                </c:pt>
                <c:pt idx="47">
                  <c:v>0</c:v>
                </c:pt>
                <c:pt idx="48">
                  <c:v>0</c:v>
                </c:pt>
                <c:pt idx="49">
                  <c:v>0</c:v>
                </c:pt>
                <c:pt idx="50">
                  <c:v>0</c:v>
                </c:pt>
              </c:numCache>
            </c:numRef>
          </c:val>
          <c:extLst>
            <c:ext xmlns:c16="http://schemas.microsoft.com/office/drawing/2014/chart" uri="{C3380CC4-5D6E-409C-BE32-E72D297353CC}">
              <c16:uniqueId val="{00000001-F405-E14A-A227-2BB0D6351C70}"/>
            </c:ext>
          </c:extLst>
        </c:ser>
        <c:dLbls>
          <c:showLegendKey val="0"/>
          <c:showVal val="0"/>
          <c:showCatName val="0"/>
          <c:showSerName val="0"/>
          <c:showPercent val="0"/>
          <c:showBubbleSize val="0"/>
        </c:dLbls>
        <c:axId val="-2143681784"/>
        <c:axId val="-2143691048"/>
      </c:areaChart>
      <c:catAx>
        <c:axId val="-2143681784"/>
        <c:scaling>
          <c:orientation val="maxMin"/>
        </c:scaling>
        <c:delete val="0"/>
        <c:axPos val="b"/>
        <c:majorGridlines>
          <c:spPr>
            <a:ln w="3175">
              <a:solidFill>
                <a:schemeClr val="bg2">
                  <a:lumMod val="60000"/>
                  <a:lumOff val="40000"/>
                </a:schemeClr>
              </a:solidFill>
            </a:ln>
          </c:spPr>
        </c:majorGridlines>
        <c:title>
          <c:tx>
            <c:rich>
              <a:bodyPr/>
              <a:lstStyle/>
              <a:p>
                <a:pPr>
                  <a:defRPr sz="1400" b="0"/>
                </a:pPr>
                <a:r>
                  <a:rPr lang="en-US" sz="1400" b="0" dirty="0"/>
                  <a:t>Free</a:t>
                </a:r>
                <a:r>
                  <a:rPr lang="en-US" sz="1400" b="0" baseline="0" dirty="0"/>
                  <a:t> time per day</a:t>
                </a:r>
                <a:endParaRPr lang="en-US" sz="1400" b="0" dirty="0"/>
              </a:p>
            </c:rich>
          </c:tx>
          <c:overlay val="0"/>
        </c:title>
        <c:numFmt formatCode="#,##0" sourceLinked="0"/>
        <c:majorTickMark val="out"/>
        <c:minorTickMark val="none"/>
        <c:tickLblPos val="nextTo"/>
        <c:crossAx val="-2143691048"/>
        <c:crosses val="autoZero"/>
        <c:auto val="1"/>
        <c:lblAlgn val="ctr"/>
        <c:lblOffset val="100"/>
        <c:tickLblSkip val="5"/>
        <c:tickMarkSkip val="5"/>
        <c:noMultiLvlLbl val="0"/>
      </c:catAx>
      <c:valAx>
        <c:axId val="-2143691048"/>
        <c:scaling>
          <c:orientation val="minMax"/>
          <c:max val="3800"/>
          <c:min val="0"/>
        </c:scaling>
        <c:delete val="0"/>
        <c:axPos val="r"/>
        <c:majorGridlines>
          <c:spPr>
            <a:ln w="3175">
              <a:solidFill>
                <a:schemeClr val="bg2">
                  <a:lumMod val="60000"/>
                  <a:lumOff val="40000"/>
                </a:schemeClr>
              </a:solidFill>
            </a:ln>
          </c:spPr>
        </c:majorGridlines>
        <c:title>
          <c:tx>
            <c:rich>
              <a:bodyPr rot="-5400000" vert="horz"/>
              <a:lstStyle/>
              <a:p>
                <a:pPr>
                  <a:defRPr sz="1600" b="0"/>
                </a:pPr>
                <a:r>
                  <a:rPr lang="fi-FI" sz="1600" b="0" dirty="0"/>
                  <a:t>Net</a:t>
                </a:r>
                <a:r>
                  <a:rPr lang="fi-FI" sz="1600" b="0" baseline="0" dirty="0"/>
                  <a:t> </a:t>
                </a:r>
                <a:r>
                  <a:rPr lang="fi-FI" sz="1600" b="0" baseline="0" dirty="0" err="1"/>
                  <a:t>wages</a:t>
                </a:r>
                <a:r>
                  <a:rPr lang="fi-FI" sz="1600" b="0" dirty="0"/>
                  <a:t>, €/</a:t>
                </a:r>
                <a:r>
                  <a:rPr lang="fi-FI" sz="1600" b="0" dirty="0" err="1"/>
                  <a:t>month</a:t>
                </a:r>
                <a:endParaRPr lang="fi-FI" sz="1600" b="0" dirty="0"/>
              </a:p>
            </c:rich>
          </c:tx>
          <c:layout>
            <c:manualLayout>
              <c:xMode val="edge"/>
              <c:yMode val="edge"/>
              <c:x val="1.6585426821647299E-2"/>
              <c:y val="0.24271003664478"/>
            </c:manualLayout>
          </c:layout>
          <c:overlay val="0"/>
        </c:title>
        <c:numFmt formatCode="0" sourceLinked="1"/>
        <c:majorTickMark val="out"/>
        <c:minorTickMark val="none"/>
        <c:tickLblPos val="high"/>
        <c:crossAx val="-2143681784"/>
        <c:crossesAt val="1"/>
        <c:crossBetween val="midCat"/>
        <c:majorUnit val="250"/>
      </c:valAx>
      <c:spPr>
        <a:noFill/>
        <a:ln w="25400">
          <a:noFill/>
        </a:ln>
      </c:spPr>
    </c:plotArea>
    <c:plotVisOnly val="1"/>
    <c:dispBlanksAs val="zero"/>
    <c:showDLblsOverMax val="0"/>
  </c:chart>
  <c:spPr>
    <a:ln>
      <a:noFill/>
    </a:ln>
  </c:sp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0952141165899"/>
          <c:y val="3.9412453508798503E-2"/>
          <c:w val="0.84167419413482403"/>
          <c:h val="0.86496245929640303"/>
        </c:manualLayout>
      </c:layout>
      <c:areaChart>
        <c:grouping val="stacked"/>
        <c:varyColors val="0"/>
        <c:ser>
          <c:idx val="2"/>
          <c:order val="0"/>
          <c:tx>
            <c:strRef>
              <c:f>'BUDJETTIRAJOITE (2)'!$B$6</c:f>
              <c:strCache>
                <c:ptCount val="1"/>
                <c:pt idx="0">
                  <c:v>Nettopalkka</c:v>
                </c:pt>
              </c:strCache>
            </c:strRef>
          </c:tx>
          <c:spPr>
            <a:solidFill>
              <a:schemeClr val="accent2">
                <a:alpha val="20000"/>
              </a:schemeClr>
            </a:solidFill>
            <a:ln>
              <a:noFill/>
            </a:ln>
          </c:spPr>
          <c:cat>
            <c:numRef>
              <c:f>'BUDJETTIRAJOITE (2)'!$C$3:$BW$3</c:f>
              <c:numCache>
                <c:formatCode>General</c:formatCode>
                <c:ptCount val="73"/>
                <c:pt idx="0">
                  <c:v>24</c:v>
                </c:pt>
                <c:pt idx="1">
                  <c:v>23.806201550387591</c:v>
                </c:pt>
                <c:pt idx="2">
                  <c:v>23.61240310077519</c:v>
                </c:pt>
                <c:pt idx="3">
                  <c:v>23.418604651162781</c:v>
                </c:pt>
                <c:pt idx="4">
                  <c:v>23.22480620155039</c:v>
                </c:pt>
                <c:pt idx="5">
                  <c:v>23.031007751937981</c:v>
                </c:pt>
                <c:pt idx="6">
                  <c:v>22.837209302325579</c:v>
                </c:pt>
                <c:pt idx="7">
                  <c:v>22.643410852713171</c:v>
                </c:pt>
                <c:pt idx="8">
                  <c:v>22.449612403100769</c:v>
                </c:pt>
                <c:pt idx="9">
                  <c:v>22.255813953488371</c:v>
                </c:pt>
                <c:pt idx="10">
                  <c:v>22.062015503875969</c:v>
                </c:pt>
                <c:pt idx="11">
                  <c:v>21.86821705426356</c:v>
                </c:pt>
                <c:pt idx="12">
                  <c:v>21.674418604651169</c:v>
                </c:pt>
                <c:pt idx="13">
                  <c:v>21.480620155038761</c:v>
                </c:pt>
                <c:pt idx="14">
                  <c:v>21.286821705426352</c:v>
                </c:pt>
                <c:pt idx="15">
                  <c:v>21.09302325581395</c:v>
                </c:pt>
                <c:pt idx="16">
                  <c:v>20.899224806201541</c:v>
                </c:pt>
                <c:pt idx="17">
                  <c:v>20.705426356589079</c:v>
                </c:pt>
                <c:pt idx="18">
                  <c:v>20.511627906976742</c:v>
                </c:pt>
                <c:pt idx="19">
                  <c:v>20.31782945736434</c:v>
                </c:pt>
                <c:pt idx="20">
                  <c:v>20.124031007751931</c:v>
                </c:pt>
                <c:pt idx="21">
                  <c:v>19.930232558139519</c:v>
                </c:pt>
                <c:pt idx="22">
                  <c:v>19.736434108527121</c:v>
                </c:pt>
                <c:pt idx="23">
                  <c:v>19.54263565891473</c:v>
                </c:pt>
                <c:pt idx="24">
                  <c:v>19.348837209302321</c:v>
                </c:pt>
                <c:pt idx="25">
                  <c:v>19.15503875968993</c:v>
                </c:pt>
                <c:pt idx="26">
                  <c:v>18.961240310077521</c:v>
                </c:pt>
                <c:pt idx="27">
                  <c:v>18.767441860465109</c:v>
                </c:pt>
                <c:pt idx="28">
                  <c:v>18.573643410852711</c:v>
                </c:pt>
                <c:pt idx="29">
                  <c:v>18.379844961240309</c:v>
                </c:pt>
                <c:pt idx="30">
                  <c:v>18.186046511627879</c:v>
                </c:pt>
                <c:pt idx="31">
                  <c:v>17.992248062015509</c:v>
                </c:pt>
                <c:pt idx="32">
                  <c:v>17.798449612403079</c:v>
                </c:pt>
                <c:pt idx="33">
                  <c:v>17.604651162790699</c:v>
                </c:pt>
                <c:pt idx="34">
                  <c:v>17.41085271317829</c:v>
                </c:pt>
                <c:pt idx="35">
                  <c:v>17.217054263565888</c:v>
                </c:pt>
                <c:pt idx="36">
                  <c:v>17.023255813953501</c:v>
                </c:pt>
                <c:pt idx="37">
                  <c:v>16.829457364341081</c:v>
                </c:pt>
                <c:pt idx="38">
                  <c:v>16.63565891472868</c:v>
                </c:pt>
                <c:pt idx="39">
                  <c:v>16.441860465116299</c:v>
                </c:pt>
                <c:pt idx="40">
                  <c:v>16.248062015503869</c:v>
                </c:pt>
                <c:pt idx="41">
                  <c:v>16.054263565891471</c:v>
                </c:pt>
                <c:pt idx="42">
                  <c:v>15.86046511627907</c:v>
                </c:pt>
                <c:pt idx="43">
                  <c:v>15.66666666666667</c:v>
                </c:pt>
                <c:pt idx="44">
                  <c:v>15.47286821705427</c:v>
                </c:pt>
                <c:pt idx="45">
                  <c:v>15.279069767441859</c:v>
                </c:pt>
                <c:pt idx="46">
                  <c:v>15.085271317829459</c:v>
                </c:pt>
                <c:pt idx="47">
                  <c:v>14.891472868217051</c:v>
                </c:pt>
                <c:pt idx="48">
                  <c:v>14.697674418604651</c:v>
                </c:pt>
                <c:pt idx="49">
                  <c:v>14.503875968992251</c:v>
                </c:pt>
                <c:pt idx="50">
                  <c:v>14.310077519379851</c:v>
                </c:pt>
                <c:pt idx="51">
                  <c:v>14.11627906976744</c:v>
                </c:pt>
                <c:pt idx="52">
                  <c:v>13.92248062015504</c:v>
                </c:pt>
                <c:pt idx="53">
                  <c:v>13.728682170542641</c:v>
                </c:pt>
                <c:pt idx="54">
                  <c:v>13.53488372093023</c:v>
                </c:pt>
                <c:pt idx="55">
                  <c:v>13.34108527131783</c:v>
                </c:pt>
                <c:pt idx="56">
                  <c:v>13.14728682170543</c:v>
                </c:pt>
                <c:pt idx="57">
                  <c:v>12.95348837209302</c:v>
                </c:pt>
                <c:pt idx="58">
                  <c:v>12.75968992248062</c:v>
                </c:pt>
                <c:pt idx="59">
                  <c:v>12.56589147286822</c:v>
                </c:pt>
                <c:pt idx="60">
                  <c:v>12.37209302325582</c:v>
                </c:pt>
                <c:pt idx="61">
                  <c:v>12.178294573643409</c:v>
                </c:pt>
                <c:pt idx="62">
                  <c:v>11.98449612403101</c:v>
                </c:pt>
                <c:pt idx="63">
                  <c:v>11.790697674418601</c:v>
                </c:pt>
                <c:pt idx="64">
                  <c:v>11.596899224806201</c:v>
                </c:pt>
                <c:pt idx="65">
                  <c:v>11.403100775193799</c:v>
                </c:pt>
                <c:pt idx="66">
                  <c:v>11.209302325581399</c:v>
                </c:pt>
                <c:pt idx="67">
                  <c:v>11.015503875968999</c:v>
                </c:pt>
                <c:pt idx="68">
                  <c:v>10.821705426356591</c:v>
                </c:pt>
                <c:pt idx="69">
                  <c:v>10.6279069767442</c:v>
                </c:pt>
                <c:pt idx="70">
                  <c:v>10.43410852713178</c:v>
                </c:pt>
                <c:pt idx="71">
                  <c:v>10.24031007751938</c:v>
                </c:pt>
                <c:pt idx="72">
                  <c:v>10.04651162790698</c:v>
                </c:pt>
              </c:numCache>
            </c:numRef>
          </c:cat>
          <c:val>
            <c:numRef>
              <c:f>'BUDJETTIRAJOITE (2)'!$C$6:$BW$6</c:f>
              <c:numCache>
                <c:formatCode>0</c:formatCode>
                <c:ptCount val="73"/>
                <c:pt idx="0">
                  <c:v>0</c:v>
                </c:pt>
                <c:pt idx="1">
                  <c:v>41.24</c:v>
                </c:pt>
                <c:pt idx="2">
                  <c:v>81.61</c:v>
                </c:pt>
                <c:pt idx="3">
                  <c:v>121.6</c:v>
                </c:pt>
                <c:pt idx="4">
                  <c:v>159.96</c:v>
                </c:pt>
                <c:pt idx="5">
                  <c:v>201.62</c:v>
                </c:pt>
                <c:pt idx="6">
                  <c:v>242.86</c:v>
                </c:pt>
                <c:pt idx="7">
                  <c:v>285.97000000000003</c:v>
                </c:pt>
                <c:pt idx="8">
                  <c:v>329.25</c:v>
                </c:pt>
                <c:pt idx="9">
                  <c:v>372.63</c:v>
                </c:pt>
                <c:pt idx="10">
                  <c:v>417.9</c:v>
                </c:pt>
                <c:pt idx="11">
                  <c:v>461.5</c:v>
                </c:pt>
                <c:pt idx="12">
                  <c:v>506.24</c:v>
                </c:pt>
                <c:pt idx="13">
                  <c:v>550.03</c:v>
                </c:pt>
                <c:pt idx="14">
                  <c:v>593.61</c:v>
                </c:pt>
                <c:pt idx="15">
                  <c:v>637.03</c:v>
                </c:pt>
                <c:pt idx="16">
                  <c:v>680.26</c:v>
                </c:pt>
                <c:pt idx="17">
                  <c:v>725.18000000000006</c:v>
                </c:pt>
                <c:pt idx="18">
                  <c:v>768.19</c:v>
                </c:pt>
                <c:pt idx="19">
                  <c:v>810.82999999999936</c:v>
                </c:pt>
                <c:pt idx="20">
                  <c:v>850.73</c:v>
                </c:pt>
                <c:pt idx="21">
                  <c:v>892.33999999999787</c:v>
                </c:pt>
                <c:pt idx="22">
                  <c:v>933.65</c:v>
                </c:pt>
                <c:pt idx="23">
                  <c:v>974.83999999999787</c:v>
                </c:pt>
                <c:pt idx="24">
                  <c:v>1012.43</c:v>
                </c:pt>
                <c:pt idx="25">
                  <c:v>1048.1600000000001</c:v>
                </c:pt>
                <c:pt idx="26">
                  <c:v>1083.4000000000001</c:v>
                </c:pt>
                <c:pt idx="27">
                  <c:v>1118.19</c:v>
                </c:pt>
                <c:pt idx="28">
                  <c:v>1155.24</c:v>
                </c:pt>
                <c:pt idx="29">
                  <c:v>1189.23</c:v>
                </c:pt>
                <c:pt idx="30">
                  <c:v>1222.82</c:v>
                </c:pt>
                <c:pt idx="31">
                  <c:v>1258.8800000000001</c:v>
                </c:pt>
                <c:pt idx="32">
                  <c:v>1291.5999999999999</c:v>
                </c:pt>
                <c:pt idx="33">
                  <c:v>1327.22</c:v>
                </c:pt>
                <c:pt idx="34">
                  <c:v>1360.84</c:v>
                </c:pt>
                <c:pt idx="35">
                  <c:v>1391.04</c:v>
                </c:pt>
                <c:pt idx="36">
                  <c:v>1421.48</c:v>
                </c:pt>
                <c:pt idx="37">
                  <c:v>1451.92</c:v>
                </c:pt>
                <c:pt idx="38">
                  <c:v>1482.36</c:v>
                </c:pt>
                <c:pt idx="39">
                  <c:v>1512.8</c:v>
                </c:pt>
                <c:pt idx="40">
                  <c:v>1543.31</c:v>
                </c:pt>
                <c:pt idx="41">
                  <c:v>1575.73</c:v>
                </c:pt>
                <c:pt idx="42">
                  <c:v>1608.15</c:v>
                </c:pt>
                <c:pt idx="43">
                  <c:v>1640.57</c:v>
                </c:pt>
                <c:pt idx="44">
                  <c:v>1671.06</c:v>
                </c:pt>
                <c:pt idx="45">
                  <c:v>1698.37</c:v>
                </c:pt>
                <c:pt idx="46">
                  <c:v>1725.68</c:v>
                </c:pt>
                <c:pt idx="47">
                  <c:v>1752.99</c:v>
                </c:pt>
                <c:pt idx="48">
                  <c:v>1780.3</c:v>
                </c:pt>
                <c:pt idx="49">
                  <c:v>1807.61</c:v>
                </c:pt>
                <c:pt idx="50">
                  <c:v>1834.93</c:v>
                </c:pt>
                <c:pt idx="51">
                  <c:v>1862.24</c:v>
                </c:pt>
                <c:pt idx="52">
                  <c:v>1889.55</c:v>
                </c:pt>
                <c:pt idx="53">
                  <c:v>1916.86</c:v>
                </c:pt>
                <c:pt idx="54">
                  <c:v>1944.04</c:v>
                </c:pt>
                <c:pt idx="55">
                  <c:v>1970.76</c:v>
                </c:pt>
                <c:pt idx="56">
                  <c:v>1997.47</c:v>
                </c:pt>
                <c:pt idx="57">
                  <c:v>2024.18</c:v>
                </c:pt>
                <c:pt idx="58">
                  <c:v>2050.89</c:v>
                </c:pt>
                <c:pt idx="59">
                  <c:v>2077.6</c:v>
                </c:pt>
                <c:pt idx="60">
                  <c:v>2104.31</c:v>
                </c:pt>
                <c:pt idx="61">
                  <c:v>2131.02</c:v>
                </c:pt>
                <c:pt idx="62">
                  <c:v>2157.73</c:v>
                </c:pt>
                <c:pt idx="63">
                  <c:v>2184.44</c:v>
                </c:pt>
                <c:pt idx="64">
                  <c:v>2211.15</c:v>
                </c:pt>
                <c:pt idx="65">
                  <c:v>2237.86</c:v>
                </c:pt>
                <c:pt idx="66">
                  <c:v>2264.58</c:v>
                </c:pt>
                <c:pt idx="67">
                  <c:v>2291.29</c:v>
                </c:pt>
                <c:pt idx="68">
                  <c:v>2318</c:v>
                </c:pt>
                <c:pt idx="69">
                  <c:v>2344.71</c:v>
                </c:pt>
                <c:pt idx="70">
                  <c:v>2371.42</c:v>
                </c:pt>
                <c:pt idx="71">
                  <c:v>2397.1999999999998</c:v>
                </c:pt>
                <c:pt idx="72">
                  <c:v>2422.0500000000002</c:v>
                </c:pt>
              </c:numCache>
            </c:numRef>
          </c:val>
          <c:extLst>
            <c:ext xmlns:c16="http://schemas.microsoft.com/office/drawing/2014/chart" uri="{C3380CC4-5D6E-409C-BE32-E72D297353CC}">
              <c16:uniqueId val="{00000000-F405-E14A-A227-2BB0D6351C70}"/>
            </c:ext>
          </c:extLst>
        </c:ser>
        <c:ser>
          <c:idx val="1"/>
          <c:order val="1"/>
          <c:tx>
            <c:strRef>
              <c:f>'BUDJETTIRAJOITE (2)'!$B$5</c:f>
              <c:strCache>
                <c:ptCount val="1"/>
                <c:pt idx="0">
                  <c:v>Työmarkkinatuki</c:v>
                </c:pt>
              </c:strCache>
            </c:strRef>
          </c:tx>
          <c:spPr>
            <a:solidFill>
              <a:schemeClr val="accent3">
                <a:alpha val="20000"/>
              </a:schemeClr>
            </a:solidFill>
          </c:spPr>
          <c:cat>
            <c:numRef>
              <c:f>'BUDJETTIRAJOITE (2)'!$C$3:$BW$3</c:f>
              <c:numCache>
                <c:formatCode>General</c:formatCode>
                <c:ptCount val="73"/>
                <c:pt idx="0">
                  <c:v>24</c:v>
                </c:pt>
                <c:pt idx="1">
                  <c:v>23.806201550387591</c:v>
                </c:pt>
                <c:pt idx="2">
                  <c:v>23.61240310077519</c:v>
                </c:pt>
                <c:pt idx="3">
                  <c:v>23.418604651162781</c:v>
                </c:pt>
                <c:pt idx="4">
                  <c:v>23.22480620155039</c:v>
                </c:pt>
                <c:pt idx="5">
                  <c:v>23.031007751937981</c:v>
                </c:pt>
                <c:pt idx="6">
                  <c:v>22.837209302325579</c:v>
                </c:pt>
                <c:pt idx="7">
                  <c:v>22.643410852713171</c:v>
                </c:pt>
                <c:pt idx="8">
                  <c:v>22.449612403100769</c:v>
                </c:pt>
                <c:pt idx="9">
                  <c:v>22.255813953488371</c:v>
                </c:pt>
                <c:pt idx="10">
                  <c:v>22.062015503875969</c:v>
                </c:pt>
                <c:pt idx="11">
                  <c:v>21.86821705426356</c:v>
                </c:pt>
                <c:pt idx="12">
                  <c:v>21.674418604651169</c:v>
                </c:pt>
                <c:pt idx="13">
                  <c:v>21.480620155038761</c:v>
                </c:pt>
                <c:pt idx="14">
                  <c:v>21.286821705426352</c:v>
                </c:pt>
                <c:pt idx="15">
                  <c:v>21.09302325581395</c:v>
                </c:pt>
                <c:pt idx="16">
                  <c:v>20.899224806201541</c:v>
                </c:pt>
                <c:pt idx="17">
                  <c:v>20.705426356589079</c:v>
                </c:pt>
                <c:pt idx="18">
                  <c:v>20.511627906976742</c:v>
                </c:pt>
                <c:pt idx="19">
                  <c:v>20.31782945736434</c:v>
                </c:pt>
                <c:pt idx="20">
                  <c:v>20.124031007751931</c:v>
                </c:pt>
                <c:pt idx="21">
                  <c:v>19.930232558139519</c:v>
                </c:pt>
                <c:pt idx="22">
                  <c:v>19.736434108527121</c:v>
                </c:pt>
                <c:pt idx="23">
                  <c:v>19.54263565891473</c:v>
                </c:pt>
                <c:pt idx="24">
                  <c:v>19.348837209302321</c:v>
                </c:pt>
                <c:pt idx="25">
                  <c:v>19.15503875968993</c:v>
                </c:pt>
                <c:pt idx="26">
                  <c:v>18.961240310077521</c:v>
                </c:pt>
                <c:pt idx="27">
                  <c:v>18.767441860465109</c:v>
                </c:pt>
                <c:pt idx="28">
                  <c:v>18.573643410852711</c:v>
                </c:pt>
                <c:pt idx="29">
                  <c:v>18.379844961240309</c:v>
                </c:pt>
                <c:pt idx="30">
                  <c:v>18.186046511627879</c:v>
                </c:pt>
                <c:pt idx="31">
                  <c:v>17.992248062015509</c:v>
                </c:pt>
                <c:pt idx="32">
                  <c:v>17.798449612403079</c:v>
                </c:pt>
                <c:pt idx="33">
                  <c:v>17.604651162790699</c:v>
                </c:pt>
                <c:pt idx="34">
                  <c:v>17.41085271317829</c:v>
                </c:pt>
                <c:pt idx="35">
                  <c:v>17.217054263565888</c:v>
                </c:pt>
                <c:pt idx="36">
                  <c:v>17.023255813953501</c:v>
                </c:pt>
                <c:pt idx="37">
                  <c:v>16.829457364341081</c:v>
                </c:pt>
                <c:pt idx="38">
                  <c:v>16.63565891472868</c:v>
                </c:pt>
                <c:pt idx="39">
                  <c:v>16.441860465116299</c:v>
                </c:pt>
                <c:pt idx="40">
                  <c:v>16.248062015503869</c:v>
                </c:pt>
                <c:pt idx="41">
                  <c:v>16.054263565891471</c:v>
                </c:pt>
                <c:pt idx="42">
                  <c:v>15.86046511627907</c:v>
                </c:pt>
                <c:pt idx="43">
                  <c:v>15.66666666666667</c:v>
                </c:pt>
                <c:pt idx="44">
                  <c:v>15.47286821705427</c:v>
                </c:pt>
                <c:pt idx="45">
                  <c:v>15.279069767441859</c:v>
                </c:pt>
                <c:pt idx="46">
                  <c:v>15.085271317829459</c:v>
                </c:pt>
                <c:pt idx="47">
                  <c:v>14.891472868217051</c:v>
                </c:pt>
                <c:pt idx="48">
                  <c:v>14.697674418604651</c:v>
                </c:pt>
                <c:pt idx="49">
                  <c:v>14.503875968992251</c:v>
                </c:pt>
                <c:pt idx="50">
                  <c:v>14.310077519379851</c:v>
                </c:pt>
                <c:pt idx="51">
                  <c:v>14.11627906976744</c:v>
                </c:pt>
                <c:pt idx="52">
                  <c:v>13.92248062015504</c:v>
                </c:pt>
                <c:pt idx="53">
                  <c:v>13.728682170542641</c:v>
                </c:pt>
                <c:pt idx="54">
                  <c:v>13.53488372093023</c:v>
                </c:pt>
                <c:pt idx="55">
                  <c:v>13.34108527131783</c:v>
                </c:pt>
                <c:pt idx="56">
                  <c:v>13.14728682170543</c:v>
                </c:pt>
                <c:pt idx="57">
                  <c:v>12.95348837209302</c:v>
                </c:pt>
                <c:pt idx="58">
                  <c:v>12.75968992248062</c:v>
                </c:pt>
                <c:pt idx="59">
                  <c:v>12.56589147286822</c:v>
                </c:pt>
                <c:pt idx="60">
                  <c:v>12.37209302325582</c:v>
                </c:pt>
                <c:pt idx="61">
                  <c:v>12.178294573643409</c:v>
                </c:pt>
                <c:pt idx="62">
                  <c:v>11.98449612403101</c:v>
                </c:pt>
                <c:pt idx="63">
                  <c:v>11.790697674418601</c:v>
                </c:pt>
                <c:pt idx="64">
                  <c:v>11.596899224806201</c:v>
                </c:pt>
                <c:pt idx="65">
                  <c:v>11.403100775193799</c:v>
                </c:pt>
                <c:pt idx="66">
                  <c:v>11.209302325581399</c:v>
                </c:pt>
                <c:pt idx="67">
                  <c:v>11.015503875968999</c:v>
                </c:pt>
                <c:pt idx="68">
                  <c:v>10.821705426356591</c:v>
                </c:pt>
                <c:pt idx="69">
                  <c:v>10.6279069767442</c:v>
                </c:pt>
                <c:pt idx="70">
                  <c:v>10.43410852713178</c:v>
                </c:pt>
                <c:pt idx="71">
                  <c:v>10.24031007751938</c:v>
                </c:pt>
                <c:pt idx="72">
                  <c:v>10.04651162790698</c:v>
                </c:pt>
              </c:numCache>
            </c:numRef>
          </c:cat>
          <c:val>
            <c:numRef>
              <c:f>'BUDJETTIRAJOITE (2)'!$C$5:$BA$5</c:f>
              <c:numCache>
                <c:formatCode>0</c:formatCode>
                <c:ptCount val="51"/>
                <c:pt idx="0">
                  <c:v>577.53</c:v>
                </c:pt>
                <c:pt idx="1">
                  <c:v>583.91999999999996</c:v>
                </c:pt>
                <c:pt idx="2">
                  <c:v>577</c:v>
                </c:pt>
                <c:pt idx="3">
                  <c:v>570.4</c:v>
                </c:pt>
                <c:pt idx="4">
                  <c:v>565.57000000000005</c:v>
                </c:pt>
                <c:pt idx="5">
                  <c:v>568.93000000000006</c:v>
                </c:pt>
                <c:pt idx="6">
                  <c:v>572.72</c:v>
                </c:pt>
                <c:pt idx="7">
                  <c:v>556.4</c:v>
                </c:pt>
                <c:pt idx="8">
                  <c:v>539.82999999999936</c:v>
                </c:pt>
                <c:pt idx="9">
                  <c:v>523.31999999999937</c:v>
                </c:pt>
                <c:pt idx="10">
                  <c:v>504.83</c:v>
                </c:pt>
                <c:pt idx="11">
                  <c:v>488.09</c:v>
                </c:pt>
                <c:pt idx="12">
                  <c:v>468.52</c:v>
                </c:pt>
                <c:pt idx="13">
                  <c:v>448.37</c:v>
                </c:pt>
                <c:pt idx="14">
                  <c:v>428.24</c:v>
                </c:pt>
                <c:pt idx="15">
                  <c:v>407.96</c:v>
                </c:pt>
                <c:pt idx="16">
                  <c:v>387.99</c:v>
                </c:pt>
                <c:pt idx="17">
                  <c:v>366.17</c:v>
                </c:pt>
                <c:pt idx="18">
                  <c:v>346.42999999999961</c:v>
                </c:pt>
                <c:pt idx="19">
                  <c:v>323.75</c:v>
                </c:pt>
                <c:pt idx="20">
                  <c:v>303.35000000000002</c:v>
                </c:pt>
                <c:pt idx="21">
                  <c:v>281.19</c:v>
                </c:pt>
                <c:pt idx="22">
                  <c:v>259.24</c:v>
                </c:pt>
                <c:pt idx="23">
                  <c:v>237.34</c:v>
                </c:pt>
                <c:pt idx="24">
                  <c:v>215.19</c:v>
                </c:pt>
                <c:pt idx="25">
                  <c:v>193.16</c:v>
                </c:pt>
                <c:pt idx="26">
                  <c:v>171.4</c:v>
                </c:pt>
                <c:pt idx="27">
                  <c:v>150.33000000000001</c:v>
                </c:pt>
                <c:pt idx="28">
                  <c:v>126.91</c:v>
                </c:pt>
                <c:pt idx="29">
                  <c:v>106.67</c:v>
                </c:pt>
                <c:pt idx="30">
                  <c:v>86.710000000000022</c:v>
                </c:pt>
                <c:pt idx="31">
                  <c:v>64.23</c:v>
                </c:pt>
                <c:pt idx="32">
                  <c:v>45.32</c:v>
                </c:pt>
                <c:pt idx="33">
                  <c:v>23.24</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numCache>
            </c:numRef>
          </c:val>
          <c:extLst>
            <c:ext xmlns:c16="http://schemas.microsoft.com/office/drawing/2014/chart" uri="{C3380CC4-5D6E-409C-BE32-E72D297353CC}">
              <c16:uniqueId val="{00000002-F405-E14A-A227-2BB0D6351C70}"/>
            </c:ext>
          </c:extLst>
        </c:ser>
        <c:ser>
          <c:idx val="0"/>
          <c:order val="2"/>
          <c:tx>
            <c:strRef>
              <c:f>'BUDJETTIRAJOITE (2)'!$B$4</c:f>
              <c:strCache>
                <c:ptCount val="1"/>
                <c:pt idx="0">
                  <c:v>Asumistuki</c:v>
                </c:pt>
              </c:strCache>
            </c:strRef>
          </c:tx>
          <c:spPr>
            <a:solidFill>
              <a:schemeClr val="accent1">
                <a:alpha val="20000"/>
              </a:schemeClr>
            </a:solidFill>
          </c:spPr>
          <c:cat>
            <c:numRef>
              <c:f>'BUDJETTIRAJOITE (2)'!$C$3:$BW$3</c:f>
              <c:numCache>
                <c:formatCode>General</c:formatCode>
                <c:ptCount val="73"/>
                <c:pt idx="0">
                  <c:v>24</c:v>
                </c:pt>
                <c:pt idx="1">
                  <c:v>23.806201550387591</c:v>
                </c:pt>
                <c:pt idx="2">
                  <c:v>23.61240310077519</c:v>
                </c:pt>
                <c:pt idx="3">
                  <c:v>23.418604651162781</c:v>
                </c:pt>
                <c:pt idx="4">
                  <c:v>23.22480620155039</c:v>
                </c:pt>
                <c:pt idx="5">
                  <c:v>23.031007751937981</c:v>
                </c:pt>
                <c:pt idx="6">
                  <c:v>22.837209302325579</c:v>
                </c:pt>
                <c:pt idx="7">
                  <c:v>22.643410852713171</c:v>
                </c:pt>
                <c:pt idx="8">
                  <c:v>22.449612403100769</c:v>
                </c:pt>
                <c:pt idx="9">
                  <c:v>22.255813953488371</c:v>
                </c:pt>
                <c:pt idx="10">
                  <c:v>22.062015503875969</c:v>
                </c:pt>
                <c:pt idx="11">
                  <c:v>21.86821705426356</c:v>
                </c:pt>
                <c:pt idx="12">
                  <c:v>21.674418604651169</c:v>
                </c:pt>
                <c:pt idx="13">
                  <c:v>21.480620155038761</c:v>
                </c:pt>
                <c:pt idx="14">
                  <c:v>21.286821705426352</c:v>
                </c:pt>
                <c:pt idx="15">
                  <c:v>21.09302325581395</c:v>
                </c:pt>
                <c:pt idx="16">
                  <c:v>20.899224806201541</c:v>
                </c:pt>
                <c:pt idx="17">
                  <c:v>20.705426356589079</c:v>
                </c:pt>
                <c:pt idx="18">
                  <c:v>20.511627906976742</c:v>
                </c:pt>
                <c:pt idx="19">
                  <c:v>20.31782945736434</c:v>
                </c:pt>
                <c:pt idx="20">
                  <c:v>20.124031007751931</c:v>
                </c:pt>
                <c:pt idx="21">
                  <c:v>19.930232558139519</c:v>
                </c:pt>
                <c:pt idx="22">
                  <c:v>19.736434108527121</c:v>
                </c:pt>
                <c:pt idx="23">
                  <c:v>19.54263565891473</c:v>
                </c:pt>
                <c:pt idx="24">
                  <c:v>19.348837209302321</c:v>
                </c:pt>
                <c:pt idx="25">
                  <c:v>19.15503875968993</c:v>
                </c:pt>
                <c:pt idx="26">
                  <c:v>18.961240310077521</c:v>
                </c:pt>
                <c:pt idx="27">
                  <c:v>18.767441860465109</c:v>
                </c:pt>
                <c:pt idx="28">
                  <c:v>18.573643410852711</c:v>
                </c:pt>
                <c:pt idx="29">
                  <c:v>18.379844961240309</c:v>
                </c:pt>
                <c:pt idx="30">
                  <c:v>18.186046511627879</c:v>
                </c:pt>
                <c:pt idx="31">
                  <c:v>17.992248062015509</c:v>
                </c:pt>
                <c:pt idx="32">
                  <c:v>17.798449612403079</c:v>
                </c:pt>
                <c:pt idx="33">
                  <c:v>17.604651162790699</c:v>
                </c:pt>
                <c:pt idx="34">
                  <c:v>17.41085271317829</c:v>
                </c:pt>
                <c:pt idx="35">
                  <c:v>17.217054263565888</c:v>
                </c:pt>
                <c:pt idx="36">
                  <c:v>17.023255813953501</c:v>
                </c:pt>
                <c:pt idx="37">
                  <c:v>16.829457364341081</c:v>
                </c:pt>
                <c:pt idx="38">
                  <c:v>16.63565891472868</c:v>
                </c:pt>
                <c:pt idx="39">
                  <c:v>16.441860465116299</c:v>
                </c:pt>
                <c:pt idx="40">
                  <c:v>16.248062015503869</c:v>
                </c:pt>
                <c:pt idx="41">
                  <c:v>16.054263565891471</c:v>
                </c:pt>
                <c:pt idx="42">
                  <c:v>15.86046511627907</c:v>
                </c:pt>
                <c:pt idx="43">
                  <c:v>15.66666666666667</c:v>
                </c:pt>
                <c:pt idx="44">
                  <c:v>15.47286821705427</c:v>
                </c:pt>
                <c:pt idx="45">
                  <c:v>15.279069767441859</c:v>
                </c:pt>
                <c:pt idx="46">
                  <c:v>15.085271317829459</c:v>
                </c:pt>
                <c:pt idx="47">
                  <c:v>14.891472868217051</c:v>
                </c:pt>
                <c:pt idx="48">
                  <c:v>14.697674418604651</c:v>
                </c:pt>
                <c:pt idx="49">
                  <c:v>14.503875968992251</c:v>
                </c:pt>
                <c:pt idx="50">
                  <c:v>14.310077519379851</c:v>
                </c:pt>
                <c:pt idx="51">
                  <c:v>14.11627906976744</c:v>
                </c:pt>
                <c:pt idx="52">
                  <c:v>13.92248062015504</c:v>
                </c:pt>
                <c:pt idx="53">
                  <c:v>13.728682170542641</c:v>
                </c:pt>
                <c:pt idx="54">
                  <c:v>13.53488372093023</c:v>
                </c:pt>
                <c:pt idx="55">
                  <c:v>13.34108527131783</c:v>
                </c:pt>
                <c:pt idx="56">
                  <c:v>13.14728682170543</c:v>
                </c:pt>
                <c:pt idx="57">
                  <c:v>12.95348837209302</c:v>
                </c:pt>
                <c:pt idx="58">
                  <c:v>12.75968992248062</c:v>
                </c:pt>
                <c:pt idx="59">
                  <c:v>12.56589147286822</c:v>
                </c:pt>
                <c:pt idx="60">
                  <c:v>12.37209302325582</c:v>
                </c:pt>
                <c:pt idx="61">
                  <c:v>12.178294573643409</c:v>
                </c:pt>
                <c:pt idx="62">
                  <c:v>11.98449612403101</c:v>
                </c:pt>
                <c:pt idx="63">
                  <c:v>11.790697674418601</c:v>
                </c:pt>
                <c:pt idx="64">
                  <c:v>11.596899224806201</c:v>
                </c:pt>
                <c:pt idx="65">
                  <c:v>11.403100775193799</c:v>
                </c:pt>
                <c:pt idx="66">
                  <c:v>11.209302325581399</c:v>
                </c:pt>
                <c:pt idx="67">
                  <c:v>11.015503875968999</c:v>
                </c:pt>
                <c:pt idx="68">
                  <c:v>10.821705426356591</c:v>
                </c:pt>
                <c:pt idx="69">
                  <c:v>10.6279069767442</c:v>
                </c:pt>
                <c:pt idx="70">
                  <c:v>10.43410852713178</c:v>
                </c:pt>
                <c:pt idx="71">
                  <c:v>10.24031007751938</c:v>
                </c:pt>
                <c:pt idx="72">
                  <c:v>10.04651162790698</c:v>
                </c:pt>
              </c:numCache>
            </c:numRef>
          </c:cat>
          <c:val>
            <c:numRef>
              <c:f>'BUDJETTIRAJOITE (2)'!$C$4:$BA$4</c:f>
              <c:numCache>
                <c:formatCode>0</c:formatCode>
                <c:ptCount val="51"/>
                <c:pt idx="0">
                  <c:v>328.8</c:v>
                </c:pt>
                <c:pt idx="1">
                  <c:v>328.16</c:v>
                </c:pt>
                <c:pt idx="2">
                  <c:v>327.52</c:v>
                </c:pt>
                <c:pt idx="3">
                  <c:v>326.88</c:v>
                </c:pt>
                <c:pt idx="4">
                  <c:v>325.92</c:v>
                </c:pt>
                <c:pt idx="5">
                  <c:v>325.27999999999992</c:v>
                </c:pt>
                <c:pt idx="6">
                  <c:v>324.64</c:v>
                </c:pt>
                <c:pt idx="7">
                  <c:v>316</c:v>
                </c:pt>
                <c:pt idx="8">
                  <c:v>307.36</c:v>
                </c:pt>
                <c:pt idx="9">
                  <c:v>298.72000000000003</c:v>
                </c:pt>
                <c:pt idx="10">
                  <c:v>290.08</c:v>
                </c:pt>
                <c:pt idx="11">
                  <c:v>281.44</c:v>
                </c:pt>
                <c:pt idx="12">
                  <c:v>272.8</c:v>
                </c:pt>
                <c:pt idx="13">
                  <c:v>264.16000000000008</c:v>
                </c:pt>
                <c:pt idx="14">
                  <c:v>255.52</c:v>
                </c:pt>
                <c:pt idx="15">
                  <c:v>246.88</c:v>
                </c:pt>
                <c:pt idx="16">
                  <c:v>238.24</c:v>
                </c:pt>
                <c:pt idx="17">
                  <c:v>229.28</c:v>
                </c:pt>
                <c:pt idx="18">
                  <c:v>220.64</c:v>
                </c:pt>
                <c:pt idx="19">
                  <c:v>212</c:v>
                </c:pt>
                <c:pt idx="20">
                  <c:v>203.36</c:v>
                </c:pt>
                <c:pt idx="21">
                  <c:v>194.72</c:v>
                </c:pt>
                <c:pt idx="22">
                  <c:v>186.08</c:v>
                </c:pt>
                <c:pt idx="23">
                  <c:v>177.44</c:v>
                </c:pt>
                <c:pt idx="24">
                  <c:v>168.8</c:v>
                </c:pt>
                <c:pt idx="25">
                  <c:v>160.16</c:v>
                </c:pt>
                <c:pt idx="26">
                  <c:v>151.52000000000001</c:v>
                </c:pt>
                <c:pt idx="27">
                  <c:v>142.88</c:v>
                </c:pt>
                <c:pt idx="28">
                  <c:v>133.91999999999999</c:v>
                </c:pt>
                <c:pt idx="29">
                  <c:v>125.28</c:v>
                </c:pt>
                <c:pt idx="30">
                  <c:v>116.64</c:v>
                </c:pt>
                <c:pt idx="31">
                  <c:v>108</c:v>
                </c:pt>
                <c:pt idx="32">
                  <c:v>99.36</c:v>
                </c:pt>
                <c:pt idx="33">
                  <c:v>90.72</c:v>
                </c:pt>
                <c:pt idx="34">
                  <c:v>83.679999999999978</c:v>
                </c:pt>
                <c:pt idx="35">
                  <c:v>67.040000000000006</c:v>
                </c:pt>
                <c:pt idx="36">
                  <c:v>50.4</c:v>
                </c:pt>
                <c:pt idx="37">
                  <c:v>33.76</c:v>
                </c:pt>
                <c:pt idx="38">
                  <c:v>17.12</c:v>
                </c:pt>
                <c:pt idx="39">
                  <c:v>0</c:v>
                </c:pt>
                <c:pt idx="40">
                  <c:v>0</c:v>
                </c:pt>
                <c:pt idx="41">
                  <c:v>0</c:v>
                </c:pt>
                <c:pt idx="42">
                  <c:v>0</c:v>
                </c:pt>
                <c:pt idx="43">
                  <c:v>0</c:v>
                </c:pt>
                <c:pt idx="44">
                  <c:v>0</c:v>
                </c:pt>
                <c:pt idx="45">
                  <c:v>0</c:v>
                </c:pt>
                <c:pt idx="46">
                  <c:v>0</c:v>
                </c:pt>
                <c:pt idx="47">
                  <c:v>0</c:v>
                </c:pt>
                <c:pt idx="48">
                  <c:v>0</c:v>
                </c:pt>
                <c:pt idx="49">
                  <c:v>0</c:v>
                </c:pt>
                <c:pt idx="50">
                  <c:v>0</c:v>
                </c:pt>
              </c:numCache>
            </c:numRef>
          </c:val>
          <c:extLst>
            <c:ext xmlns:c16="http://schemas.microsoft.com/office/drawing/2014/chart" uri="{C3380CC4-5D6E-409C-BE32-E72D297353CC}">
              <c16:uniqueId val="{00000001-F405-E14A-A227-2BB0D6351C70}"/>
            </c:ext>
          </c:extLst>
        </c:ser>
        <c:dLbls>
          <c:showLegendKey val="0"/>
          <c:showVal val="0"/>
          <c:showCatName val="0"/>
          <c:showSerName val="0"/>
          <c:showPercent val="0"/>
          <c:showBubbleSize val="0"/>
        </c:dLbls>
        <c:axId val="2073404824"/>
        <c:axId val="2073396040"/>
      </c:areaChart>
      <c:catAx>
        <c:axId val="2073404824"/>
        <c:scaling>
          <c:orientation val="maxMin"/>
        </c:scaling>
        <c:delete val="0"/>
        <c:axPos val="b"/>
        <c:majorGridlines>
          <c:spPr>
            <a:ln w="3175">
              <a:solidFill>
                <a:schemeClr val="bg2">
                  <a:lumMod val="60000"/>
                  <a:lumOff val="40000"/>
                </a:schemeClr>
              </a:solidFill>
            </a:ln>
          </c:spPr>
        </c:majorGridlines>
        <c:title>
          <c:tx>
            <c:rich>
              <a:bodyPr/>
              <a:lstStyle/>
              <a:p>
                <a:pPr>
                  <a:defRPr sz="1400" b="0"/>
                </a:pPr>
                <a:r>
                  <a:rPr lang="en-US" sz="1400" b="0" dirty="0"/>
                  <a:t>free</a:t>
                </a:r>
                <a:r>
                  <a:rPr lang="en-US" sz="1400" b="0" baseline="0" dirty="0"/>
                  <a:t> time per day</a:t>
                </a:r>
                <a:endParaRPr lang="en-US" sz="1400" b="0" dirty="0"/>
              </a:p>
            </c:rich>
          </c:tx>
          <c:overlay val="0"/>
        </c:title>
        <c:numFmt formatCode="#,##0" sourceLinked="0"/>
        <c:majorTickMark val="out"/>
        <c:minorTickMark val="none"/>
        <c:tickLblPos val="nextTo"/>
        <c:crossAx val="2073396040"/>
        <c:crosses val="autoZero"/>
        <c:auto val="1"/>
        <c:lblAlgn val="ctr"/>
        <c:lblOffset val="100"/>
        <c:tickLblSkip val="5"/>
        <c:tickMarkSkip val="5"/>
        <c:noMultiLvlLbl val="0"/>
      </c:catAx>
      <c:valAx>
        <c:axId val="2073396040"/>
        <c:scaling>
          <c:orientation val="minMax"/>
          <c:max val="3800"/>
          <c:min val="0"/>
        </c:scaling>
        <c:delete val="0"/>
        <c:axPos val="r"/>
        <c:majorGridlines>
          <c:spPr>
            <a:ln w="3175">
              <a:solidFill>
                <a:schemeClr val="bg2">
                  <a:lumMod val="60000"/>
                  <a:lumOff val="40000"/>
                </a:schemeClr>
              </a:solidFill>
            </a:ln>
          </c:spPr>
        </c:majorGridlines>
        <c:title>
          <c:tx>
            <c:rich>
              <a:bodyPr rot="-5400000" vert="horz"/>
              <a:lstStyle/>
              <a:p>
                <a:pPr>
                  <a:defRPr sz="1600" b="0"/>
                </a:pPr>
                <a:r>
                  <a:rPr lang="fi-FI" sz="1600" b="0" baseline="0" dirty="0"/>
                  <a:t> </a:t>
                </a:r>
                <a:r>
                  <a:rPr lang="fi-FI" sz="1600" b="0" baseline="0" dirty="0" err="1"/>
                  <a:t>disposable</a:t>
                </a:r>
                <a:r>
                  <a:rPr lang="fi-FI" sz="1600" b="0" baseline="0" dirty="0"/>
                  <a:t> </a:t>
                </a:r>
                <a:r>
                  <a:rPr lang="fi-FI" sz="1600" b="0" baseline="0" dirty="0" err="1"/>
                  <a:t>income</a:t>
                </a:r>
                <a:r>
                  <a:rPr lang="fi-FI" sz="1600" b="0" dirty="0"/>
                  <a:t>, €/</a:t>
                </a:r>
                <a:r>
                  <a:rPr lang="fi-FI" sz="1600" b="0" dirty="0" err="1"/>
                  <a:t>month</a:t>
                </a:r>
                <a:endParaRPr lang="fi-FI" sz="1600" b="0" dirty="0"/>
              </a:p>
            </c:rich>
          </c:tx>
          <c:layout>
            <c:manualLayout>
              <c:xMode val="edge"/>
              <c:yMode val="edge"/>
              <c:x val="1.6585426821647299E-2"/>
              <c:y val="0.24271003664478"/>
            </c:manualLayout>
          </c:layout>
          <c:overlay val="0"/>
        </c:title>
        <c:numFmt formatCode="0" sourceLinked="1"/>
        <c:majorTickMark val="out"/>
        <c:minorTickMark val="none"/>
        <c:tickLblPos val="high"/>
        <c:crossAx val="2073404824"/>
        <c:crossesAt val="1"/>
        <c:crossBetween val="midCat"/>
        <c:majorUnit val="250"/>
      </c:valAx>
      <c:spPr>
        <a:noFill/>
        <a:ln w="25400">
          <a:noFill/>
        </a:ln>
      </c:spPr>
    </c:plotArea>
    <c:plotVisOnly val="1"/>
    <c:dispBlanksAs val="zero"/>
    <c:showDLblsOverMax val="0"/>
  </c:chart>
  <c:spPr>
    <a:ln>
      <a:noFill/>
    </a:ln>
  </c:sp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0952141165899"/>
          <c:y val="3.9412453508798503E-2"/>
          <c:w val="0.84167419413482403"/>
          <c:h val="0.86496245929640303"/>
        </c:manualLayout>
      </c:layout>
      <c:areaChart>
        <c:grouping val="stacked"/>
        <c:varyColors val="0"/>
        <c:ser>
          <c:idx val="2"/>
          <c:order val="0"/>
          <c:tx>
            <c:strRef>
              <c:f>'BUDJETTIRAJOITE (2)'!$B$6</c:f>
              <c:strCache>
                <c:ptCount val="1"/>
                <c:pt idx="0">
                  <c:v>Nettopalkka</c:v>
                </c:pt>
              </c:strCache>
            </c:strRef>
          </c:tx>
          <c:spPr>
            <a:solidFill>
              <a:schemeClr val="accent2">
                <a:alpha val="20000"/>
              </a:schemeClr>
            </a:solidFill>
            <a:ln>
              <a:noFill/>
            </a:ln>
          </c:spPr>
          <c:cat>
            <c:numRef>
              <c:f>'BUDJETTIRAJOITE (2)'!$C$3:$BW$3</c:f>
              <c:numCache>
                <c:formatCode>General</c:formatCode>
                <c:ptCount val="73"/>
                <c:pt idx="0">
                  <c:v>24</c:v>
                </c:pt>
                <c:pt idx="1">
                  <c:v>23.806201550387591</c:v>
                </c:pt>
                <c:pt idx="2">
                  <c:v>23.61240310077519</c:v>
                </c:pt>
                <c:pt idx="3">
                  <c:v>23.418604651162781</c:v>
                </c:pt>
                <c:pt idx="4">
                  <c:v>23.22480620155039</c:v>
                </c:pt>
                <c:pt idx="5">
                  <c:v>23.031007751937981</c:v>
                </c:pt>
                <c:pt idx="6">
                  <c:v>22.837209302325579</c:v>
                </c:pt>
                <c:pt idx="7">
                  <c:v>22.643410852713171</c:v>
                </c:pt>
                <c:pt idx="8">
                  <c:v>22.449612403100769</c:v>
                </c:pt>
                <c:pt idx="9">
                  <c:v>22.255813953488371</c:v>
                </c:pt>
                <c:pt idx="10">
                  <c:v>22.062015503875969</c:v>
                </c:pt>
                <c:pt idx="11">
                  <c:v>21.86821705426356</c:v>
                </c:pt>
                <c:pt idx="12">
                  <c:v>21.674418604651169</c:v>
                </c:pt>
                <c:pt idx="13">
                  <c:v>21.480620155038761</c:v>
                </c:pt>
                <c:pt idx="14">
                  <c:v>21.286821705426352</c:v>
                </c:pt>
                <c:pt idx="15">
                  <c:v>21.09302325581395</c:v>
                </c:pt>
                <c:pt idx="16">
                  <c:v>20.899224806201541</c:v>
                </c:pt>
                <c:pt idx="17">
                  <c:v>20.705426356589079</c:v>
                </c:pt>
                <c:pt idx="18">
                  <c:v>20.511627906976742</c:v>
                </c:pt>
                <c:pt idx="19">
                  <c:v>20.31782945736434</c:v>
                </c:pt>
                <c:pt idx="20">
                  <c:v>20.124031007751931</c:v>
                </c:pt>
                <c:pt idx="21">
                  <c:v>19.930232558139519</c:v>
                </c:pt>
                <c:pt idx="22">
                  <c:v>19.736434108527121</c:v>
                </c:pt>
                <c:pt idx="23">
                  <c:v>19.54263565891473</c:v>
                </c:pt>
                <c:pt idx="24">
                  <c:v>19.348837209302321</c:v>
                </c:pt>
                <c:pt idx="25">
                  <c:v>19.15503875968993</c:v>
                </c:pt>
                <c:pt idx="26">
                  <c:v>18.961240310077521</c:v>
                </c:pt>
                <c:pt idx="27">
                  <c:v>18.767441860465109</c:v>
                </c:pt>
                <c:pt idx="28">
                  <c:v>18.573643410852711</c:v>
                </c:pt>
                <c:pt idx="29">
                  <c:v>18.379844961240309</c:v>
                </c:pt>
                <c:pt idx="30">
                  <c:v>18.186046511627879</c:v>
                </c:pt>
                <c:pt idx="31">
                  <c:v>17.992248062015509</c:v>
                </c:pt>
                <c:pt idx="32">
                  <c:v>17.798449612403079</c:v>
                </c:pt>
                <c:pt idx="33">
                  <c:v>17.604651162790699</c:v>
                </c:pt>
                <c:pt idx="34">
                  <c:v>17.41085271317829</c:v>
                </c:pt>
                <c:pt idx="35">
                  <c:v>17.217054263565888</c:v>
                </c:pt>
                <c:pt idx="36">
                  <c:v>17.023255813953501</c:v>
                </c:pt>
                <c:pt idx="37">
                  <c:v>16.829457364341081</c:v>
                </c:pt>
                <c:pt idx="38">
                  <c:v>16.63565891472868</c:v>
                </c:pt>
                <c:pt idx="39">
                  <c:v>16.441860465116299</c:v>
                </c:pt>
                <c:pt idx="40">
                  <c:v>16.248062015503869</c:v>
                </c:pt>
                <c:pt idx="41">
                  <c:v>16.054263565891471</c:v>
                </c:pt>
                <c:pt idx="42">
                  <c:v>15.86046511627907</c:v>
                </c:pt>
                <c:pt idx="43">
                  <c:v>15.66666666666667</c:v>
                </c:pt>
                <c:pt idx="44">
                  <c:v>15.47286821705427</c:v>
                </c:pt>
                <c:pt idx="45">
                  <c:v>15.279069767441859</c:v>
                </c:pt>
                <c:pt idx="46">
                  <c:v>15.085271317829459</c:v>
                </c:pt>
                <c:pt idx="47">
                  <c:v>14.891472868217051</c:v>
                </c:pt>
                <c:pt idx="48">
                  <c:v>14.697674418604651</c:v>
                </c:pt>
                <c:pt idx="49">
                  <c:v>14.503875968992251</c:v>
                </c:pt>
                <c:pt idx="50">
                  <c:v>14.310077519379851</c:v>
                </c:pt>
                <c:pt idx="51">
                  <c:v>14.11627906976744</c:v>
                </c:pt>
                <c:pt idx="52">
                  <c:v>13.92248062015504</c:v>
                </c:pt>
                <c:pt idx="53">
                  <c:v>13.728682170542641</c:v>
                </c:pt>
                <c:pt idx="54">
                  <c:v>13.53488372093023</c:v>
                </c:pt>
                <c:pt idx="55">
                  <c:v>13.34108527131783</c:v>
                </c:pt>
                <c:pt idx="56">
                  <c:v>13.14728682170543</c:v>
                </c:pt>
                <c:pt idx="57">
                  <c:v>12.95348837209302</c:v>
                </c:pt>
                <c:pt idx="58">
                  <c:v>12.75968992248062</c:v>
                </c:pt>
                <c:pt idx="59">
                  <c:v>12.56589147286822</c:v>
                </c:pt>
                <c:pt idx="60">
                  <c:v>12.37209302325582</c:v>
                </c:pt>
                <c:pt idx="61">
                  <c:v>12.178294573643409</c:v>
                </c:pt>
                <c:pt idx="62">
                  <c:v>11.98449612403101</c:v>
                </c:pt>
                <c:pt idx="63">
                  <c:v>11.790697674418601</c:v>
                </c:pt>
                <c:pt idx="64">
                  <c:v>11.596899224806201</c:v>
                </c:pt>
                <c:pt idx="65">
                  <c:v>11.403100775193799</c:v>
                </c:pt>
                <c:pt idx="66">
                  <c:v>11.209302325581399</c:v>
                </c:pt>
                <c:pt idx="67">
                  <c:v>11.015503875968999</c:v>
                </c:pt>
                <c:pt idx="68">
                  <c:v>10.821705426356591</c:v>
                </c:pt>
                <c:pt idx="69">
                  <c:v>10.6279069767442</c:v>
                </c:pt>
                <c:pt idx="70">
                  <c:v>10.43410852713178</c:v>
                </c:pt>
                <c:pt idx="71">
                  <c:v>10.24031007751938</c:v>
                </c:pt>
                <c:pt idx="72">
                  <c:v>10.04651162790698</c:v>
                </c:pt>
              </c:numCache>
            </c:numRef>
          </c:cat>
          <c:val>
            <c:numRef>
              <c:f>'BUDJETTIRAJOITE (2)'!$C$6:$BW$6</c:f>
              <c:numCache>
                <c:formatCode>0</c:formatCode>
                <c:ptCount val="73"/>
                <c:pt idx="0">
                  <c:v>0</c:v>
                </c:pt>
                <c:pt idx="1">
                  <c:v>41.24</c:v>
                </c:pt>
                <c:pt idx="2">
                  <c:v>81.61</c:v>
                </c:pt>
                <c:pt idx="3">
                  <c:v>121.6</c:v>
                </c:pt>
                <c:pt idx="4">
                  <c:v>159.96</c:v>
                </c:pt>
                <c:pt idx="5">
                  <c:v>201.62</c:v>
                </c:pt>
                <c:pt idx="6">
                  <c:v>242.86</c:v>
                </c:pt>
                <c:pt idx="7">
                  <c:v>285.97000000000003</c:v>
                </c:pt>
                <c:pt idx="8">
                  <c:v>329.25</c:v>
                </c:pt>
                <c:pt idx="9">
                  <c:v>372.63</c:v>
                </c:pt>
                <c:pt idx="10">
                  <c:v>417.9</c:v>
                </c:pt>
                <c:pt idx="11">
                  <c:v>461.5</c:v>
                </c:pt>
                <c:pt idx="12">
                  <c:v>506.24</c:v>
                </c:pt>
                <c:pt idx="13">
                  <c:v>550.03</c:v>
                </c:pt>
                <c:pt idx="14">
                  <c:v>593.61</c:v>
                </c:pt>
                <c:pt idx="15">
                  <c:v>637.03</c:v>
                </c:pt>
                <c:pt idx="16">
                  <c:v>680.26</c:v>
                </c:pt>
                <c:pt idx="17">
                  <c:v>725.18000000000006</c:v>
                </c:pt>
                <c:pt idx="18">
                  <c:v>768.19</c:v>
                </c:pt>
                <c:pt idx="19">
                  <c:v>810.82999999999936</c:v>
                </c:pt>
                <c:pt idx="20">
                  <c:v>850.73</c:v>
                </c:pt>
                <c:pt idx="21">
                  <c:v>892.33999999999787</c:v>
                </c:pt>
                <c:pt idx="22">
                  <c:v>933.65</c:v>
                </c:pt>
                <c:pt idx="23">
                  <c:v>974.83999999999787</c:v>
                </c:pt>
                <c:pt idx="24">
                  <c:v>1012.43</c:v>
                </c:pt>
                <c:pt idx="25">
                  <c:v>1048.1600000000001</c:v>
                </c:pt>
                <c:pt idx="26">
                  <c:v>1083.4000000000001</c:v>
                </c:pt>
                <c:pt idx="27">
                  <c:v>1118.19</c:v>
                </c:pt>
                <c:pt idx="28">
                  <c:v>1155.24</c:v>
                </c:pt>
                <c:pt idx="29">
                  <c:v>1189.23</c:v>
                </c:pt>
                <c:pt idx="30">
                  <c:v>1222.82</c:v>
                </c:pt>
                <c:pt idx="31">
                  <c:v>1258.8800000000001</c:v>
                </c:pt>
                <c:pt idx="32">
                  <c:v>1291.5999999999999</c:v>
                </c:pt>
                <c:pt idx="33">
                  <c:v>1327.22</c:v>
                </c:pt>
                <c:pt idx="34">
                  <c:v>1360.84</c:v>
                </c:pt>
                <c:pt idx="35">
                  <c:v>1391.04</c:v>
                </c:pt>
                <c:pt idx="36">
                  <c:v>1421.48</c:v>
                </c:pt>
                <c:pt idx="37">
                  <c:v>1451.92</c:v>
                </c:pt>
                <c:pt idx="38">
                  <c:v>1482.36</c:v>
                </c:pt>
                <c:pt idx="39">
                  <c:v>1512.8</c:v>
                </c:pt>
                <c:pt idx="40">
                  <c:v>1543.31</c:v>
                </c:pt>
                <c:pt idx="41">
                  <c:v>1575.73</c:v>
                </c:pt>
                <c:pt idx="42">
                  <c:v>1608.15</c:v>
                </c:pt>
                <c:pt idx="43">
                  <c:v>1640.57</c:v>
                </c:pt>
                <c:pt idx="44">
                  <c:v>1671.06</c:v>
                </c:pt>
                <c:pt idx="45">
                  <c:v>1698.37</c:v>
                </c:pt>
                <c:pt idx="46">
                  <c:v>1725.68</c:v>
                </c:pt>
                <c:pt idx="47">
                  <c:v>1752.99</c:v>
                </c:pt>
                <c:pt idx="48">
                  <c:v>1780.3</c:v>
                </c:pt>
                <c:pt idx="49">
                  <c:v>1807.61</c:v>
                </c:pt>
                <c:pt idx="50">
                  <c:v>1834.93</c:v>
                </c:pt>
                <c:pt idx="51">
                  <c:v>1862.24</c:v>
                </c:pt>
                <c:pt idx="52">
                  <c:v>1889.55</c:v>
                </c:pt>
                <c:pt idx="53">
                  <c:v>1916.86</c:v>
                </c:pt>
                <c:pt idx="54">
                  <c:v>1944.04</c:v>
                </c:pt>
                <c:pt idx="55">
                  <c:v>1970.76</c:v>
                </c:pt>
                <c:pt idx="56">
                  <c:v>1997.47</c:v>
                </c:pt>
                <c:pt idx="57">
                  <c:v>2024.18</c:v>
                </c:pt>
                <c:pt idx="58">
                  <c:v>2050.89</c:v>
                </c:pt>
                <c:pt idx="59">
                  <c:v>2077.6</c:v>
                </c:pt>
                <c:pt idx="60">
                  <c:v>2104.31</c:v>
                </c:pt>
                <c:pt idx="61">
                  <c:v>2131.02</c:v>
                </c:pt>
                <c:pt idx="62">
                  <c:v>2157.73</c:v>
                </c:pt>
                <c:pt idx="63">
                  <c:v>2184.44</c:v>
                </c:pt>
                <c:pt idx="64">
                  <c:v>2211.15</c:v>
                </c:pt>
                <c:pt idx="65">
                  <c:v>2237.86</c:v>
                </c:pt>
                <c:pt idx="66">
                  <c:v>2264.58</c:v>
                </c:pt>
                <c:pt idx="67">
                  <c:v>2291.29</c:v>
                </c:pt>
                <c:pt idx="68">
                  <c:v>2318</c:v>
                </c:pt>
                <c:pt idx="69">
                  <c:v>2344.71</c:v>
                </c:pt>
                <c:pt idx="70">
                  <c:v>2371.42</c:v>
                </c:pt>
                <c:pt idx="71">
                  <c:v>2397.1999999999998</c:v>
                </c:pt>
                <c:pt idx="72">
                  <c:v>2422.0500000000002</c:v>
                </c:pt>
              </c:numCache>
            </c:numRef>
          </c:val>
          <c:extLst>
            <c:ext xmlns:c16="http://schemas.microsoft.com/office/drawing/2014/chart" uri="{C3380CC4-5D6E-409C-BE32-E72D297353CC}">
              <c16:uniqueId val="{00000000-F405-E14A-A227-2BB0D6351C70}"/>
            </c:ext>
          </c:extLst>
        </c:ser>
        <c:ser>
          <c:idx val="1"/>
          <c:order val="1"/>
          <c:tx>
            <c:strRef>
              <c:f>'BUDJETTIRAJOITE (2)'!$B$5</c:f>
              <c:strCache>
                <c:ptCount val="1"/>
                <c:pt idx="0">
                  <c:v>Työmarkkinatuki</c:v>
                </c:pt>
              </c:strCache>
            </c:strRef>
          </c:tx>
          <c:spPr>
            <a:solidFill>
              <a:schemeClr val="accent3">
                <a:alpha val="20000"/>
              </a:schemeClr>
            </a:solidFill>
          </c:spPr>
          <c:cat>
            <c:numRef>
              <c:f>'BUDJETTIRAJOITE (2)'!$C$3:$BW$3</c:f>
              <c:numCache>
                <c:formatCode>General</c:formatCode>
                <c:ptCount val="73"/>
                <c:pt idx="0">
                  <c:v>24</c:v>
                </c:pt>
                <c:pt idx="1">
                  <c:v>23.806201550387591</c:v>
                </c:pt>
                <c:pt idx="2">
                  <c:v>23.61240310077519</c:v>
                </c:pt>
                <c:pt idx="3">
                  <c:v>23.418604651162781</c:v>
                </c:pt>
                <c:pt idx="4">
                  <c:v>23.22480620155039</c:v>
                </c:pt>
                <c:pt idx="5">
                  <c:v>23.031007751937981</c:v>
                </c:pt>
                <c:pt idx="6">
                  <c:v>22.837209302325579</c:v>
                </c:pt>
                <c:pt idx="7">
                  <c:v>22.643410852713171</c:v>
                </c:pt>
                <c:pt idx="8">
                  <c:v>22.449612403100769</c:v>
                </c:pt>
                <c:pt idx="9">
                  <c:v>22.255813953488371</c:v>
                </c:pt>
                <c:pt idx="10">
                  <c:v>22.062015503875969</c:v>
                </c:pt>
                <c:pt idx="11">
                  <c:v>21.86821705426356</c:v>
                </c:pt>
                <c:pt idx="12">
                  <c:v>21.674418604651169</c:v>
                </c:pt>
                <c:pt idx="13">
                  <c:v>21.480620155038761</c:v>
                </c:pt>
                <c:pt idx="14">
                  <c:v>21.286821705426352</c:v>
                </c:pt>
                <c:pt idx="15">
                  <c:v>21.09302325581395</c:v>
                </c:pt>
                <c:pt idx="16">
                  <c:v>20.899224806201541</c:v>
                </c:pt>
                <c:pt idx="17">
                  <c:v>20.705426356589079</c:v>
                </c:pt>
                <c:pt idx="18">
                  <c:v>20.511627906976742</c:v>
                </c:pt>
                <c:pt idx="19">
                  <c:v>20.31782945736434</c:v>
                </c:pt>
                <c:pt idx="20">
                  <c:v>20.124031007751931</c:v>
                </c:pt>
                <c:pt idx="21">
                  <c:v>19.930232558139519</c:v>
                </c:pt>
                <c:pt idx="22">
                  <c:v>19.736434108527121</c:v>
                </c:pt>
                <c:pt idx="23">
                  <c:v>19.54263565891473</c:v>
                </c:pt>
                <c:pt idx="24">
                  <c:v>19.348837209302321</c:v>
                </c:pt>
                <c:pt idx="25">
                  <c:v>19.15503875968993</c:v>
                </c:pt>
                <c:pt idx="26">
                  <c:v>18.961240310077521</c:v>
                </c:pt>
                <c:pt idx="27">
                  <c:v>18.767441860465109</c:v>
                </c:pt>
                <c:pt idx="28">
                  <c:v>18.573643410852711</c:v>
                </c:pt>
                <c:pt idx="29">
                  <c:v>18.379844961240309</c:v>
                </c:pt>
                <c:pt idx="30">
                  <c:v>18.186046511627879</c:v>
                </c:pt>
                <c:pt idx="31">
                  <c:v>17.992248062015509</c:v>
                </c:pt>
                <c:pt idx="32">
                  <c:v>17.798449612403079</c:v>
                </c:pt>
                <c:pt idx="33">
                  <c:v>17.604651162790699</c:v>
                </c:pt>
                <c:pt idx="34">
                  <c:v>17.41085271317829</c:v>
                </c:pt>
                <c:pt idx="35">
                  <c:v>17.217054263565888</c:v>
                </c:pt>
                <c:pt idx="36">
                  <c:v>17.023255813953501</c:v>
                </c:pt>
                <c:pt idx="37">
                  <c:v>16.829457364341081</c:v>
                </c:pt>
                <c:pt idx="38">
                  <c:v>16.63565891472868</c:v>
                </c:pt>
                <c:pt idx="39">
                  <c:v>16.441860465116299</c:v>
                </c:pt>
                <c:pt idx="40">
                  <c:v>16.248062015503869</c:v>
                </c:pt>
                <c:pt idx="41">
                  <c:v>16.054263565891471</c:v>
                </c:pt>
                <c:pt idx="42">
                  <c:v>15.86046511627907</c:v>
                </c:pt>
                <c:pt idx="43">
                  <c:v>15.66666666666667</c:v>
                </c:pt>
                <c:pt idx="44">
                  <c:v>15.47286821705427</c:v>
                </c:pt>
                <c:pt idx="45">
                  <c:v>15.279069767441859</c:v>
                </c:pt>
                <c:pt idx="46">
                  <c:v>15.085271317829459</c:v>
                </c:pt>
                <c:pt idx="47">
                  <c:v>14.891472868217051</c:v>
                </c:pt>
                <c:pt idx="48">
                  <c:v>14.697674418604651</c:v>
                </c:pt>
                <c:pt idx="49">
                  <c:v>14.503875968992251</c:v>
                </c:pt>
                <c:pt idx="50">
                  <c:v>14.310077519379851</c:v>
                </c:pt>
                <c:pt idx="51">
                  <c:v>14.11627906976744</c:v>
                </c:pt>
                <c:pt idx="52">
                  <c:v>13.92248062015504</c:v>
                </c:pt>
                <c:pt idx="53">
                  <c:v>13.728682170542641</c:v>
                </c:pt>
                <c:pt idx="54">
                  <c:v>13.53488372093023</c:v>
                </c:pt>
                <c:pt idx="55">
                  <c:v>13.34108527131783</c:v>
                </c:pt>
                <c:pt idx="56">
                  <c:v>13.14728682170543</c:v>
                </c:pt>
                <c:pt idx="57">
                  <c:v>12.95348837209302</c:v>
                </c:pt>
                <c:pt idx="58">
                  <c:v>12.75968992248062</c:v>
                </c:pt>
                <c:pt idx="59">
                  <c:v>12.56589147286822</c:v>
                </c:pt>
                <c:pt idx="60">
                  <c:v>12.37209302325582</c:v>
                </c:pt>
                <c:pt idx="61">
                  <c:v>12.178294573643409</c:v>
                </c:pt>
                <c:pt idx="62">
                  <c:v>11.98449612403101</c:v>
                </c:pt>
                <c:pt idx="63">
                  <c:v>11.790697674418601</c:v>
                </c:pt>
                <c:pt idx="64">
                  <c:v>11.596899224806201</c:v>
                </c:pt>
                <c:pt idx="65">
                  <c:v>11.403100775193799</c:v>
                </c:pt>
                <c:pt idx="66">
                  <c:v>11.209302325581399</c:v>
                </c:pt>
                <c:pt idx="67">
                  <c:v>11.015503875968999</c:v>
                </c:pt>
                <c:pt idx="68">
                  <c:v>10.821705426356591</c:v>
                </c:pt>
                <c:pt idx="69">
                  <c:v>10.6279069767442</c:v>
                </c:pt>
                <c:pt idx="70">
                  <c:v>10.43410852713178</c:v>
                </c:pt>
                <c:pt idx="71">
                  <c:v>10.24031007751938</c:v>
                </c:pt>
                <c:pt idx="72">
                  <c:v>10.04651162790698</c:v>
                </c:pt>
              </c:numCache>
            </c:numRef>
          </c:cat>
          <c:val>
            <c:numRef>
              <c:f>'BUDJETTIRAJOITE (2)'!$C$5:$BA$5</c:f>
              <c:numCache>
                <c:formatCode>0</c:formatCode>
                <c:ptCount val="51"/>
                <c:pt idx="0">
                  <c:v>577.53</c:v>
                </c:pt>
                <c:pt idx="1">
                  <c:v>583.91999999999996</c:v>
                </c:pt>
                <c:pt idx="2">
                  <c:v>577</c:v>
                </c:pt>
                <c:pt idx="3">
                  <c:v>570.4</c:v>
                </c:pt>
                <c:pt idx="4">
                  <c:v>565.57000000000005</c:v>
                </c:pt>
                <c:pt idx="5">
                  <c:v>568.93000000000006</c:v>
                </c:pt>
                <c:pt idx="6">
                  <c:v>572.72</c:v>
                </c:pt>
                <c:pt idx="7">
                  <c:v>556.4</c:v>
                </c:pt>
                <c:pt idx="8">
                  <c:v>539.82999999999936</c:v>
                </c:pt>
                <c:pt idx="9">
                  <c:v>523.31999999999937</c:v>
                </c:pt>
                <c:pt idx="10">
                  <c:v>504.83</c:v>
                </c:pt>
                <c:pt idx="11">
                  <c:v>488.09</c:v>
                </c:pt>
                <c:pt idx="12">
                  <c:v>468.52</c:v>
                </c:pt>
                <c:pt idx="13">
                  <c:v>448.37</c:v>
                </c:pt>
                <c:pt idx="14">
                  <c:v>428.24</c:v>
                </c:pt>
                <c:pt idx="15">
                  <c:v>407.96</c:v>
                </c:pt>
                <c:pt idx="16">
                  <c:v>387.99</c:v>
                </c:pt>
                <c:pt idx="17">
                  <c:v>366.17</c:v>
                </c:pt>
                <c:pt idx="18">
                  <c:v>346.42999999999961</c:v>
                </c:pt>
                <c:pt idx="19">
                  <c:v>323.75</c:v>
                </c:pt>
                <c:pt idx="20">
                  <c:v>303.35000000000002</c:v>
                </c:pt>
                <c:pt idx="21">
                  <c:v>281.19</c:v>
                </c:pt>
                <c:pt idx="22">
                  <c:v>259.24</c:v>
                </c:pt>
                <c:pt idx="23">
                  <c:v>237.34</c:v>
                </c:pt>
                <c:pt idx="24">
                  <c:v>215.19</c:v>
                </c:pt>
                <c:pt idx="25">
                  <c:v>193.16</c:v>
                </c:pt>
                <c:pt idx="26">
                  <c:v>171.4</c:v>
                </c:pt>
                <c:pt idx="27">
                  <c:v>150.33000000000001</c:v>
                </c:pt>
                <c:pt idx="28">
                  <c:v>126.91</c:v>
                </c:pt>
                <c:pt idx="29">
                  <c:v>106.67</c:v>
                </c:pt>
                <c:pt idx="30">
                  <c:v>86.710000000000022</c:v>
                </c:pt>
                <c:pt idx="31">
                  <c:v>64.23</c:v>
                </c:pt>
                <c:pt idx="32">
                  <c:v>45.32</c:v>
                </c:pt>
                <c:pt idx="33">
                  <c:v>23.24</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numCache>
            </c:numRef>
          </c:val>
          <c:extLst>
            <c:ext xmlns:c16="http://schemas.microsoft.com/office/drawing/2014/chart" uri="{C3380CC4-5D6E-409C-BE32-E72D297353CC}">
              <c16:uniqueId val="{00000002-F405-E14A-A227-2BB0D6351C70}"/>
            </c:ext>
          </c:extLst>
        </c:ser>
        <c:ser>
          <c:idx val="0"/>
          <c:order val="2"/>
          <c:tx>
            <c:strRef>
              <c:f>'BUDJETTIRAJOITE (2)'!$B$4</c:f>
              <c:strCache>
                <c:ptCount val="1"/>
                <c:pt idx="0">
                  <c:v>Asumistuki</c:v>
                </c:pt>
              </c:strCache>
            </c:strRef>
          </c:tx>
          <c:spPr>
            <a:solidFill>
              <a:schemeClr val="accent1">
                <a:alpha val="20000"/>
              </a:schemeClr>
            </a:solidFill>
          </c:spPr>
          <c:cat>
            <c:numRef>
              <c:f>'BUDJETTIRAJOITE (2)'!$C$3:$BW$3</c:f>
              <c:numCache>
                <c:formatCode>General</c:formatCode>
                <c:ptCount val="73"/>
                <c:pt idx="0">
                  <c:v>24</c:v>
                </c:pt>
                <c:pt idx="1">
                  <c:v>23.806201550387591</c:v>
                </c:pt>
                <c:pt idx="2">
                  <c:v>23.61240310077519</c:v>
                </c:pt>
                <c:pt idx="3">
                  <c:v>23.418604651162781</c:v>
                </c:pt>
                <c:pt idx="4">
                  <c:v>23.22480620155039</c:v>
                </c:pt>
                <c:pt idx="5">
                  <c:v>23.031007751937981</c:v>
                </c:pt>
                <c:pt idx="6">
                  <c:v>22.837209302325579</c:v>
                </c:pt>
                <c:pt idx="7">
                  <c:v>22.643410852713171</c:v>
                </c:pt>
                <c:pt idx="8">
                  <c:v>22.449612403100769</c:v>
                </c:pt>
                <c:pt idx="9">
                  <c:v>22.255813953488371</c:v>
                </c:pt>
                <c:pt idx="10">
                  <c:v>22.062015503875969</c:v>
                </c:pt>
                <c:pt idx="11">
                  <c:v>21.86821705426356</c:v>
                </c:pt>
                <c:pt idx="12">
                  <c:v>21.674418604651169</c:v>
                </c:pt>
                <c:pt idx="13">
                  <c:v>21.480620155038761</c:v>
                </c:pt>
                <c:pt idx="14">
                  <c:v>21.286821705426352</c:v>
                </c:pt>
                <c:pt idx="15">
                  <c:v>21.09302325581395</c:v>
                </c:pt>
                <c:pt idx="16">
                  <c:v>20.899224806201541</c:v>
                </c:pt>
                <c:pt idx="17">
                  <c:v>20.705426356589079</c:v>
                </c:pt>
                <c:pt idx="18">
                  <c:v>20.511627906976742</c:v>
                </c:pt>
                <c:pt idx="19">
                  <c:v>20.31782945736434</c:v>
                </c:pt>
                <c:pt idx="20">
                  <c:v>20.124031007751931</c:v>
                </c:pt>
                <c:pt idx="21">
                  <c:v>19.930232558139519</c:v>
                </c:pt>
                <c:pt idx="22">
                  <c:v>19.736434108527121</c:v>
                </c:pt>
                <c:pt idx="23">
                  <c:v>19.54263565891473</c:v>
                </c:pt>
                <c:pt idx="24">
                  <c:v>19.348837209302321</c:v>
                </c:pt>
                <c:pt idx="25">
                  <c:v>19.15503875968993</c:v>
                </c:pt>
                <c:pt idx="26">
                  <c:v>18.961240310077521</c:v>
                </c:pt>
                <c:pt idx="27">
                  <c:v>18.767441860465109</c:v>
                </c:pt>
                <c:pt idx="28">
                  <c:v>18.573643410852711</c:v>
                </c:pt>
                <c:pt idx="29">
                  <c:v>18.379844961240309</c:v>
                </c:pt>
                <c:pt idx="30">
                  <c:v>18.186046511627879</c:v>
                </c:pt>
                <c:pt idx="31">
                  <c:v>17.992248062015509</c:v>
                </c:pt>
                <c:pt idx="32">
                  <c:v>17.798449612403079</c:v>
                </c:pt>
                <c:pt idx="33">
                  <c:v>17.604651162790699</c:v>
                </c:pt>
                <c:pt idx="34">
                  <c:v>17.41085271317829</c:v>
                </c:pt>
                <c:pt idx="35">
                  <c:v>17.217054263565888</c:v>
                </c:pt>
                <c:pt idx="36">
                  <c:v>17.023255813953501</c:v>
                </c:pt>
                <c:pt idx="37">
                  <c:v>16.829457364341081</c:v>
                </c:pt>
                <c:pt idx="38">
                  <c:v>16.63565891472868</c:v>
                </c:pt>
                <c:pt idx="39">
                  <c:v>16.441860465116299</c:v>
                </c:pt>
                <c:pt idx="40">
                  <c:v>16.248062015503869</c:v>
                </c:pt>
                <c:pt idx="41">
                  <c:v>16.054263565891471</c:v>
                </c:pt>
                <c:pt idx="42">
                  <c:v>15.86046511627907</c:v>
                </c:pt>
                <c:pt idx="43">
                  <c:v>15.66666666666667</c:v>
                </c:pt>
                <c:pt idx="44">
                  <c:v>15.47286821705427</c:v>
                </c:pt>
                <c:pt idx="45">
                  <c:v>15.279069767441859</c:v>
                </c:pt>
                <c:pt idx="46">
                  <c:v>15.085271317829459</c:v>
                </c:pt>
                <c:pt idx="47">
                  <c:v>14.891472868217051</c:v>
                </c:pt>
                <c:pt idx="48">
                  <c:v>14.697674418604651</c:v>
                </c:pt>
                <c:pt idx="49">
                  <c:v>14.503875968992251</c:v>
                </c:pt>
                <c:pt idx="50">
                  <c:v>14.310077519379851</c:v>
                </c:pt>
                <c:pt idx="51">
                  <c:v>14.11627906976744</c:v>
                </c:pt>
                <c:pt idx="52">
                  <c:v>13.92248062015504</c:v>
                </c:pt>
                <c:pt idx="53">
                  <c:v>13.728682170542641</c:v>
                </c:pt>
                <c:pt idx="54">
                  <c:v>13.53488372093023</c:v>
                </c:pt>
                <c:pt idx="55">
                  <c:v>13.34108527131783</c:v>
                </c:pt>
                <c:pt idx="56">
                  <c:v>13.14728682170543</c:v>
                </c:pt>
                <c:pt idx="57">
                  <c:v>12.95348837209302</c:v>
                </c:pt>
                <c:pt idx="58">
                  <c:v>12.75968992248062</c:v>
                </c:pt>
                <c:pt idx="59">
                  <c:v>12.56589147286822</c:v>
                </c:pt>
                <c:pt idx="60">
                  <c:v>12.37209302325582</c:v>
                </c:pt>
                <c:pt idx="61">
                  <c:v>12.178294573643409</c:v>
                </c:pt>
                <c:pt idx="62">
                  <c:v>11.98449612403101</c:v>
                </c:pt>
                <c:pt idx="63">
                  <c:v>11.790697674418601</c:v>
                </c:pt>
                <c:pt idx="64">
                  <c:v>11.596899224806201</c:v>
                </c:pt>
                <c:pt idx="65">
                  <c:v>11.403100775193799</c:v>
                </c:pt>
                <c:pt idx="66">
                  <c:v>11.209302325581399</c:v>
                </c:pt>
                <c:pt idx="67">
                  <c:v>11.015503875968999</c:v>
                </c:pt>
                <c:pt idx="68">
                  <c:v>10.821705426356591</c:v>
                </c:pt>
                <c:pt idx="69">
                  <c:v>10.6279069767442</c:v>
                </c:pt>
                <c:pt idx="70">
                  <c:v>10.43410852713178</c:v>
                </c:pt>
                <c:pt idx="71">
                  <c:v>10.24031007751938</c:v>
                </c:pt>
                <c:pt idx="72">
                  <c:v>10.04651162790698</c:v>
                </c:pt>
              </c:numCache>
            </c:numRef>
          </c:cat>
          <c:val>
            <c:numRef>
              <c:f>'BUDJETTIRAJOITE (2)'!$C$4:$BA$4</c:f>
              <c:numCache>
                <c:formatCode>0</c:formatCode>
                <c:ptCount val="51"/>
                <c:pt idx="0">
                  <c:v>328.8</c:v>
                </c:pt>
                <c:pt idx="1">
                  <c:v>328.16</c:v>
                </c:pt>
                <c:pt idx="2">
                  <c:v>327.52</c:v>
                </c:pt>
                <c:pt idx="3">
                  <c:v>326.88</c:v>
                </c:pt>
                <c:pt idx="4">
                  <c:v>325.92</c:v>
                </c:pt>
                <c:pt idx="5">
                  <c:v>325.27999999999992</c:v>
                </c:pt>
                <c:pt idx="6">
                  <c:v>324.64</c:v>
                </c:pt>
                <c:pt idx="7">
                  <c:v>316</c:v>
                </c:pt>
                <c:pt idx="8">
                  <c:v>307.36</c:v>
                </c:pt>
                <c:pt idx="9">
                  <c:v>298.72000000000003</c:v>
                </c:pt>
                <c:pt idx="10">
                  <c:v>290.08</c:v>
                </c:pt>
                <c:pt idx="11">
                  <c:v>281.44</c:v>
                </c:pt>
                <c:pt idx="12">
                  <c:v>272.8</c:v>
                </c:pt>
                <c:pt idx="13">
                  <c:v>264.16000000000008</c:v>
                </c:pt>
                <c:pt idx="14">
                  <c:v>255.52</c:v>
                </c:pt>
                <c:pt idx="15">
                  <c:v>246.88</c:v>
                </c:pt>
                <c:pt idx="16">
                  <c:v>238.24</c:v>
                </c:pt>
                <c:pt idx="17">
                  <c:v>229.28</c:v>
                </c:pt>
                <c:pt idx="18">
                  <c:v>220.64</c:v>
                </c:pt>
                <c:pt idx="19">
                  <c:v>212</c:v>
                </c:pt>
                <c:pt idx="20">
                  <c:v>203.36</c:v>
                </c:pt>
                <c:pt idx="21">
                  <c:v>194.72</c:v>
                </c:pt>
                <c:pt idx="22">
                  <c:v>186.08</c:v>
                </c:pt>
                <c:pt idx="23">
                  <c:v>177.44</c:v>
                </c:pt>
                <c:pt idx="24">
                  <c:v>168.8</c:v>
                </c:pt>
                <c:pt idx="25">
                  <c:v>160.16</c:v>
                </c:pt>
                <c:pt idx="26">
                  <c:v>151.52000000000001</c:v>
                </c:pt>
                <c:pt idx="27">
                  <c:v>142.88</c:v>
                </c:pt>
                <c:pt idx="28">
                  <c:v>133.91999999999999</c:v>
                </c:pt>
                <c:pt idx="29">
                  <c:v>125.28</c:v>
                </c:pt>
                <c:pt idx="30">
                  <c:v>116.64</c:v>
                </c:pt>
                <c:pt idx="31">
                  <c:v>108</c:v>
                </c:pt>
                <c:pt idx="32">
                  <c:v>99.36</c:v>
                </c:pt>
                <c:pt idx="33">
                  <c:v>90.72</c:v>
                </c:pt>
                <c:pt idx="34">
                  <c:v>83.679999999999978</c:v>
                </c:pt>
                <c:pt idx="35">
                  <c:v>67.040000000000006</c:v>
                </c:pt>
                <c:pt idx="36">
                  <c:v>50.4</c:v>
                </c:pt>
                <c:pt idx="37">
                  <c:v>33.76</c:v>
                </c:pt>
                <c:pt idx="38">
                  <c:v>17.12</c:v>
                </c:pt>
                <c:pt idx="39">
                  <c:v>0</c:v>
                </c:pt>
                <c:pt idx="40">
                  <c:v>0</c:v>
                </c:pt>
                <c:pt idx="41">
                  <c:v>0</c:v>
                </c:pt>
                <c:pt idx="42">
                  <c:v>0</c:v>
                </c:pt>
                <c:pt idx="43">
                  <c:v>0</c:v>
                </c:pt>
                <c:pt idx="44">
                  <c:v>0</c:v>
                </c:pt>
                <c:pt idx="45">
                  <c:v>0</c:v>
                </c:pt>
                <c:pt idx="46">
                  <c:v>0</c:v>
                </c:pt>
                <c:pt idx="47">
                  <c:v>0</c:v>
                </c:pt>
                <c:pt idx="48">
                  <c:v>0</c:v>
                </c:pt>
                <c:pt idx="49">
                  <c:v>0</c:v>
                </c:pt>
                <c:pt idx="50">
                  <c:v>0</c:v>
                </c:pt>
              </c:numCache>
            </c:numRef>
          </c:val>
          <c:extLst>
            <c:ext xmlns:c16="http://schemas.microsoft.com/office/drawing/2014/chart" uri="{C3380CC4-5D6E-409C-BE32-E72D297353CC}">
              <c16:uniqueId val="{00000001-F405-E14A-A227-2BB0D6351C70}"/>
            </c:ext>
          </c:extLst>
        </c:ser>
        <c:dLbls>
          <c:showLegendKey val="0"/>
          <c:showVal val="0"/>
          <c:showCatName val="0"/>
          <c:showSerName val="0"/>
          <c:showPercent val="0"/>
          <c:showBubbleSize val="0"/>
        </c:dLbls>
        <c:axId val="2073267272"/>
        <c:axId val="2073235288"/>
      </c:areaChart>
      <c:catAx>
        <c:axId val="2073267272"/>
        <c:scaling>
          <c:orientation val="maxMin"/>
        </c:scaling>
        <c:delete val="0"/>
        <c:axPos val="b"/>
        <c:majorGridlines>
          <c:spPr>
            <a:ln w="3175">
              <a:solidFill>
                <a:schemeClr val="bg2">
                  <a:lumMod val="60000"/>
                  <a:lumOff val="40000"/>
                </a:schemeClr>
              </a:solidFill>
            </a:ln>
          </c:spPr>
        </c:majorGridlines>
        <c:title>
          <c:tx>
            <c:rich>
              <a:bodyPr/>
              <a:lstStyle/>
              <a:p>
                <a:pPr>
                  <a:defRPr sz="1400" b="0"/>
                </a:pPr>
                <a:r>
                  <a:rPr lang="en-US" sz="1400" b="0" baseline="0" dirty="0"/>
                  <a:t> free time per day</a:t>
                </a:r>
                <a:endParaRPr lang="en-US" sz="1400" b="0" dirty="0"/>
              </a:p>
            </c:rich>
          </c:tx>
          <c:overlay val="0"/>
        </c:title>
        <c:numFmt formatCode="#,##0" sourceLinked="0"/>
        <c:majorTickMark val="out"/>
        <c:minorTickMark val="none"/>
        <c:tickLblPos val="nextTo"/>
        <c:crossAx val="2073235288"/>
        <c:crosses val="autoZero"/>
        <c:auto val="1"/>
        <c:lblAlgn val="ctr"/>
        <c:lblOffset val="100"/>
        <c:tickLblSkip val="5"/>
        <c:tickMarkSkip val="5"/>
        <c:noMultiLvlLbl val="0"/>
      </c:catAx>
      <c:valAx>
        <c:axId val="2073235288"/>
        <c:scaling>
          <c:orientation val="minMax"/>
          <c:max val="3800"/>
          <c:min val="0"/>
        </c:scaling>
        <c:delete val="0"/>
        <c:axPos val="r"/>
        <c:majorGridlines>
          <c:spPr>
            <a:ln w="3175">
              <a:solidFill>
                <a:schemeClr val="bg2">
                  <a:lumMod val="60000"/>
                  <a:lumOff val="40000"/>
                </a:schemeClr>
              </a:solidFill>
            </a:ln>
          </c:spPr>
        </c:majorGridlines>
        <c:title>
          <c:tx>
            <c:rich>
              <a:bodyPr rot="-5400000" vert="horz"/>
              <a:lstStyle/>
              <a:p>
                <a:pPr>
                  <a:defRPr sz="1600" b="0"/>
                </a:pPr>
                <a:r>
                  <a:rPr lang="fi-FI" sz="1600" b="0" baseline="0" dirty="0" err="1"/>
                  <a:t>disposable</a:t>
                </a:r>
                <a:r>
                  <a:rPr lang="fi-FI" sz="1600" b="0" baseline="0" dirty="0"/>
                  <a:t> </a:t>
                </a:r>
                <a:r>
                  <a:rPr lang="fi-FI" sz="1600" b="0" baseline="0" dirty="0" err="1"/>
                  <a:t>income</a:t>
                </a:r>
                <a:r>
                  <a:rPr lang="fi-FI" sz="1600" b="0" dirty="0"/>
                  <a:t>, €/</a:t>
                </a:r>
                <a:r>
                  <a:rPr lang="fi-FI" sz="1600" b="0" dirty="0" err="1"/>
                  <a:t>month</a:t>
                </a:r>
                <a:endParaRPr lang="fi-FI" sz="1600" b="0" dirty="0"/>
              </a:p>
            </c:rich>
          </c:tx>
          <c:layout>
            <c:manualLayout>
              <c:xMode val="edge"/>
              <c:yMode val="edge"/>
              <c:x val="1.6585426821647299E-2"/>
              <c:y val="0.24271003664478"/>
            </c:manualLayout>
          </c:layout>
          <c:overlay val="0"/>
        </c:title>
        <c:numFmt formatCode="0" sourceLinked="1"/>
        <c:majorTickMark val="out"/>
        <c:minorTickMark val="none"/>
        <c:tickLblPos val="high"/>
        <c:crossAx val="2073267272"/>
        <c:crossesAt val="1"/>
        <c:crossBetween val="midCat"/>
        <c:majorUnit val="250"/>
      </c:valAx>
      <c:spPr>
        <a:noFill/>
        <a:ln w="25400">
          <a:noFill/>
        </a:ln>
      </c:spPr>
    </c:plotArea>
    <c:plotVisOnly val="1"/>
    <c:dispBlanksAs val="zero"/>
    <c:showDLblsOverMax val="0"/>
  </c:chart>
  <c:spPr>
    <a:ln>
      <a:no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589716883309"/>
          <c:y val="4.9934498018738699E-2"/>
          <c:w val="0.71639913273525202"/>
          <c:h val="0.73283246305965999"/>
        </c:manualLayout>
      </c:layout>
      <c:lineChart>
        <c:grouping val="standard"/>
        <c:varyColors val="0"/>
        <c:ser>
          <c:idx val="0"/>
          <c:order val="0"/>
          <c:tx>
            <c:strRef>
              <c:f>Sheet1!$B$1</c:f>
              <c:strCache>
                <c:ptCount val="1"/>
                <c:pt idx="0">
                  <c:v>Consumption</c:v>
                </c:pt>
              </c:strCache>
            </c:strRef>
          </c:tx>
          <c:spPr>
            <a:ln w="19050">
              <a:solidFill>
                <a:schemeClr val="accent2"/>
              </a:solidFill>
            </a:ln>
          </c:spPr>
          <c:marker>
            <c:symbol val="none"/>
          </c:marker>
          <c:cat>
            <c:numRef>
              <c:f>Sheet1!$A$2:$A$10</c:f>
              <c:numCache>
                <c:formatCode>General</c:formatCode>
                <c:ptCount val="9"/>
                <c:pt idx="0">
                  <c:v>8</c:v>
                </c:pt>
                <c:pt idx="1">
                  <c:v>10</c:v>
                </c:pt>
                <c:pt idx="2">
                  <c:v>12</c:v>
                </c:pt>
                <c:pt idx="3">
                  <c:v>14</c:v>
                </c:pt>
                <c:pt idx="4">
                  <c:v>16</c:v>
                </c:pt>
                <c:pt idx="5">
                  <c:v>18</c:v>
                </c:pt>
                <c:pt idx="6">
                  <c:v>20</c:v>
                </c:pt>
                <c:pt idx="7">
                  <c:v>22</c:v>
                </c:pt>
                <c:pt idx="8">
                  <c:v>24</c:v>
                </c:pt>
              </c:numCache>
            </c:numRef>
          </c:cat>
          <c:val>
            <c:numRef>
              <c:f>Sheet1!$B$2:$B$10</c:f>
              <c:numCache>
                <c:formatCode>General</c:formatCode>
                <c:ptCount val="9"/>
                <c:pt idx="0">
                  <c:v>240</c:v>
                </c:pt>
                <c:pt idx="1">
                  <c:v>210</c:v>
                </c:pt>
                <c:pt idx="2">
                  <c:v>180</c:v>
                </c:pt>
                <c:pt idx="3">
                  <c:v>150</c:v>
                </c:pt>
                <c:pt idx="4">
                  <c:v>120</c:v>
                </c:pt>
                <c:pt idx="5">
                  <c:v>90</c:v>
                </c:pt>
                <c:pt idx="6">
                  <c:v>60</c:v>
                </c:pt>
                <c:pt idx="7">
                  <c:v>30</c:v>
                </c:pt>
                <c:pt idx="8">
                  <c:v>0</c:v>
                </c:pt>
              </c:numCache>
            </c:numRef>
          </c:val>
          <c:smooth val="0"/>
          <c:extLst>
            <c:ext xmlns:c16="http://schemas.microsoft.com/office/drawing/2014/chart" uri="{C3380CC4-5D6E-409C-BE32-E72D297353CC}">
              <c16:uniqueId val="{00000000-3381-2347-BE23-AF3601A7429B}"/>
            </c:ext>
          </c:extLst>
        </c:ser>
        <c:dLbls>
          <c:showLegendKey val="0"/>
          <c:showVal val="0"/>
          <c:showCatName val="0"/>
          <c:showSerName val="0"/>
          <c:showPercent val="0"/>
          <c:showBubbleSize val="0"/>
        </c:dLbls>
        <c:smooth val="0"/>
        <c:axId val="2127137448"/>
        <c:axId val="2127060824"/>
      </c:lineChart>
      <c:catAx>
        <c:axId val="2127137448"/>
        <c:scaling>
          <c:orientation val="minMax"/>
        </c:scaling>
        <c:delete val="0"/>
        <c:axPos val="b"/>
        <c:title>
          <c:tx>
            <c:rich>
              <a:bodyPr/>
              <a:lstStyle/>
              <a:p>
                <a:pPr>
                  <a:defRPr lang="en-GB"/>
                </a:pPr>
                <a:r>
                  <a:rPr lang="en-GB" sz="1600" b="0" dirty="0"/>
                  <a:t>Free time</a:t>
                </a:r>
              </a:p>
            </c:rich>
          </c:tx>
          <c:layout>
            <c:manualLayout>
              <c:xMode val="edge"/>
              <c:yMode val="edge"/>
              <c:x val="0.49568155621597598"/>
              <c:y val="0.8765043020761405"/>
            </c:manualLayout>
          </c:layout>
          <c:overlay val="0"/>
        </c:title>
        <c:numFmt formatCode="General" sourceLinked="1"/>
        <c:majorTickMark val="out"/>
        <c:minorTickMark val="none"/>
        <c:tickLblPos val="nextTo"/>
        <c:txPr>
          <a:bodyPr/>
          <a:lstStyle/>
          <a:p>
            <a:pPr>
              <a:defRPr lang="en-GB"/>
            </a:pPr>
            <a:endParaRPr lang="en-FI"/>
          </a:p>
        </c:txPr>
        <c:crossAx val="2127060824"/>
        <c:crosses val="autoZero"/>
        <c:auto val="1"/>
        <c:lblAlgn val="ctr"/>
        <c:lblOffset val="100"/>
        <c:noMultiLvlLbl val="0"/>
      </c:catAx>
      <c:valAx>
        <c:axId val="2127060824"/>
        <c:scaling>
          <c:orientation val="minMax"/>
          <c:max val="300"/>
        </c:scaling>
        <c:delete val="0"/>
        <c:axPos val="l"/>
        <c:majorGridlines>
          <c:spPr>
            <a:ln>
              <a:noFill/>
            </a:ln>
          </c:spPr>
        </c:majorGridlines>
        <c:title>
          <c:tx>
            <c:rich>
              <a:bodyPr rot="-5400000" vert="horz"/>
              <a:lstStyle/>
              <a:p>
                <a:pPr>
                  <a:defRPr lang="en-GB" sz="1600" b="0"/>
                </a:pPr>
                <a:r>
                  <a:rPr lang="en-GB" sz="1600" b="0" baseline="0" dirty="0"/>
                  <a:t>consumption (€)</a:t>
                </a:r>
                <a:endParaRPr lang="en-GB" sz="1600" b="0" dirty="0"/>
              </a:p>
            </c:rich>
          </c:tx>
          <c:layout>
            <c:manualLayout>
              <c:xMode val="edge"/>
              <c:yMode val="edge"/>
              <c:x val="5.6833442117542488E-2"/>
              <c:y val="0.27962030021935735"/>
            </c:manualLayout>
          </c:layout>
          <c:overlay val="0"/>
        </c:title>
        <c:numFmt formatCode="General" sourceLinked="0"/>
        <c:majorTickMark val="out"/>
        <c:minorTickMark val="none"/>
        <c:tickLblPos val="nextTo"/>
        <c:txPr>
          <a:bodyPr/>
          <a:lstStyle/>
          <a:p>
            <a:pPr>
              <a:defRPr lang="en-GB"/>
            </a:pPr>
            <a:endParaRPr lang="en-FI"/>
          </a:p>
        </c:txPr>
        <c:crossAx val="2127137448"/>
        <c:crosses val="autoZero"/>
        <c:crossBetween val="midCat"/>
      </c:valAx>
    </c:plotArea>
    <c:plotVisOnly val="1"/>
    <c:dispBlanksAs val="gap"/>
    <c:showDLblsOverMax val="0"/>
  </c:chart>
  <c:txPr>
    <a:bodyPr/>
    <a:lstStyle/>
    <a:p>
      <a:pPr>
        <a:defRPr sz="1800"/>
      </a:pPr>
      <a:endParaRPr lang="en-FI"/>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589716883309"/>
          <c:y val="4.9934498018738699E-2"/>
          <c:w val="0.71639913273525202"/>
          <c:h val="0.73283246305965999"/>
        </c:manualLayout>
      </c:layout>
      <c:lineChart>
        <c:grouping val="standard"/>
        <c:varyColors val="0"/>
        <c:ser>
          <c:idx val="0"/>
          <c:order val="0"/>
          <c:tx>
            <c:strRef>
              <c:f>Sheet1!$B$1</c:f>
              <c:strCache>
                <c:ptCount val="1"/>
                <c:pt idx="0">
                  <c:v>Consumption</c:v>
                </c:pt>
              </c:strCache>
            </c:strRef>
          </c:tx>
          <c:spPr>
            <a:ln w="19050">
              <a:solidFill>
                <a:schemeClr val="accent2"/>
              </a:solidFill>
            </a:ln>
          </c:spPr>
          <c:marker>
            <c:symbol val="none"/>
          </c:marker>
          <c:cat>
            <c:numRef>
              <c:f>Sheet1!$A$2:$A$10</c:f>
              <c:numCache>
                <c:formatCode>General</c:formatCode>
                <c:ptCount val="9"/>
                <c:pt idx="0">
                  <c:v>8</c:v>
                </c:pt>
                <c:pt idx="1">
                  <c:v>10</c:v>
                </c:pt>
                <c:pt idx="2">
                  <c:v>12</c:v>
                </c:pt>
                <c:pt idx="3">
                  <c:v>14</c:v>
                </c:pt>
                <c:pt idx="4">
                  <c:v>16</c:v>
                </c:pt>
                <c:pt idx="5">
                  <c:v>18</c:v>
                </c:pt>
                <c:pt idx="6">
                  <c:v>20</c:v>
                </c:pt>
                <c:pt idx="7">
                  <c:v>22</c:v>
                </c:pt>
                <c:pt idx="8">
                  <c:v>24</c:v>
                </c:pt>
              </c:numCache>
            </c:numRef>
          </c:cat>
          <c:val>
            <c:numRef>
              <c:f>Sheet1!$B$2:$B$10</c:f>
              <c:numCache>
                <c:formatCode>General</c:formatCode>
                <c:ptCount val="9"/>
                <c:pt idx="0">
                  <c:v>240</c:v>
                </c:pt>
                <c:pt idx="1">
                  <c:v>210</c:v>
                </c:pt>
                <c:pt idx="2">
                  <c:v>180</c:v>
                </c:pt>
                <c:pt idx="3">
                  <c:v>150</c:v>
                </c:pt>
                <c:pt idx="4">
                  <c:v>120</c:v>
                </c:pt>
                <c:pt idx="5">
                  <c:v>90</c:v>
                </c:pt>
                <c:pt idx="6">
                  <c:v>60</c:v>
                </c:pt>
                <c:pt idx="7">
                  <c:v>30</c:v>
                </c:pt>
                <c:pt idx="8">
                  <c:v>0</c:v>
                </c:pt>
              </c:numCache>
            </c:numRef>
          </c:val>
          <c:smooth val="0"/>
          <c:extLst>
            <c:ext xmlns:c16="http://schemas.microsoft.com/office/drawing/2014/chart" uri="{C3380CC4-5D6E-409C-BE32-E72D297353CC}">
              <c16:uniqueId val="{00000000-599D-B44B-9865-83499F117B46}"/>
            </c:ext>
          </c:extLst>
        </c:ser>
        <c:dLbls>
          <c:showLegendKey val="0"/>
          <c:showVal val="0"/>
          <c:showCatName val="0"/>
          <c:showSerName val="0"/>
          <c:showPercent val="0"/>
          <c:showBubbleSize val="0"/>
        </c:dLbls>
        <c:smooth val="0"/>
        <c:axId val="-2144983048"/>
        <c:axId val="-2144883368"/>
      </c:lineChart>
      <c:catAx>
        <c:axId val="-2144983048"/>
        <c:scaling>
          <c:orientation val="minMax"/>
        </c:scaling>
        <c:delete val="0"/>
        <c:axPos val="b"/>
        <c:title>
          <c:tx>
            <c:rich>
              <a:bodyPr/>
              <a:lstStyle/>
              <a:p>
                <a:pPr>
                  <a:defRPr lang="en-GB"/>
                </a:pPr>
                <a:r>
                  <a:rPr lang="en-GB" sz="1600" b="0" dirty="0"/>
                  <a:t>Free</a:t>
                </a:r>
                <a:r>
                  <a:rPr lang="en-GB" sz="1600" b="0" baseline="0" dirty="0"/>
                  <a:t> time</a:t>
                </a:r>
                <a:endParaRPr lang="en-GB" sz="1600" b="0" dirty="0"/>
              </a:p>
            </c:rich>
          </c:tx>
          <c:overlay val="0"/>
        </c:title>
        <c:numFmt formatCode="General" sourceLinked="1"/>
        <c:majorTickMark val="out"/>
        <c:minorTickMark val="none"/>
        <c:tickLblPos val="nextTo"/>
        <c:txPr>
          <a:bodyPr/>
          <a:lstStyle/>
          <a:p>
            <a:pPr>
              <a:defRPr lang="en-GB"/>
            </a:pPr>
            <a:endParaRPr lang="en-FI"/>
          </a:p>
        </c:txPr>
        <c:crossAx val="-2144883368"/>
        <c:crosses val="autoZero"/>
        <c:auto val="1"/>
        <c:lblAlgn val="ctr"/>
        <c:lblOffset val="100"/>
        <c:noMultiLvlLbl val="0"/>
      </c:catAx>
      <c:valAx>
        <c:axId val="-2144883368"/>
        <c:scaling>
          <c:orientation val="minMax"/>
          <c:max val="300"/>
        </c:scaling>
        <c:delete val="0"/>
        <c:axPos val="l"/>
        <c:majorGridlines>
          <c:spPr>
            <a:ln>
              <a:noFill/>
            </a:ln>
          </c:spPr>
        </c:majorGridlines>
        <c:title>
          <c:tx>
            <c:rich>
              <a:bodyPr rot="-5400000" vert="horz"/>
              <a:lstStyle/>
              <a:p>
                <a:pPr>
                  <a:defRPr lang="en-GB" sz="1600" b="0"/>
                </a:pPr>
                <a:r>
                  <a:rPr lang="en-GB" sz="1600" b="0" baseline="0" dirty="0"/>
                  <a:t>consumption (€)</a:t>
                </a:r>
                <a:endParaRPr lang="en-GB" sz="1600" b="0" dirty="0"/>
              </a:p>
            </c:rich>
          </c:tx>
          <c:layout>
            <c:manualLayout>
              <c:xMode val="edge"/>
              <c:yMode val="edge"/>
              <c:x val="8.1084161944969105E-2"/>
              <c:y val="0.27962036476233798"/>
            </c:manualLayout>
          </c:layout>
          <c:overlay val="0"/>
        </c:title>
        <c:numFmt formatCode="General" sourceLinked="0"/>
        <c:majorTickMark val="out"/>
        <c:minorTickMark val="none"/>
        <c:tickLblPos val="nextTo"/>
        <c:txPr>
          <a:bodyPr/>
          <a:lstStyle/>
          <a:p>
            <a:pPr>
              <a:defRPr lang="en-GB"/>
            </a:pPr>
            <a:endParaRPr lang="en-FI"/>
          </a:p>
        </c:txPr>
        <c:crossAx val="-2144983048"/>
        <c:crosses val="autoZero"/>
        <c:crossBetween val="midCat"/>
      </c:valAx>
    </c:plotArea>
    <c:plotVisOnly val="1"/>
    <c:dispBlanksAs val="gap"/>
    <c:showDLblsOverMax val="0"/>
  </c:chart>
  <c:txPr>
    <a:bodyPr/>
    <a:lstStyle/>
    <a:p>
      <a:pPr>
        <a:defRPr sz="1800"/>
      </a:pPr>
      <a:endParaRPr lang="en-FI"/>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589716883309"/>
          <c:y val="4.9934498018738699E-2"/>
          <c:w val="0.71639913273525202"/>
          <c:h val="0.73283246305965999"/>
        </c:manualLayout>
      </c:layout>
      <c:lineChart>
        <c:grouping val="standard"/>
        <c:varyColors val="0"/>
        <c:ser>
          <c:idx val="0"/>
          <c:order val="0"/>
          <c:tx>
            <c:strRef>
              <c:f>Sheet1!$B$1</c:f>
              <c:strCache>
                <c:ptCount val="1"/>
                <c:pt idx="0">
                  <c:v>Consumption</c:v>
                </c:pt>
              </c:strCache>
            </c:strRef>
          </c:tx>
          <c:spPr>
            <a:ln w="19050">
              <a:solidFill>
                <a:schemeClr val="accent2"/>
              </a:solidFill>
            </a:ln>
          </c:spPr>
          <c:marker>
            <c:symbol val="none"/>
          </c:marker>
          <c:cat>
            <c:numRef>
              <c:f>Sheet1!$A$2:$A$10</c:f>
              <c:numCache>
                <c:formatCode>General</c:formatCode>
                <c:ptCount val="9"/>
                <c:pt idx="0">
                  <c:v>8</c:v>
                </c:pt>
                <c:pt idx="1">
                  <c:v>10</c:v>
                </c:pt>
                <c:pt idx="2">
                  <c:v>12</c:v>
                </c:pt>
                <c:pt idx="3">
                  <c:v>14</c:v>
                </c:pt>
                <c:pt idx="4">
                  <c:v>16</c:v>
                </c:pt>
                <c:pt idx="5">
                  <c:v>18</c:v>
                </c:pt>
                <c:pt idx="6">
                  <c:v>20</c:v>
                </c:pt>
                <c:pt idx="7">
                  <c:v>22</c:v>
                </c:pt>
                <c:pt idx="8">
                  <c:v>24</c:v>
                </c:pt>
              </c:numCache>
            </c:numRef>
          </c:cat>
          <c:val>
            <c:numRef>
              <c:f>Sheet1!$B$2:$B$10</c:f>
              <c:numCache>
                <c:formatCode>General</c:formatCode>
                <c:ptCount val="9"/>
                <c:pt idx="0">
                  <c:v>240</c:v>
                </c:pt>
                <c:pt idx="1">
                  <c:v>210</c:v>
                </c:pt>
                <c:pt idx="2">
                  <c:v>180</c:v>
                </c:pt>
                <c:pt idx="3">
                  <c:v>150</c:v>
                </c:pt>
                <c:pt idx="4">
                  <c:v>120</c:v>
                </c:pt>
                <c:pt idx="5">
                  <c:v>90</c:v>
                </c:pt>
                <c:pt idx="6">
                  <c:v>60</c:v>
                </c:pt>
                <c:pt idx="7">
                  <c:v>30</c:v>
                </c:pt>
                <c:pt idx="8">
                  <c:v>0</c:v>
                </c:pt>
              </c:numCache>
            </c:numRef>
          </c:val>
          <c:smooth val="0"/>
          <c:extLst>
            <c:ext xmlns:c16="http://schemas.microsoft.com/office/drawing/2014/chart" uri="{C3380CC4-5D6E-409C-BE32-E72D297353CC}">
              <c16:uniqueId val="{00000000-599D-B44B-9865-83499F117B46}"/>
            </c:ext>
          </c:extLst>
        </c:ser>
        <c:dLbls>
          <c:showLegendKey val="0"/>
          <c:showVal val="0"/>
          <c:showCatName val="0"/>
          <c:showSerName val="0"/>
          <c:showPercent val="0"/>
          <c:showBubbleSize val="0"/>
        </c:dLbls>
        <c:smooth val="0"/>
        <c:axId val="-2146369448"/>
        <c:axId val="-2145222504"/>
      </c:lineChart>
      <c:catAx>
        <c:axId val="-2146369448"/>
        <c:scaling>
          <c:orientation val="minMax"/>
        </c:scaling>
        <c:delete val="0"/>
        <c:axPos val="b"/>
        <c:title>
          <c:tx>
            <c:rich>
              <a:bodyPr/>
              <a:lstStyle/>
              <a:p>
                <a:pPr>
                  <a:defRPr lang="en-GB"/>
                </a:pPr>
                <a:r>
                  <a:rPr lang="en-GB" sz="1600" b="0" dirty="0"/>
                  <a:t>Free</a:t>
                </a:r>
                <a:r>
                  <a:rPr lang="en-GB" sz="1600" b="0" baseline="0" dirty="0"/>
                  <a:t> time</a:t>
                </a:r>
                <a:endParaRPr lang="en-GB" sz="1600" b="0" dirty="0"/>
              </a:p>
            </c:rich>
          </c:tx>
          <c:overlay val="0"/>
        </c:title>
        <c:numFmt formatCode="General" sourceLinked="1"/>
        <c:majorTickMark val="out"/>
        <c:minorTickMark val="none"/>
        <c:tickLblPos val="nextTo"/>
        <c:txPr>
          <a:bodyPr/>
          <a:lstStyle/>
          <a:p>
            <a:pPr>
              <a:defRPr lang="en-GB"/>
            </a:pPr>
            <a:endParaRPr lang="en-FI"/>
          </a:p>
        </c:txPr>
        <c:crossAx val="-2145222504"/>
        <c:crosses val="autoZero"/>
        <c:auto val="1"/>
        <c:lblAlgn val="ctr"/>
        <c:lblOffset val="100"/>
        <c:noMultiLvlLbl val="0"/>
      </c:catAx>
      <c:valAx>
        <c:axId val="-2145222504"/>
        <c:scaling>
          <c:orientation val="minMax"/>
          <c:max val="300"/>
        </c:scaling>
        <c:delete val="0"/>
        <c:axPos val="l"/>
        <c:majorGridlines>
          <c:spPr>
            <a:ln>
              <a:noFill/>
            </a:ln>
          </c:spPr>
        </c:majorGridlines>
        <c:title>
          <c:tx>
            <c:rich>
              <a:bodyPr rot="-5400000" vert="horz"/>
              <a:lstStyle/>
              <a:p>
                <a:pPr>
                  <a:defRPr lang="en-GB" sz="1600" b="0"/>
                </a:pPr>
                <a:r>
                  <a:rPr lang="en-GB" sz="1600" b="0" baseline="0" dirty="0"/>
                  <a:t>consumption (€)</a:t>
                </a:r>
                <a:endParaRPr lang="en-GB" sz="1600" b="0" dirty="0"/>
              </a:p>
            </c:rich>
          </c:tx>
          <c:layout>
            <c:manualLayout>
              <c:xMode val="edge"/>
              <c:yMode val="edge"/>
              <c:x val="8.1084161944969105E-2"/>
              <c:y val="0.27962036476233798"/>
            </c:manualLayout>
          </c:layout>
          <c:overlay val="0"/>
        </c:title>
        <c:numFmt formatCode="General" sourceLinked="0"/>
        <c:majorTickMark val="out"/>
        <c:minorTickMark val="none"/>
        <c:tickLblPos val="nextTo"/>
        <c:txPr>
          <a:bodyPr/>
          <a:lstStyle/>
          <a:p>
            <a:pPr>
              <a:defRPr lang="en-GB"/>
            </a:pPr>
            <a:endParaRPr lang="en-FI"/>
          </a:p>
        </c:txPr>
        <c:crossAx val="-2146369448"/>
        <c:crosses val="autoZero"/>
        <c:crossBetween val="midCat"/>
      </c:valAx>
    </c:plotArea>
    <c:plotVisOnly val="1"/>
    <c:dispBlanksAs val="gap"/>
    <c:showDLblsOverMax val="0"/>
  </c:chart>
  <c:txPr>
    <a:bodyPr/>
    <a:lstStyle/>
    <a:p>
      <a:pPr>
        <a:defRPr sz="1800"/>
      </a:pPr>
      <a:endParaRPr lang="en-FI"/>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589716883309"/>
          <c:y val="4.9934498018738699E-2"/>
          <c:w val="0.71639913273525202"/>
          <c:h val="0.73283246305965999"/>
        </c:manualLayout>
      </c:layout>
      <c:lineChart>
        <c:grouping val="standard"/>
        <c:varyColors val="0"/>
        <c:ser>
          <c:idx val="0"/>
          <c:order val="0"/>
          <c:tx>
            <c:strRef>
              <c:f>Sheet1!$B$1</c:f>
              <c:strCache>
                <c:ptCount val="1"/>
                <c:pt idx="0">
                  <c:v>Consumption</c:v>
                </c:pt>
              </c:strCache>
            </c:strRef>
          </c:tx>
          <c:spPr>
            <a:ln w="19050">
              <a:solidFill>
                <a:schemeClr val="accent2"/>
              </a:solidFill>
            </a:ln>
          </c:spPr>
          <c:marker>
            <c:symbol val="none"/>
          </c:marker>
          <c:cat>
            <c:numRef>
              <c:f>Sheet1!$A$2:$A$10</c:f>
              <c:numCache>
                <c:formatCode>General</c:formatCode>
                <c:ptCount val="9"/>
                <c:pt idx="0">
                  <c:v>8</c:v>
                </c:pt>
                <c:pt idx="1">
                  <c:v>10</c:v>
                </c:pt>
                <c:pt idx="2">
                  <c:v>12</c:v>
                </c:pt>
                <c:pt idx="3">
                  <c:v>14</c:v>
                </c:pt>
                <c:pt idx="4">
                  <c:v>16</c:v>
                </c:pt>
                <c:pt idx="5">
                  <c:v>18</c:v>
                </c:pt>
                <c:pt idx="6">
                  <c:v>20</c:v>
                </c:pt>
                <c:pt idx="7">
                  <c:v>22</c:v>
                </c:pt>
                <c:pt idx="8">
                  <c:v>24</c:v>
                </c:pt>
              </c:numCache>
            </c:numRef>
          </c:cat>
          <c:val>
            <c:numRef>
              <c:f>Sheet1!$B$2:$B$10</c:f>
              <c:numCache>
                <c:formatCode>General</c:formatCode>
                <c:ptCount val="9"/>
                <c:pt idx="0">
                  <c:v>240</c:v>
                </c:pt>
                <c:pt idx="1">
                  <c:v>210</c:v>
                </c:pt>
                <c:pt idx="2">
                  <c:v>180</c:v>
                </c:pt>
                <c:pt idx="3">
                  <c:v>150</c:v>
                </c:pt>
                <c:pt idx="4">
                  <c:v>120</c:v>
                </c:pt>
                <c:pt idx="5">
                  <c:v>90</c:v>
                </c:pt>
                <c:pt idx="6">
                  <c:v>60</c:v>
                </c:pt>
                <c:pt idx="7">
                  <c:v>30</c:v>
                </c:pt>
                <c:pt idx="8">
                  <c:v>0</c:v>
                </c:pt>
              </c:numCache>
            </c:numRef>
          </c:val>
          <c:smooth val="0"/>
          <c:extLst>
            <c:ext xmlns:c16="http://schemas.microsoft.com/office/drawing/2014/chart" uri="{C3380CC4-5D6E-409C-BE32-E72D297353CC}">
              <c16:uniqueId val="{00000000-33BB-5C44-A93A-5AF45A0199FA}"/>
            </c:ext>
          </c:extLst>
        </c:ser>
        <c:dLbls>
          <c:showLegendKey val="0"/>
          <c:showVal val="0"/>
          <c:showCatName val="0"/>
          <c:showSerName val="0"/>
          <c:showPercent val="0"/>
          <c:showBubbleSize val="0"/>
        </c:dLbls>
        <c:smooth val="0"/>
        <c:axId val="-2144608360"/>
        <c:axId val="-2145123288"/>
      </c:lineChart>
      <c:catAx>
        <c:axId val="-2144608360"/>
        <c:scaling>
          <c:orientation val="minMax"/>
        </c:scaling>
        <c:delete val="0"/>
        <c:axPos val="b"/>
        <c:title>
          <c:tx>
            <c:rich>
              <a:bodyPr/>
              <a:lstStyle/>
              <a:p>
                <a:pPr>
                  <a:defRPr lang="en-GB"/>
                </a:pPr>
                <a:r>
                  <a:rPr lang="en-GB" sz="1600" b="0" dirty="0"/>
                  <a:t>free</a:t>
                </a:r>
                <a:r>
                  <a:rPr lang="en-GB" sz="1600" b="0" baseline="0" dirty="0"/>
                  <a:t> time</a:t>
                </a:r>
                <a:endParaRPr lang="en-GB" sz="1600" b="0" dirty="0"/>
              </a:p>
            </c:rich>
          </c:tx>
          <c:overlay val="0"/>
        </c:title>
        <c:numFmt formatCode="General" sourceLinked="1"/>
        <c:majorTickMark val="out"/>
        <c:minorTickMark val="none"/>
        <c:tickLblPos val="nextTo"/>
        <c:txPr>
          <a:bodyPr/>
          <a:lstStyle/>
          <a:p>
            <a:pPr>
              <a:defRPr lang="en-GB"/>
            </a:pPr>
            <a:endParaRPr lang="en-FI"/>
          </a:p>
        </c:txPr>
        <c:crossAx val="-2145123288"/>
        <c:crosses val="autoZero"/>
        <c:auto val="1"/>
        <c:lblAlgn val="ctr"/>
        <c:lblOffset val="100"/>
        <c:noMultiLvlLbl val="0"/>
      </c:catAx>
      <c:valAx>
        <c:axId val="-2145123288"/>
        <c:scaling>
          <c:orientation val="minMax"/>
          <c:max val="300"/>
        </c:scaling>
        <c:delete val="0"/>
        <c:axPos val="l"/>
        <c:majorGridlines>
          <c:spPr>
            <a:ln>
              <a:noFill/>
            </a:ln>
          </c:spPr>
        </c:majorGridlines>
        <c:title>
          <c:tx>
            <c:rich>
              <a:bodyPr rot="-5400000" vert="horz"/>
              <a:lstStyle/>
              <a:p>
                <a:pPr>
                  <a:defRPr lang="en-GB" sz="1600" b="0"/>
                </a:pPr>
                <a:r>
                  <a:rPr lang="en-GB" sz="1600" b="0" baseline="0" dirty="0"/>
                  <a:t>consumption (€)</a:t>
                </a:r>
                <a:endParaRPr lang="en-GB" sz="1600" b="0" dirty="0"/>
              </a:p>
            </c:rich>
          </c:tx>
          <c:layout>
            <c:manualLayout>
              <c:xMode val="edge"/>
              <c:yMode val="edge"/>
              <c:x val="8.1084161944969105E-2"/>
              <c:y val="0.27962036476233798"/>
            </c:manualLayout>
          </c:layout>
          <c:overlay val="0"/>
        </c:title>
        <c:numFmt formatCode="General" sourceLinked="0"/>
        <c:majorTickMark val="out"/>
        <c:minorTickMark val="none"/>
        <c:tickLblPos val="nextTo"/>
        <c:txPr>
          <a:bodyPr/>
          <a:lstStyle/>
          <a:p>
            <a:pPr>
              <a:defRPr lang="en-GB"/>
            </a:pPr>
            <a:endParaRPr lang="en-FI"/>
          </a:p>
        </c:txPr>
        <c:crossAx val="-2144608360"/>
        <c:crosses val="autoZero"/>
        <c:crossBetween val="midCat"/>
      </c:valAx>
    </c:plotArea>
    <c:plotVisOnly val="1"/>
    <c:dispBlanksAs val="gap"/>
    <c:showDLblsOverMax val="0"/>
  </c:chart>
  <c:txPr>
    <a:bodyPr/>
    <a:lstStyle/>
    <a:p>
      <a:pPr>
        <a:defRPr sz="1800"/>
      </a:pPr>
      <a:endParaRPr lang="en-FI"/>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589716883309"/>
          <c:y val="4.9934498018738699E-2"/>
          <c:w val="0.71639913273525202"/>
          <c:h val="0.73283246305965999"/>
        </c:manualLayout>
      </c:layout>
      <c:lineChart>
        <c:grouping val="standard"/>
        <c:varyColors val="0"/>
        <c:ser>
          <c:idx val="0"/>
          <c:order val="0"/>
          <c:tx>
            <c:strRef>
              <c:f>Sheet1!$B$1</c:f>
              <c:strCache>
                <c:ptCount val="1"/>
                <c:pt idx="0">
                  <c:v>Consumption</c:v>
                </c:pt>
              </c:strCache>
            </c:strRef>
          </c:tx>
          <c:spPr>
            <a:ln w="19050">
              <a:solidFill>
                <a:schemeClr val="accent2"/>
              </a:solidFill>
            </a:ln>
          </c:spPr>
          <c:marker>
            <c:symbol val="none"/>
          </c:marker>
          <c:cat>
            <c:numRef>
              <c:f>Sheet1!$A$2:$A$10</c:f>
              <c:numCache>
                <c:formatCode>General</c:formatCode>
                <c:ptCount val="9"/>
                <c:pt idx="0">
                  <c:v>8</c:v>
                </c:pt>
                <c:pt idx="1">
                  <c:v>10</c:v>
                </c:pt>
                <c:pt idx="2">
                  <c:v>12</c:v>
                </c:pt>
                <c:pt idx="3">
                  <c:v>14</c:v>
                </c:pt>
                <c:pt idx="4">
                  <c:v>16</c:v>
                </c:pt>
                <c:pt idx="5">
                  <c:v>18</c:v>
                </c:pt>
                <c:pt idx="6">
                  <c:v>20</c:v>
                </c:pt>
                <c:pt idx="7">
                  <c:v>22</c:v>
                </c:pt>
                <c:pt idx="8">
                  <c:v>24</c:v>
                </c:pt>
              </c:numCache>
            </c:numRef>
          </c:cat>
          <c:val>
            <c:numRef>
              <c:f>Sheet1!$B$2:$B$10</c:f>
              <c:numCache>
                <c:formatCode>General</c:formatCode>
                <c:ptCount val="9"/>
                <c:pt idx="0">
                  <c:v>240</c:v>
                </c:pt>
                <c:pt idx="1">
                  <c:v>210</c:v>
                </c:pt>
                <c:pt idx="2">
                  <c:v>180</c:v>
                </c:pt>
                <c:pt idx="3">
                  <c:v>150</c:v>
                </c:pt>
                <c:pt idx="4">
                  <c:v>120</c:v>
                </c:pt>
                <c:pt idx="5">
                  <c:v>90</c:v>
                </c:pt>
                <c:pt idx="6">
                  <c:v>60</c:v>
                </c:pt>
                <c:pt idx="7">
                  <c:v>30</c:v>
                </c:pt>
                <c:pt idx="8">
                  <c:v>0</c:v>
                </c:pt>
              </c:numCache>
            </c:numRef>
          </c:val>
          <c:smooth val="0"/>
          <c:extLst>
            <c:ext xmlns:c16="http://schemas.microsoft.com/office/drawing/2014/chart" uri="{C3380CC4-5D6E-409C-BE32-E72D297353CC}">
              <c16:uniqueId val="{00000000-EA28-6947-8E3F-84DBBF8F354F}"/>
            </c:ext>
          </c:extLst>
        </c:ser>
        <c:dLbls>
          <c:showLegendKey val="0"/>
          <c:showVal val="0"/>
          <c:showCatName val="0"/>
          <c:showSerName val="0"/>
          <c:showPercent val="0"/>
          <c:showBubbleSize val="0"/>
        </c:dLbls>
        <c:smooth val="0"/>
        <c:axId val="-2145317128"/>
        <c:axId val="-2145336344"/>
      </c:lineChart>
      <c:catAx>
        <c:axId val="-2145317128"/>
        <c:scaling>
          <c:orientation val="minMax"/>
        </c:scaling>
        <c:delete val="0"/>
        <c:axPos val="b"/>
        <c:title>
          <c:tx>
            <c:rich>
              <a:bodyPr/>
              <a:lstStyle/>
              <a:p>
                <a:pPr>
                  <a:defRPr lang="en-GB"/>
                </a:pPr>
                <a:r>
                  <a:rPr lang="en-GB" sz="1600" b="0" dirty="0"/>
                  <a:t>free</a:t>
                </a:r>
                <a:r>
                  <a:rPr lang="en-GB" sz="1600" b="0" baseline="0" dirty="0"/>
                  <a:t> time</a:t>
                </a:r>
                <a:endParaRPr lang="en-GB" sz="1600" b="0" dirty="0"/>
              </a:p>
            </c:rich>
          </c:tx>
          <c:layout>
            <c:manualLayout>
              <c:xMode val="edge"/>
              <c:yMode val="edge"/>
              <c:x val="0.49494292300855469"/>
              <c:y val="0.87309070256447352"/>
            </c:manualLayout>
          </c:layout>
          <c:overlay val="0"/>
        </c:title>
        <c:numFmt formatCode="General" sourceLinked="1"/>
        <c:majorTickMark val="out"/>
        <c:minorTickMark val="none"/>
        <c:tickLblPos val="nextTo"/>
        <c:txPr>
          <a:bodyPr/>
          <a:lstStyle/>
          <a:p>
            <a:pPr>
              <a:defRPr lang="en-GB"/>
            </a:pPr>
            <a:endParaRPr lang="en-FI"/>
          </a:p>
        </c:txPr>
        <c:crossAx val="-2145336344"/>
        <c:crosses val="autoZero"/>
        <c:auto val="1"/>
        <c:lblAlgn val="ctr"/>
        <c:lblOffset val="100"/>
        <c:noMultiLvlLbl val="0"/>
      </c:catAx>
      <c:valAx>
        <c:axId val="-2145336344"/>
        <c:scaling>
          <c:orientation val="minMax"/>
          <c:max val="300"/>
        </c:scaling>
        <c:delete val="0"/>
        <c:axPos val="l"/>
        <c:majorGridlines>
          <c:spPr>
            <a:ln>
              <a:noFill/>
            </a:ln>
          </c:spPr>
        </c:majorGridlines>
        <c:title>
          <c:tx>
            <c:rich>
              <a:bodyPr rot="-5400000" vert="horz"/>
              <a:lstStyle/>
              <a:p>
                <a:pPr>
                  <a:defRPr lang="en-GB" sz="1600" b="0"/>
                </a:pPr>
                <a:r>
                  <a:rPr lang="en-GB" sz="1600" b="0" baseline="0" dirty="0"/>
                  <a:t>consumption (€)</a:t>
                </a:r>
                <a:endParaRPr lang="en-GB" sz="1600" b="0" dirty="0"/>
              </a:p>
            </c:rich>
          </c:tx>
          <c:layout>
            <c:manualLayout>
              <c:xMode val="edge"/>
              <c:yMode val="edge"/>
              <c:x val="8.1084161944969105E-2"/>
              <c:y val="0.27962036476233798"/>
            </c:manualLayout>
          </c:layout>
          <c:overlay val="0"/>
        </c:title>
        <c:numFmt formatCode="General" sourceLinked="0"/>
        <c:majorTickMark val="out"/>
        <c:minorTickMark val="none"/>
        <c:tickLblPos val="nextTo"/>
        <c:txPr>
          <a:bodyPr/>
          <a:lstStyle/>
          <a:p>
            <a:pPr>
              <a:defRPr lang="en-GB"/>
            </a:pPr>
            <a:endParaRPr lang="en-FI"/>
          </a:p>
        </c:txPr>
        <c:crossAx val="-2145317128"/>
        <c:crosses val="autoZero"/>
        <c:crossBetween val="midCat"/>
      </c:valAx>
    </c:plotArea>
    <c:plotVisOnly val="1"/>
    <c:dispBlanksAs val="gap"/>
    <c:showDLblsOverMax val="0"/>
  </c:chart>
  <c:txPr>
    <a:bodyPr/>
    <a:lstStyle/>
    <a:p>
      <a:pPr>
        <a:defRPr sz="1800"/>
      </a:pPr>
      <a:endParaRPr lang="en-FI"/>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226407713957699"/>
          <c:y val="4.9934415889273998E-2"/>
          <c:w val="0.71639913273525202"/>
          <c:h val="0.73283246305965999"/>
        </c:manualLayout>
      </c:layout>
      <c:lineChart>
        <c:grouping val="standard"/>
        <c:varyColors val="0"/>
        <c:ser>
          <c:idx val="0"/>
          <c:order val="0"/>
          <c:tx>
            <c:strRef>
              <c:f>Sheet1!$B$1</c:f>
              <c:strCache>
                <c:ptCount val="1"/>
                <c:pt idx="0">
                  <c:v>Consumption</c:v>
                </c:pt>
              </c:strCache>
            </c:strRef>
          </c:tx>
          <c:spPr>
            <a:ln w="0">
              <a:solidFill>
                <a:schemeClr val="bg1"/>
              </a:solidFill>
              <a:prstDash val="sysDot"/>
            </a:ln>
          </c:spPr>
          <c:marker>
            <c:symbol val="none"/>
          </c:marker>
          <c:cat>
            <c:numRef>
              <c:f>Sheet1!$A$2:$A$10</c:f>
              <c:numCache>
                <c:formatCode>General</c:formatCode>
                <c:ptCount val="9"/>
                <c:pt idx="0">
                  <c:v>8</c:v>
                </c:pt>
                <c:pt idx="1">
                  <c:v>10</c:v>
                </c:pt>
                <c:pt idx="2">
                  <c:v>12</c:v>
                </c:pt>
                <c:pt idx="3">
                  <c:v>14</c:v>
                </c:pt>
                <c:pt idx="4">
                  <c:v>16</c:v>
                </c:pt>
                <c:pt idx="5">
                  <c:v>18</c:v>
                </c:pt>
                <c:pt idx="6">
                  <c:v>20</c:v>
                </c:pt>
                <c:pt idx="7">
                  <c:v>22</c:v>
                </c:pt>
                <c:pt idx="8">
                  <c:v>24</c:v>
                </c:pt>
              </c:numCache>
            </c:numRef>
          </c:cat>
          <c:val>
            <c:numRef>
              <c:f>Sheet1!$B$2:$B$10</c:f>
              <c:numCache>
                <c:formatCode>General</c:formatCode>
                <c:ptCount val="9"/>
                <c:pt idx="0">
                  <c:v>240</c:v>
                </c:pt>
                <c:pt idx="1">
                  <c:v>210</c:v>
                </c:pt>
                <c:pt idx="2">
                  <c:v>180</c:v>
                </c:pt>
                <c:pt idx="3">
                  <c:v>150</c:v>
                </c:pt>
                <c:pt idx="4">
                  <c:v>120</c:v>
                </c:pt>
                <c:pt idx="5">
                  <c:v>90</c:v>
                </c:pt>
                <c:pt idx="6">
                  <c:v>60</c:v>
                </c:pt>
                <c:pt idx="7">
                  <c:v>30</c:v>
                </c:pt>
                <c:pt idx="8">
                  <c:v>0</c:v>
                </c:pt>
              </c:numCache>
            </c:numRef>
          </c:val>
          <c:smooth val="0"/>
          <c:extLst>
            <c:ext xmlns:c16="http://schemas.microsoft.com/office/drawing/2014/chart" uri="{C3380CC4-5D6E-409C-BE32-E72D297353CC}">
              <c16:uniqueId val="{00000000-A793-4A43-9A20-EBB593C0FAD5}"/>
            </c:ext>
          </c:extLst>
        </c:ser>
        <c:dLbls>
          <c:showLegendKey val="0"/>
          <c:showVal val="0"/>
          <c:showCatName val="0"/>
          <c:showSerName val="0"/>
          <c:showPercent val="0"/>
          <c:showBubbleSize val="0"/>
        </c:dLbls>
        <c:smooth val="0"/>
        <c:axId val="2126944104"/>
        <c:axId val="2126932296"/>
      </c:lineChart>
      <c:catAx>
        <c:axId val="2126944104"/>
        <c:scaling>
          <c:orientation val="minMax"/>
        </c:scaling>
        <c:delete val="0"/>
        <c:axPos val="b"/>
        <c:title>
          <c:tx>
            <c:rich>
              <a:bodyPr/>
              <a:lstStyle/>
              <a:p>
                <a:pPr>
                  <a:defRPr lang="en-GB"/>
                </a:pPr>
                <a:r>
                  <a:rPr lang="en-GB" sz="1600" b="0" dirty="0"/>
                  <a:t>free</a:t>
                </a:r>
                <a:r>
                  <a:rPr lang="en-GB" sz="1600" b="0" baseline="0" dirty="0"/>
                  <a:t> time</a:t>
                </a:r>
                <a:endParaRPr lang="en-GB" sz="1600" b="0" dirty="0"/>
              </a:p>
            </c:rich>
          </c:tx>
          <c:overlay val="0"/>
        </c:title>
        <c:numFmt formatCode="General" sourceLinked="1"/>
        <c:majorTickMark val="out"/>
        <c:minorTickMark val="none"/>
        <c:tickLblPos val="nextTo"/>
        <c:txPr>
          <a:bodyPr/>
          <a:lstStyle/>
          <a:p>
            <a:pPr>
              <a:defRPr lang="en-GB"/>
            </a:pPr>
            <a:endParaRPr lang="en-FI"/>
          </a:p>
        </c:txPr>
        <c:crossAx val="2126932296"/>
        <c:crosses val="autoZero"/>
        <c:auto val="1"/>
        <c:lblAlgn val="ctr"/>
        <c:lblOffset val="100"/>
        <c:noMultiLvlLbl val="0"/>
      </c:catAx>
      <c:valAx>
        <c:axId val="2126932296"/>
        <c:scaling>
          <c:orientation val="minMax"/>
          <c:max val="300"/>
        </c:scaling>
        <c:delete val="0"/>
        <c:axPos val="l"/>
        <c:majorGridlines>
          <c:spPr>
            <a:ln>
              <a:noFill/>
            </a:ln>
          </c:spPr>
        </c:majorGridlines>
        <c:title>
          <c:tx>
            <c:rich>
              <a:bodyPr rot="-5400000" vert="horz"/>
              <a:lstStyle/>
              <a:p>
                <a:pPr>
                  <a:defRPr lang="en-GB" sz="1600" b="0"/>
                </a:pPr>
                <a:r>
                  <a:rPr lang="en-GB" sz="1600" b="0" baseline="0" dirty="0"/>
                  <a:t>consumption (€)</a:t>
                </a:r>
                <a:endParaRPr lang="en-GB" sz="1600" b="0" dirty="0"/>
              </a:p>
            </c:rich>
          </c:tx>
          <c:layout>
            <c:manualLayout>
              <c:xMode val="edge"/>
              <c:yMode val="edge"/>
              <c:x val="8.1084161944969105E-2"/>
              <c:y val="0.27962036476233798"/>
            </c:manualLayout>
          </c:layout>
          <c:overlay val="0"/>
        </c:title>
        <c:numFmt formatCode="General" sourceLinked="0"/>
        <c:majorTickMark val="out"/>
        <c:minorTickMark val="none"/>
        <c:tickLblPos val="nextTo"/>
        <c:txPr>
          <a:bodyPr/>
          <a:lstStyle/>
          <a:p>
            <a:pPr>
              <a:defRPr lang="en-GB"/>
            </a:pPr>
            <a:endParaRPr lang="en-FI"/>
          </a:p>
        </c:txPr>
        <c:crossAx val="2126944104"/>
        <c:crosses val="autoZero"/>
        <c:crossBetween val="midCat"/>
      </c:valAx>
    </c:plotArea>
    <c:plotVisOnly val="1"/>
    <c:dispBlanksAs val="gap"/>
    <c:showDLblsOverMax val="0"/>
  </c:chart>
  <c:txPr>
    <a:bodyPr/>
    <a:lstStyle/>
    <a:p>
      <a:pPr>
        <a:defRPr sz="1800"/>
      </a:pPr>
      <a:endParaRPr lang="en-FI"/>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226407713957699"/>
          <c:y val="4.9934415889273998E-2"/>
          <c:w val="0.71639913273525202"/>
          <c:h val="0.73283246305965999"/>
        </c:manualLayout>
      </c:layout>
      <c:lineChart>
        <c:grouping val="standard"/>
        <c:varyColors val="0"/>
        <c:ser>
          <c:idx val="0"/>
          <c:order val="0"/>
          <c:tx>
            <c:strRef>
              <c:f>Sheet1!$B$1</c:f>
              <c:strCache>
                <c:ptCount val="1"/>
                <c:pt idx="0">
                  <c:v>Consumption</c:v>
                </c:pt>
              </c:strCache>
            </c:strRef>
          </c:tx>
          <c:spPr>
            <a:ln w="0">
              <a:solidFill>
                <a:schemeClr val="bg1"/>
              </a:solidFill>
              <a:prstDash val="sysDot"/>
            </a:ln>
          </c:spPr>
          <c:marker>
            <c:symbol val="none"/>
          </c:marker>
          <c:cat>
            <c:numRef>
              <c:f>Sheet1!$A$2:$A$10</c:f>
              <c:numCache>
                <c:formatCode>General</c:formatCode>
                <c:ptCount val="9"/>
                <c:pt idx="0">
                  <c:v>8</c:v>
                </c:pt>
                <c:pt idx="1">
                  <c:v>10</c:v>
                </c:pt>
                <c:pt idx="2">
                  <c:v>12</c:v>
                </c:pt>
                <c:pt idx="3">
                  <c:v>14</c:v>
                </c:pt>
                <c:pt idx="4">
                  <c:v>16</c:v>
                </c:pt>
                <c:pt idx="5">
                  <c:v>18</c:v>
                </c:pt>
                <c:pt idx="6">
                  <c:v>20</c:v>
                </c:pt>
                <c:pt idx="7">
                  <c:v>22</c:v>
                </c:pt>
                <c:pt idx="8">
                  <c:v>24</c:v>
                </c:pt>
              </c:numCache>
            </c:numRef>
          </c:cat>
          <c:val>
            <c:numRef>
              <c:f>Sheet1!$B$2:$B$10</c:f>
              <c:numCache>
                <c:formatCode>General</c:formatCode>
                <c:ptCount val="9"/>
                <c:pt idx="0">
                  <c:v>240</c:v>
                </c:pt>
                <c:pt idx="1">
                  <c:v>210</c:v>
                </c:pt>
                <c:pt idx="2">
                  <c:v>180</c:v>
                </c:pt>
                <c:pt idx="3">
                  <c:v>150</c:v>
                </c:pt>
                <c:pt idx="4">
                  <c:v>120</c:v>
                </c:pt>
                <c:pt idx="5">
                  <c:v>90</c:v>
                </c:pt>
                <c:pt idx="6">
                  <c:v>60</c:v>
                </c:pt>
                <c:pt idx="7">
                  <c:v>30</c:v>
                </c:pt>
                <c:pt idx="8">
                  <c:v>0</c:v>
                </c:pt>
              </c:numCache>
            </c:numRef>
          </c:val>
          <c:smooth val="0"/>
          <c:extLst>
            <c:ext xmlns:c16="http://schemas.microsoft.com/office/drawing/2014/chart" uri="{C3380CC4-5D6E-409C-BE32-E72D297353CC}">
              <c16:uniqueId val="{00000000-A793-4A43-9A20-EBB593C0FAD5}"/>
            </c:ext>
          </c:extLst>
        </c:ser>
        <c:dLbls>
          <c:showLegendKey val="0"/>
          <c:showVal val="0"/>
          <c:showCatName val="0"/>
          <c:showSerName val="0"/>
          <c:showPercent val="0"/>
          <c:showBubbleSize val="0"/>
        </c:dLbls>
        <c:smooth val="0"/>
        <c:axId val="2073305288"/>
        <c:axId val="2073925320"/>
      </c:lineChart>
      <c:catAx>
        <c:axId val="2073305288"/>
        <c:scaling>
          <c:orientation val="minMax"/>
        </c:scaling>
        <c:delete val="0"/>
        <c:axPos val="b"/>
        <c:title>
          <c:tx>
            <c:rich>
              <a:bodyPr/>
              <a:lstStyle/>
              <a:p>
                <a:pPr>
                  <a:defRPr lang="en-GB"/>
                </a:pPr>
                <a:r>
                  <a:rPr lang="en-GB" sz="1600" b="0" dirty="0"/>
                  <a:t>free</a:t>
                </a:r>
                <a:r>
                  <a:rPr lang="en-GB" sz="1600" b="0" baseline="0" dirty="0"/>
                  <a:t> time</a:t>
                </a:r>
                <a:endParaRPr lang="en-GB" sz="1600" b="0" dirty="0"/>
              </a:p>
            </c:rich>
          </c:tx>
          <c:overlay val="0"/>
        </c:title>
        <c:numFmt formatCode="General" sourceLinked="1"/>
        <c:majorTickMark val="out"/>
        <c:minorTickMark val="none"/>
        <c:tickLblPos val="nextTo"/>
        <c:txPr>
          <a:bodyPr/>
          <a:lstStyle/>
          <a:p>
            <a:pPr>
              <a:defRPr lang="en-GB"/>
            </a:pPr>
            <a:endParaRPr lang="en-FI"/>
          </a:p>
        </c:txPr>
        <c:crossAx val="2073925320"/>
        <c:crosses val="autoZero"/>
        <c:auto val="1"/>
        <c:lblAlgn val="ctr"/>
        <c:lblOffset val="100"/>
        <c:noMultiLvlLbl val="0"/>
      </c:catAx>
      <c:valAx>
        <c:axId val="2073925320"/>
        <c:scaling>
          <c:orientation val="minMax"/>
          <c:max val="300"/>
        </c:scaling>
        <c:delete val="0"/>
        <c:axPos val="l"/>
        <c:majorGridlines>
          <c:spPr>
            <a:ln>
              <a:noFill/>
            </a:ln>
          </c:spPr>
        </c:majorGridlines>
        <c:title>
          <c:tx>
            <c:rich>
              <a:bodyPr rot="-5400000" vert="horz"/>
              <a:lstStyle/>
              <a:p>
                <a:pPr>
                  <a:defRPr lang="en-GB" sz="1600" b="0"/>
                </a:pPr>
                <a:r>
                  <a:rPr lang="en-GB" sz="1600" b="0" baseline="0" dirty="0"/>
                  <a:t>consumption (€)</a:t>
                </a:r>
                <a:endParaRPr lang="en-GB" sz="1600" b="0" dirty="0"/>
              </a:p>
            </c:rich>
          </c:tx>
          <c:layout>
            <c:manualLayout>
              <c:xMode val="edge"/>
              <c:yMode val="edge"/>
              <c:x val="8.1084161944969105E-2"/>
              <c:y val="0.27962036476233798"/>
            </c:manualLayout>
          </c:layout>
          <c:overlay val="0"/>
        </c:title>
        <c:numFmt formatCode="General" sourceLinked="0"/>
        <c:majorTickMark val="out"/>
        <c:minorTickMark val="none"/>
        <c:tickLblPos val="nextTo"/>
        <c:txPr>
          <a:bodyPr/>
          <a:lstStyle/>
          <a:p>
            <a:pPr>
              <a:defRPr lang="en-GB"/>
            </a:pPr>
            <a:endParaRPr lang="en-FI"/>
          </a:p>
        </c:txPr>
        <c:crossAx val="2073305288"/>
        <c:crosses val="autoZero"/>
        <c:crossBetween val="midCat"/>
      </c:valAx>
    </c:plotArea>
    <c:plotVisOnly val="1"/>
    <c:dispBlanksAs val="gap"/>
    <c:showDLblsOverMax val="0"/>
  </c:chart>
  <c:txPr>
    <a:bodyPr/>
    <a:lstStyle/>
    <a:p>
      <a:pPr>
        <a:defRPr sz="1800"/>
      </a:pPr>
      <a:endParaRPr lang="en-FI"/>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424010677172599"/>
          <c:y val="2.9321401391916701E-2"/>
          <c:w val="0.82381649368611698"/>
          <c:h val="0.77663277305078204"/>
        </c:manualLayout>
      </c:layout>
      <c:areaChart>
        <c:grouping val="stacked"/>
        <c:varyColors val="0"/>
        <c:ser>
          <c:idx val="1"/>
          <c:order val="0"/>
          <c:tx>
            <c:strRef>
              <c:f>[1]Kuvadata!$C$18</c:f>
              <c:strCache>
                <c:ptCount val="1"/>
                <c:pt idx="0">
                  <c:v>Nettopalkka</c:v>
                </c:pt>
              </c:strCache>
            </c:strRef>
          </c:tx>
          <c:spPr>
            <a:solidFill>
              <a:schemeClr val="accent2">
                <a:shade val="76000"/>
                <a:alpha val="80000"/>
              </a:schemeClr>
            </a:solidFill>
          </c:spPr>
          <c:cat>
            <c:numRef>
              <c:f>[1]Kuvadata!$D$16:$CF$16</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[1]Kuvadata!$D$18:$CF$18</c:f>
              <c:numCache>
                <c:formatCode>General</c:formatCode>
                <c:ptCount val="81"/>
                <c:pt idx="0">
                  <c:v>0</c:v>
                </c:pt>
                <c:pt idx="1">
                  <c:v>41.24</c:v>
                </c:pt>
                <c:pt idx="2">
                  <c:v>81.61</c:v>
                </c:pt>
                <c:pt idx="3">
                  <c:v>121.6</c:v>
                </c:pt>
                <c:pt idx="4">
                  <c:v>159.96</c:v>
                </c:pt>
                <c:pt idx="5">
                  <c:v>201.62</c:v>
                </c:pt>
                <c:pt idx="6">
                  <c:v>242.86</c:v>
                </c:pt>
                <c:pt idx="7">
                  <c:v>285.97000000000003</c:v>
                </c:pt>
                <c:pt idx="8">
                  <c:v>329.25</c:v>
                </c:pt>
                <c:pt idx="9">
                  <c:v>372.63</c:v>
                </c:pt>
                <c:pt idx="10">
                  <c:v>417.9</c:v>
                </c:pt>
                <c:pt idx="11">
                  <c:v>461.5</c:v>
                </c:pt>
                <c:pt idx="12">
                  <c:v>506.24</c:v>
                </c:pt>
                <c:pt idx="13">
                  <c:v>550.03</c:v>
                </c:pt>
                <c:pt idx="14">
                  <c:v>593.61</c:v>
                </c:pt>
                <c:pt idx="15">
                  <c:v>637.03</c:v>
                </c:pt>
                <c:pt idx="16">
                  <c:v>680.26</c:v>
                </c:pt>
                <c:pt idx="17">
                  <c:v>725.18000000000006</c:v>
                </c:pt>
                <c:pt idx="18">
                  <c:v>768.19</c:v>
                </c:pt>
                <c:pt idx="19">
                  <c:v>810.82999999999936</c:v>
                </c:pt>
                <c:pt idx="20">
                  <c:v>850.73</c:v>
                </c:pt>
                <c:pt idx="21">
                  <c:v>892.33999999999787</c:v>
                </c:pt>
                <c:pt idx="22">
                  <c:v>933.65</c:v>
                </c:pt>
                <c:pt idx="23">
                  <c:v>974.83999999999787</c:v>
                </c:pt>
                <c:pt idx="24">
                  <c:v>1012.43</c:v>
                </c:pt>
                <c:pt idx="25">
                  <c:v>1048.1600000000001</c:v>
                </c:pt>
                <c:pt idx="26">
                  <c:v>1083.4000000000001</c:v>
                </c:pt>
                <c:pt idx="27">
                  <c:v>1118.19</c:v>
                </c:pt>
                <c:pt idx="28">
                  <c:v>1155.24</c:v>
                </c:pt>
                <c:pt idx="29">
                  <c:v>1189.23</c:v>
                </c:pt>
                <c:pt idx="30">
                  <c:v>1222.82</c:v>
                </c:pt>
                <c:pt idx="31">
                  <c:v>1258.8800000000001</c:v>
                </c:pt>
                <c:pt idx="32">
                  <c:v>1291.5999999999999</c:v>
                </c:pt>
                <c:pt idx="33">
                  <c:v>1327.22</c:v>
                </c:pt>
                <c:pt idx="34">
                  <c:v>1360.84</c:v>
                </c:pt>
                <c:pt idx="35">
                  <c:v>1391.04</c:v>
                </c:pt>
                <c:pt idx="36">
                  <c:v>1421.48</c:v>
                </c:pt>
                <c:pt idx="37">
                  <c:v>1451.92</c:v>
                </c:pt>
                <c:pt idx="38">
                  <c:v>1482.36</c:v>
                </c:pt>
                <c:pt idx="39">
                  <c:v>1512.8</c:v>
                </c:pt>
                <c:pt idx="40">
                  <c:v>1543.31</c:v>
                </c:pt>
                <c:pt idx="41">
                  <c:v>1575.73</c:v>
                </c:pt>
                <c:pt idx="42">
                  <c:v>1608.15</c:v>
                </c:pt>
                <c:pt idx="43">
                  <c:v>1640.57</c:v>
                </c:pt>
                <c:pt idx="44">
                  <c:v>1671.06</c:v>
                </c:pt>
                <c:pt idx="45">
                  <c:v>1698.37</c:v>
                </c:pt>
                <c:pt idx="46">
                  <c:v>1725.68</c:v>
                </c:pt>
                <c:pt idx="47">
                  <c:v>1752.99</c:v>
                </c:pt>
                <c:pt idx="48">
                  <c:v>1780.3</c:v>
                </c:pt>
                <c:pt idx="49">
                  <c:v>1807.61</c:v>
                </c:pt>
                <c:pt idx="50">
                  <c:v>1834.93</c:v>
                </c:pt>
                <c:pt idx="51">
                  <c:v>1862.24</c:v>
                </c:pt>
                <c:pt idx="52">
                  <c:v>1889.55</c:v>
                </c:pt>
                <c:pt idx="53">
                  <c:v>1916.86</c:v>
                </c:pt>
                <c:pt idx="54">
                  <c:v>1944.04</c:v>
                </c:pt>
                <c:pt idx="55">
                  <c:v>1970.76</c:v>
                </c:pt>
                <c:pt idx="56">
                  <c:v>1997.47</c:v>
                </c:pt>
                <c:pt idx="57">
                  <c:v>2024.18</c:v>
                </c:pt>
                <c:pt idx="58">
                  <c:v>2050.89</c:v>
                </c:pt>
                <c:pt idx="59">
                  <c:v>2077.6</c:v>
                </c:pt>
                <c:pt idx="60">
                  <c:v>2104.31</c:v>
                </c:pt>
                <c:pt idx="61">
                  <c:v>2131.02</c:v>
                </c:pt>
                <c:pt idx="62">
                  <c:v>2157.73</c:v>
                </c:pt>
                <c:pt idx="63">
                  <c:v>2184.44</c:v>
                </c:pt>
                <c:pt idx="64">
                  <c:v>2211.15</c:v>
                </c:pt>
                <c:pt idx="65">
                  <c:v>2237.86</c:v>
                </c:pt>
                <c:pt idx="66">
                  <c:v>2264.58</c:v>
                </c:pt>
                <c:pt idx="67">
                  <c:v>2291.29</c:v>
                </c:pt>
                <c:pt idx="68">
                  <c:v>2318</c:v>
                </c:pt>
                <c:pt idx="69">
                  <c:v>2344.71</c:v>
                </c:pt>
                <c:pt idx="70">
                  <c:v>2371.42</c:v>
                </c:pt>
                <c:pt idx="71">
                  <c:v>2397.1999999999998</c:v>
                </c:pt>
                <c:pt idx="72">
                  <c:v>2422.0500000000002</c:v>
                </c:pt>
                <c:pt idx="73">
                  <c:v>2446.91</c:v>
                </c:pt>
                <c:pt idx="74">
                  <c:v>2471.7600000000002</c:v>
                </c:pt>
                <c:pt idx="75">
                  <c:v>2496.61</c:v>
                </c:pt>
                <c:pt idx="76">
                  <c:v>2521.4700000000012</c:v>
                </c:pt>
                <c:pt idx="77">
                  <c:v>2546.3200000000002</c:v>
                </c:pt>
                <c:pt idx="78">
                  <c:v>2571.17</c:v>
                </c:pt>
                <c:pt idx="79">
                  <c:v>2596.0300000000002</c:v>
                </c:pt>
                <c:pt idx="80">
                  <c:v>2620.88</c:v>
                </c:pt>
              </c:numCache>
            </c:numRef>
          </c:val>
          <c:extLst>
            <c:ext xmlns:c16="http://schemas.microsoft.com/office/drawing/2014/chart" uri="{C3380CC4-5D6E-409C-BE32-E72D297353CC}">
              <c16:uniqueId val="{00000000-9229-7C4D-B2BE-5882E5C8CA81}"/>
            </c:ext>
          </c:extLst>
        </c:ser>
        <c:ser>
          <c:idx val="3"/>
          <c:order val="1"/>
          <c:tx>
            <c:strRef>
              <c:f>[1]Kuvadata!$C$20</c:f>
              <c:strCache>
                <c:ptCount val="1"/>
                <c:pt idx="0">
                  <c:v>Puolison nettotulot</c:v>
                </c:pt>
              </c:strCache>
            </c:strRef>
          </c:tx>
          <c:cat>
            <c:numRef>
              <c:f>[1]Kuvadata!$D$16:$CF$16</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[1]Kuvadata!$D$20:$CF$20</c:f>
              <c:numCache>
                <c:formatCode>General</c:formatCode>
                <c:ptCount val="8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numCache>
            </c:numRef>
          </c:val>
          <c:extLst>
            <c:ext xmlns:c16="http://schemas.microsoft.com/office/drawing/2014/chart" uri="{C3380CC4-5D6E-409C-BE32-E72D297353CC}">
              <c16:uniqueId val="{00000003-9229-7C4D-B2BE-5882E5C8CA81}"/>
            </c:ext>
          </c:extLst>
        </c:ser>
        <c:ser>
          <c:idx val="4"/>
          <c:order val="2"/>
          <c:tx>
            <c:strRef>
              <c:f>[1]Kuvadata!$C$21</c:f>
              <c:strCache>
                <c:ptCount val="1"/>
                <c:pt idx="0">
                  <c:v>Toimeentulotuki</c:v>
                </c:pt>
              </c:strCache>
            </c:strRef>
          </c:tx>
          <c:cat>
            <c:numRef>
              <c:f>[1]Kuvadata!$D$16:$CF$16</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[1]Kuvadata!$D$21:$CF$21</c:f>
              <c:numCache>
                <c:formatCode>General</c:formatCode>
                <c:ptCount val="81"/>
                <c:pt idx="0">
                  <c:v>19.170000000000009</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numCache>
            </c:numRef>
          </c:val>
          <c:extLst>
            <c:ext xmlns:c16="http://schemas.microsoft.com/office/drawing/2014/chart" uri="{C3380CC4-5D6E-409C-BE32-E72D297353CC}">
              <c16:uniqueId val="{00000004-9229-7C4D-B2BE-5882E5C8CA81}"/>
            </c:ext>
          </c:extLst>
        </c:ser>
        <c:ser>
          <c:idx val="5"/>
          <c:order val="3"/>
          <c:tx>
            <c:strRef>
              <c:f>[1]Kuvadata!$C$22</c:f>
              <c:strCache>
                <c:ptCount val="1"/>
                <c:pt idx="0">
                  <c:v>Lapsilisä</c:v>
                </c:pt>
              </c:strCache>
            </c:strRef>
          </c:tx>
          <c:cat>
            <c:numRef>
              <c:f>[1]Kuvadata!$D$16:$CF$16</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[1]Kuvadata!$D$22:$CF$22</c:f>
              <c:numCache>
                <c:formatCode>General</c:formatCode>
                <c:ptCount val="8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numCache>
            </c:numRef>
          </c:val>
          <c:extLst>
            <c:ext xmlns:c16="http://schemas.microsoft.com/office/drawing/2014/chart" uri="{C3380CC4-5D6E-409C-BE32-E72D297353CC}">
              <c16:uniqueId val="{00000005-9229-7C4D-B2BE-5882E5C8CA81}"/>
            </c:ext>
          </c:extLst>
        </c:ser>
        <c:ser>
          <c:idx val="6"/>
          <c:order val="4"/>
          <c:tx>
            <c:strRef>
              <c:f>[1]Kuvadata!$C$23</c:f>
              <c:strCache>
                <c:ptCount val="1"/>
                <c:pt idx="0">
                  <c:v>Elatustuki</c:v>
                </c:pt>
              </c:strCache>
            </c:strRef>
          </c:tx>
          <c:cat>
            <c:numRef>
              <c:f>[1]Kuvadata!$D$16:$CF$16</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[1]Kuvadata!$D$23:$CF$23</c:f>
              <c:numCache>
                <c:formatCode>General</c:formatCode>
                <c:ptCount val="8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numCache>
            </c:numRef>
          </c:val>
          <c:extLst>
            <c:ext xmlns:c16="http://schemas.microsoft.com/office/drawing/2014/chart" uri="{C3380CC4-5D6E-409C-BE32-E72D297353CC}">
              <c16:uniqueId val="{00000006-9229-7C4D-B2BE-5882E5C8CA81}"/>
            </c:ext>
          </c:extLst>
        </c:ser>
        <c:ser>
          <c:idx val="7"/>
          <c:order val="5"/>
          <c:tx>
            <c:strRef>
              <c:f>[1]Kuvadata!$C$24</c:f>
              <c:strCache>
                <c:ptCount val="1"/>
                <c:pt idx="0">
                  <c:v>Päivähoitomaksu</c:v>
                </c:pt>
              </c:strCache>
            </c:strRef>
          </c:tx>
          <c:cat>
            <c:numRef>
              <c:f>[1]Kuvadata!$D$16:$CF$16</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[1]Kuvadata!$D$24:$CF$24</c:f>
              <c:numCache>
                <c:formatCode>General</c:formatCode>
                <c:ptCount val="8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numCache>
            </c:numRef>
          </c:val>
          <c:extLst>
            <c:ext xmlns:c16="http://schemas.microsoft.com/office/drawing/2014/chart" uri="{C3380CC4-5D6E-409C-BE32-E72D297353CC}">
              <c16:uniqueId val="{00000007-9229-7C4D-B2BE-5882E5C8CA81}"/>
            </c:ext>
          </c:extLst>
        </c:ser>
        <c:dLbls>
          <c:showLegendKey val="0"/>
          <c:showVal val="0"/>
          <c:showCatName val="0"/>
          <c:showSerName val="0"/>
          <c:showPercent val="0"/>
          <c:showBubbleSize val="0"/>
        </c:dLbls>
        <c:axId val="2073881608"/>
        <c:axId val="2073875880"/>
      </c:areaChart>
      <c:catAx>
        <c:axId val="2073881608"/>
        <c:scaling>
          <c:orientation val="minMax"/>
        </c:scaling>
        <c:delete val="0"/>
        <c:axPos val="b"/>
        <c:majorGridlines/>
        <c:title>
          <c:tx>
            <c:rich>
              <a:bodyPr rot="0" vert="horz"/>
              <a:lstStyle/>
              <a:p>
                <a:pPr>
                  <a:defRPr/>
                </a:pPr>
                <a:r>
                  <a:rPr lang="fi-FI" dirty="0" err="1"/>
                  <a:t>gross</a:t>
                </a:r>
                <a:r>
                  <a:rPr lang="fi-FI" baseline="0" dirty="0"/>
                  <a:t> </a:t>
                </a:r>
                <a:r>
                  <a:rPr lang="fi-FI" baseline="0" dirty="0" err="1"/>
                  <a:t>wages</a:t>
                </a:r>
                <a:r>
                  <a:rPr lang="fi-FI" baseline="0" dirty="0"/>
                  <a:t> (€/</a:t>
                </a:r>
                <a:r>
                  <a:rPr lang="fi-FI" baseline="0" dirty="0" err="1"/>
                  <a:t>month</a:t>
                </a:r>
                <a:r>
                  <a:rPr lang="fi-FI" baseline="0" dirty="0"/>
                  <a:t>)</a:t>
                </a:r>
                <a:endParaRPr lang="fi-FI" dirty="0"/>
              </a:p>
            </c:rich>
          </c:tx>
          <c:overlay val="0"/>
        </c:title>
        <c:numFmt formatCode="General" sourceLinked="1"/>
        <c:majorTickMark val="none"/>
        <c:minorTickMark val="none"/>
        <c:tickLblPos val="nextTo"/>
        <c:txPr>
          <a:bodyPr rot="0"/>
          <a:lstStyle/>
          <a:p>
            <a:pPr>
              <a:defRPr/>
            </a:pPr>
            <a:endParaRPr lang="en-FI"/>
          </a:p>
        </c:txPr>
        <c:crossAx val="2073875880"/>
        <c:crosses val="autoZero"/>
        <c:auto val="1"/>
        <c:lblAlgn val="ctr"/>
        <c:lblOffset val="300"/>
        <c:tickLblSkip val="8"/>
        <c:tickMarkSkip val="8"/>
        <c:noMultiLvlLbl val="0"/>
      </c:catAx>
      <c:valAx>
        <c:axId val="2073875880"/>
        <c:scaling>
          <c:orientation val="minMax"/>
          <c:max val="2800"/>
          <c:min val="0"/>
        </c:scaling>
        <c:delete val="0"/>
        <c:axPos val="l"/>
        <c:majorGridlines/>
        <c:title>
          <c:tx>
            <c:rich>
              <a:bodyPr rot="-5400000" vert="horz"/>
              <a:lstStyle/>
              <a:p>
                <a:pPr>
                  <a:defRPr/>
                </a:pPr>
                <a:r>
                  <a:rPr lang="en-US" dirty="0"/>
                  <a:t>net</a:t>
                </a:r>
                <a:r>
                  <a:rPr lang="en-US" baseline="0" dirty="0"/>
                  <a:t> wages (€/month)</a:t>
                </a:r>
                <a:endParaRPr lang="en-US" dirty="0"/>
              </a:p>
            </c:rich>
          </c:tx>
          <c:overlay val="0"/>
        </c:title>
        <c:numFmt formatCode="0" sourceLinked="0"/>
        <c:majorTickMark val="none"/>
        <c:minorTickMark val="none"/>
        <c:tickLblPos val="nextTo"/>
        <c:txPr>
          <a:bodyPr rot="0"/>
          <a:lstStyle/>
          <a:p>
            <a:pPr>
              <a:defRPr/>
            </a:pPr>
            <a:endParaRPr lang="en-FI"/>
          </a:p>
        </c:txPr>
        <c:crossAx val="2073881608"/>
        <c:crosses val="autoZero"/>
        <c:crossBetween val="midCat"/>
        <c:majorUnit val="400"/>
      </c:valAx>
    </c:plotArea>
    <c:plotVisOnly val="1"/>
    <c:dispBlanksAs val="zero"/>
    <c:showDLblsOverMax val="0"/>
  </c:chart>
  <c:txPr>
    <a:bodyPr/>
    <a:lstStyle/>
    <a:p>
      <a:pPr>
        <a:defRPr sz="1800"/>
      </a:pPr>
      <a:endParaRPr lang="en-FI"/>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0.2884</cdr:x>
      <cdr:y>0.10355</cdr:y>
    </cdr:from>
    <cdr:to>
      <cdr:x>0.38684</cdr:x>
      <cdr:y>0.25469</cdr:y>
    </cdr:to>
    <cdr:sp macro="" textlink="">
      <cdr:nvSpPr>
        <cdr:cNvPr id="2" name="Tekstikehys 1"/>
        <cdr:cNvSpPr txBox="1"/>
      </cdr:nvSpPr>
      <cdr:spPr>
        <a:xfrm xmlns:a="http://schemas.openxmlformats.org/drawingml/2006/main">
          <a:off x="2678854" y="62653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i-FI"/>
        </a:p>
      </cdr:txBody>
    </cdr:sp>
  </cdr:relSizeAnchor>
</c:userShapes>
</file>

<file path=ppt/drawings/drawing2.xml><?xml version="1.0" encoding="utf-8"?>
<c:userShapes xmlns:c="http://schemas.openxmlformats.org/drawingml/2006/chart">
  <cdr:relSizeAnchor xmlns:cdr="http://schemas.openxmlformats.org/drawingml/2006/chartDrawing">
    <cdr:from>
      <cdr:x>0.2884</cdr:x>
      <cdr:y>0.10355</cdr:y>
    </cdr:from>
    <cdr:to>
      <cdr:x>0.38684</cdr:x>
      <cdr:y>0.25469</cdr:y>
    </cdr:to>
    <cdr:sp macro="" textlink="">
      <cdr:nvSpPr>
        <cdr:cNvPr id="2" name="Tekstikehys 1"/>
        <cdr:cNvSpPr txBox="1"/>
      </cdr:nvSpPr>
      <cdr:spPr>
        <a:xfrm xmlns:a="http://schemas.openxmlformats.org/drawingml/2006/main">
          <a:off x="2678854" y="62653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i-FI"/>
        </a:p>
      </cdr:txBody>
    </cdr:sp>
  </cdr:relSizeAnchor>
  <cdr:relSizeAnchor xmlns:cdr="http://schemas.openxmlformats.org/drawingml/2006/chartDrawing">
    <cdr:from>
      <cdr:x>0.60023</cdr:x>
      <cdr:y>0.69635</cdr:y>
    </cdr:from>
    <cdr:to>
      <cdr:x>0.81464</cdr:x>
      <cdr:y>0.79146</cdr:y>
    </cdr:to>
    <cdr:sp macro="" textlink="">
      <cdr:nvSpPr>
        <cdr:cNvPr id="5" name="TextBox 4">
          <a:extLst xmlns:a="http://schemas.openxmlformats.org/drawingml/2006/main">
            <a:ext uri="{FF2B5EF4-FFF2-40B4-BE49-F238E27FC236}">
              <a16:creationId xmlns:a16="http://schemas.microsoft.com/office/drawing/2014/main" id="{F015AF54-9179-1544-BC44-311CB23FC893}"/>
            </a:ext>
          </a:extLst>
        </cdr:cNvPr>
        <cdr:cNvSpPr txBox="1"/>
      </cdr:nvSpPr>
      <cdr:spPr>
        <a:xfrm xmlns:a="http://schemas.openxmlformats.org/drawingml/2006/main">
          <a:off x="5140409" y="2872704"/>
          <a:ext cx="1836221" cy="39236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dirty="0">
              <a:solidFill>
                <a:schemeClr val="bg1"/>
              </a:solidFill>
            </a:rPr>
            <a:t>net wages</a:t>
          </a:r>
        </a:p>
      </cdr:txBody>
    </cdr:sp>
  </cdr:relSizeAnchor>
  <cdr:relSizeAnchor xmlns:cdr="http://schemas.openxmlformats.org/drawingml/2006/chartDrawing">
    <cdr:from>
      <cdr:x>0.11497</cdr:x>
      <cdr:y>0.56614</cdr:y>
    </cdr:from>
    <cdr:to>
      <cdr:x>0.38509</cdr:x>
      <cdr:y>0.64552</cdr:y>
    </cdr:to>
    <cdr:sp macro="" textlink="">
      <cdr:nvSpPr>
        <cdr:cNvPr id="7" name="TextBox 1">
          <a:extLst xmlns:a="http://schemas.openxmlformats.org/drawingml/2006/main">
            <a:ext uri="{FF2B5EF4-FFF2-40B4-BE49-F238E27FC236}">
              <a16:creationId xmlns:a16="http://schemas.microsoft.com/office/drawing/2014/main" id="{852BD5BA-53FB-234F-990F-CBC16C57A012}"/>
            </a:ext>
          </a:extLst>
        </cdr:cNvPr>
        <cdr:cNvSpPr txBox="1"/>
      </cdr:nvSpPr>
      <cdr:spPr>
        <a:xfrm xmlns:a="http://schemas.openxmlformats.org/drawingml/2006/main" rot="19909139">
          <a:off x="984570" y="2335528"/>
          <a:ext cx="2313344" cy="32747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a:solidFill>
                <a:schemeClr val="bg1"/>
              </a:solidFill>
            </a:rPr>
            <a:t>labor mkt. subsidy</a:t>
          </a:r>
        </a:p>
      </cdr:txBody>
    </cdr:sp>
  </cdr:relSizeAnchor>
  <cdr:relSizeAnchor xmlns:cdr="http://schemas.openxmlformats.org/drawingml/2006/chartDrawing">
    <cdr:from>
      <cdr:x>0.11933</cdr:x>
      <cdr:y>0.48321</cdr:y>
    </cdr:from>
    <cdr:to>
      <cdr:x>0.33374</cdr:x>
      <cdr:y>0.55444</cdr:y>
    </cdr:to>
    <cdr:sp macro="" textlink="">
      <cdr:nvSpPr>
        <cdr:cNvPr id="8" name="TextBox 1">
          <a:extLst xmlns:a="http://schemas.openxmlformats.org/drawingml/2006/main">
            <a:ext uri="{FF2B5EF4-FFF2-40B4-BE49-F238E27FC236}">
              <a16:creationId xmlns:a16="http://schemas.microsoft.com/office/drawing/2014/main" id="{65898E0E-5260-5645-BBED-082519526865}"/>
            </a:ext>
          </a:extLst>
        </cdr:cNvPr>
        <cdr:cNvSpPr txBox="1"/>
      </cdr:nvSpPr>
      <cdr:spPr>
        <a:xfrm xmlns:a="http://schemas.openxmlformats.org/drawingml/2006/main" rot="20486790">
          <a:off x="1021935" y="1993430"/>
          <a:ext cx="1836222" cy="2938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a:solidFill>
                <a:schemeClr val="bg1"/>
              </a:solidFill>
            </a:rPr>
            <a:t> rent subsidy</a:t>
          </a:r>
        </a:p>
      </cdr:txBody>
    </cdr:sp>
  </cdr:relSizeAnchor>
</c:userShapes>
</file>

<file path=ppt/drawings/drawing3.xml><?xml version="1.0" encoding="utf-8"?>
<c:userShapes xmlns:c="http://schemas.openxmlformats.org/drawingml/2006/chart">
  <cdr:relSizeAnchor xmlns:cdr="http://schemas.openxmlformats.org/drawingml/2006/chartDrawing">
    <cdr:from>
      <cdr:x>0.2884</cdr:x>
      <cdr:y>0.10355</cdr:y>
    </cdr:from>
    <cdr:to>
      <cdr:x>0.38684</cdr:x>
      <cdr:y>0.25469</cdr:y>
    </cdr:to>
    <cdr:sp macro="" textlink="">
      <cdr:nvSpPr>
        <cdr:cNvPr id="2" name="Tekstikehys 1"/>
        <cdr:cNvSpPr txBox="1"/>
      </cdr:nvSpPr>
      <cdr:spPr>
        <a:xfrm xmlns:a="http://schemas.openxmlformats.org/drawingml/2006/main">
          <a:off x="2678854" y="62653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i-FI"/>
        </a:p>
      </cdr:txBody>
    </cdr:sp>
  </cdr:relSizeAnchor>
  <cdr:relSizeAnchor xmlns:cdr="http://schemas.openxmlformats.org/drawingml/2006/chartDrawing">
    <cdr:from>
      <cdr:x>0.2884</cdr:x>
      <cdr:y>0.10355</cdr:y>
    </cdr:from>
    <cdr:to>
      <cdr:x>0.38684</cdr:x>
      <cdr:y>0.25469</cdr:y>
    </cdr:to>
    <cdr:sp macro="" textlink="">
      <cdr:nvSpPr>
        <cdr:cNvPr id="5" name="Tekstikehys 1"/>
        <cdr:cNvSpPr txBox="1"/>
      </cdr:nvSpPr>
      <cdr:spPr>
        <a:xfrm xmlns:a="http://schemas.openxmlformats.org/drawingml/2006/main">
          <a:off x="2678854" y="62653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i-FI"/>
        </a:p>
      </cdr:txBody>
    </cdr:sp>
  </cdr:relSizeAnchor>
  <cdr:relSizeAnchor xmlns:cdr="http://schemas.openxmlformats.org/drawingml/2006/chartDrawing">
    <cdr:from>
      <cdr:x>0.40705</cdr:x>
      <cdr:y>0.35624</cdr:y>
    </cdr:from>
    <cdr:to>
      <cdr:x>0.52819</cdr:x>
      <cdr:y>0.4193</cdr:y>
    </cdr:to>
    <cdr:sp macro="" textlink="">
      <cdr:nvSpPr>
        <cdr:cNvPr id="10" name="Tekstikehys 2"/>
        <cdr:cNvSpPr txBox="1"/>
      </cdr:nvSpPr>
      <cdr:spPr>
        <a:xfrm xmlns:a="http://schemas.openxmlformats.org/drawingml/2006/main" rot="20259593">
          <a:off x="3523303" y="1489148"/>
          <a:ext cx="1048546" cy="26360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1450" dirty="0" err="1">
              <a:solidFill>
                <a:srgbClr val="FFFFFF"/>
              </a:solidFill>
            </a:rPr>
            <a:t>child</a:t>
          </a:r>
          <a:r>
            <a:rPr lang="fi-FI" sz="1450" dirty="0">
              <a:solidFill>
                <a:srgbClr val="FFFFFF"/>
              </a:solidFill>
            </a:rPr>
            <a:t> </a:t>
          </a:r>
          <a:r>
            <a:rPr lang="fi-FI" sz="1450" dirty="0" err="1">
              <a:solidFill>
                <a:srgbClr val="FFFFFF"/>
              </a:solidFill>
            </a:rPr>
            <a:t>allowance</a:t>
          </a:r>
          <a:endParaRPr lang="fi-FI" sz="1450" b="0" dirty="0">
            <a:solidFill>
              <a:srgbClr val="FFFFFF"/>
            </a:solidFill>
          </a:endParaRPr>
        </a:p>
      </cdr:txBody>
    </cdr:sp>
  </cdr:relSizeAnchor>
  <cdr:relSizeAnchor xmlns:cdr="http://schemas.openxmlformats.org/drawingml/2006/chartDrawing">
    <cdr:from>
      <cdr:x>0.68616</cdr:x>
      <cdr:y>0.16424</cdr:y>
    </cdr:from>
    <cdr:to>
      <cdr:x>0.8073</cdr:x>
      <cdr:y>0.2273</cdr:y>
    </cdr:to>
    <cdr:sp macro="" textlink="">
      <cdr:nvSpPr>
        <cdr:cNvPr id="11" name="Tekstikehys 2"/>
        <cdr:cNvSpPr txBox="1"/>
      </cdr:nvSpPr>
      <cdr:spPr>
        <a:xfrm xmlns:a="http://schemas.openxmlformats.org/drawingml/2006/main" rot="20797915">
          <a:off x="5939137" y="686568"/>
          <a:ext cx="1048545" cy="26360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1450" dirty="0">
              <a:solidFill>
                <a:schemeClr val="bg1"/>
              </a:solidFill>
            </a:rPr>
            <a:t> </a:t>
          </a:r>
          <a:r>
            <a:rPr lang="fi-FI" sz="1450" dirty="0" err="1">
              <a:solidFill>
                <a:schemeClr val="bg1"/>
              </a:solidFill>
            </a:rPr>
            <a:t>alimony</a:t>
          </a:r>
          <a:endParaRPr lang="fi-FI" sz="1450" b="0" dirty="0">
            <a:solidFill>
              <a:schemeClr val="bg1"/>
            </a:solidFill>
          </a:endParaRPr>
        </a:p>
      </cdr:txBody>
    </cdr:sp>
  </cdr:relSizeAnchor>
  <cdr:relSizeAnchor xmlns:cdr="http://schemas.openxmlformats.org/drawingml/2006/chartDrawing">
    <cdr:from>
      <cdr:x>0.72316</cdr:x>
      <cdr:y>0.51937</cdr:y>
    </cdr:from>
    <cdr:to>
      <cdr:x>0.93944</cdr:x>
      <cdr:y>0.61017</cdr:y>
    </cdr:to>
    <cdr:sp macro="" textlink="">
      <cdr:nvSpPr>
        <cdr:cNvPr id="13" name="TextBox 12">
          <a:extLst xmlns:a="http://schemas.openxmlformats.org/drawingml/2006/main">
            <a:ext uri="{FF2B5EF4-FFF2-40B4-BE49-F238E27FC236}">
              <a16:creationId xmlns:a16="http://schemas.microsoft.com/office/drawing/2014/main" id="{F015AF54-9179-1544-BC44-311CB23FC893}"/>
            </a:ext>
          </a:extLst>
        </cdr:cNvPr>
        <cdr:cNvSpPr txBox="1"/>
      </cdr:nvSpPr>
      <cdr:spPr>
        <a:xfrm xmlns:a="http://schemas.openxmlformats.org/drawingml/2006/main">
          <a:off x="6259423" y="2171087"/>
          <a:ext cx="1872044" cy="37956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a:solidFill>
                <a:schemeClr val="bg1"/>
              </a:solidFill>
            </a:rPr>
            <a:t>net wages</a:t>
          </a:r>
        </a:p>
      </cdr:txBody>
    </cdr:sp>
  </cdr:relSizeAnchor>
  <cdr:relSizeAnchor xmlns:cdr="http://schemas.openxmlformats.org/drawingml/2006/chartDrawing">
    <cdr:from>
      <cdr:x>0.74929</cdr:x>
      <cdr:y>0.70428</cdr:y>
    </cdr:from>
    <cdr:to>
      <cdr:x>0.96557</cdr:x>
      <cdr:y>0.79508</cdr:y>
    </cdr:to>
    <cdr:sp macro="" textlink="">
      <cdr:nvSpPr>
        <cdr:cNvPr id="14" name="TextBox 13">
          <a:extLst xmlns:a="http://schemas.openxmlformats.org/drawingml/2006/main">
            <a:ext uri="{FF2B5EF4-FFF2-40B4-BE49-F238E27FC236}">
              <a16:creationId xmlns:a16="http://schemas.microsoft.com/office/drawing/2014/main" id="{F015AF54-9179-1544-BC44-311CB23FC893}"/>
            </a:ext>
          </a:extLst>
        </cdr:cNvPr>
        <cdr:cNvSpPr txBox="1"/>
      </cdr:nvSpPr>
      <cdr:spPr>
        <a:xfrm xmlns:a="http://schemas.openxmlformats.org/drawingml/2006/main">
          <a:off x="6361429" y="3043332"/>
          <a:ext cx="1836221" cy="39236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a:solidFill>
                <a:schemeClr val="bg1"/>
              </a:solidFill>
            </a:rPr>
            <a:t>daycare fees </a:t>
          </a:r>
        </a:p>
      </cdr:txBody>
    </cdr:sp>
  </cdr:relSizeAnchor>
</c:userShapes>
</file>

<file path=ppt/drawings/drawing4.xml><?xml version="1.0" encoding="utf-8"?>
<c:userShapes xmlns:c="http://schemas.openxmlformats.org/drawingml/2006/chart">
  <cdr:relSizeAnchor xmlns:cdr="http://schemas.openxmlformats.org/drawingml/2006/chartDrawing">
    <cdr:from>
      <cdr:x>0.00541</cdr:x>
      <cdr:y>0.07135</cdr:y>
    </cdr:from>
    <cdr:to>
      <cdr:x>0.10931</cdr:x>
      <cdr:y>0.17572</cdr:y>
    </cdr:to>
    <cdr:sp macro="" textlink="">
      <cdr:nvSpPr>
        <cdr:cNvPr id="3" name="TextBox 2"/>
        <cdr:cNvSpPr txBox="1"/>
      </cdr:nvSpPr>
      <cdr:spPr>
        <a:xfrm xmlns:a="http://schemas.openxmlformats.org/drawingml/2006/main">
          <a:off x="38100" y="255270"/>
          <a:ext cx="731520" cy="3733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i-FI" sz="1100"/>
        </a:p>
      </cdr:txBody>
    </cdr:sp>
  </cdr:relSizeAnchor>
</c:userShapes>
</file>

<file path=ppt/drawings/drawing5.xml><?xml version="1.0" encoding="utf-8"?>
<c:userShapes xmlns:c="http://schemas.openxmlformats.org/drawingml/2006/chart">
  <cdr:relSizeAnchor xmlns:cdr="http://schemas.openxmlformats.org/drawingml/2006/chartDrawing">
    <cdr:from>
      <cdr:x>0.00541</cdr:x>
      <cdr:y>0.07135</cdr:y>
    </cdr:from>
    <cdr:to>
      <cdr:x>0.10931</cdr:x>
      <cdr:y>0.17572</cdr:y>
    </cdr:to>
    <cdr:sp macro="" textlink="">
      <cdr:nvSpPr>
        <cdr:cNvPr id="3" name="TextBox 2"/>
        <cdr:cNvSpPr txBox="1"/>
      </cdr:nvSpPr>
      <cdr:spPr>
        <a:xfrm xmlns:a="http://schemas.openxmlformats.org/drawingml/2006/main">
          <a:off x="38100" y="255270"/>
          <a:ext cx="731520" cy="3733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i-FI" sz="1100"/>
        </a:p>
      </cdr:txBody>
    </cdr:sp>
  </cdr:relSizeAnchor>
</c:userShapes>
</file>

<file path=ppt/drawings/drawing6.xml><?xml version="1.0" encoding="utf-8"?>
<c:userShapes xmlns:c="http://schemas.openxmlformats.org/drawingml/2006/chart">
  <cdr:relSizeAnchor xmlns:cdr="http://schemas.openxmlformats.org/drawingml/2006/chartDrawing">
    <cdr:from>
      <cdr:x>0.00541</cdr:x>
      <cdr:y>0.07135</cdr:y>
    </cdr:from>
    <cdr:to>
      <cdr:x>0.10931</cdr:x>
      <cdr:y>0.17572</cdr:y>
    </cdr:to>
    <cdr:sp macro="" textlink="">
      <cdr:nvSpPr>
        <cdr:cNvPr id="3" name="TextBox 2"/>
        <cdr:cNvSpPr txBox="1"/>
      </cdr:nvSpPr>
      <cdr:spPr>
        <a:xfrm xmlns:a="http://schemas.openxmlformats.org/drawingml/2006/main">
          <a:off x="38100" y="255270"/>
          <a:ext cx="731520" cy="3733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i-FI" sz="1100"/>
        </a:p>
      </cdr:txBody>
    </cdr:sp>
  </cdr:relSizeAnchor>
</c:userShapes>
</file>

<file path=ppt/drawings/drawing7.xml><?xml version="1.0" encoding="utf-8"?>
<c:userShapes xmlns:c="http://schemas.openxmlformats.org/drawingml/2006/chart">
  <cdr:relSizeAnchor xmlns:cdr="http://schemas.openxmlformats.org/drawingml/2006/chartDrawing">
    <cdr:from>
      <cdr:x>0.00541</cdr:x>
      <cdr:y>0.07135</cdr:y>
    </cdr:from>
    <cdr:to>
      <cdr:x>0.10931</cdr:x>
      <cdr:y>0.17572</cdr:y>
    </cdr:to>
    <cdr:sp macro="" textlink="">
      <cdr:nvSpPr>
        <cdr:cNvPr id="3" name="TextBox 2"/>
        <cdr:cNvSpPr txBox="1"/>
      </cdr:nvSpPr>
      <cdr:spPr>
        <a:xfrm xmlns:a="http://schemas.openxmlformats.org/drawingml/2006/main">
          <a:off x="38100" y="255270"/>
          <a:ext cx="731520" cy="3733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i-FI"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9DB7B0DA-0CB8-F44F-B762-303FBE3B4601}" type="datetimeFigureOut">
              <a:t>20/09/2021</a:t>
            </a:fld>
            <a:endParaRPr lang="fi-FI"/>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3C757306-69EF-7141-A5CD-A39264FCE734}" type="slidenum">
              <a:t>‹#›</a:t>
            </a:fld>
            <a:endParaRPr lang="fi-FI"/>
          </a:p>
        </p:txBody>
      </p:sp>
    </p:spTree>
    <p:extLst>
      <p:ext uri="{BB962C8B-B14F-4D97-AF65-F5344CB8AC3E}">
        <p14:creationId xmlns:p14="http://schemas.microsoft.com/office/powerpoint/2010/main" val="1540759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C8F32F94-A199-BA43-994C-49B452EB5760}" type="datetimeFigureOut">
              <a:t>20/09/2021</a:t>
            </a:fld>
            <a:endParaRPr lang="fi-FI"/>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F54A87C9-09FB-1440-9709-679134179B9F}" type="slidenum">
              <a:t>‹#›</a:t>
            </a:fld>
            <a:endParaRPr lang="fi-FI"/>
          </a:p>
        </p:txBody>
      </p:sp>
    </p:spTree>
    <p:extLst>
      <p:ext uri="{BB962C8B-B14F-4D97-AF65-F5344CB8AC3E}">
        <p14:creationId xmlns:p14="http://schemas.microsoft.com/office/powerpoint/2010/main" val="14525829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F54A87C9-09FB-1440-9709-679134179B9F}" type="slidenum">
              <a:t>4</a:t>
            </a:fld>
            <a:endParaRPr lang="fi-FI"/>
          </a:p>
        </p:txBody>
      </p:sp>
    </p:spTree>
    <p:extLst>
      <p:ext uri="{BB962C8B-B14F-4D97-AF65-F5344CB8AC3E}">
        <p14:creationId xmlns:p14="http://schemas.microsoft.com/office/powerpoint/2010/main" val="3775853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4A87C9-09FB-1440-9709-679134179B9F}" type="slidenum">
              <a:rPr lang="en-FI" smtClean="0"/>
              <a:t>16</a:t>
            </a:fld>
            <a:endParaRPr lang="en-FI"/>
          </a:p>
        </p:txBody>
      </p:sp>
    </p:spTree>
    <p:extLst>
      <p:ext uri="{BB962C8B-B14F-4D97-AF65-F5344CB8AC3E}">
        <p14:creationId xmlns:p14="http://schemas.microsoft.com/office/powerpoint/2010/main" val="1298945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F54A87C9-09FB-1440-9709-679134179B9F}" type="slidenum">
              <a:t>5</a:t>
            </a:fld>
            <a:endParaRPr lang="fi-FI"/>
          </a:p>
        </p:txBody>
      </p:sp>
    </p:spTree>
    <p:extLst>
      <p:ext uri="{BB962C8B-B14F-4D97-AF65-F5344CB8AC3E}">
        <p14:creationId xmlns:p14="http://schemas.microsoft.com/office/powerpoint/2010/main" val="914102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F54A87C9-09FB-1440-9709-679134179B9F}" type="slidenum">
              <a:t>6</a:t>
            </a:fld>
            <a:endParaRPr lang="fi-FI"/>
          </a:p>
        </p:txBody>
      </p:sp>
    </p:spTree>
    <p:extLst>
      <p:ext uri="{BB962C8B-B14F-4D97-AF65-F5344CB8AC3E}">
        <p14:creationId xmlns:p14="http://schemas.microsoft.com/office/powerpoint/2010/main" val="1353991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F54A87C9-09FB-1440-9709-679134179B9F}" type="slidenum">
              <a:t>7</a:t>
            </a:fld>
            <a:endParaRPr lang="fi-FI"/>
          </a:p>
        </p:txBody>
      </p:sp>
    </p:spTree>
    <p:extLst>
      <p:ext uri="{BB962C8B-B14F-4D97-AF65-F5344CB8AC3E}">
        <p14:creationId xmlns:p14="http://schemas.microsoft.com/office/powerpoint/2010/main" val="1650186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F54A87C9-09FB-1440-9709-679134179B9F}" type="slidenum">
              <a:t>8</a:t>
            </a:fld>
            <a:endParaRPr lang="fi-FI"/>
          </a:p>
        </p:txBody>
      </p:sp>
    </p:spTree>
    <p:extLst>
      <p:ext uri="{BB962C8B-B14F-4D97-AF65-F5344CB8AC3E}">
        <p14:creationId xmlns:p14="http://schemas.microsoft.com/office/powerpoint/2010/main" val="734641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F54A87C9-09FB-1440-9709-679134179B9F}" type="slidenum">
              <a:t>9</a:t>
            </a:fld>
            <a:endParaRPr lang="fi-FI"/>
          </a:p>
        </p:txBody>
      </p:sp>
    </p:spTree>
    <p:extLst>
      <p:ext uri="{BB962C8B-B14F-4D97-AF65-F5344CB8AC3E}">
        <p14:creationId xmlns:p14="http://schemas.microsoft.com/office/powerpoint/2010/main" val="3671659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F54A87C9-09FB-1440-9709-679134179B9F}" type="slidenum">
              <a:t>10</a:t>
            </a:fld>
            <a:endParaRPr lang="fi-FI"/>
          </a:p>
        </p:txBody>
      </p:sp>
    </p:spTree>
    <p:extLst>
      <p:ext uri="{BB962C8B-B14F-4D97-AF65-F5344CB8AC3E}">
        <p14:creationId xmlns:p14="http://schemas.microsoft.com/office/powerpoint/2010/main" val="518983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F54A87C9-09FB-1440-9709-679134179B9F}" type="slidenum">
              <a:t>11</a:t>
            </a:fld>
            <a:endParaRPr lang="fi-FI"/>
          </a:p>
        </p:txBody>
      </p:sp>
    </p:spTree>
    <p:extLst>
      <p:ext uri="{BB962C8B-B14F-4D97-AF65-F5344CB8AC3E}">
        <p14:creationId xmlns:p14="http://schemas.microsoft.com/office/powerpoint/2010/main" val="1867237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F54A87C9-09FB-1440-9709-679134179B9F}" type="slidenum">
              <a:rPr lang="uk-UA"/>
              <a:t>14</a:t>
            </a:fld>
            <a:endParaRPr lang="uk-UA"/>
          </a:p>
        </p:txBody>
      </p:sp>
    </p:spTree>
    <p:extLst>
      <p:ext uri="{BB962C8B-B14F-4D97-AF65-F5344CB8AC3E}">
        <p14:creationId xmlns:p14="http://schemas.microsoft.com/office/powerpoint/2010/main" val="23585914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0"/>
            <a:ext cx="2569190" cy="2280720"/>
          </a:xfrm>
          <a:prstGeom prst="rect">
            <a:avLst/>
          </a:prstGeom>
        </p:spPr>
      </p:pic>
    </p:spTree>
    <p:extLst>
      <p:ext uri="{BB962C8B-B14F-4D97-AF65-F5344CB8AC3E}">
        <p14:creationId xmlns:p14="http://schemas.microsoft.com/office/powerpoint/2010/main" val="1778810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9. Body slide - Text - Red title left">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287339" y="3487879"/>
            <a:ext cx="3015456" cy="2193525"/>
          </a:xfrm>
          <a:prstGeom prst="rect">
            <a:avLst/>
          </a:prstGeom>
        </p:spPr>
        <p:txBody>
          <a:bodyPr lIns="0" tIns="0" rIns="0" bIns="0"/>
          <a:lstStyle>
            <a:lvl1pPr marL="0" indent="0">
              <a:lnSpc>
                <a:spcPts val="2800"/>
              </a:lnSpc>
              <a:spcBef>
                <a:spcPts val="0"/>
              </a:spcBef>
              <a:buNone/>
              <a:defRPr sz="2800" b="1" i="0" baseline="0">
                <a:solidFill>
                  <a:schemeClr val="tx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Sub Headline</a:t>
            </a:r>
          </a:p>
        </p:txBody>
      </p:sp>
      <p:sp>
        <p:nvSpPr>
          <p:cNvPr id="11" name="Text Placeholder 3"/>
          <p:cNvSpPr>
            <a:spLocks noGrp="1"/>
          </p:cNvSpPr>
          <p:nvPr>
            <p:ph type="body" sz="half" idx="10" hasCustomPrompt="1"/>
          </p:nvPr>
        </p:nvSpPr>
        <p:spPr>
          <a:xfrm>
            <a:off x="287339" y="692151"/>
            <a:ext cx="3015456" cy="2330625"/>
          </a:xfrm>
          <a:prstGeom prst="rect">
            <a:avLst/>
          </a:prstGeom>
        </p:spPr>
        <p:txBody>
          <a:bodyPr lIns="0" tIns="0" rIns="0" bIns="0"/>
          <a:lstStyle>
            <a:lvl1pPr marL="0" indent="0">
              <a:lnSpc>
                <a:spcPts val="4000"/>
              </a:lnSpc>
              <a:buNone/>
              <a:defRPr sz="4000" b="1" baseline="0">
                <a:solidFill>
                  <a:srgbClr val="78BE20"/>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a:t>
            </a:r>
          </a:p>
        </p:txBody>
      </p:sp>
      <p:sp>
        <p:nvSpPr>
          <p:cNvPr id="21" name="Text Placeholder 3"/>
          <p:cNvSpPr>
            <a:spLocks noGrp="1"/>
          </p:cNvSpPr>
          <p:nvPr>
            <p:ph type="body" sz="half" idx="12" hasCustomPrompt="1"/>
          </p:nvPr>
        </p:nvSpPr>
        <p:spPr>
          <a:xfrm>
            <a:off x="3654029" y="692150"/>
            <a:ext cx="5130402" cy="4989255"/>
          </a:xfrm>
          <a:prstGeom prst="rect">
            <a:avLst/>
          </a:prstGeom>
        </p:spPr>
        <p:txBody>
          <a:bodyPr wrap="square" lIns="0" tIns="0" rIns="0" bIns="0"/>
          <a:lstStyle>
            <a:lvl1pPr marL="0" marR="0" indent="0" algn="l" defTabSz="685800" rtl="0" eaLnBrk="1" fontAlgn="auto" latinLnBrk="0" hangingPunct="1">
              <a:lnSpc>
                <a:spcPts val="2600"/>
              </a:lnSpc>
              <a:spcBef>
                <a:spcPts val="750"/>
              </a:spcBef>
              <a:spcAft>
                <a:spcPts val="0"/>
              </a:spcAft>
              <a:buClrTx/>
              <a:buSzTx/>
              <a:buFontTx/>
              <a:buNone/>
              <a:tabLst/>
              <a:defRPr lang="en-US" sz="2100" b="1" kern="1200" dirty="0">
                <a:solidFill>
                  <a:schemeClr val="tx1"/>
                </a:solidFill>
                <a:latin typeface="+mn-lt"/>
                <a:ea typeface="+mn-ea"/>
                <a:cs typeface="+mn-cs"/>
              </a:defRPr>
            </a:lvl1pPr>
            <a:lvl2pPr marL="342900" indent="0">
              <a:buFontTx/>
              <a:buNone/>
              <a:defRPr sz="2100"/>
            </a:lvl2pPr>
            <a:lvl3pPr marL="628650" indent="0">
              <a:buFontTx/>
              <a:buNone/>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Your text here</a:t>
            </a:r>
          </a:p>
        </p:txBody>
      </p:sp>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2328" y="6072640"/>
            <a:ext cx="1654660" cy="452093"/>
          </a:xfrm>
          <a:prstGeom prst="rect">
            <a:avLst/>
          </a:prstGeom>
        </p:spPr>
      </p:pic>
    </p:spTree>
    <p:extLst>
      <p:ext uri="{BB962C8B-B14F-4D97-AF65-F5344CB8AC3E}">
        <p14:creationId xmlns:p14="http://schemas.microsoft.com/office/powerpoint/2010/main" val="2022684438"/>
      </p:ext>
    </p:extLst>
  </p:cSld>
  <p:clrMapOvr>
    <a:masterClrMapping/>
  </p:clrMapOvr>
  <p:extLst>
    <p:ext uri="{DCECCB84-F9BA-43D5-87BE-67443E8EF086}">
      <p15:sldGuideLst xmlns:p15="http://schemas.microsoft.com/office/powerpoint/2012/main">
        <p15:guide id="1" pos="2081" userDrawn="1">
          <p15:clr>
            <a:srgbClr val="FBAE40"/>
          </p15:clr>
        </p15:guide>
        <p15:guide id="2" pos="2302" userDrawn="1">
          <p15:clr>
            <a:srgbClr val="FBAE40"/>
          </p15:clr>
        </p15:guide>
        <p15:guide id="3" pos="553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 Body slide - 1 wide column">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92354" y="259137"/>
            <a:ext cx="8492897" cy="1332766"/>
          </a:xfrm>
          <a:prstGeom prst="rect">
            <a:avLst/>
          </a:prstGeom>
        </p:spPr>
        <p:txBody>
          <a:bodyPr lIns="0" tIns="0" rIns="0" bIns="0"/>
          <a:lstStyle>
            <a:lvl1pPr marL="0" indent="0">
              <a:lnSpc>
                <a:spcPct val="100000"/>
              </a:lnSpc>
              <a:buNone/>
              <a:defRPr sz="4000" b="1" baseline="0">
                <a:solidFill>
                  <a:schemeClr val="tx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Body slide title </a:t>
            </a:r>
          </a:p>
        </p:txBody>
      </p:sp>
      <p:sp>
        <p:nvSpPr>
          <p:cNvPr id="13" name="Text Placeholder 3"/>
          <p:cNvSpPr>
            <a:spLocks noGrp="1"/>
          </p:cNvSpPr>
          <p:nvPr>
            <p:ph type="body" sz="half" idx="11" hasCustomPrompt="1"/>
          </p:nvPr>
        </p:nvSpPr>
        <p:spPr>
          <a:xfrm>
            <a:off x="292354" y="1876514"/>
            <a:ext cx="8492897" cy="4065947"/>
          </a:xfrm>
          <a:prstGeom prst="rect">
            <a:avLst/>
          </a:prstGeom>
        </p:spPr>
        <p:txBody>
          <a:bodyPr lIns="0" tIns="0" rIns="0" bIns="0"/>
          <a:lstStyle>
            <a:lvl1pPr marL="0" marR="0" indent="0" algn="l" defTabSz="685733" rtl="0" eaLnBrk="1" fontAlgn="auto" latinLnBrk="0" hangingPunct="1">
              <a:lnSpc>
                <a:spcPct val="100000"/>
              </a:lnSpc>
              <a:spcBef>
                <a:spcPts val="750"/>
              </a:spcBef>
              <a:spcAft>
                <a:spcPts val="0"/>
              </a:spcAft>
              <a:buClrTx/>
              <a:buSzTx/>
              <a:buFont typeface="Arial" panose="020B0604020202020204" pitchFamily="34" charset="0"/>
              <a:buNone/>
              <a:tabLst/>
              <a:defRPr sz="2100" b="1" baseline="0">
                <a:solidFill>
                  <a:schemeClr val="tx1"/>
                </a:solidFill>
              </a:defRPr>
            </a:lvl1pPr>
            <a:lvl2pPr marL="628589" indent="-271437">
              <a:buFont typeface="Arial" panose="020B0604020202020204" pitchFamily="34" charset="0"/>
              <a:buChar char="•"/>
              <a:defRPr sz="2100"/>
            </a:lvl2pPr>
            <a:lvl3pPr marL="804783" indent="-176195">
              <a:buFont typeface="Arial" panose="020B0604020202020204" pitchFamily="34" charset="0"/>
              <a:buChar char="•"/>
              <a:defRPr sz="16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Your text here</a:t>
            </a:r>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2" name="Päivämäärän paikkamerkki 1">
            <a:extLst>
              <a:ext uri="{FF2B5EF4-FFF2-40B4-BE49-F238E27FC236}">
                <a16:creationId xmlns:a16="http://schemas.microsoft.com/office/drawing/2014/main" id="{4C366827-B13F-41D2-9BB1-86D6952FE74F}"/>
              </a:ext>
            </a:extLst>
          </p:cNvPr>
          <p:cNvSpPr>
            <a:spLocks noGrp="1"/>
          </p:cNvSpPr>
          <p:nvPr>
            <p:ph type="dt" sz="half" idx="12"/>
          </p:nvPr>
        </p:nvSpPr>
        <p:spPr/>
        <p:txBody>
          <a:bodyPr/>
          <a:lstStyle/>
          <a:p>
            <a:r>
              <a:rPr lang="fi-FI"/>
              <a:t>dd.mm.yyyy</a:t>
            </a:r>
            <a:endParaRPr lang="en-US" dirty="0"/>
          </a:p>
        </p:txBody>
      </p:sp>
      <p:sp>
        <p:nvSpPr>
          <p:cNvPr id="3" name="Alatunnisteen paikkamerkki 2">
            <a:extLst>
              <a:ext uri="{FF2B5EF4-FFF2-40B4-BE49-F238E27FC236}">
                <a16:creationId xmlns:a16="http://schemas.microsoft.com/office/drawing/2014/main" id="{B081CECA-2419-49BC-A865-E26F838DFBF9}"/>
              </a:ext>
            </a:extLst>
          </p:cNvPr>
          <p:cNvSpPr>
            <a:spLocks noGrp="1"/>
          </p:cNvSpPr>
          <p:nvPr>
            <p:ph type="ftr" sz="quarter" idx="13"/>
          </p:nvPr>
        </p:nvSpPr>
        <p:spPr/>
        <p:txBody>
          <a:bodyPr/>
          <a:lstStyle/>
          <a:p>
            <a:r>
              <a:rPr lang="fi-FI" dirty="0" err="1"/>
              <a:t>Your</a:t>
            </a:r>
            <a:r>
              <a:rPr lang="fi-FI" dirty="0"/>
              <a:t> text </a:t>
            </a:r>
            <a:r>
              <a:rPr lang="fi-FI" dirty="0" err="1"/>
              <a:t>here</a:t>
            </a:r>
            <a:endParaRPr lang="fi-FI" dirty="0"/>
          </a:p>
        </p:txBody>
      </p:sp>
      <p:sp>
        <p:nvSpPr>
          <p:cNvPr id="4" name="Dian numeron paikkamerkki 3">
            <a:extLst>
              <a:ext uri="{FF2B5EF4-FFF2-40B4-BE49-F238E27FC236}">
                <a16:creationId xmlns:a16="http://schemas.microsoft.com/office/drawing/2014/main" id="{75CA6814-F1E3-4289-929D-E2AEACCAF6C2}"/>
              </a:ext>
            </a:extLst>
          </p:cNvPr>
          <p:cNvSpPr>
            <a:spLocks noGrp="1"/>
          </p:cNvSpPr>
          <p:nvPr>
            <p:ph type="sldNum" sz="quarter" idx="14"/>
          </p:nvPr>
        </p:nvSpPr>
        <p:spPr/>
        <p:txBody>
          <a:bodyPr/>
          <a:lstStyle/>
          <a:p>
            <a:fld id="{28F7F04C-F568-F649-A2AE-EA61C66B69B4}" type="slidenum">
              <a:rPr lang="en-US" smtClean="0"/>
              <a:pPr/>
              <a:t>‹#›</a:t>
            </a:fld>
            <a:endParaRPr lang="en-US" dirty="0"/>
          </a:p>
        </p:txBody>
      </p:sp>
      <p:pic>
        <p:nvPicPr>
          <p:cNvPr id="10" name="Kuva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88092"/>
            <a:ext cx="2073704" cy="1028160"/>
          </a:xfrm>
          <a:prstGeom prst="rect">
            <a:avLst/>
          </a:prstGeom>
        </p:spPr>
      </p:pic>
    </p:spTree>
    <p:extLst>
      <p:ext uri="{BB962C8B-B14F-4D97-AF65-F5344CB8AC3E}">
        <p14:creationId xmlns:p14="http://schemas.microsoft.com/office/powerpoint/2010/main" val="1628708783"/>
      </p:ext>
    </p:extLst>
  </p:cSld>
  <p:clrMapOvr>
    <a:masterClrMapping/>
  </p:clrMapOvr>
  <p:extLst>
    <p:ext uri="{DCECCB84-F9BA-43D5-87BE-67443E8EF086}">
      <p15:sldGuideLst xmlns:p15="http://schemas.microsoft.com/office/powerpoint/2012/main">
        <p15:guide id="4" pos="5534">
          <p15:clr>
            <a:srgbClr val="FBAE40"/>
          </p15:clr>
        </p15:guide>
        <p15:guide id="5" orient="horz" pos="363">
          <p15:clr>
            <a:srgbClr val="FBAE40"/>
          </p15:clr>
        </p15:guide>
        <p15:guide id="6" pos="2795">
          <p15:clr>
            <a:srgbClr val="FBAE40"/>
          </p15:clr>
        </p15:guide>
        <p15:guide id="7" pos="2965">
          <p15:clr>
            <a:srgbClr val="FBAE40"/>
          </p15:clr>
        </p15:guide>
        <p15:guide id="8" orient="horz" pos="341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0"/>
            <a:ext cx="2569190" cy="2280720"/>
          </a:xfrm>
          <a:prstGeom prst="rect">
            <a:avLst/>
          </a:prstGeom>
        </p:spPr>
      </p:pic>
    </p:spTree>
    <p:extLst>
      <p:ext uri="{BB962C8B-B14F-4D97-AF65-F5344CB8AC3E}">
        <p14:creationId xmlns:p14="http://schemas.microsoft.com/office/powerpoint/2010/main" val="1778810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0"/>
            <a:ext cx="2569190" cy="2280720"/>
          </a:xfrm>
          <a:prstGeom prst="rect">
            <a:avLst/>
          </a:prstGeom>
        </p:spPr>
      </p:pic>
    </p:spTree>
    <p:extLst>
      <p:ext uri="{BB962C8B-B14F-4D97-AF65-F5344CB8AC3E}">
        <p14:creationId xmlns:p14="http://schemas.microsoft.com/office/powerpoint/2010/main" val="3487994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2"/>
            <a:ext cx="2569190" cy="2280719"/>
          </a:xfrm>
          <a:prstGeom prst="rect">
            <a:avLst/>
          </a:prstGeom>
        </p:spPr>
      </p:pic>
    </p:spTree>
    <p:extLst>
      <p:ext uri="{BB962C8B-B14F-4D97-AF65-F5344CB8AC3E}">
        <p14:creationId xmlns:p14="http://schemas.microsoft.com/office/powerpoint/2010/main" val="817125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3"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1"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1"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2"/>
            <a:ext cx="2569190" cy="2280719"/>
          </a:xfrm>
          <a:prstGeom prst="rect">
            <a:avLst/>
          </a:prstGeom>
        </p:spPr>
      </p:pic>
    </p:spTree>
    <p:extLst>
      <p:ext uri="{BB962C8B-B14F-4D97-AF65-F5344CB8AC3E}">
        <p14:creationId xmlns:p14="http://schemas.microsoft.com/office/powerpoint/2010/main" val="1030485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9"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4"/>
            <a:ext cx="2777573" cy="1194266"/>
          </a:xfrm>
          <a:prstGeom prst="rect">
            <a:avLst/>
          </a:prstGeom>
        </p:spPr>
      </p:pic>
    </p:spTree>
    <p:extLst>
      <p:ext uri="{BB962C8B-B14F-4D97-AF65-F5344CB8AC3E}">
        <p14:creationId xmlns:p14="http://schemas.microsoft.com/office/powerpoint/2010/main" val="10435903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t>20/09/2021</a:t>
            </a:fld>
            <a:endParaRPr lang="fi-FI"/>
          </a:p>
        </p:txBody>
      </p:sp>
      <p:sp>
        <p:nvSpPr>
          <p:cNvPr id="7" name="Footer Placeholder 8"/>
          <p:cNvSpPr>
            <a:spLocks noGrp="1"/>
          </p:cNvSpPr>
          <p:nvPr>
            <p:ph type="ftr" sz="quarter" idx="16"/>
          </p:nvPr>
        </p:nvSpPr>
        <p:spPr/>
        <p:txBody>
          <a:bodyPr/>
          <a:lstStyle>
            <a:lvl1pPr>
              <a:defRPr/>
            </a:lvl1pPr>
          </a:lstStyle>
          <a:p>
            <a:endParaRPr lang="fi-FI"/>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t>‹#›</a:t>
            </a:fld>
            <a:endParaRPr lang="fi-FI"/>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6"/>
            <a:ext cx="2777573" cy="1194265"/>
          </a:xfrm>
          <a:prstGeom prst="rect">
            <a:avLst/>
          </a:prstGeom>
        </p:spPr>
      </p:pic>
    </p:spTree>
    <p:extLst>
      <p:ext uri="{BB962C8B-B14F-4D97-AF65-F5344CB8AC3E}">
        <p14:creationId xmlns:p14="http://schemas.microsoft.com/office/powerpoint/2010/main" val="24711210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t>20/09/2021</a:t>
            </a:fld>
            <a:endParaRPr lang="fi-FI"/>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t>‹#›</a:t>
            </a:fld>
            <a:endParaRPr lang="fi-FI"/>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6"/>
            <a:ext cx="2777573" cy="1194265"/>
          </a:xfrm>
          <a:prstGeom prst="rect">
            <a:avLst/>
          </a:prstGeom>
        </p:spPr>
      </p:pic>
    </p:spTree>
    <p:extLst>
      <p:ext uri="{BB962C8B-B14F-4D97-AF65-F5344CB8AC3E}">
        <p14:creationId xmlns:p14="http://schemas.microsoft.com/office/powerpoint/2010/main" val="1922612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fi-FI"/>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p>
        </p:txBody>
      </p:sp>
      <p:sp>
        <p:nvSpPr>
          <p:cNvPr id="4" name="Date Placeholder 3"/>
          <p:cNvSpPr>
            <a:spLocks noGrp="1"/>
          </p:cNvSpPr>
          <p:nvPr>
            <p:ph type="dt" sz="half" idx="10"/>
          </p:nvPr>
        </p:nvSpPr>
        <p:spPr/>
        <p:txBody>
          <a:bodyPr/>
          <a:lstStyle/>
          <a:p>
            <a:fld id="{34EC8D82-2964-1544-BECA-E6D4836DD847}" type="datetimeFigureOut">
              <a:t>20/09/2021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34C5988-717D-E04E-9E9B-8A4DBFEC1146}" type="slidenum">
              <a:t>‹#›</a:t>
            </a:fld>
            <a:endParaRPr lang="fi-FI"/>
          </a:p>
        </p:txBody>
      </p:sp>
    </p:spTree>
    <p:extLst>
      <p:ext uri="{BB962C8B-B14F-4D97-AF65-F5344CB8AC3E}">
        <p14:creationId xmlns:p14="http://schemas.microsoft.com/office/powerpoint/2010/main" val="3166612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0"/>
            <a:ext cx="2569190" cy="2280720"/>
          </a:xfrm>
          <a:prstGeom prst="rect">
            <a:avLst/>
          </a:prstGeom>
        </p:spPr>
      </p:pic>
    </p:spTree>
    <p:extLst>
      <p:ext uri="{BB962C8B-B14F-4D97-AF65-F5344CB8AC3E}">
        <p14:creationId xmlns:p14="http://schemas.microsoft.com/office/powerpoint/2010/main" val="34879946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0"/>
            <a:ext cx="2569190" cy="2280720"/>
          </a:xfrm>
          <a:prstGeom prst="rect">
            <a:avLst/>
          </a:prstGeom>
        </p:spPr>
      </p:pic>
    </p:spTree>
    <p:extLst>
      <p:ext uri="{BB962C8B-B14F-4D97-AF65-F5344CB8AC3E}">
        <p14:creationId xmlns:p14="http://schemas.microsoft.com/office/powerpoint/2010/main" val="17788103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0"/>
            <a:ext cx="2569190" cy="2280720"/>
          </a:xfrm>
          <a:prstGeom prst="rect">
            <a:avLst/>
          </a:prstGeom>
        </p:spPr>
      </p:pic>
    </p:spTree>
    <p:extLst>
      <p:ext uri="{BB962C8B-B14F-4D97-AF65-F5344CB8AC3E}">
        <p14:creationId xmlns:p14="http://schemas.microsoft.com/office/powerpoint/2010/main" val="34879946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2"/>
            <a:ext cx="2569190" cy="2280719"/>
          </a:xfrm>
          <a:prstGeom prst="rect">
            <a:avLst/>
          </a:prstGeom>
        </p:spPr>
      </p:pic>
    </p:spTree>
    <p:extLst>
      <p:ext uri="{BB962C8B-B14F-4D97-AF65-F5344CB8AC3E}">
        <p14:creationId xmlns:p14="http://schemas.microsoft.com/office/powerpoint/2010/main" val="8171251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3"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1"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1"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2"/>
            <a:ext cx="2569190" cy="2280719"/>
          </a:xfrm>
          <a:prstGeom prst="rect">
            <a:avLst/>
          </a:prstGeom>
        </p:spPr>
      </p:pic>
    </p:spTree>
    <p:extLst>
      <p:ext uri="{BB962C8B-B14F-4D97-AF65-F5344CB8AC3E}">
        <p14:creationId xmlns:p14="http://schemas.microsoft.com/office/powerpoint/2010/main" val="10304852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9"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4"/>
            <a:ext cx="2777573" cy="1194266"/>
          </a:xfrm>
          <a:prstGeom prst="rect">
            <a:avLst/>
          </a:prstGeom>
        </p:spPr>
      </p:pic>
    </p:spTree>
    <p:extLst>
      <p:ext uri="{BB962C8B-B14F-4D97-AF65-F5344CB8AC3E}">
        <p14:creationId xmlns:p14="http://schemas.microsoft.com/office/powerpoint/2010/main" val="10435903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t>20/09/2021</a:t>
            </a:fld>
            <a:endParaRPr lang="fi-FI"/>
          </a:p>
        </p:txBody>
      </p:sp>
      <p:sp>
        <p:nvSpPr>
          <p:cNvPr id="7" name="Footer Placeholder 8"/>
          <p:cNvSpPr>
            <a:spLocks noGrp="1"/>
          </p:cNvSpPr>
          <p:nvPr>
            <p:ph type="ftr" sz="quarter" idx="16"/>
          </p:nvPr>
        </p:nvSpPr>
        <p:spPr/>
        <p:txBody>
          <a:bodyPr/>
          <a:lstStyle>
            <a:lvl1pPr>
              <a:defRPr/>
            </a:lvl1pPr>
          </a:lstStyle>
          <a:p>
            <a:endParaRPr lang="fi-FI"/>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t>‹#›</a:t>
            </a:fld>
            <a:endParaRPr lang="fi-FI"/>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6"/>
            <a:ext cx="2777573" cy="1194265"/>
          </a:xfrm>
          <a:prstGeom prst="rect">
            <a:avLst/>
          </a:prstGeom>
        </p:spPr>
      </p:pic>
    </p:spTree>
    <p:extLst>
      <p:ext uri="{BB962C8B-B14F-4D97-AF65-F5344CB8AC3E}">
        <p14:creationId xmlns:p14="http://schemas.microsoft.com/office/powerpoint/2010/main" val="24711210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t>20/09/2021</a:t>
            </a:fld>
            <a:endParaRPr lang="fi-FI"/>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t>‹#›</a:t>
            </a:fld>
            <a:endParaRPr lang="fi-FI"/>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6"/>
            <a:ext cx="2777573" cy="1194265"/>
          </a:xfrm>
          <a:prstGeom prst="rect">
            <a:avLst/>
          </a:prstGeom>
        </p:spPr>
      </p:pic>
    </p:spTree>
    <p:extLst>
      <p:ext uri="{BB962C8B-B14F-4D97-AF65-F5344CB8AC3E}">
        <p14:creationId xmlns:p14="http://schemas.microsoft.com/office/powerpoint/2010/main" val="19226121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fi-FI"/>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a:p>
        </p:txBody>
      </p:sp>
      <p:sp>
        <p:nvSpPr>
          <p:cNvPr id="4" name="Date Placeholder 3"/>
          <p:cNvSpPr>
            <a:spLocks noGrp="1"/>
          </p:cNvSpPr>
          <p:nvPr>
            <p:ph type="dt" sz="half" idx="10"/>
          </p:nvPr>
        </p:nvSpPr>
        <p:spPr/>
        <p:txBody>
          <a:bodyPr/>
          <a:lstStyle/>
          <a:p>
            <a:fld id="{34EC8D82-2964-1544-BECA-E6D4836DD847}" type="datetimeFigureOut">
              <a:t>20/09/2021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34C5988-717D-E04E-9E9B-8A4DBFEC1146}" type="slidenum">
              <a:t>‹#›</a:t>
            </a:fld>
            <a:endParaRPr lang="fi-FI"/>
          </a:p>
        </p:txBody>
      </p:sp>
    </p:spTree>
    <p:extLst>
      <p:ext uri="{BB962C8B-B14F-4D97-AF65-F5344CB8AC3E}">
        <p14:creationId xmlns:p14="http://schemas.microsoft.com/office/powerpoint/2010/main" val="27020199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89" y="0"/>
            <a:ext cx="2570162" cy="2281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spTree>
    <p:extLst>
      <p:ext uri="{BB962C8B-B14F-4D97-AF65-F5344CB8AC3E}">
        <p14:creationId xmlns:p14="http://schemas.microsoft.com/office/powerpoint/2010/main" val="37331580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89" y="0"/>
            <a:ext cx="2570162" cy="2281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spTree>
    <p:extLst>
      <p:ext uri="{BB962C8B-B14F-4D97-AF65-F5344CB8AC3E}">
        <p14:creationId xmlns:p14="http://schemas.microsoft.com/office/powerpoint/2010/main" val="484739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2"/>
            <a:ext cx="2569190" cy="2280719"/>
          </a:xfrm>
          <a:prstGeom prst="rect">
            <a:avLst/>
          </a:prstGeom>
        </p:spPr>
      </p:pic>
    </p:spTree>
    <p:extLst>
      <p:ext uri="{BB962C8B-B14F-4D97-AF65-F5344CB8AC3E}">
        <p14:creationId xmlns:p14="http://schemas.microsoft.com/office/powerpoint/2010/main" val="8171251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89" y="0"/>
            <a:ext cx="2570162" cy="2281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Tree>
    <p:extLst>
      <p:ext uri="{BB962C8B-B14F-4D97-AF65-F5344CB8AC3E}">
        <p14:creationId xmlns:p14="http://schemas.microsoft.com/office/powerpoint/2010/main" val="17147194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89" y="0"/>
            <a:ext cx="2570162" cy="2281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Picture Placeholder 3"/>
          <p:cNvSpPr>
            <a:spLocks noGrp="1"/>
          </p:cNvSpPr>
          <p:nvPr>
            <p:ph type="pic" sz="quarter" idx="10"/>
          </p:nvPr>
        </p:nvSpPr>
        <p:spPr>
          <a:xfrm>
            <a:off x="4349263"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1"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1"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Tree>
    <p:extLst>
      <p:ext uri="{BB962C8B-B14F-4D97-AF65-F5344CB8AC3E}">
        <p14:creationId xmlns:p14="http://schemas.microsoft.com/office/powerpoint/2010/main" val="9878554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26" y="5599113"/>
            <a:ext cx="2778125" cy="119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itle 1"/>
          <p:cNvSpPr>
            <a:spLocks noGrp="1"/>
          </p:cNvSpPr>
          <p:nvPr>
            <p:ph type="ctrTitle"/>
          </p:nvPr>
        </p:nvSpPr>
        <p:spPr>
          <a:xfrm>
            <a:off x="584309"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spTree>
    <p:extLst>
      <p:ext uri="{BB962C8B-B14F-4D97-AF65-F5344CB8AC3E}">
        <p14:creationId xmlns:p14="http://schemas.microsoft.com/office/powerpoint/2010/main" val="41123260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4" name="Straight Connector 3"/>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26" y="5599113"/>
            <a:ext cx="2778125" cy="119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t>20/09/2021</a:t>
            </a:fld>
            <a:endParaRPr lang="fi-FI"/>
          </a:p>
        </p:txBody>
      </p:sp>
      <p:sp>
        <p:nvSpPr>
          <p:cNvPr id="7" name="Footer Placeholder 8"/>
          <p:cNvSpPr>
            <a:spLocks noGrp="1"/>
          </p:cNvSpPr>
          <p:nvPr>
            <p:ph type="ftr" sz="quarter" idx="16"/>
          </p:nvPr>
        </p:nvSpPr>
        <p:spPr/>
        <p:txBody>
          <a:bodyPr/>
          <a:lstStyle>
            <a:lvl1pPr>
              <a:defRPr/>
            </a:lvl1pPr>
          </a:lstStyle>
          <a:p>
            <a:endParaRPr lang="fi-FI"/>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t>‹#›</a:t>
            </a:fld>
            <a:endParaRPr lang="fi-FI"/>
          </a:p>
        </p:txBody>
      </p:sp>
    </p:spTree>
    <p:extLst>
      <p:ext uri="{BB962C8B-B14F-4D97-AF65-F5344CB8AC3E}">
        <p14:creationId xmlns:p14="http://schemas.microsoft.com/office/powerpoint/2010/main" val="4926548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26" y="5599113"/>
            <a:ext cx="2778125" cy="119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t>20/09/2021</a:t>
            </a:fld>
            <a:endParaRPr lang="fi-FI"/>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t>‹#›</a:t>
            </a:fld>
            <a:endParaRPr lang="fi-FI"/>
          </a:p>
        </p:txBody>
      </p:sp>
    </p:spTree>
    <p:extLst>
      <p:ext uri="{BB962C8B-B14F-4D97-AF65-F5344CB8AC3E}">
        <p14:creationId xmlns:p14="http://schemas.microsoft.com/office/powerpoint/2010/main" val="24890487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0"/>
            <a:ext cx="2569190" cy="2280720"/>
          </a:xfrm>
          <a:prstGeom prst="rect">
            <a:avLst/>
          </a:prstGeom>
        </p:spPr>
      </p:pic>
    </p:spTree>
    <p:extLst>
      <p:ext uri="{BB962C8B-B14F-4D97-AF65-F5344CB8AC3E}">
        <p14:creationId xmlns:p14="http://schemas.microsoft.com/office/powerpoint/2010/main" val="17788103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0"/>
            <a:ext cx="2569190" cy="2280720"/>
          </a:xfrm>
          <a:prstGeom prst="rect">
            <a:avLst/>
          </a:prstGeom>
        </p:spPr>
      </p:pic>
    </p:spTree>
    <p:extLst>
      <p:ext uri="{BB962C8B-B14F-4D97-AF65-F5344CB8AC3E}">
        <p14:creationId xmlns:p14="http://schemas.microsoft.com/office/powerpoint/2010/main" val="34879946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2"/>
            <a:ext cx="2569190" cy="2280719"/>
          </a:xfrm>
          <a:prstGeom prst="rect">
            <a:avLst/>
          </a:prstGeom>
        </p:spPr>
      </p:pic>
    </p:spTree>
    <p:extLst>
      <p:ext uri="{BB962C8B-B14F-4D97-AF65-F5344CB8AC3E}">
        <p14:creationId xmlns:p14="http://schemas.microsoft.com/office/powerpoint/2010/main" val="8171251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3"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1"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1"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2"/>
            <a:ext cx="2569190" cy="2280719"/>
          </a:xfrm>
          <a:prstGeom prst="rect">
            <a:avLst/>
          </a:prstGeom>
        </p:spPr>
      </p:pic>
    </p:spTree>
    <p:extLst>
      <p:ext uri="{BB962C8B-B14F-4D97-AF65-F5344CB8AC3E}">
        <p14:creationId xmlns:p14="http://schemas.microsoft.com/office/powerpoint/2010/main" val="10304852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9"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4"/>
            <a:ext cx="2777573" cy="1194266"/>
          </a:xfrm>
          <a:prstGeom prst="rect">
            <a:avLst/>
          </a:prstGeom>
        </p:spPr>
      </p:pic>
    </p:spTree>
    <p:extLst>
      <p:ext uri="{BB962C8B-B14F-4D97-AF65-F5344CB8AC3E}">
        <p14:creationId xmlns:p14="http://schemas.microsoft.com/office/powerpoint/2010/main" val="1043590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3"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1"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1"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2"/>
            <a:ext cx="2569190" cy="2280719"/>
          </a:xfrm>
          <a:prstGeom prst="rect">
            <a:avLst/>
          </a:prstGeom>
        </p:spPr>
      </p:pic>
    </p:spTree>
    <p:extLst>
      <p:ext uri="{BB962C8B-B14F-4D97-AF65-F5344CB8AC3E}">
        <p14:creationId xmlns:p14="http://schemas.microsoft.com/office/powerpoint/2010/main" val="10304852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t>20/09/2021</a:t>
            </a:fld>
            <a:endParaRPr lang="fi-FI"/>
          </a:p>
        </p:txBody>
      </p:sp>
      <p:sp>
        <p:nvSpPr>
          <p:cNvPr id="7" name="Footer Placeholder 8"/>
          <p:cNvSpPr>
            <a:spLocks noGrp="1"/>
          </p:cNvSpPr>
          <p:nvPr>
            <p:ph type="ftr" sz="quarter" idx="16"/>
          </p:nvPr>
        </p:nvSpPr>
        <p:spPr/>
        <p:txBody>
          <a:bodyPr/>
          <a:lstStyle>
            <a:lvl1pPr>
              <a:defRPr/>
            </a:lvl1pPr>
          </a:lstStyle>
          <a:p>
            <a:endParaRPr lang="fi-FI"/>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t>‹#›</a:t>
            </a:fld>
            <a:endParaRPr lang="fi-FI"/>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6"/>
            <a:ext cx="2777573" cy="1194265"/>
          </a:xfrm>
          <a:prstGeom prst="rect">
            <a:avLst/>
          </a:prstGeom>
        </p:spPr>
      </p:pic>
    </p:spTree>
    <p:extLst>
      <p:ext uri="{BB962C8B-B14F-4D97-AF65-F5344CB8AC3E}">
        <p14:creationId xmlns:p14="http://schemas.microsoft.com/office/powerpoint/2010/main" val="24711210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t>20/09/2021</a:t>
            </a:fld>
            <a:endParaRPr lang="fi-FI"/>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t>‹#›</a:t>
            </a:fld>
            <a:endParaRPr lang="fi-FI"/>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6"/>
            <a:ext cx="2777573" cy="1194265"/>
          </a:xfrm>
          <a:prstGeom prst="rect">
            <a:avLst/>
          </a:prstGeom>
        </p:spPr>
      </p:pic>
    </p:spTree>
    <p:extLst>
      <p:ext uri="{BB962C8B-B14F-4D97-AF65-F5344CB8AC3E}">
        <p14:creationId xmlns:p14="http://schemas.microsoft.com/office/powerpoint/2010/main" val="19226121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14" y="0"/>
            <a:ext cx="2551112" cy="2281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spTree>
    <p:extLst>
      <p:ext uri="{BB962C8B-B14F-4D97-AF65-F5344CB8AC3E}">
        <p14:creationId xmlns:p14="http://schemas.microsoft.com/office/powerpoint/2010/main" val="30532145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14" y="0"/>
            <a:ext cx="2551112" cy="2281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spTree>
    <p:extLst>
      <p:ext uri="{BB962C8B-B14F-4D97-AF65-F5344CB8AC3E}">
        <p14:creationId xmlns:p14="http://schemas.microsoft.com/office/powerpoint/2010/main" val="11352154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14" y="0"/>
            <a:ext cx="2551112" cy="2281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Tree>
    <p:extLst>
      <p:ext uri="{BB962C8B-B14F-4D97-AF65-F5344CB8AC3E}">
        <p14:creationId xmlns:p14="http://schemas.microsoft.com/office/powerpoint/2010/main" val="6631061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14" y="0"/>
            <a:ext cx="2551112" cy="2281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Picture Placeholder 3"/>
          <p:cNvSpPr>
            <a:spLocks noGrp="1"/>
          </p:cNvSpPr>
          <p:nvPr>
            <p:ph type="pic" sz="quarter" idx="10"/>
          </p:nvPr>
        </p:nvSpPr>
        <p:spPr>
          <a:xfrm>
            <a:off x="4349263"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1"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1"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Tree>
    <p:extLst>
      <p:ext uri="{BB962C8B-B14F-4D97-AF65-F5344CB8AC3E}">
        <p14:creationId xmlns:p14="http://schemas.microsoft.com/office/powerpoint/2010/main" val="906630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913" y="5599113"/>
            <a:ext cx="2747962" cy="119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itle 1"/>
          <p:cNvSpPr>
            <a:spLocks noGrp="1"/>
          </p:cNvSpPr>
          <p:nvPr>
            <p:ph type="ctrTitle"/>
          </p:nvPr>
        </p:nvSpPr>
        <p:spPr>
          <a:xfrm>
            <a:off x="584309"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spTree>
    <p:extLst>
      <p:ext uri="{BB962C8B-B14F-4D97-AF65-F5344CB8AC3E}">
        <p14:creationId xmlns:p14="http://schemas.microsoft.com/office/powerpoint/2010/main" val="32817930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4" name="Straight Connector 3"/>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913" y="5599113"/>
            <a:ext cx="2747962" cy="119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t>20/09/2021</a:t>
            </a:fld>
            <a:endParaRPr lang="fi-FI"/>
          </a:p>
        </p:txBody>
      </p:sp>
      <p:sp>
        <p:nvSpPr>
          <p:cNvPr id="7" name="Footer Placeholder 8"/>
          <p:cNvSpPr>
            <a:spLocks noGrp="1"/>
          </p:cNvSpPr>
          <p:nvPr>
            <p:ph type="ftr" sz="quarter" idx="16"/>
          </p:nvPr>
        </p:nvSpPr>
        <p:spPr/>
        <p:txBody>
          <a:bodyPr/>
          <a:lstStyle>
            <a:lvl1pPr>
              <a:defRPr/>
            </a:lvl1pPr>
          </a:lstStyle>
          <a:p>
            <a:endParaRPr lang="fi-FI"/>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t>‹#›</a:t>
            </a:fld>
            <a:endParaRPr lang="fi-FI"/>
          </a:p>
        </p:txBody>
      </p:sp>
    </p:spTree>
    <p:extLst>
      <p:ext uri="{BB962C8B-B14F-4D97-AF65-F5344CB8AC3E}">
        <p14:creationId xmlns:p14="http://schemas.microsoft.com/office/powerpoint/2010/main" val="5784291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913" y="5599113"/>
            <a:ext cx="2747962" cy="119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t>20/09/2021</a:t>
            </a:fld>
            <a:endParaRPr lang="fi-FI"/>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t>‹#›</a:t>
            </a:fld>
            <a:endParaRPr lang="fi-FI"/>
          </a:p>
        </p:txBody>
      </p:sp>
    </p:spTree>
    <p:extLst>
      <p:ext uri="{BB962C8B-B14F-4D97-AF65-F5344CB8AC3E}">
        <p14:creationId xmlns:p14="http://schemas.microsoft.com/office/powerpoint/2010/main" val="14207502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 y="290"/>
            <a:ext cx="2623278" cy="2280720"/>
          </a:xfrm>
          <a:prstGeom prst="rect">
            <a:avLst/>
          </a:prstGeom>
        </p:spPr>
      </p:pic>
    </p:spTree>
    <p:extLst>
      <p:ext uri="{BB962C8B-B14F-4D97-AF65-F5344CB8AC3E}">
        <p14:creationId xmlns:p14="http://schemas.microsoft.com/office/powerpoint/2010/main" val="1778810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9"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4"/>
            <a:ext cx="2777573" cy="1194266"/>
          </a:xfrm>
          <a:prstGeom prst="rect">
            <a:avLst/>
          </a:prstGeom>
        </p:spPr>
      </p:pic>
    </p:spTree>
    <p:extLst>
      <p:ext uri="{BB962C8B-B14F-4D97-AF65-F5344CB8AC3E}">
        <p14:creationId xmlns:p14="http://schemas.microsoft.com/office/powerpoint/2010/main" val="10435903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 y="290"/>
            <a:ext cx="2623278" cy="2280720"/>
          </a:xfrm>
          <a:prstGeom prst="rect">
            <a:avLst/>
          </a:prstGeom>
        </p:spPr>
      </p:pic>
    </p:spTree>
    <p:extLst>
      <p:ext uri="{BB962C8B-B14F-4D97-AF65-F5344CB8AC3E}">
        <p14:creationId xmlns:p14="http://schemas.microsoft.com/office/powerpoint/2010/main" val="34879946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37" y="0"/>
            <a:ext cx="2585474" cy="2281300"/>
          </a:xfrm>
          <a:prstGeom prst="rect">
            <a:avLst/>
          </a:prstGeom>
        </p:spPr>
      </p:pic>
    </p:spTree>
    <p:extLst>
      <p:ext uri="{BB962C8B-B14F-4D97-AF65-F5344CB8AC3E}">
        <p14:creationId xmlns:p14="http://schemas.microsoft.com/office/powerpoint/2010/main" val="8171251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3"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1"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1"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37" y="0"/>
            <a:ext cx="2585474" cy="2281300"/>
          </a:xfrm>
          <a:prstGeom prst="rect">
            <a:avLst/>
          </a:prstGeom>
        </p:spPr>
      </p:pic>
    </p:spTree>
    <p:extLst>
      <p:ext uri="{BB962C8B-B14F-4D97-AF65-F5344CB8AC3E}">
        <p14:creationId xmlns:p14="http://schemas.microsoft.com/office/powerpoint/2010/main" val="10304852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9"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544" y="5599324"/>
            <a:ext cx="2828527" cy="1194266"/>
          </a:xfrm>
          <a:prstGeom prst="rect">
            <a:avLst/>
          </a:prstGeom>
        </p:spPr>
      </p:pic>
    </p:spTree>
    <p:extLst>
      <p:ext uri="{BB962C8B-B14F-4D97-AF65-F5344CB8AC3E}">
        <p14:creationId xmlns:p14="http://schemas.microsoft.com/office/powerpoint/2010/main" val="10435903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t>20/09/2021</a:t>
            </a:fld>
            <a:endParaRPr lang="fi-FI"/>
          </a:p>
        </p:txBody>
      </p:sp>
      <p:sp>
        <p:nvSpPr>
          <p:cNvPr id="7" name="Footer Placeholder 8"/>
          <p:cNvSpPr>
            <a:spLocks noGrp="1"/>
          </p:cNvSpPr>
          <p:nvPr>
            <p:ph type="ftr" sz="quarter" idx="16"/>
          </p:nvPr>
        </p:nvSpPr>
        <p:spPr/>
        <p:txBody>
          <a:bodyPr/>
          <a:lstStyle>
            <a:lvl1pPr>
              <a:defRPr/>
            </a:lvl1pPr>
          </a:lstStyle>
          <a:p>
            <a:endParaRPr lang="fi-FI"/>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t>‹#›</a:t>
            </a:fld>
            <a:endParaRPr lang="fi-FI"/>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009" y="5598248"/>
            <a:ext cx="2825594" cy="1196423"/>
          </a:xfrm>
          <a:prstGeom prst="rect">
            <a:avLst/>
          </a:prstGeom>
        </p:spPr>
      </p:pic>
    </p:spTree>
    <p:extLst>
      <p:ext uri="{BB962C8B-B14F-4D97-AF65-F5344CB8AC3E}">
        <p14:creationId xmlns:p14="http://schemas.microsoft.com/office/powerpoint/2010/main" val="24711210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t>20/09/2021</a:t>
            </a:fld>
            <a:endParaRPr lang="fi-FI"/>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t>‹#›</a:t>
            </a:fld>
            <a:endParaRPr lang="fi-FI"/>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009" y="5598248"/>
            <a:ext cx="2825594" cy="1196423"/>
          </a:xfrm>
          <a:prstGeom prst="rect">
            <a:avLst/>
          </a:prstGeom>
        </p:spPr>
      </p:pic>
    </p:spTree>
    <p:extLst>
      <p:ext uri="{BB962C8B-B14F-4D97-AF65-F5344CB8AC3E}">
        <p14:creationId xmlns:p14="http://schemas.microsoft.com/office/powerpoint/2010/main" val="19226121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7" name="Group 6"/>
          <p:cNvGrpSpPr/>
          <p:nvPr userDrawn="1"/>
        </p:nvGrpSpPr>
        <p:grpSpPr>
          <a:xfrm>
            <a:off x="1" y="6588034"/>
            <a:ext cx="9150123" cy="278130"/>
            <a:chOff x="0" y="6588034"/>
            <a:chExt cx="12200164" cy="278130"/>
          </a:xfrm>
        </p:grpSpPr>
        <p:sp>
          <p:nvSpPr>
            <p:cNvPr id="8" name="Rectangle 7"/>
            <p:cNvSpPr/>
            <p:nvPr userDrawn="1"/>
          </p:nvSpPr>
          <p:spPr>
            <a:xfrm>
              <a:off x="0" y="6604907"/>
              <a:ext cx="12192000" cy="253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9514" y="6588034"/>
              <a:ext cx="1390650" cy="278130"/>
            </a:xfrm>
            <a:prstGeom prst="rect">
              <a:avLst/>
            </a:prstGeom>
          </p:spPr>
        </p:pic>
      </p:grpSp>
    </p:spTree>
    <p:extLst>
      <p:ext uri="{BB962C8B-B14F-4D97-AF65-F5344CB8AC3E}">
        <p14:creationId xmlns:p14="http://schemas.microsoft.com/office/powerpoint/2010/main" val="3471255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8"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8" y="290"/>
            <a:ext cx="2569190" cy="2280720"/>
          </a:xfrm>
          <a:prstGeom prst="rect">
            <a:avLst/>
          </a:prstGeom>
        </p:spPr>
      </p:pic>
    </p:spTree>
    <p:extLst>
      <p:ext uri="{BB962C8B-B14F-4D97-AF65-F5344CB8AC3E}">
        <p14:creationId xmlns:p14="http://schemas.microsoft.com/office/powerpoint/2010/main" val="17788103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8"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8" y="290"/>
            <a:ext cx="2569190" cy="2280720"/>
          </a:xfrm>
          <a:prstGeom prst="rect">
            <a:avLst/>
          </a:prstGeom>
        </p:spPr>
      </p:pic>
    </p:spTree>
    <p:extLst>
      <p:ext uri="{BB962C8B-B14F-4D97-AF65-F5344CB8AC3E}">
        <p14:creationId xmlns:p14="http://schemas.microsoft.com/office/powerpoint/2010/main" val="34879946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8"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8" y="290"/>
            <a:ext cx="2569190" cy="2280719"/>
          </a:xfrm>
          <a:prstGeom prst="rect">
            <a:avLst/>
          </a:prstGeom>
        </p:spPr>
      </p:pic>
    </p:spTree>
    <p:extLst>
      <p:ext uri="{BB962C8B-B14F-4D97-AF65-F5344CB8AC3E}">
        <p14:creationId xmlns:p14="http://schemas.microsoft.com/office/powerpoint/2010/main" val="817125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t>20/09/2021</a:t>
            </a:fld>
            <a:endParaRPr lang="fi-FI"/>
          </a:p>
        </p:txBody>
      </p:sp>
      <p:sp>
        <p:nvSpPr>
          <p:cNvPr id="7" name="Footer Placeholder 8"/>
          <p:cNvSpPr>
            <a:spLocks noGrp="1"/>
          </p:cNvSpPr>
          <p:nvPr>
            <p:ph type="ftr" sz="quarter" idx="16"/>
          </p:nvPr>
        </p:nvSpPr>
        <p:spPr/>
        <p:txBody>
          <a:bodyPr/>
          <a:lstStyle>
            <a:lvl1pPr>
              <a:defRPr/>
            </a:lvl1pPr>
          </a:lstStyle>
          <a:p>
            <a:r>
              <a:rPr lang="fi-FI" dirty="0"/>
              <a:t>Matti Sarvimäki</a:t>
            </a:r>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t>‹#›</a:t>
            </a:fld>
            <a:endParaRPr lang="fi-FI"/>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6"/>
            <a:ext cx="2777573" cy="1194265"/>
          </a:xfrm>
          <a:prstGeom prst="rect">
            <a:avLst/>
          </a:prstGeom>
        </p:spPr>
      </p:pic>
    </p:spTree>
    <p:extLst>
      <p:ext uri="{BB962C8B-B14F-4D97-AF65-F5344CB8AC3E}">
        <p14:creationId xmlns:p14="http://schemas.microsoft.com/office/powerpoint/2010/main" val="24711210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2"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0"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0"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8" y="290"/>
            <a:ext cx="2569190" cy="2280719"/>
          </a:xfrm>
          <a:prstGeom prst="rect">
            <a:avLst/>
          </a:prstGeom>
        </p:spPr>
      </p:pic>
    </p:spTree>
    <p:extLst>
      <p:ext uri="{BB962C8B-B14F-4D97-AF65-F5344CB8AC3E}">
        <p14:creationId xmlns:p14="http://schemas.microsoft.com/office/powerpoint/2010/main" val="10304852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8"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0" y="5599324"/>
            <a:ext cx="2777573" cy="1194266"/>
          </a:xfrm>
          <a:prstGeom prst="rect">
            <a:avLst/>
          </a:prstGeom>
        </p:spPr>
      </p:pic>
    </p:spTree>
    <p:extLst>
      <p:ext uri="{BB962C8B-B14F-4D97-AF65-F5344CB8AC3E}">
        <p14:creationId xmlns:p14="http://schemas.microsoft.com/office/powerpoint/2010/main" val="10435903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1" y="1685675"/>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rPr lang="en-US"/>
              <a:t>9/20/21</a:t>
            </a:fld>
            <a:endParaRPr lang="en-US"/>
          </a:p>
        </p:txBody>
      </p:sp>
      <p:sp>
        <p:nvSpPr>
          <p:cNvPr id="7" name="Footer Placeholder 8"/>
          <p:cNvSpPr>
            <a:spLocks noGrp="1"/>
          </p:cNvSpPr>
          <p:nvPr>
            <p:ph type="ftr" sz="quarter" idx="16"/>
          </p:nvPr>
        </p:nvSpPr>
        <p:spPr/>
        <p:txBody>
          <a:bodyPr/>
          <a:lstStyle>
            <a:lvl1pPr>
              <a:defRPr/>
            </a:lvl1pPr>
          </a:lstStyle>
          <a:p>
            <a:endParaRPr lang="fi-FI"/>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rPr lang="en-US"/>
              <a:t>‹#›</a:t>
            </a:fld>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0" y="5599324"/>
            <a:ext cx="2777573" cy="1194265"/>
          </a:xfrm>
          <a:prstGeom prst="rect">
            <a:avLst/>
          </a:prstGeom>
        </p:spPr>
      </p:pic>
    </p:spTree>
    <p:extLst>
      <p:ext uri="{BB962C8B-B14F-4D97-AF65-F5344CB8AC3E}">
        <p14:creationId xmlns:p14="http://schemas.microsoft.com/office/powerpoint/2010/main" val="24711210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1" y="1685675"/>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1" y="1685675"/>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rPr lang="en-US"/>
              <a:t>9/20/21</a:t>
            </a:fld>
            <a:endParaRPr lang="en-US"/>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rPr lang="en-US"/>
              <a:t>‹#›</a:t>
            </a:fld>
            <a:endParaRPr lang="en-US"/>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0" y="5599324"/>
            <a:ext cx="2777573" cy="1194265"/>
          </a:xfrm>
          <a:prstGeom prst="rect">
            <a:avLst/>
          </a:prstGeom>
        </p:spPr>
      </p:pic>
    </p:spTree>
    <p:extLst>
      <p:ext uri="{BB962C8B-B14F-4D97-AF65-F5344CB8AC3E}">
        <p14:creationId xmlns:p14="http://schemas.microsoft.com/office/powerpoint/2010/main" val="19226121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8"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 y="290"/>
            <a:ext cx="2623278" cy="2280720"/>
          </a:xfrm>
          <a:prstGeom prst="rect">
            <a:avLst/>
          </a:prstGeom>
        </p:spPr>
      </p:pic>
    </p:spTree>
    <p:extLst>
      <p:ext uri="{BB962C8B-B14F-4D97-AF65-F5344CB8AC3E}">
        <p14:creationId xmlns:p14="http://schemas.microsoft.com/office/powerpoint/2010/main" val="17788103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8"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 y="290"/>
            <a:ext cx="2623278" cy="2280720"/>
          </a:xfrm>
          <a:prstGeom prst="rect">
            <a:avLst/>
          </a:prstGeom>
        </p:spPr>
      </p:pic>
    </p:spTree>
    <p:extLst>
      <p:ext uri="{BB962C8B-B14F-4D97-AF65-F5344CB8AC3E}">
        <p14:creationId xmlns:p14="http://schemas.microsoft.com/office/powerpoint/2010/main" val="34879946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8"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36" y="0"/>
            <a:ext cx="2585474" cy="2281300"/>
          </a:xfrm>
          <a:prstGeom prst="rect">
            <a:avLst/>
          </a:prstGeom>
        </p:spPr>
      </p:pic>
    </p:spTree>
    <p:extLst>
      <p:ext uri="{BB962C8B-B14F-4D97-AF65-F5344CB8AC3E}">
        <p14:creationId xmlns:p14="http://schemas.microsoft.com/office/powerpoint/2010/main" val="8171251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2"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0"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0"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36" y="0"/>
            <a:ext cx="2585474" cy="2281300"/>
          </a:xfrm>
          <a:prstGeom prst="rect">
            <a:avLst/>
          </a:prstGeom>
        </p:spPr>
      </p:pic>
    </p:spTree>
    <p:extLst>
      <p:ext uri="{BB962C8B-B14F-4D97-AF65-F5344CB8AC3E}">
        <p14:creationId xmlns:p14="http://schemas.microsoft.com/office/powerpoint/2010/main" val="10304852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8"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543" y="5599324"/>
            <a:ext cx="2828527" cy="1194266"/>
          </a:xfrm>
          <a:prstGeom prst="rect">
            <a:avLst/>
          </a:prstGeom>
        </p:spPr>
      </p:pic>
    </p:spTree>
    <p:extLst>
      <p:ext uri="{BB962C8B-B14F-4D97-AF65-F5344CB8AC3E}">
        <p14:creationId xmlns:p14="http://schemas.microsoft.com/office/powerpoint/2010/main" val="10435903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1" y="1685675"/>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rPr lang="en-US"/>
              <a:t>9/20/21</a:t>
            </a:fld>
            <a:endParaRPr lang="en-US"/>
          </a:p>
        </p:txBody>
      </p:sp>
      <p:sp>
        <p:nvSpPr>
          <p:cNvPr id="7" name="Footer Placeholder 8"/>
          <p:cNvSpPr>
            <a:spLocks noGrp="1"/>
          </p:cNvSpPr>
          <p:nvPr>
            <p:ph type="ftr" sz="quarter" idx="16"/>
          </p:nvPr>
        </p:nvSpPr>
        <p:spPr/>
        <p:txBody>
          <a:bodyPr/>
          <a:lstStyle>
            <a:lvl1pPr>
              <a:defRPr/>
            </a:lvl1pPr>
          </a:lstStyle>
          <a:p>
            <a:r>
              <a:rPr lang="fi-FI" dirty="0"/>
              <a:t>Matti Sarvimäki</a:t>
            </a:r>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rPr lang="en-US"/>
              <a:t>‹#›</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009" y="5598246"/>
            <a:ext cx="2825594" cy="1196423"/>
          </a:xfrm>
          <a:prstGeom prst="rect">
            <a:avLst/>
          </a:prstGeom>
        </p:spPr>
      </p:pic>
    </p:spTree>
    <p:extLst>
      <p:ext uri="{BB962C8B-B14F-4D97-AF65-F5344CB8AC3E}">
        <p14:creationId xmlns:p14="http://schemas.microsoft.com/office/powerpoint/2010/main" val="2471121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isältö">
    <p:spTree>
      <p:nvGrpSpPr>
        <p:cNvPr id="1" name=""/>
        <p:cNvGrpSpPr/>
        <p:nvPr/>
      </p:nvGrpSpPr>
      <p:grpSpPr>
        <a:xfrm>
          <a:off x="0" y="0"/>
          <a:ext cx="0" cy="0"/>
          <a:chOff x="0" y="0"/>
          <a:chExt cx="0" cy="0"/>
        </a:xfrm>
      </p:grpSpPr>
      <p:sp>
        <p:nvSpPr>
          <p:cNvPr id="9"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Tree>
    <p:extLst>
      <p:ext uri="{BB962C8B-B14F-4D97-AF65-F5344CB8AC3E}">
        <p14:creationId xmlns:p14="http://schemas.microsoft.com/office/powerpoint/2010/main" val="7816559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1_Sisältö">
    <p:spTree>
      <p:nvGrpSpPr>
        <p:cNvPr id="1" name=""/>
        <p:cNvGrpSpPr/>
        <p:nvPr/>
      </p:nvGrpSpPr>
      <p:grpSpPr>
        <a:xfrm>
          <a:off x="0" y="0"/>
          <a:ext cx="0" cy="0"/>
          <a:chOff x="0" y="0"/>
          <a:chExt cx="0" cy="0"/>
        </a:xfrm>
      </p:grpSpPr>
      <p:sp>
        <p:nvSpPr>
          <p:cNvPr id="9"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1" y="1685675"/>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Tree>
    <p:extLst>
      <p:ext uri="{BB962C8B-B14F-4D97-AF65-F5344CB8AC3E}">
        <p14:creationId xmlns:p14="http://schemas.microsoft.com/office/powerpoint/2010/main" val="38128703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1" y="1685675"/>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1" y="1685675"/>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rPr lang="en-US"/>
              <a:t>9/20/21</a:t>
            </a:fld>
            <a:endParaRPr lang="en-US"/>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rPr lang="en-US"/>
              <a:t>‹#›</a:t>
            </a:fld>
            <a:endParaRPr lang="en-US"/>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009" y="5598246"/>
            <a:ext cx="2825594" cy="1196423"/>
          </a:xfrm>
          <a:prstGeom prst="rect">
            <a:avLst/>
          </a:prstGeom>
        </p:spPr>
      </p:pic>
    </p:spTree>
    <p:extLst>
      <p:ext uri="{BB962C8B-B14F-4D97-AF65-F5344CB8AC3E}">
        <p14:creationId xmlns:p14="http://schemas.microsoft.com/office/powerpoint/2010/main" val="1922612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t>20/09/2021</a:t>
            </a:fld>
            <a:endParaRPr lang="fi-FI"/>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t>‹#›</a:t>
            </a:fld>
            <a:endParaRPr lang="fi-FI"/>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6"/>
            <a:ext cx="2777573" cy="1194265"/>
          </a:xfrm>
          <a:prstGeom prst="rect">
            <a:avLst/>
          </a:prstGeom>
        </p:spPr>
      </p:pic>
    </p:spTree>
    <p:extLst>
      <p:ext uri="{BB962C8B-B14F-4D97-AF65-F5344CB8AC3E}">
        <p14:creationId xmlns:p14="http://schemas.microsoft.com/office/powerpoint/2010/main" val="1922612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fi-FI"/>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p>
        </p:txBody>
      </p:sp>
      <p:sp>
        <p:nvSpPr>
          <p:cNvPr id="4" name="Date Placeholder 3"/>
          <p:cNvSpPr>
            <a:spLocks noGrp="1"/>
          </p:cNvSpPr>
          <p:nvPr>
            <p:ph type="dt" sz="half" idx="10"/>
          </p:nvPr>
        </p:nvSpPr>
        <p:spPr/>
        <p:txBody>
          <a:bodyPr/>
          <a:lstStyle/>
          <a:p>
            <a:fld id="{34EC8D82-2964-1544-BECA-E6D4836DD847}" type="datetimeFigureOut">
              <a:t>20/09/2021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34C5988-717D-E04E-9E9B-8A4DBFEC1146}" type="slidenum">
              <a:t>‹#›</a:t>
            </a:fld>
            <a:endParaRPr lang="fi-FI"/>
          </a:p>
        </p:txBody>
      </p:sp>
    </p:spTree>
    <p:extLst>
      <p:ext uri="{BB962C8B-B14F-4D97-AF65-F5344CB8AC3E}">
        <p14:creationId xmlns:p14="http://schemas.microsoft.com/office/powerpoint/2010/main" val="3166612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4" Type="http://schemas.openxmlformats.org/officeDocument/2006/relationships/slideLayout" Target="../slideLayouts/slideLayout6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5" Type="http://schemas.openxmlformats.org/officeDocument/2006/relationships/slideLayout" Target="../slideLayouts/slideLayout68.xml"/><Relationship Id="rId4" Type="http://schemas.openxmlformats.org/officeDocument/2006/relationships/slideLayout" Target="../slideLayouts/slideLayout67.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t>20/09/2021</a:t>
            </a:fld>
            <a:endParaRPr lang="fi-FI"/>
          </a:p>
        </p:txBody>
      </p:sp>
      <p:sp>
        <p:nvSpPr>
          <p:cNvPr id="9" name="Slide Number Placeholder 8"/>
          <p:cNvSpPr>
            <a:spLocks noGrp="1"/>
          </p:cNvSpPr>
          <p:nvPr>
            <p:ph type="sldNum" sz="quarter" idx="4"/>
          </p:nvPr>
        </p:nvSpPr>
        <p:spPr>
          <a:xfrm>
            <a:off x="4940300" y="6297615"/>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t>‹#›</a:t>
            </a:fld>
            <a:endParaRPr lang="fi-FI"/>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797" r:id="rId7"/>
    <p:sldLayoutId id="2147483667" r:id="rId8"/>
    <p:sldLayoutId id="2147483668" r:id="rId9"/>
    <p:sldLayoutId id="2147483798" r:id="rId10"/>
    <p:sldLayoutId id="2147483799"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t>20/09/2021</a:t>
            </a:fld>
            <a:endParaRPr lang="fi-FI"/>
          </a:p>
        </p:txBody>
      </p:sp>
      <p:sp>
        <p:nvSpPr>
          <p:cNvPr id="9" name="Slide Number Placeholder 8"/>
          <p:cNvSpPr>
            <a:spLocks noGrp="1"/>
          </p:cNvSpPr>
          <p:nvPr>
            <p:ph type="sldNum" sz="quarter" idx="4"/>
          </p:nvPr>
        </p:nvSpPr>
        <p:spPr>
          <a:xfrm>
            <a:off x="4940300" y="6297615"/>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t>‹#›</a:t>
            </a:fld>
            <a:endParaRPr lang="fi-FI"/>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t>20/09/2021</a:t>
            </a:fld>
            <a:endParaRPr lang="fi-FI"/>
          </a:p>
        </p:txBody>
      </p:sp>
      <p:sp>
        <p:nvSpPr>
          <p:cNvPr id="9" name="Slide Number Placeholder 8"/>
          <p:cNvSpPr>
            <a:spLocks noGrp="1"/>
          </p:cNvSpPr>
          <p:nvPr>
            <p:ph type="sldNum" sz="quarter" idx="4"/>
          </p:nvPr>
        </p:nvSpPr>
        <p:spPr>
          <a:xfrm>
            <a:off x="4940300" y="6297615"/>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t>‹#›</a:t>
            </a:fld>
            <a:endParaRPr lang="fi-FI"/>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t>20/09/2021</a:t>
            </a:fld>
            <a:endParaRPr lang="fi-FI"/>
          </a:p>
        </p:txBody>
      </p:sp>
      <p:sp>
        <p:nvSpPr>
          <p:cNvPr id="9" name="Slide Number Placeholder 8"/>
          <p:cNvSpPr>
            <a:spLocks noGrp="1"/>
          </p:cNvSpPr>
          <p:nvPr>
            <p:ph type="sldNum" sz="quarter" idx="4"/>
          </p:nvPr>
        </p:nvSpPr>
        <p:spPr>
          <a:xfrm>
            <a:off x="4940300" y="6297615"/>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t>‹#›</a:t>
            </a:fld>
            <a:endParaRPr lang="fi-FI"/>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t>20/09/2021</a:t>
            </a:fld>
            <a:endParaRPr lang="fi-FI"/>
          </a:p>
        </p:txBody>
      </p:sp>
      <p:sp>
        <p:nvSpPr>
          <p:cNvPr id="9" name="Slide Number Placeholder 8"/>
          <p:cNvSpPr>
            <a:spLocks noGrp="1"/>
          </p:cNvSpPr>
          <p:nvPr>
            <p:ph type="sldNum" sz="quarter" idx="4"/>
          </p:nvPr>
        </p:nvSpPr>
        <p:spPr>
          <a:xfrm>
            <a:off x="4940300" y="6297615"/>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t>‹#›</a:t>
            </a:fld>
            <a:endParaRPr lang="fi-FI"/>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t>20/09/2021</a:t>
            </a:fld>
            <a:endParaRPr lang="fi-FI"/>
          </a:p>
        </p:txBody>
      </p:sp>
      <p:sp>
        <p:nvSpPr>
          <p:cNvPr id="9" name="Slide Number Placeholder 8"/>
          <p:cNvSpPr>
            <a:spLocks noGrp="1"/>
          </p:cNvSpPr>
          <p:nvPr>
            <p:ph type="sldNum" sz="quarter" idx="4"/>
          </p:nvPr>
        </p:nvSpPr>
        <p:spPr>
          <a:xfrm>
            <a:off x="4940300" y="6297615"/>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t>‹#›</a:t>
            </a:fld>
            <a:endParaRPr lang="fi-FI"/>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t>20/09/2021</a:t>
            </a:fld>
            <a:endParaRPr lang="fi-FI"/>
          </a:p>
        </p:txBody>
      </p:sp>
      <p:sp>
        <p:nvSpPr>
          <p:cNvPr id="9" name="Slide Number Placeholder 8"/>
          <p:cNvSpPr>
            <a:spLocks noGrp="1"/>
          </p:cNvSpPr>
          <p:nvPr>
            <p:ph type="sldNum" sz="quarter" idx="4"/>
          </p:nvPr>
        </p:nvSpPr>
        <p:spPr>
          <a:xfrm>
            <a:off x="4940300" y="6297615"/>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t>‹#›</a:t>
            </a:fld>
            <a:endParaRPr lang="fi-FI"/>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rPr lang="en-US"/>
              <a:t>9/20/21</a:t>
            </a:fld>
            <a:endParaRPr lang="en-US"/>
          </a:p>
        </p:txBody>
      </p:sp>
      <p:sp>
        <p:nvSpPr>
          <p:cNvPr id="9" name="Slide Number Placeholder 8"/>
          <p:cNvSpPr>
            <a:spLocks noGrp="1"/>
          </p:cNvSpPr>
          <p:nvPr>
            <p:ph type="sldNum" sz="quarter" idx="4"/>
          </p:nvPr>
        </p:nvSpPr>
        <p:spPr>
          <a:xfrm>
            <a:off x="4940300" y="6297613"/>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rPr lang="en-US"/>
              <a:t>9/20/21</a:t>
            </a:fld>
            <a:endParaRPr lang="en-US"/>
          </a:p>
        </p:txBody>
      </p:sp>
      <p:sp>
        <p:nvSpPr>
          <p:cNvPr id="9" name="Slide Number Placeholder 8"/>
          <p:cNvSpPr>
            <a:spLocks noGrp="1"/>
          </p:cNvSpPr>
          <p:nvPr>
            <p:ph type="sldNum" sz="quarter" idx="4"/>
          </p:nvPr>
        </p:nvSpPr>
        <p:spPr>
          <a:xfrm>
            <a:off x="4940300" y="6297613"/>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www.aeaweb.org/articles?id=10.1257/jep.24.2.3"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hyperlink" Target="http://faculty.wcas.northwestern.edu/noto/research/CLNO%20Labor%20Supply.pdf"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faculty.wcas.northwestern.edu/noto/research/CLNO%20Labor%20Supply.pdf" TargetMode="External"/><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68A27B9-1314-A442-8D1C-55D4F9566C69}"/>
              </a:ext>
            </a:extLst>
          </p:cNvPr>
          <p:cNvSpPr>
            <a:spLocks noGrp="1"/>
          </p:cNvSpPr>
          <p:nvPr>
            <p:ph type="subTitle" idx="1"/>
          </p:nvPr>
        </p:nvSpPr>
        <p:spPr/>
        <p:txBody>
          <a:bodyPr/>
          <a:lstStyle/>
          <a:p>
            <a:r>
              <a:rPr lang="fi-FI" dirty="0"/>
              <a:t>Juuso Välimäki</a:t>
            </a:r>
          </a:p>
          <a:p>
            <a:r>
              <a:rPr lang="fi-FI" dirty="0" err="1"/>
              <a:t>September</a:t>
            </a:r>
            <a:r>
              <a:rPr lang="fi-FI" dirty="0"/>
              <a:t> 22, 2021</a:t>
            </a:r>
          </a:p>
        </p:txBody>
      </p:sp>
      <p:sp>
        <p:nvSpPr>
          <p:cNvPr id="3" name="Title 2">
            <a:extLst>
              <a:ext uri="{FF2B5EF4-FFF2-40B4-BE49-F238E27FC236}">
                <a16:creationId xmlns:a16="http://schemas.microsoft.com/office/drawing/2014/main" id="{A01EAF52-B3E3-BB41-A472-F9DED1FBE18A}"/>
              </a:ext>
            </a:extLst>
          </p:cNvPr>
          <p:cNvSpPr>
            <a:spLocks noGrp="1"/>
          </p:cNvSpPr>
          <p:nvPr>
            <p:ph type="ctrTitle"/>
          </p:nvPr>
        </p:nvSpPr>
        <p:spPr>
          <a:xfrm>
            <a:off x="584309" y="2740334"/>
            <a:ext cx="7975385" cy="1170185"/>
          </a:xfrm>
        </p:spPr>
        <p:txBody>
          <a:bodyPr/>
          <a:lstStyle/>
          <a:p>
            <a:r>
              <a:rPr lang="fi-FI" sz="3600" dirty="0" err="1"/>
              <a:t>Lecture</a:t>
            </a:r>
            <a:r>
              <a:rPr lang="fi-FI" sz="3600" dirty="0"/>
              <a:t> 3:</a:t>
            </a:r>
            <a:br>
              <a:rPr lang="fi-FI" sz="3600" dirty="0"/>
            </a:br>
            <a:r>
              <a:rPr lang="fi-FI" sz="3600" dirty="0" err="1"/>
              <a:t>Scarcity</a:t>
            </a:r>
            <a:r>
              <a:rPr lang="fi-FI" sz="3600" dirty="0"/>
              <a:t> and </a:t>
            </a:r>
            <a:r>
              <a:rPr lang="fi-FI" sz="3600" dirty="0" err="1"/>
              <a:t>choice</a:t>
            </a:r>
            <a:r>
              <a:rPr lang="fi-FI" sz="3600" dirty="0"/>
              <a:t>: </a:t>
            </a:r>
            <a:r>
              <a:rPr lang="fi-FI" sz="3600" dirty="0" err="1"/>
              <a:t>labor</a:t>
            </a:r>
            <a:r>
              <a:rPr lang="fi-FI" sz="3600" dirty="0"/>
              <a:t> </a:t>
            </a:r>
            <a:r>
              <a:rPr lang="fi-FI" sz="3600" dirty="0" err="1"/>
              <a:t>supply</a:t>
            </a:r>
            <a:endParaRPr lang="fi-FI" sz="3600" dirty="0"/>
          </a:p>
        </p:txBody>
      </p:sp>
    </p:spTree>
    <p:extLst>
      <p:ext uri="{BB962C8B-B14F-4D97-AF65-F5344CB8AC3E}">
        <p14:creationId xmlns:p14="http://schemas.microsoft.com/office/powerpoint/2010/main" val="3542065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Restricted</a:t>
            </a:r>
            <a:r>
              <a:rPr lang="fi-FI" dirty="0"/>
              <a:t> </a:t>
            </a:r>
            <a:r>
              <a:rPr lang="fi-FI" dirty="0" err="1"/>
              <a:t>choice</a:t>
            </a:r>
            <a:r>
              <a:rPr lang="fi-FI" dirty="0"/>
              <a:t> set</a:t>
            </a:r>
          </a:p>
        </p:txBody>
      </p:sp>
      <p:graphicFrame>
        <p:nvGraphicFramePr>
          <p:cNvPr id="31" name="Chart 30"/>
          <p:cNvGraphicFramePr/>
          <p:nvPr/>
        </p:nvGraphicFramePr>
        <p:xfrm>
          <a:off x="463560" y="1826045"/>
          <a:ext cx="5760640" cy="3720413"/>
        </p:xfrm>
        <a:graphic>
          <a:graphicData uri="http://schemas.openxmlformats.org/drawingml/2006/chart">
            <c:chart xmlns:c="http://schemas.openxmlformats.org/drawingml/2006/chart" xmlns:r="http://schemas.openxmlformats.org/officeDocument/2006/relationships" r:id="rId3"/>
          </a:graphicData>
        </a:graphic>
      </p:graphicFrame>
      <p:sp>
        <p:nvSpPr>
          <p:cNvPr id="36" name="Freeform 35"/>
          <p:cNvSpPr/>
          <p:nvPr/>
        </p:nvSpPr>
        <p:spPr>
          <a:xfrm>
            <a:off x="3175199" y="2330654"/>
            <a:ext cx="2021520" cy="1839311"/>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26" dirty="0"/>
          </a:p>
          <a:p>
            <a:pPr algn="ctr"/>
            <a:endParaRPr lang="en-US" sz="1126" dirty="0"/>
          </a:p>
        </p:txBody>
      </p:sp>
      <p:sp>
        <p:nvSpPr>
          <p:cNvPr id="44" name="Rectangle 43"/>
          <p:cNvSpPr/>
          <p:nvPr/>
        </p:nvSpPr>
        <p:spPr>
          <a:xfrm>
            <a:off x="4509378" y="1446505"/>
            <a:ext cx="3561242" cy="990336"/>
          </a:xfrm>
          <a:prstGeom prst="rect">
            <a:avLst/>
          </a:prstGeom>
        </p:spPr>
        <p:txBody>
          <a:bodyPr wrap="square">
            <a:spAutoFit/>
          </a:bodyPr>
          <a:lstStyle/>
          <a:p>
            <a:r>
              <a:rPr lang="fi-FI" sz="1167" dirty="0" err="1"/>
              <a:t>Consider</a:t>
            </a:r>
            <a:r>
              <a:rPr lang="fi-FI" sz="1167" dirty="0"/>
              <a:t> </a:t>
            </a:r>
            <a:r>
              <a:rPr lang="fi-FI" sz="1167" dirty="0" err="1"/>
              <a:t>now</a:t>
            </a:r>
            <a:r>
              <a:rPr lang="fi-FI" sz="1167" dirty="0"/>
              <a:t> </a:t>
            </a:r>
            <a:r>
              <a:rPr lang="fi-FI" sz="1167" dirty="0" err="1"/>
              <a:t>the</a:t>
            </a:r>
            <a:r>
              <a:rPr lang="fi-FI" sz="1167" dirty="0"/>
              <a:t> case </a:t>
            </a:r>
            <a:r>
              <a:rPr lang="fi-FI" sz="1167" dirty="0" err="1"/>
              <a:t>where</a:t>
            </a:r>
            <a:r>
              <a:rPr lang="fi-FI" sz="1167" dirty="0"/>
              <a:t> Ann </a:t>
            </a:r>
            <a:r>
              <a:rPr lang="fi-FI" sz="1167" dirty="0" err="1"/>
              <a:t>cannot</a:t>
            </a:r>
            <a:r>
              <a:rPr lang="fi-FI" sz="1167" dirty="0"/>
              <a:t> </a:t>
            </a:r>
            <a:r>
              <a:rPr lang="fi-FI" sz="1167" dirty="0" err="1"/>
              <a:t>adjust</a:t>
            </a:r>
            <a:r>
              <a:rPr lang="fi-FI" sz="1167" dirty="0"/>
              <a:t> </a:t>
            </a:r>
            <a:r>
              <a:rPr lang="fi-FI" sz="1167" dirty="0" err="1"/>
              <a:t>ner</a:t>
            </a:r>
            <a:r>
              <a:rPr lang="fi-FI" sz="1167" dirty="0"/>
              <a:t> </a:t>
            </a:r>
            <a:r>
              <a:rPr lang="fi-FI" sz="1167" dirty="0" err="1"/>
              <a:t>hours</a:t>
            </a:r>
            <a:r>
              <a:rPr lang="fi-FI" sz="1167" dirty="0"/>
              <a:t> </a:t>
            </a:r>
            <a:r>
              <a:rPr lang="fi-FI" sz="1167" dirty="0" err="1"/>
              <a:t>freely</a:t>
            </a:r>
            <a:r>
              <a:rPr lang="fi-FI" sz="1167" dirty="0"/>
              <a:t>. </a:t>
            </a:r>
            <a:r>
              <a:rPr lang="fi-FI" sz="1167" dirty="0" err="1"/>
              <a:t>She</a:t>
            </a:r>
            <a:r>
              <a:rPr lang="fi-FI" sz="1167" dirty="0"/>
              <a:t> </a:t>
            </a:r>
            <a:r>
              <a:rPr lang="fi-FI" sz="1167" dirty="0" err="1"/>
              <a:t>can</a:t>
            </a:r>
            <a:r>
              <a:rPr lang="fi-FI" sz="1167" dirty="0"/>
              <a:t> </a:t>
            </a:r>
            <a:r>
              <a:rPr lang="fi-FI" sz="1167" dirty="0" err="1"/>
              <a:t>choose</a:t>
            </a:r>
            <a:r>
              <a:rPr lang="fi-FI" sz="1167" dirty="0"/>
              <a:t> to </a:t>
            </a:r>
            <a:r>
              <a:rPr lang="fi-FI" sz="1167" dirty="0" err="1"/>
              <a:t>work</a:t>
            </a:r>
            <a:r>
              <a:rPr lang="fi-FI" sz="1167" dirty="0"/>
              <a:t> at 15€/h  </a:t>
            </a:r>
            <a:r>
              <a:rPr lang="fi-FI" sz="1167" dirty="0" err="1"/>
              <a:t>full-time</a:t>
            </a:r>
            <a:r>
              <a:rPr lang="fi-FI" sz="1167" dirty="0"/>
              <a:t>(8h) </a:t>
            </a:r>
            <a:r>
              <a:rPr lang="fi-FI" sz="1167" dirty="0" err="1"/>
              <a:t>or</a:t>
            </a:r>
            <a:r>
              <a:rPr lang="fi-FI" sz="1167" dirty="0"/>
              <a:t> </a:t>
            </a:r>
            <a:r>
              <a:rPr lang="fi-FI" sz="1167" dirty="0" err="1"/>
              <a:t>half-day</a:t>
            </a:r>
            <a:r>
              <a:rPr lang="fi-FI" sz="1167" dirty="0"/>
              <a:t>(4h) </a:t>
            </a:r>
            <a:r>
              <a:rPr lang="fi-FI" sz="1167" dirty="0" err="1"/>
              <a:t>or</a:t>
            </a:r>
            <a:r>
              <a:rPr lang="fi-FI" sz="1167" dirty="0"/>
              <a:t> </a:t>
            </a:r>
            <a:r>
              <a:rPr lang="fi-FI" sz="1167" dirty="0" err="1"/>
              <a:t>not</a:t>
            </a:r>
            <a:r>
              <a:rPr lang="fi-FI" sz="1167" dirty="0"/>
              <a:t> to </a:t>
            </a:r>
            <a:r>
              <a:rPr lang="fi-FI" sz="1167" dirty="0" err="1"/>
              <a:t>work</a:t>
            </a:r>
            <a:r>
              <a:rPr lang="fi-FI" sz="1167" dirty="0"/>
              <a:t> at all.</a:t>
            </a:r>
          </a:p>
          <a:p>
            <a:endParaRPr lang="fi-FI" sz="1167" dirty="0"/>
          </a:p>
          <a:p>
            <a:r>
              <a:rPr lang="fi-FI" sz="1167" dirty="0" err="1"/>
              <a:t>Her</a:t>
            </a:r>
            <a:r>
              <a:rPr lang="fi-FI" sz="1167" dirty="0"/>
              <a:t> </a:t>
            </a:r>
            <a:r>
              <a:rPr lang="fi-FI" sz="1167" dirty="0" err="1"/>
              <a:t>choice</a:t>
            </a:r>
            <a:r>
              <a:rPr lang="fi-FI" sz="1167" dirty="0"/>
              <a:t> set </a:t>
            </a:r>
            <a:r>
              <a:rPr lang="fi-FI" sz="1167" dirty="0" err="1"/>
              <a:t>then</a:t>
            </a:r>
            <a:r>
              <a:rPr lang="fi-FI" sz="1167" dirty="0"/>
              <a:t> </a:t>
            </a:r>
            <a:r>
              <a:rPr lang="fi-FI" sz="1167" dirty="0" err="1"/>
              <a:t>consists</a:t>
            </a:r>
            <a:r>
              <a:rPr lang="fi-FI" sz="1167" dirty="0"/>
              <a:t> of just </a:t>
            </a:r>
            <a:r>
              <a:rPr lang="fi-FI" sz="1167" dirty="0" err="1"/>
              <a:t>three</a:t>
            </a:r>
            <a:r>
              <a:rPr lang="fi-FI" sz="1167" dirty="0"/>
              <a:t> </a:t>
            </a:r>
            <a:r>
              <a:rPr lang="fi-FI" sz="1167" dirty="0" err="1"/>
              <a:t>points</a:t>
            </a:r>
            <a:endParaRPr lang="fi-FI" sz="1167" dirty="0"/>
          </a:p>
        </p:txBody>
      </p:sp>
      <p:sp>
        <p:nvSpPr>
          <p:cNvPr id="29" name="Freeform 28">
            <a:extLst>
              <a:ext uri="{FF2B5EF4-FFF2-40B4-BE49-F238E27FC236}">
                <a16:creationId xmlns:a16="http://schemas.microsoft.com/office/drawing/2014/main" id="{94EE72F2-6CF7-1A4E-BC8B-08FEA5B32BA7}"/>
              </a:ext>
            </a:extLst>
          </p:cNvPr>
          <p:cNvSpPr/>
          <p:nvPr/>
        </p:nvSpPr>
        <p:spPr>
          <a:xfrm>
            <a:off x="3110046" y="2375171"/>
            <a:ext cx="2021520" cy="1839311"/>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26" dirty="0"/>
          </a:p>
          <a:p>
            <a:pPr algn="ctr"/>
            <a:endParaRPr lang="en-US" sz="1126" dirty="0"/>
          </a:p>
        </p:txBody>
      </p:sp>
      <p:sp>
        <p:nvSpPr>
          <p:cNvPr id="19" name="Oval 18">
            <a:extLst>
              <a:ext uri="{FF2B5EF4-FFF2-40B4-BE49-F238E27FC236}">
                <a16:creationId xmlns:a16="http://schemas.microsoft.com/office/drawing/2014/main" id="{ED96293E-79D7-1647-B7B8-CE294F43A08A}"/>
              </a:ext>
            </a:extLst>
          </p:cNvPr>
          <p:cNvSpPr/>
          <p:nvPr/>
        </p:nvSpPr>
        <p:spPr>
          <a:xfrm>
            <a:off x="5836851" y="4705232"/>
            <a:ext cx="60000" cy="60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6"/>
          </a:p>
        </p:txBody>
      </p:sp>
      <p:sp>
        <p:nvSpPr>
          <p:cNvPr id="20" name="Oval 19">
            <a:extLst>
              <a:ext uri="{FF2B5EF4-FFF2-40B4-BE49-F238E27FC236}">
                <a16:creationId xmlns:a16="http://schemas.microsoft.com/office/drawing/2014/main" id="{864266B7-2C96-0C4C-BACA-DA0F8330570B}"/>
              </a:ext>
            </a:extLst>
          </p:cNvPr>
          <p:cNvSpPr/>
          <p:nvPr/>
        </p:nvSpPr>
        <p:spPr>
          <a:xfrm>
            <a:off x="3777509" y="3610166"/>
            <a:ext cx="60000" cy="60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6"/>
          </a:p>
        </p:txBody>
      </p:sp>
      <p:cxnSp>
        <p:nvCxnSpPr>
          <p:cNvPr id="32" name="Straight Connector 31">
            <a:extLst>
              <a:ext uri="{FF2B5EF4-FFF2-40B4-BE49-F238E27FC236}">
                <a16:creationId xmlns:a16="http://schemas.microsoft.com/office/drawing/2014/main" id="{8FCF5437-D363-2B41-BB07-656120525D03}"/>
              </a:ext>
            </a:extLst>
          </p:cNvPr>
          <p:cNvCxnSpPr>
            <a:cxnSpLocks/>
          </p:cNvCxnSpPr>
          <p:nvPr/>
        </p:nvCxnSpPr>
        <p:spPr>
          <a:xfrm flipV="1">
            <a:off x="3807508" y="3685981"/>
            <a:ext cx="0" cy="1049253"/>
          </a:xfrm>
          <a:prstGeom prst="line">
            <a:avLst/>
          </a:prstGeom>
          <a:ln w="9525" cmpd="sng">
            <a:solidFill>
              <a:schemeClr val="bg2"/>
            </a:solidFill>
            <a:prstDash val="dot"/>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68D30921-0E7A-D44E-B83C-B96F8DCCB1E8}"/>
              </a:ext>
            </a:extLst>
          </p:cNvPr>
          <p:cNvCxnSpPr>
            <a:cxnSpLocks/>
          </p:cNvCxnSpPr>
          <p:nvPr/>
        </p:nvCxnSpPr>
        <p:spPr>
          <a:xfrm flipH="1" flipV="1">
            <a:off x="1750283" y="3630520"/>
            <a:ext cx="2027228" cy="0"/>
          </a:xfrm>
          <a:prstGeom prst="line">
            <a:avLst/>
          </a:prstGeom>
          <a:ln w="9525" cmpd="sng">
            <a:solidFill>
              <a:schemeClr val="bg2"/>
            </a:solidFill>
            <a:prstDash val="dot"/>
          </a:ln>
          <a:effectLst/>
        </p:spPr>
        <p:style>
          <a:lnRef idx="2">
            <a:schemeClr val="accent1"/>
          </a:lnRef>
          <a:fillRef idx="0">
            <a:schemeClr val="accent1"/>
          </a:fillRef>
          <a:effectRef idx="1">
            <a:schemeClr val="accent1"/>
          </a:effectRef>
          <a:fontRef idx="minor">
            <a:schemeClr val="tx1"/>
          </a:fontRef>
        </p:style>
      </p:cxnSp>
      <p:sp>
        <p:nvSpPr>
          <p:cNvPr id="22" name="Rectangle 21">
            <a:extLst>
              <a:ext uri="{FF2B5EF4-FFF2-40B4-BE49-F238E27FC236}">
                <a16:creationId xmlns:a16="http://schemas.microsoft.com/office/drawing/2014/main" id="{E60A0DAC-EFF0-9443-A496-FC725E153ABD}"/>
              </a:ext>
            </a:extLst>
          </p:cNvPr>
          <p:cNvSpPr/>
          <p:nvPr/>
        </p:nvSpPr>
        <p:spPr>
          <a:xfrm>
            <a:off x="5613774" y="2922158"/>
            <a:ext cx="2336227" cy="631135"/>
          </a:xfrm>
          <a:prstGeom prst="rect">
            <a:avLst/>
          </a:prstGeom>
        </p:spPr>
        <p:txBody>
          <a:bodyPr wrap="square">
            <a:spAutoFit/>
          </a:bodyPr>
          <a:lstStyle/>
          <a:p>
            <a:r>
              <a:rPr lang="fi-FI" sz="1167" dirty="0"/>
              <a:t>How </a:t>
            </a:r>
            <a:r>
              <a:rPr lang="fi-FI" sz="1167" dirty="0" err="1"/>
              <a:t>would</a:t>
            </a:r>
            <a:r>
              <a:rPr lang="fi-FI" sz="1167" dirty="0"/>
              <a:t> Ann </a:t>
            </a:r>
            <a:r>
              <a:rPr lang="fi-FI" sz="1167" dirty="0" err="1"/>
              <a:t>choose</a:t>
            </a:r>
            <a:r>
              <a:rPr lang="fi-FI" sz="1167" dirty="0"/>
              <a:t> </a:t>
            </a:r>
            <a:r>
              <a:rPr lang="fi-FI" sz="1167" dirty="0" err="1"/>
              <a:t>here</a:t>
            </a:r>
            <a:r>
              <a:rPr lang="fi-FI" sz="1167" dirty="0"/>
              <a:t>? </a:t>
            </a:r>
            <a:r>
              <a:rPr lang="fi-FI" sz="1167" dirty="0" err="1"/>
              <a:t>What</a:t>
            </a:r>
            <a:r>
              <a:rPr lang="fi-FI" sz="1167" dirty="0"/>
              <a:t> </a:t>
            </a:r>
            <a:r>
              <a:rPr lang="fi-FI" sz="1167" dirty="0" err="1"/>
              <a:t>if</a:t>
            </a:r>
            <a:r>
              <a:rPr lang="fi-FI" sz="1167" dirty="0"/>
              <a:t> </a:t>
            </a:r>
            <a:r>
              <a:rPr lang="fi-FI" sz="1167" dirty="0" err="1"/>
              <a:t>she</a:t>
            </a:r>
            <a:r>
              <a:rPr lang="fi-FI" sz="1167" dirty="0"/>
              <a:t> </a:t>
            </a:r>
            <a:r>
              <a:rPr lang="fi-FI" sz="1167" dirty="0" err="1"/>
              <a:t>could</a:t>
            </a:r>
            <a:r>
              <a:rPr lang="fi-FI" sz="1167" dirty="0"/>
              <a:t> </a:t>
            </a:r>
            <a:r>
              <a:rPr lang="fi-FI" sz="1167" dirty="0" err="1"/>
              <a:t>adjust</a:t>
            </a:r>
            <a:r>
              <a:rPr lang="fi-FI" sz="1167" dirty="0"/>
              <a:t> </a:t>
            </a:r>
            <a:r>
              <a:rPr lang="fi-FI" sz="1167" dirty="0" err="1"/>
              <a:t>working</a:t>
            </a:r>
            <a:r>
              <a:rPr lang="fi-FI" sz="1167" dirty="0"/>
              <a:t> </a:t>
            </a:r>
            <a:r>
              <a:rPr lang="fi-FI" sz="1167" dirty="0" err="1"/>
              <a:t>hours</a:t>
            </a:r>
            <a:r>
              <a:rPr lang="fi-FI" sz="1167" dirty="0"/>
              <a:t> </a:t>
            </a:r>
            <a:r>
              <a:rPr lang="fi-FI" sz="1167" dirty="0" err="1"/>
              <a:t>more</a:t>
            </a:r>
            <a:r>
              <a:rPr lang="fi-FI" sz="1167" dirty="0"/>
              <a:t> </a:t>
            </a:r>
            <a:r>
              <a:rPr lang="fi-FI" sz="1167" dirty="0" err="1"/>
              <a:t>flexibly</a:t>
            </a:r>
            <a:r>
              <a:rPr lang="fi-FI" sz="1167" dirty="0"/>
              <a:t>?</a:t>
            </a:r>
          </a:p>
        </p:txBody>
      </p:sp>
      <p:sp>
        <p:nvSpPr>
          <p:cNvPr id="24" name="Oval 23">
            <a:extLst>
              <a:ext uri="{FF2B5EF4-FFF2-40B4-BE49-F238E27FC236}">
                <a16:creationId xmlns:a16="http://schemas.microsoft.com/office/drawing/2014/main" id="{2BF3AAC9-ACB1-C749-929D-750607C937C4}"/>
              </a:ext>
            </a:extLst>
          </p:cNvPr>
          <p:cNvSpPr/>
          <p:nvPr/>
        </p:nvSpPr>
        <p:spPr>
          <a:xfrm>
            <a:off x="4807215" y="4155215"/>
            <a:ext cx="60000" cy="60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6"/>
          </a:p>
        </p:txBody>
      </p:sp>
    </p:spTree>
    <p:extLst>
      <p:ext uri="{BB962C8B-B14F-4D97-AF65-F5344CB8AC3E}">
        <p14:creationId xmlns:p14="http://schemas.microsoft.com/office/powerpoint/2010/main" val="226842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71AB129D-E38F-CF46-91CA-F129FDFB34FE}"/>
              </a:ext>
            </a:extLst>
          </p:cNvPr>
          <p:cNvCxnSpPr>
            <a:cxnSpLocks/>
          </p:cNvCxnSpPr>
          <p:nvPr/>
        </p:nvCxnSpPr>
        <p:spPr>
          <a:xfrm flipH="1" flipV="1">
            <a:off x="1750284" y="3730336"/>
            <a:ext cx="3089683" cy="1"/>
          </a:xfrm>
          <a:prstGeom prst="line">
            <a:avLst/>
          </a:prstGeom>
          <a:ln w="9525" cmpd="sng">
            <a:solidFill>
              <a:schemeClr val="bg2"/>
            </a:solidFill>
            <a:prstDash val="dot"/>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p:txBody>
          <a:bodyPr/>
          <a:lstStyle/>
          <a:p>
            <a:r>
              <a:rPr lang="fi-FI" dirty="0" err="1"/>
              <a:t>Restricted</a:t>
            </a:r>
            <a:r>
              <a:rPr lang="fi-FI" dirty="0"/>
              <a:t> </a:t>
            </a:r>
            <a:r>
              <a:rPr lang="fi-FI" dirty="0" err="1"/>
              <a:t>choice</a:t>
            </a:r>
            <a:r>
              <a:rPr lang="fi-FI" dirty="0"/>
              <a:t> set</a:t>
            </a:r>
          </a:p>
        </p:txBody>
      </p:sp>
      <p:graphicFrame>
        <p:nvGraphicFramePr>
          <p:cNvPr id="31" name="Chart 30"/>
          <p:cNvGraphicFramePr/>
          <p:nvPr/>
        </p:nvGraphicFramePr>
        <p:xfrm>
          <a:off x="463560" y="1826045"/>
          <a:ext cx="5760640" cy="3720413"/>
        </p:xfrm>
        <a:graphic>
          <a:graphicData uri="http://schemas.openxmlformats.org/drawingml/2006/chart">
            <c:chart xmlns:c="http://schemas.openxmlformats.org/drawingml/2006/chart" xmlns:r="http://schemas.openxmlformats.org/officeDocument/2006/relationships" r:id="rId3"/>
          </a:graphicData>
        </a:graphic>
      </p:graphicFrame>
      <p:sp>
        <p:nvSpPr>
          <p:cNvPr id="44" name="Rectangle 43"/>
          <p:cNvSpPr/>
          <p:nvPr/>
        </p:nvSpPr>
        <p:spPr>
          <a:xfrm>
            <a:off x="4509378" y="1446503"/>
            <a:ext cx="3561242" cy="451534"/>
          </a:xfrm>
          <a:prstGeom prst="rect">
            <a:avLst/>
          </a:prstGeom>
        </p:spPr>
        <p:txBody>
          <a:bodyPr wrap="square">
            <a:spAutoFit/>
          </a:bodyPr>
          <a:lstStyle/>
          <a:p>
            <a:r>
              <a:rPr lang="fi-FI" sz="1167" dirty="0" err="1"/>
              <a:t>Consider</a:t>
            </a:r>
            <a:r>
              <a:rPr lang="fi-FI" sz="1167" dirty="0"/>
              <a:t> </a:t>
            </a:r>
            <a:r>
              <a:rPr lang="fi-FI" sz="1167" dirty="0" err="1"/>
              <a:t>again</a:t>
            </a:r>
            <a:r>
              <a:rPr lang="fi-FI" sz="1167" dirty="0"/>
              <a:t> </a:t>
            </a:r>
            <a:r>
              <a:rPr lang="fi-FI" sz="1167" dirty="0" err="1"/>
              <a:t>the</a:t>
            </a:r>
            <a:r>
              <a:rPr lang="fi-FI" sz="1167" dirty="0"/>
              <a:t> case </a:t>
            </a:r>
            <a:r>
              <a:rPr lang="fi-FI" sz="1167" dirty="0" err="1"/>
              <a:t>where</a:t>
            </a:r>
            <a:r>
              <a:rPr lang="fi-FI" sz="1167" dirty="0"/>
              <a:t> </a:t>
            </a:r>
            <a:r>
              <a:rPr lang="fi-FI" sz="1167" dirty="0" err="1"/>
              <a:t>Ann’s</a:t>
            </a:r>
            <a:r>
              <a:rPr lang="fi-FI" sz="1167" dirty="0"/>
              <a:t> </a:t>
            </a:r>
            <a:r>
              <a:rPr lang="fi-FI" sz="1167" dirty="0" err="1"/>
              <a:t>uncle</a:t>
            </a:r>
            <a:r>
              <a:rPr lang="fi-FI" sz="1167" dirty="0"/>
              <a:t> </a:t>
            </a:r>
            <a:r>
              <a:rPr lang="fi-FI" sz="1167" dirty="0" err="1"/>
              <a:t>gives</a:t>
            </a:r>
            <a:r>
              <a:rPr lang="fi-FI" sz="1167" dirty="0"/>
              <a:t> </a:t>
            </a:r>
            <a:r>
              <a:rPr lang="fi-FI" sz="1167" dirty="0" err="1"/>
              <a:t>her</a:t>
            </a:r>
            <a:r>
              <a:rPr lang="fi-FI" sz="1167" dirty="0"/>
              <a:t> an </a:t>
            </a:r>
            <a:r>
              <a:rPr lang="fi-FI" sz="1167" dirty="0" err="1"/>
              <a:t>allowance</a:t>
            </a:r>
            <a:r>
              <a:rPr lang="fi-FI" sz="1167" dirty="0"/>
              <a:t> of 50€/</a:t>
            </a:r>
            <a:r>
              <a:rPr lang="fi-FI" sz="1167" dirty="0" err="1"/>
              <a:t>day</a:t>
            </a:r>
            <a:r>
              <a:rPr lang="fi-FI" sz="1167" dirty="0"/>
              <a:t>.</a:t>
            </a:r>
          </a:p>
        </p:txBody>
      </p:sp>
      <p:sp>
        <p:nvSpPr>
          <p:cNvPr id="29" name="Freeform 28">
            <a:extLst>
              <a:ext uri="{FF2B5EF4-FFF2-40B4-BE49-F238E27FC236}">
                <a16:creationId xmlns:a16="http://schemas.microsoft.com/office/drawing/2014/main" id="{94EE72F2-6CF7-1A4E-BC8B-08FEA5B32BA7}"/>
              </a:ext>
            </a:extLst>
          </p:cNvPr>
          <p:cNvSpPr/>
          <p:nvPr/>
        </p:nvSpPr>
        <p:spPr>
          <a:xfrm>
            <a:off x="3110046" y="2375171"/>
            <a:ext cx="2021520" cy="1839311"/>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26" dirty="0"/>
          </a:p>
          <a:p>
            <a:pPr algn="ctr"/>
            <a:endParaRPr lang="en-US" sz="1126" dirty="0"/>
          </a:p>
        </p:txBody>
      </p:sp>
      <p:sp>
        <p:nvSpPr>
          <p:cNvPr id="18" name="Oval 17">
            <a:extLst>
              <a:ext uri="{FF2B5EF4-FFF2-40B4-BE49-F238E27FC236}">
                <a16:creationId xmlns:a16="http://schemas.microsoft.com/office/drawing/2014/main" id="{A4899689-526A-8A49-8166-E886D485F41E}"/>
              </a:ext>
            </a:extLst>
          </p:cNvPr>
          <p:cNvSpPr/>
          <p:nvPr/>
        </p:nvSpPr>
        <p:spPr>
          <a:xfrm>
            <a:off x="4807215" y="4155215"/>
            <a:ext cx="60000" cy="60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6"/>
          </a:p>
        </p:txBody>
      </p:sp>
      <p:sp>
        <p:nvSpPr>
          <p:cNvPr id="19" name="Oval 18">
            <a:extLst>
              <a:ext uri="{FF2B5EF4-FFF2-40B4-BE49-F238E27FC236}">
                <a16:creationId xmlns:a16="http://schemas.microsoft.com/office/drawing/2014/main" id="{ED96293E-79D7-1647-B7B8-CE294F43A08A}"/>
              </a:ext>
            </a:extLst>
          </p:cNvPr>
          <p:cNvSpPr/>
          <p:nvPr/>
        </p:nvSpPr>
        <p:spPr>
          <a:xfrm>
            <a:off x="5836851" y="4705232"/>
            <a:ext cx="60000" cy="60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6"/>
          </a:p>
        </p:txBody>
      </p:sp>
      <p:sp>
        <p:nvSpPr>
          <p:cNvPr id="20" name="Oval 19">
            <a:extLst>
              <a:ext uri="{FF2B5EF4-FFF2-40B4-BE49-F238E27FC236}">
                <a16:creationId xmlns:a16="http://schemas.microsoft.com/office/drawing/2014/main" id="{864266B7-2C96-0C4C-BACA-DA0F8330570B}"/>
              </a:ext>
            </a:extLst>
          </p:cNvPr>
          <p:cNvSpPr/>
          <p:nvPr/>
        </p:nvSpPr>
        <p:spPr>
          <a:xfrm>
            <a:off x="3777509" y="3610166"/>
            <a:ext cx="60000" cy="60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6"/>
          </a:p>
        </p:txBody>
      </p:sp>
      <p:cxnSp>
        <p:nvCxnSpPr>
          <p:cNvPr id="32" name="Straight Connector 31">
            <a:extLst>
              <a:ext uri="{FF2B5EF4-FFF2-40B4-BE49-F238E27FC236}">
                <a16:creationId xmlns:a16="http://schemas.microsoft.com/office/drawing/2014/main" id="{8FCF5437-D363-2B41-BB07-656120525D03}"/>
              </a:ext>
            </a:extLst>
          </p:cNvPr>
          <p:cNvCxnSpPr>
            <a:cxnSpLocks/>
          </p:cNvCxnSpPr>
          <p:nvPr/>
        </p:nvCxnSpPr>
        <p:spPr>
          <a:xfrm flipV="1">
            <a:off x="3807508" y="3685981"/>
            <a:ext cx="0" cy="1049253"/>
          </a:xfrm>
          <a:prstGeom prst="line">
            <a:avLst/>
          </a:prstGeom>
          <a:ln w="9525" cmpd="sng">
            <a:solidFill>
              <a:schemeClr val="bg2"/>
            </a:solidFill>
            <a:prstDash val="dot"/>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68D30921-0E7A-D44E-B83C-B96F8DCCB1E8}"/>
              </a:ext>
            </a:extLst>
          </p:cNvPr>
          <p:cNvCxnSpPr>
            <a:cxnSpLocks/>
          </p:cNvCxnSpPr>
          <p:nvPr/>
        </p:nvCxnSpPr>
        <p:spPr>
          <a:xfrm flipH="1" flipV="1">
            <a:off x="1750283" y="3630520"/>
            <a:ext cx="2027228" cy="0"/>
          </a:xfrm>
          <a:prstGeom prst="line">
            <a:avLst/>
          </a:prstGeom>
          <a:ln w="9525" cmpd="sng">
            <a:solidFill>
              <a:schemeClr val="bg2"/>
            </a:solidFill>
            <a:prstDash val="dot"/>
          </a:ln>
          <a:effectLst/>
        </p:spPr>
        <p:style>
          <a:lnRef idx="2">
            <a:schemeClr val="accent1"/>
          </a:lnRef>
          <a:fillRef idx="0">
            <a:schemeClr val="accent1"/>
          </a:fillRef>
          <a:effectRef idx="1">
            <a:schemeClr val="accent1"/>
          </a:effectRef>
          <a:fontRef idx="minor">
            <a:schemeClr val="tx1"/>
          </a:fontRef>
        </p:style>
      </p:cxnSp>
      <p:sp>
        <p:nvSpPr>
          <p:cNvPr id="23" name="Freeform 22">
            <a:extLst>
              <a:ext uri="{FF2B5EF4-FFF2-40B4-BE49-F238E27FC236}">
                <a16:creationId xmlns:a16="http://schemas.microsoft.com/office/drawing/2014/main" id="{EDFEC0E6-3431-0D44-AAC8-5F1226B655F8}"/>
              </a:ext>
            </a:extLst>
          </p:cNvPr>
          <p:cNvSpPr/>
          <p:nvPr/>
        </p:nvSpPr>
        <p:spPr>
          <a:xfrm>
            <a:off x="3498620" y="2073545"/>
            <a:ext cx="2021520" cy="1839311"/>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26" dirty="0"/>
          </a:p>
          <a:p>
            <a:pPr algn="ctr"/>
            <a:endParaRPr lang="en-US" sz="1126" dirty="0"/>
          </a:p>
        </p:txBody>
      </p:sp>
      <p:sp>
        <p:nvSpPr>
          <p:cNvPr id="15" name="Oval 14">
            <a:extLst>
              <a:ext uri="{FF2B5EF4-FFF2-40B4-BE49-F238E27FC236}">
                <a16:creationId xmlns:a16="http://schemas.microsoft.com/office/drawing/2014/main" id="{4EF7235F-ED67-2046-B9FB-42CFA6155373}"/>
              </a:ext>
            </a:extLst>
          </p:cNvPr>
          <p:cNvSpPr/>
          <p:nvPr/>
        </p:nvSpPr>
        <p:spPr>
          <a:xfrm>
            <a:off x="4813592" y="3701874"/>
            <a:ext cx="60000" cy="60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6"/>
          </a:p>
        </p:txBody>
      </p:sp>
      <p:sp>
        <p:nvSpPr>
          <p:cNvPr id="16" name="Oval 15">
            <a:extLst>
              <a:ext uri="{FF2B5EF4-FFF2-40B4-BE49-F238E27FC236}">
                <a16:creationId xmlns:a16="http://schemas.microsoft.com/office/drawing/2014/main" id="{49C73C82-9A81-1F44-9E68-77622BE05D7F}"/>
              </a:ext>
            </a:extLst>
          </p:cNvPr>
          <p:cNvSpPr/>
          <p:nvPr/>
        </p:nvSpPr>
        <p:spPr>
          <a:xfrm>
            <a:off x="5832645" y="4251892"/>
            <a:ext cx="60000" cy="60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6"/>
          </a:p>
        </p:txBody>
      </p:sp>
      <p:sp>
        <p:nvSpPr>
          <p:cNvPr id="17" name="Oval 16">
            <a:extLst>
              <a:ext uri="{FF2B5EF4-FFF2-40B4-BE49-F238E27FC236}">
                <a16:creationId xmlns:a16="http://schemas.microsoft.com/office/drawing/2014/main" id="{477C9B40-F01F-1346-8B4F-1A9D6AE5F443}"/>
              </a:ext>
            </a:extLst>
          </p:cNvPr>
          <p:cNvSpPr/>
          <p:nvPr/>
        </p:nvSpPr>
        <p:spPr>
          <a:xfrm>
            <a:off x="3773305" y="3156826"/>
            <a:ext cx="60000" cy="60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6"/>
          </a:p>
        </p:txBody>
      </p:sp>
      <p:cxnSp>
        <p:nvCxnSpPr>
          <p:cNvPr id="24" name="Straight Connector 23">
            <a:extLst>
              <a:ext uri="{FF2B5EF4-FFF2-40B4-BE49-F238E27FC236}">
                <a16:creationId xmlns:a16="http://schemas.microsoft.com/office/drawing/2014/main" id="{91D1F519-DD1C-B44C-A426-74F79D3A80AF}"/>
              </a:ext>
            </a:extLst>
          </p:cNvPr>
          <p:cNvCxnSpPr>
            <a:cxnSpLocks/>
          </p:cNvCxnSpPr>
          <p:nvPr/>
        </p:nvCxnSpPr>
        <p:spPr>
          <a:xfrm flipV="1">
            <a:off x="4839965" y="3776581"/>
            <a:ext cx="0" cy="974548"/>
          </a:xfrm>
          <a:prstGeom prst="line">
            <a:avLst/>
          </a:prstGeom>
          <a:ln w="9525" cmpd="sng">
            <a:solidFill>
              <a:schemeClr val="bg2"/>
            </a:solidFill>
            <a:prstDash val="dot"/>
          </a:ln>
          <a:effectLst/>
        </p:spPr>
        <p:style>
          <a:lnRef idx="2">
            <a:schemeClr val="accent1"/>
          </a:lnRef>
          <a:fillRef idx="0">
            <a:schemeClr val="accent1"/>
          </a:fillRef>
          <a:effectRef idx="1">
            <a:schemeClr val="accent1"/>
          </a:effectRef>
          <a:fontRef idx="minor">
            <a:schemeClr val="tx1"/>
          </a:fontRef>
        </p:style>
      </p:cxnSp>
      <p:sp>
        <p:nvSpPr>
          <p:cNvPr id="26" name="Rectangle 25">
            <a:extLst>
              <a:ext uri="{FF2B5EF4-FFF2-40B4-BE49-F238E27FC236}">
                <a16:creationId xmlns:a16="http://schemas.microsoft.com/office/drawing/2014/main" id="{927455D5-738E-224B-9FD6-07128F2EA88D}"/>
              </a:ext>
            </a:extLst>
          </p:cNvPr>
          <p:cNvSpPr/>
          <p:nvPr/>
        </p:nvSpPr>
        <p:spPr>
          <a:xfrm>
            <a:off x="4509378" y="2090516"/>
            <a:ext cx="3561242" cy="451534"/>
          </a:xfrm>
          <a:prstGeom prst="rect">
            <a:avLst/>
          </a:prstGeom>
        </p:spPr>
        <p:txBody>
          <a:bodyPr wrap="square">
            <a:spAutoFit/>
          </a:bodyPr>
          <a:lstStyle/>
          <a:p>
            <a:r>
              <a:rPr lang="fi-FI" sz="1167" dirty="0" err="1"/>
              <a:t>With</a:t>
            </a:r>
            <a:r>
              <a:rPr lang="fi-FI" sz="1167" dirty="0"/>
              <a:t> </a:t>
            </a:r>
            <a:r>
              <a:rPr lang="fi-FI" sz="1167" dirty="0" err="1"/>
              <a:t>more</a:t>
            </a:r>
            <a:r>
              <a:rPr lang="fi-FI" sz="1167" dirty="0"/>
              <a:t> </a:t>
            </a:r>
            <a:r>
              <a:rPr lang="fi-FI" sz="1167" dirty="0" err="1"/>
              <a:t>wealth</a:t>
            </a:r>
            <a:r>
              <a:rPr lang="fi-FI" sz="1167" dirty="0"/>
              <a:t>, </a:t>
            </a:r>
            <a:r>
              <a:rPr lang="fi-FI" sz="1167" dirty="0" err="1"/>
              <a:t>she</a:t>
            </a:r>
            <a:r>
              <a:rPr lang="fi-FI" sz="1167" dirty="0"/>
              <a:t> </a:t>
            </a:r>
            <a:r>
              <a:rPr lang="fi-FI" sz="1167" dirty="0" err="1"/>
              <a:t>chooses</a:t>
            </a:r>
            <a:r>
              <a:rPr lang="fi-FI" sz="1167" dirty="0"/>
              <a:t> </a:t>
            </a:r>
            <a:r>
              <a:rPr lang="fi-FI" sz="1167" dirty="0" err="1"/>
              <a:t>part</a:t>
            </a:r>
            <a:r>
              <a:rPr lang="fi-FI" sz="1167" dirty="0"/>
              <a:t> </a:t>
            </a:r>
            <a:r>
              <a:rPr lang="fi-FI" sz="1167" dirty="0" err="1"/>
              <a:t>time</a:t>
            </a:r>
            <a:r>
              <a:rPr lang="fi-FI" sz="1167" dirty="0"/>
              <a:t> </a:t>
            </a:r>
            <a:r>
              <a:rPr lang="fi-FI" sz="1167" dirty="0" err="1"/>
              <a:t>work</a:t>
            </a:r>
            <a:r>
              <a:rPr lang="fi-FI" sz="1167" dirty="0"/>
              <a:t> </a:t>
            </a:r>
            <a:r>
              <a:rPr lang="fi-FI" sz="1167" dirty="0" err="1"/>
              <a:t>instead</a:t>
            </a:r>
            <a:r>
              <a:rPr lang="fi-FI" sz="1167" dirty="0"/>
              <a:t> of </a:t>
            </a:r>
            <a:r>
              <a:rPr lang="fi-FI" sz="1167" dirty="0" err="1"/>
              <a:t>full</a:t>
            </a:r>
            <a:r>
              <a:rPr lang="fi-FI" sz="1167" dirty="0"/>
              <a:t> </a:t>
            </a:r>
            <a:r>
              <a:rPr lang="fi-FI" sz="1167" dirty="0" err="1"/>
              <a:t>time</a:t>
            </a:r>
            <a:r>
              <a:rPr lang="fi-FI" sz="1167" dirty="0"/>
              <a:t>.</a:t>
            </a:r>
          </a:p>
        </p:txBody>
      </p:sp>
      <p:sp>
        <p:nvSpPr>
          <p:cNvPr id="27" name="Rectangle 26">
            <a:extLst>
              <a:ext uri="{FF2B5EF4-FFF2-40B4-BE49-F238E27FC236}">
                <a16:creationId xmlns:a16="http://schemas.microsoft.com/office/drawing/2014/main" id="{D09E5554-125D-5043-A2BC-9591D710ED0B}"/>
              </a:ext>
            </a:extLst>
          </p:cNvPr>
          <p:cNvSpPr/>
          <p:nvPr/>
        </p:nvSpPr>
        <p:spPr>
          <a:xfrm>
            <a:off x="6052645" y="2529970"/>
            <a:ext cx="2355272" cy="1888337"/>
          </a:xfrm>
          <a:prstGeom prst="rect">
            <a:avLst/>
          </a:prstGeom>
        </p:spPr>
        <p:txBody>
          <a:bodyPr wrap="square">
            <a:spAutoFit/>
          </a:bodyPr>
          <a:lstStyle/>
          <a:p>
            <a:r>
              <a:rPr lang="fi-FI" sz="1167" dirty="0" err="1"/>
              <a:t>This</a:t>
            </a:r>
            <a:r>
              <a:rPr lang="fi-FI" sz="1167" dirty="0"/>
              <a:t> </a:t>
            </a:r>
            <a:r>
              <a:rPr lang="fi-FI" sz="1167" dirty="0" err="1"/>
              <a:t>more</a:t>
            </a:r>
            <a:r>
              <a:rPr lang="fi-FI" sz="1167" dirty="0"/>
              <a:t> </a:t>
            </a:r>
            <a:r>
              <a:rPr lang="fi-FI" sz="1167" dirty="0" err="1"/>
              <a:t>realistic</a:t>
            </a:r>
            <a:r>
              <a:rPr lang="fi-FI" sz="1167" dirty="0"/>
              <a:t> </a:t>
            </a:r>
            <a:r>
              <a:rPr lang="fi-FI" sz="1167" dirty="0" err="1"/>
              <a:t>model</a:t>
            </a:r>
            <a:r>
              <a:rPr lang="fi-FI" sz="1167" dirty="0"/>
              <a:t> </a:t>
            </a:r>
            <a:r>
              <a:rPr lang="fi-FI" sz="1167" dirty="0" err="1"/>
              <a:t>yields</a:t>
            </a:r>
            <a:r>
              <a:rPr lang="fi-FI" sz="1167" dirty="0"/>
              <a:t> </a:t>
            </a:r>
            <a:r>
              <a:rPr lang="fi-FI" sz="1167" dirty="0" err="1"/>
              <a:t>the</a:t>
            </a:r>
            <a:r>
              <a:rPr lang="fi-FI" sz="1167" dirty="0"/>
              <a:t> </a:t>
            </a:r>
            <a:r>
              <a:rPr lang="fi-FI" sz="1167" dirty="0" err="1"/>
              <a:t>same</a:t>
            </a:r>
            <a:r>
              <a:rPr lang="fi-FI" sz="1167" dirty="0"/>
              <a:t> </a:t>
            </a:r>
            <a:r>
              <a:rPr lang="fi-FI" sz="1167" dirty="0" err="1"/>
              <a:t>conclusions</a:t>
            </a:r>
            <a:r>
              <a:rPr lang="fi-FI" sz="1167" dirty="0"/>
              <a:t> </a:t>
            </a:r>
            <a:r>
              <a:rPr lang="fi-FI" sz="1167" dirty="0" err="1"/>
              <a:t>but</a:t>
            </a:r>
            <a:r>
              <a:rPr lang="fi-FI" sz="1167" dirty="0"/>
              <a:t> </a:t>
            </a:r>
            <a:r>
              <a:rPr lang="fi-FI" sz="1167" dirty="0" err="1"/>
              <a:t>hides</a:t>
            </a:r>
            <a:r>
              <a:rPr lang="fi-FI" sz="1167" dirty="0"/>
              <a:t> </a:t>
            </a:r>
            <a:r>
              <a:rPr lang="fi-FI" sz="1167" dirty="0" err="1"/>
              <a:t>the</a:t>
            </a:r>
            <a:r>
              <a:rPr lang="fi-FI" sz="1167" dirty="0"/>
              <a:t> </a:t>
            </a:r>
            <a:r>
              <a:rPr lang="fi-FI" sz="1167" dirty="0" err="1"/>
              <a:t>mechanics</a:t>
            </a:r>
            <a:r>
              <a:rPr lang="fi-FI" sz="1167" dirty="0"/>
              <a:t> of </a:t>
            </a:r>
            <a:r>
              <a:rPr lang="fi-FI" sz="1167" dirty="0" err="1"/>
              <a:t>optimal</a:t>
            </a:r>
            <a:r>
              <a:rPr lang="fi-FI" sz="1167" dirty="0"/>
              <a:t> </a:t>
            </a:r>
            <a:r>
              <a:rPr lang="fi-FI" sz="1167" dirty="0" err="1"/>
              <a:t>choice</a:t>
            </a:r>
            <a:r>
              <a:rPr lang="fi-FI" sz="1167" dirty="0"/>
              <a:t> </a:t>
            </a:r>
            <a:r>
              <a:rPr lang="fi-FI" sz="1167" dirty="0" err="1"/>
              <a:t>that</a:t>
            </a:r>
            <a:r>
              <a:rPr lang="fi-FI" sz="1167" dirty="0"/>
              <a:t> </a:t>
            </a:r>
            <a:r>
              <a:rPr lang="fi-FI" sz="1167" dirty="0" err="1"/>
              <a:t>are</a:t>
            </a:r>
            <a:r>
              <a:rPr lang="fi-FI" sz="1167" dirty="0"/>
              <a:t> </a:t>
            </a:r>
            <a:r>
              <a:rPr lang="fi-FI" sz="1167" dirty="0" err="1"/>
              <a:t>based</a:t>
            </a:r>
            <a:r>
              <a:rPr lang="fi-FI" sz="1167" dirty="0"/>
              <a:t> on </a:t>
            </a:r>
            <a:r>
              <a:rPr lang="fi-FI" sz="1167" dirty="0" err="1"/>
              <a:t>comparison</a:t>
            </a:r>
            <a:r>
              <a:rPr lang="fi-FI" sz="1167" dirty="0"/>
              <a:t> of </a:t>
            </a:r>
            <a:r>
              <a:rPr lang="fi-FI" sz="1167" dirty="0" err="1"/>
              <a:t>the</a:t>
            </a:r>
            <a:r>
              <a:rPr lang="fi-FI" sz="1167" dirty="0"/>
              <a:t> </a:t>
            </a:r>
            <a:r>
              <a:rPr lang="fi-FI" sz="1167" dirty="0" err="1"/>
              <a:t>opportunity</a:t>
            </a:r>
            <a:r>
              <a:rPr lang="fi-FI" sz="1167" dirty="0"/>
              <a:t> </a:t>
            </a:r>
            <a:r>
              <a:rPr lang="fi-FI" sz="1167" dirty="0" err="1"/>
              <a:t>costs</a:t>
            </a:r>
            <a:r>
              <a:rPr lang="fi-FI" sz="1167" dirty="0"/>
              <a:t> and </a:t>
            </a:r>
            <a:r>
              <a:rPr lang="fi-FI" sz="1167" dirty="0" err="1"/>
              <a:t>marginal</a:t>
            </a:r>
            <a:r>
              <a:rPr lang="fi-FI" sz="1167" dirty="0"/>
              <a:t> </a:t>
            </a:r>
            <a:r>
              <a:rPr lang="fi-FI" sz="1167" dirty="0" err="1"/>
              <a:t>rates</a:t>
            </a:r>
            <a:r>
              <a:rPr lang="fi-FI" sz="1167" dirty="0"/>
              <a:t> of </a:t>
            </a:r>
            <a:r>
              <a:rPr lang="fi-FI" sz="1167" dirty="0" err="1"/>
              <a:t>substitution</a:t>
            </a:r>
            <a:endParaRPr lang="fi-FI" sz="1167" dirty="0"/>
          </a:p>
          <a:p>
            <a:endParaRPr lang="fi-FI" sz="1167" dirty="0"/>
          </a:p>
          <a:p>
            <a:r>
              <a:rPr lang="fi-FI" sz="1167" dirty="0" err="1"/>
              <a:t>Sometimes</a:t>
            </a:r>
            <a:r>
              <a:rPr lang="fi-FI" sz="1167" dirty="0"/>
              <a:t> a </a:t>
            </a:r>
            <a:r>
              <a:rPr lang="fi-FI" sz="1167" dirty="0" err="1"/>
              <a:t>less</a:t>
            </a:r>
            <a:r>
              <a:rPr lang="fi-FI" sz="1167" dirty="0"/>
              <a:t> </a:t>
            </a:r>
            <a:r>
              <a:rPr lang="fi-FI" sz="1167" dirty="0" err="1"/>
              <a:t>realistic</a:t>
            </a:r>
            <a:r>
              <a:rPr lang="fi-FI" sz="1167" dirty="0"/>
              <a:t> </a:t>
            </a:r>
            <a:r>
              <a:rPr lang="fi-FI" sz="1167" dirty="0" err="1"/>
              <a:t>model</a:t>
            </a:r>
            <a:r>
              <a:rPr lang="fi-FI" sz="1167" dirty="0"/>
              <a:t> </a:t>
            </a:r>
            <a:r>
              <a:rPr lang="fi-FI" sz="1167" dirty="0" err="1"/>
              <a:t>can</a:t>
            </a:r>
            <a:r>
              <a:rPr lang="fi-FI" sz="1167" dirty="0"/>
              <a:t> </a:t>
            </a:r>
            <a:r>
              <a:rPr lang="fi-FI" sz="1167" dirty="0" err="1"/>
              <a:t>allow</a:t>
            </a:r>
            <a:r>
              <a:rPr lang="fi-FI" sz="1167" dirty="0"/>
              <a:t> for a </a:t>
            </a:r>
            <a:r>
              <a:rPr lang="fi-FI" sz="1167" dirty="0" err="1"/>
              <a:t>clearer</a:t>
            </a:r>
            <a:r>
              <a:rPr lang="fi-FI" sz="1167" dirty="0"/>
              <a:t> </a:t>
            </a:r>
            <a:r>
              <a:rPr lang="fi-FI" sz="1167" dirty="0" err="1"/>
              <a:t>view</a:t>
            </a:r>
            <a:r>
              <a:rPr lang="fi-FI" sz="1167" dirty="0"/>
              <a:t> of </a:t>
            </a:r>
            <a:r>
              <a:rPr lang="fi-FI" sz="1167" dirty="0" err="1"/>
              <a:t>the</a:t>
            </a:r>
            <a:r>
              <a:rPr lang="fi-FI" sz="1167" dirty="0"/>
              <a:t> </a:t>
            </a:r>
            <a:r>
              <a:rPr lang="fi-FI" sz="1167" dirty="0" err="1"/>
              <a:t>problem</a:t>
            </a:r>
            <a:r>
              <a:rPr lang="fi-FI" sz="1167" dirty="0"/>
              <a:t> at </a:t>
            </a:r>
            <a:r>
              <a:rPr lang="fi-FI" sz="1167" dirty="0" err="1"/>
              <a:t>hand</a:t>
            </a:r>
            <a:r>
              <a:rPr lang="fi-FI" sz="1167" dirty="0"/>
              <a:t>.</a:t>
            </a:r>
          </a:p>
        </p:txBody>
      </p:sp>
    </p:spTree>
    <p:extLst>
      <p:ext uri="{BB962C8B-B14F-4D97-AF65-F5344CB8AC3E}">
        <p14:creationId xmlns:p14="http://schemas.microsoft.com/office/powerpoint/2010/main" val="819638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5" grpId="0" animBg="1"/>
      <p:bldP spid="16" grpId="0" animBg="1"/>
      <p:bldP spid="17" grpId="0" animBg="1"/>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a:t>Is </a:t>
            </a:r>
            <a:r>
              <a:rPr lang="fi-FI" dirty="0" err="1"/>
              <a:t>this</a:t>
            </a:r>
            <a:r>
              <a:rPr lang="fi-FI" dirty="0"/>
              <a:t> a </a:t>
            </a:r>
            <a:r>
              <a:rPr lang="fi-FI" dirty="0" err="1"/>
              <a:t>good</a:t>
            </a:r>
            <a:r>
              <a:rPr lang="fi-FI" dirty="0"/>
              <a:t> </a:t>
            </a:r>
            <a:r>
              <a:rPr lang="fi-FI" dirty="0" err="1"/>
              <a:t>model</a:t>
            </a:r>
            <a:r>
              <a:rPr lang="fi-FI" dirty="0"/>
              <a:t>?</a:t>
            </a:r>
          </a:p>
        </p:txBody>
      </p:sp>
      <p:sp>
        <p:nvSpPr>
          <p:cNvPr id="3" name="Content Placeholder 2"/>
          <p:cNvSpPr>
            <a:spLocks noGrp="1"/>
          </p:cNvSpPr>
          <p:nvPr>
            <p:ph sz="quarter" idx="14"/>
          </p:nvPr>
        </p:nvSpPr>
        <p:spPr>
          <a:xfrm>
            <a:off x="540002" y="831899"/>
            <a:ext cx="8085599" cy="4771233"/>
          </a:xfrm>
        </p:spPr>
        <p:txBody>
          <a:bodyPr/>
          <a:lstStyle/>
          <a:p>
            <a:r>
              <a:rPr lang="fi-FI" dirty="0"/>
              <a:t>Is it </a:t>
            </a:r>
            <a:r>
              <a:rPr lang="fi-FI" dirty="0" err="1"/>
              <a:t>realistic</a:t>
            </a:r>
            <a:r>
              <a:rPr lang="fi-FI" dirty="0"/>
              <a:t>?</a:t>
            </a:r>
          </a:p>
          <a:p>
            <a:pPr marL="483715" lvl="1" indent="-285729"/>
            <a:r>
              <a:rPr lang="fi-FI" dirty="0" err="1"/>
              <a:t>Who</a:t>
            </a:r>
            <a:r>
              <a:rPr lang="fi-FI" dirty="0"/>
              <a:t> </a:t>
            </a:r>
            <a:r>
              <a:rPr lang="fi-FI" dirty="0" err="1"/>
              <a:t>thinks</a:t>
            </a:r>
            <a:r>
              <a:rPr lang="fi-FI" dirty="0"/>
              <a:t> </a:t>
            </a:r>
            <a:r>
              <a:rPr lang="fi-FI" dirty="0" err="1"/>
              <a:t>about</a:t>
            </a:r>
            <a:r>
              <a:rPr lang="fi-FI" dirty="0"/>
              <a:t> </a:t>
            </a:r>
            <a:r>
              <a:rPr lang="fi-FI" dirty="0" err="1"/>
              <a:t>indifference</a:t>
            </a:r>
            <a:r>
              <a:rPr lang="fi-FI" dirty="0"/>
              <a:t> </a:t>
            </a:r>
            <a:r>
              <a:rPr lang="fi-FI" dirty="0" err="1"/>
              <a:t>curves</a:t>
            </a:r>
            <a:r>
              <a:rPr lang="fi-FI" dirty="0"/>
              <a:t> </a:t>
            </a:r>
            <a:r>
              <a:rPr lang="fi-FI" dirty="0" err="1"/>
              <a:t>when</a:t>
            </a:r>
            <a:r>
              <a:rPr lang="fi-FI" dirty="0"/>
              <a:t> </a:t>
            </a:r>
            <a:r>
              <a:rPr lang="fi-FI" dirty="0" err="1"/>
              <a:t>choosing</a:t>
            </a:r>
            <a:r>
              <a:rPr lang="fi-FI" dirty="0"/>
              <a:t> </a:t>
            </a:r>
            <a:r>
              <a:rPr lang="fi-FI" dirty="0" err="1"/>
              <a:t>work</a:t>
            </a:r>
            <a:r>
              <a:rPr lang="fi-FI" dirty="0"/>
              <a:t>?</a:t>
            </a:r>
          </a:p>
          <a:p>
            <a:pPr marL="483715" lvl="1" indent="-285729"/>
            <a:r>
              <a:rPr lang="fi-FI" dirty="0" err="1"/>
              <a:t>But</a:t>
            </a:r>
            <a:r>
              <a:rPr lang="fi-FI" dirty="0"/>
              <a:t> </a:t>
            </a:r>
            <a:r>
              <a:rPr lang="fi-FI" dirty="0" err="1"/>
              <a:t>does</a:t>
            </a:r>
            <a:r>
              <a:rPr lang="fi-FI" dirty="0"/>
              <a:t> </a:t>
            </a:r>
            <a:r>
              <a:rPr lang="fi-FI" dirty="0" err="1"/>
              <a:t>this</a:t>
            </a:r>
            <a:r>
              <a:rPr lang="fi-FI" dirty="0"/>
              <a:t> </a:t>
            </a:r>
            <a:r>
              <a:rPr lang="fi-FI" dirty="0" err="1"/>
              <a:t>really</a:t>
            </a:r>
            <a:r>
              <a:rPr lang="fi-FI" dirty="0"/>
              <a:t> </a:t>
            </a:r>
            <a:r>
              <a:rPr lang="fi-FI" dirty="0" err="1"/>
              <a:t>matter</a:t>
            </a:r>
            <a:r>
              <a:rPr lang="fi-FI" dirty="0"/>
              <a:t> </a:t>
            </a:r>
            <a:r>
              <a:rPr lang="fi-FI" dirty="0" err="1"/>
              <a:t>if</a:t>
            </a:r>
            <a:r>
              <a:rPr lang="fi-FI" dirty="0"/>
              <a:t> </a:t>
            </a:r>
            <a:r>
              <a:rPr lang="fi-FI" dirty="0" err="1"/>
              <a:t>you</a:t>
            </a:r>
            <a:r>
              <a:rPr lang="fi-FI" dirty="0"/>
              <a:t> </a:t>
            </a:r>
            <a:r>
              <a:rPr lang="fi-FI" dirty="0" err="1"/>
              <a:t>behave</a:t>
            </a:r>
            <a:r>
              <a:rPr lang="fi-FI" dirty="0"/>
              <a:t> as </a:t>
            </a:r>
            <a:r>
              <a:rPr lang="fi-FI" dirty="0" err="1"/>
              <a:t>if</a:t>
            </a:r>
            <a:r>
              <a:rPr lang="fi-FI" dirty="0"/>
              <a:t> </a:t>
            </a:r>
            <a:r>
              <a:rPr lang="fi-FI" dirty="0" err="1"/>
              <a:t>you</a:t>
            </a:r>
            <a:r>
              <a:rPr lang="fi-FI" dirty="0"/>
              <a:t> </a:t>
            </a:r>
            <a:r>
              <a:rPr lang="fi-FI" dirty="0" err="1"/>
              <a:t>chose</a:t>
            </a:r>
            <a:r>
              <a:rPr lang="fi-FI" dirty="0"/>
              <a:t> a </a:t>
            </a:r>
            <a:r>
              <a:rPr lang="fi-FI" dirty="0" err="1"/>
              <a:t>point</a:t>
            </a:r>
            <a:r>
              <a:rPr lang="fi-FI" dirty="0"/>
              <a:t> on </a:t>
            </a:r>
            <a:r>
              <a:rPr lang="fi-FI" dirty="0" err="1"/>
              <a:t>the</a:t>
            </a:r>
            <a:r>
              <a:rPr lang="fi-FI" dirty="0"/>
              <a:t> </a:t>
            </a:r>
            <a:r>
              <a:rPr lang="fi-FI" dirty="0" err="1"/>
              <a:t>highest</a:t>
            </a:r>
            <a:r>
              <a:rPr lang="fi-FI" dirty="0"/>
              <a:t> </a:t>
            </a:r>
            <a:r>
              <a:rPr lang="fi-FI" dirty="0" err="1"/>
              <a:t>indifference</a:t>
            </a:r>
            <a:r>
              <a:rPr lang="fi-FI" dirty="0"/>
              <a:t> </a:t>
            </a:r>
            <a:r>
              <a:rPr lang="fi-FI" dirty="0" err="1"/>
              <a:t>curve</a:t>
            </a:r>
            <a:r>
              <a:rPr lang="fi-FI" dirty="0"/>
              <a:t>?</a:t>
            </a:r>
          </a:p>
          <a:p>
            <a:pPr marL="483715" lvl="1" indent="-285729"/>
            <a:r>
              <a:rPr lang="fi-FI" dirty="0" err="1"/>
              <a:t>Most</a:t>
            </a:r>
            <a:r>
              <a:rPr lang="fi-FI" dirty="0"/>
              <a:t> </a:t>
            </a:r>
            <a:r>
              <a:rPr lang="fi-FI" dirty="0" err="1"/>
              <a:t>people</a:t>
            </a:r>
            <a:r>
              <a:rPr lang="fi-FI" dirty="0"/>
              <a:t> </a:t>
            </a:r>
            <a:r>
              <a:rPr lang="fi-FI" dirty="0" err="1"/>
              <a:t>cannot</a:t>
            </a:r>
            <a:r>
              <a:rPr lang="fi-FI" dirty="0"/>
              <a:t> </a:t>
            </a:r>
            <a:r>
              <a:rPr lang="fi-FI" dirty="0" err="1"/>
              <a:t>adjust</a:t>
            </a:r>
            <a:r>
              <a:rPr lang="fi-FI" dirty="0"/>
              <a:t> </a:t>
            </a:r>
            <a:r>
              <a:rPr lang="fi-FI" dirty="0" err="1"/>
              <a:t>hours</a:t>
            </a:r>
            <a:r>
              <a:rPr lang="fi-FI" dirty="0"/>
              <a:t> </a:t>
            </a:r>
            <a:r>
              <a:rPr lang="fi-FI" dirty="0" err="1"/>
              <a:t>freely</a:t>
            </a:r>
            <a:endParaRPr lang="fi-FI" dirty="0"/>
          </a:p>
          <a:p>
            <a:pPr marL="669700" lvl="2" indent="-285729"/>
            <a:r>
              <a:rPr lang="fi-FI" dirty="0" err="1"/>
              <a:t>See</a:t>
            </a:r>
            <a:r>
              <a:rPr lang="fi-FI" dirty="0"/>
              <a:t> </a:t>
            </a:r>
            <a:r>
              <a:rPr lang="fi-FI" dirty="0" err="1"/>
              <a:t>slides</a:t>
            </a:r>
            <a:r>
              <a:rPr lang="fi-FI" dirty="0"/>
              <a:t> </a:t>
            </a:r>
            <a:r>
              <a:rPr lang="fi-FI" dirty="0" err="1"/>
              <a:t>above</a:t>
            </a:r>
            <a:endParaRPr lang="fi-FI" dirty="0"/>
          </a:p>
          <a:p>
            <a:pPr marL="483715" lvl="1" indent="-285729"/>
            <a:r>
              <a:rPr lang="fi-FI" dirty="0" err="1"/>
              <a:t>What</a:t>
            </a:r>
            <a:r>
              <a:rPr lang="fi-FI" dirty="0"/>
              <a:t> </a:t>
            </a:r>
            <a:r>
              <a:rPr lang="fi-FI" dirty="0" err="1"/>
              <a:t>about</a:t>
            </a:r>
            <a:r>
              <a:rPr lang="fi-FI" dirty="0"/>
              <a:t> </a:t>
            </a:r>
            <a:r>
              <a:rPr lang="fi-FI" dirty="0" err="1"/>
              <a:t>non-wage</a:t>
            </a:r>
            <a:r>
              <a:rPr lang="fi-FI" dirty="0"/>
              <a:t> </a:t>
            </a:r>
            <a:r>
              <a:rPr lang="fi-FI" dirty="0" err="1"/>
              <a:t>effects</a:t>
            </a:r>
            <a:r>
              <a:rPr lang="fi-FI" dirty="0"/>
              <a:t> of </a:t>
            </a:r>
            <a:r>
              <a:rPr lang="fi-FI" dirty="0" err="1"/>
              <a:t>work</a:t>
            </a:r>
            <a:r>
              <a:rPr lang="fi-FI" dirty="0"/>
              <a:t> (to </a:t>
            </a:r>
            <a:r>
              <a:rPr lang="fi-FI" dirty="0" err="1"/>
              <a:t>earn</a:t>
            </a:r>
            <a:r>
              <a:rPr lang="fi-FI" dirty="0"/>
              <a:t> a </a:t>
            </a:r>
            <a:r>
              <a:rPr lang="fi-FI" dirty="0" err="1"/>
              <a:t>promotion</a:t>
            </a:r>
            <a:r>
              <a:rPr lang="fi-FI" dirty="0"/>
              <a:t>, to </a:t>
            </a:r>
            <a:r>
              <a:rPr lang="fi-FI" dirty="0" err="1"/>
              <a:t>earning</a:t>
            </a:r>
            <a:r>
              <a:rPr lang="fi-FI" dirty="0"/>
              <a:t> a </a:t>
            </a:r>
            <a:r>
              <a:rPr lang="fi-FI" dirty="0" err="1"/>
              <a:t>reputation</a:t>
            </a:r>
            <a:r>
              <a:rPr lang="fi-FI" dirty="0"/>
              <a:t> as a </a:t>
            </a:r>
            <a:r>
              <a:rPr lang="fi-FI" dirty="0" err="1"/>
              <a:t>hard</a:t>
            </a:r>
            <a:r>
              <a:rPr lang="fi-FI" dirty="0"/>
              <a:t> </a:t>
            </a:r>
            <a:r>
              <a:rPr lang="fi-FI" dirty="0" err="1"/>
              <a:t>worker</a:t>
            </a:r>
            <a:r>
              <a:rPr lang="fi-FI" dirty="0"/>
              <a:t>, to </a:t>
            </a:r>
            <a:r>
              <a:rPr lang="fi-FI" dirty="0" err="1"/>
              <a:t>conform</a:t>
            </a:r>
            <a:r>
              <a:rPr lang="fi-FI" dirty="0"/>
              <a:t> to </a:t>
            </a:r>
            <a:r>
              <a:rPr lang="fi-FI" dirty="0" err="1"/>
              <a:t>social</a:t>
            </a:r>
            <a:r>
              <a:rPr lang="fi-FI" dirty="0"/>
              <a:t> </a:t>
            </a:r>
            <a:r>
              <a:rPr lang="fi-FI" dirty="0" err="1"/>
              <a:t>norm</a:t>
            </a:r>
            <a:r>
              <a:rPr lang="fi-FI" dirty="0"/>
              <a:t> etc.)</a:t>
            </a:r>
          </a:p>
          <a:p>
            <a:pPr marL="285729" indent="-285729"/>
            <a:r>
              <a:rPr lang="fi-FI" dirty="0" err="1"/>
              <a:t>Tw</a:t>
            </a:r>
            <a:r>
              <a:rPr lang="fi-FI" dirty="0"/>
              <a:t> </a:t>
            </a:r>
            <a:r>
              <a:rPr lang="fi-FI" dirty="0" err="1"/>
              <a:t>ways</a:t>
            </a:r>
            <a:r>
              <a:rPr lang="fi-FI" dirty="0"/>
              <a:t> to </a:t>
            </a:r>
            <a:r>
              <a:rPr lang="fi-FI" dirty="0" err="1"/>
              <a:t>judge</a:t>
            </a:r>
            <a:r>
              <a:rPr lang="fi-FI" dirty="0"/>
              <a:t> </a:t>
            </a:r>
            <a:r>
              <a:rPr lang="fi-FI" dirty="0" err="1"/>
              <a:t>the</a:t>
            </a:r>
            <a:r>
              <a:rPr lang="fi-FI" dirty="0"/>
              <a:t> </a:t>
            </a:r>
            <a:r>
              <a:rPr lang="fi-FI" dirty="0" err="1"/>
              <a:t>merits</a:t>
            </a:r>
            <a:r>
              <a:rPr lang="fi-FI" dirty="0"/>
              <a:t> of a </a:t>
            </a:r>
            <a:r>
              <a:rPr lang="fi-FI" dirty="0" err="1"/>
              <a:t>model</a:t>
            </a:r>
            <a:endParaRPr lang="fi-FI" dirty="0"/>
          </a:p>
          <a:p>
            <a:pPr marL="578957" lvl="1" indent="-380971">
              <a:buFont typeface="+mj-lt"/>
              <a:buAutoNum type="arabicPeriod"/>
            </a:pPr>
            <a:r>
              <a:rPr lang="fi-FI" dirty="0" err="1"/>
              <a:t>Does</a:t>
            </a:r>
            <a:r>
              <a:rPr lang="fi-FI" dirty="0"/>
              <a:t> it </a:t>
            </a:r>
            <a:r>
              <a:rPr lang="fi-FI" dirty="0" err="1"/>
              <a:t>give</a:t>
            </a:r>
            <a:r>
              <a:rPr lang="fi-FI" dirty="0"/>
              <a:t> </a:t>
            </a:r>
            <a:r>
              <a:rPr lang="fi-FI" dirty="0" err="1"/>
              <a:t>rise</a:t>
            </a:r>
            <a:r>
              <a:rPr lang="fi-FI" dirty="0"/>
              <a:t> to a </a:t>
            </a:r>
            <a:r>
              <a:rPr lang="fi-FI" dirty="0" err="1"/>
              <a:t>meaningful</a:t>
            </a:r>
            <a:r>
              <a:rPr lang="fi-FI" dirty="0"/>
              <a:t> </a:t>
            </a:r>
            <a:r>
              <a:rPr lang="fi-FI" dirty="0" err="1"/>
              <a:t>though</a:t>
            </a:r>
            <a:r>
              <a:rPr lang="fi-FI" dirty="0"/>
              <a:t> </a:t>
            </a:r>
            <a:r>
              <a:rPr lang="fi-FI" dirty="0" err="1"/>
              <a:t>experiment</a:t>
            </a:r>
            <a:r>
              <a:rPr lang="fi-FI" dirty="0"/>
              <a:t>? </a:t>
            </a:r>
            <a:r>
              <a:rPr lang="fi-FI" dirty="0" err="1"/>
              <a:t>Do</a:t>
            </a:r>
            <a:r>
              <a:rPr lang="fi-FI" dirty="0"/>
              <a:t> </a:t>
            </a:r>
            <a:r>
              <a:rPr lang="fi-FI" dirty="0" err="1"/>
              <a:t>we</a:t>
            </a:r>
            <a:r>
              <a:rPr lang="fi-FI" dirty="0"/>
              <a:t> </a:t>
            </a:r>
            <a:r>
              <a:rPr lang="fi-FI" dirty="0" err="1"/>
              <a:t>gain</a:t>
            </a:r>
            <a:r>
              <a:rPr lang="fi-FI" dirty="0"/>
              <a:t> in </a:t>
            </a:r>
            <a:r>
              <a:rPr lang="fi-FI" dirty="0" err="1"/>
              <a:t>understanding</a:t>
            </a:r>
            <a:r>
              <a:rPr lang="fi-FI" dirty="0"/>
              <a:t> </a:t>
            </a:r>
            <a:r>
              <a:rPr lang="fi-FI" dirty="0" err="1"/>
              <a:t>the</a:t>
            </a:r>
            <a:r>
              <a:rPr lang="fi-FI" dirty="0"/>
              <a:t> </a:t>
            </a:r>
            <a:r>
              <a:rPr lang="fi-FI" dirty="0" err="1"/>
              <a:t>tradeoffs</a:t>
            </a:r>
            <a:r>
              <a:rPr lang="fi-FI" dirty="0"/>
              <a:t> </a:t>
            </a:r>
            <a:r>
              <a:rPr lang="fi-FI" dirty="0" err="1"/>
              <a:t>when</a:t>
            </a:r>
            <a:r>
              <a:rPr lang="fi-FI" dirty="0"/>
              <a:t> </a:t>
            </a:r>
            <a:r>
              <a:rPr lang="fi-FI" dirty="0" err="1"/>
              <a:t>we</a:t>
            </a:r>
            <a:r>
              <a:rPr lang="fi-FI" dirty="0"/>
              <a:t> </a:t>
            </a:r>
            <a:r>
              <a:rPr lang="fi-FI" dirty="0" err="1"/>
              <a:t>assume</a:t>
            </a:r>
            <a:r>
              <a:rPr lang="fi-FI" dirty="0"/>
              <a:t> </a:t>
            </a:r>
            <a:r>
              <a:rPr lang="fi-FI" dirty="0" err="1"/>
              <a:t>adjustable</a:t>
            </a:r>
            <a:r>
              <a:rPr lang="fi-FI" dirty="0"/>
              <a:t> </a:t>
            </a:r>
            <a:r>
              <a:rPr lang="fi-FI" dirty="0" err="1"/>
              <a:t>hours</a:t>
            </a:r>
            <a:r>
              <a:rPr lang="fi-FI" dirty="0"/>
              <a:t>?</a:t>
            </a:r>
          </a:p>
          <a:p>
            <a:pPr marL="578957" lvl="1" indent="-380971">
              <a:buFont typeface="+mj-lt"/>
              <a:buAutoNum type="arabicPeriod"/>
            </a:pPr>
            <a:r>
              <a:rPr lang="fi-FI" dirty="0"/>
              <a:t>Can </a:t>
            </a:r>
            <a:r>
              <a:rPr lang="fi-FI" dirty="0" err="1"/>
              <a:t>we</a:t>
            </a:r>
            <a:r>
              <a:rPr lang="fi-FI" dirty="0"/>
              <a:t> </a:t>
            </a:r>
            <a:r>
              <a:rPr lang="fi-FI" dirty="0" err="1"/>
              <a:t>test</a:t>
            </a:r>
            <a:r>
              <a:rPr lang="fi-FI" dirty="0"/>
              <a:t> at </a:t>
            </a:r>
            <a:r>
              <a:rPr lang="fi-FI" dirty="0" err="1"/>
              <a:t>least</a:t>
            </a:r>
            <a:r>
              <a:rPr lang="fi-FI" dirty="0"/>
              <a:t> </a:t>
            </a:r>
            <a:r>
              <a:rPr lang="fi-FI" dirty="0" err="1"/>
              <a:t>some</a:t>
            </a:r>
            <a:r>
              <a:rPr lang="fi-FI" dirty="0"/>
              <a:t> of </a:t>
            </a:r>
            <a:r>
              <a:rPr lang="fi-FI" dirty="0" err="1"/>
              <a:t>its</a:t>
            </a:r>
            <a:r>
              <a:rPr lang="fi-FI" dirty="0"/>
              <a:t> </a:t>
            </a:r>
            <a:r>
              <a:rPr lang="fi-FI" dirty="0" err="1"/>
              <a:t>implications</a:t>
            </a:r>
            <a:r>
              <a:rPr lang="fi-FI" dirty="0"/>
              <a:t> </a:t>
            </a:r>
            <a:r>
              <a:rPr lang="fi-FI" dirty="0" err="1"/>
              <a:t>empirically</a:t>
            </a:r>
            <a:r>
              <a:rPr lang="fi-FI" dirty="0"/>
              <a:t>?</a:t>
            </a:r>
          </a:p>
        </p:txBody>
      </p:sp>
    </p:spTree>
    <p:extLst>
      <p:ext uri="{BB962C8B-B14F-4D97-AF65-F5344CB8AC3E}">
        <p14:creationId xmlns:p14="http://schemas.microsoft.com/office/powerpoint/2010/main" val="2545680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a:t>Is </a:t>
            </a:r>
            <a:r>
              <a:rPr lang="fi-FI" dirty="0" err="1"/>
              <a:t>this</a:t>
            </a:r>
            <a:r>
              <a:rPr lang="fi-FI" dirty="0"/>
              <a:t> a </a:t>
            </a:r>
            <a:r>
              <a:rPr lang="fi-FI" dirty="0" err="1"/>
              <a:t>good</a:t>
            </a:r>
            <a:r>
              <a:rPr lang="fi-FI" dirty="0"/>
              <a:t> </a:t>
            </a:r>
            <a:r>
              <a:rPr lang="fi-FI" dirty="0" err="1"/>
              <a:t>model</a:t>
            </a:r>
            <a:r>
              <a:rPr lang="fi-FI" dirty="0"/>
              <a:t>?</a:t>
            </a:r>
          </a:p>
        </p:txBody>
      </p:sp>
      <p:sp>
        <p:nvSpPr>
          <p:cNvPr id="3" name="Content Placeholder 2"/>
          <p:cNvSpPr>
            <a:spLocks noGrp="1"/>
          </p:cNvSpPr>
          <p:nvPr>
            <p:ph sz="quarter" idx="14"/>
          </p:nvPr>
        </p:nvSpPr>
        <p:spPr>
          <a:xfrm>
            <a:off x="540002" y="978899"/>
            <a:ext cx="8085599" cy="3192965"/>
          </a:xfrm>
        </p:spPr>
        <p:txBody>
          <a:bodyPr/>
          <a:lstStyle/>
          <a:p>
            <a:r>
              <a:rPr lang="fi-FI" dirty="0" err="1"/>
              <a:t>Assessing</a:t>
            </a:r>
            <a:r>
              <a:rPr lang="fi-FI" dirty="0"/>
              <a:t> </a:t>
            </a:r>
            <a:r>
              <a:rPr lang="fi-FI" dirty="0" err="1"/>
              <a:t>the</a:t>
            </a:r>
            <a:r>
              <a:rPr lang="fi-FI" dirty="0"/>
              <a:t> </a:t>
            </a:r>
            <a:r>
              <a:rPr lang="fi-FI" dirty="0" err="1"/>
              <a:t>relevance</a:t>
            </a:r>
            <a:r>
              <a:rPr lang="fi-FI" dirty="0"/>
              <a:t> and </a:t>
            </a:r>
            <a:r>
              <a:rPr lang="fi-FI" dirty="0" err="1"/>
              <a:t>cedibility</a:t>
            </a:r>
            <a:r>
              <a:rPr lang="fi-FI" dirty="0"/>
              <a:t> of </a:t>
            </a:r>
            <a:r>
              <a:rPr lang="fi-FI" dirty="0" err="1"/>
              <a:t>the</a:t>
            </a:r>
            <a:r>
              <a:rPr lang="fi-FI" dirty="0"/>
              <a:t> </a:t>
            </a:r>
            <a:r>
              <a:rPr lang="fi-FI" dirty="0" err="1"/>
              <a:t>model</a:t>
            </a:r>
            <a:endParaRPr lang="fi-FI" dirty="0"/>
          </a:p>
          <a:p>
            <a:pPr marL="483715" lvl="1" indent="-285729"/>
            <a:r>
              <a:rPr lang="fi-FI" dirty="0" err="1"/>
              <a:t>helps</a:t>
            </a:r>
            <a:r>
              <a:rPr lang="fi-FI" dirty="0"/>
              <a:t> in </a:t>
            </a:r>
            <a:r>
              <a:rPr lang="fi-FI" dirty="0" err="1"/>
              <a:t>understanding</a:t>
            </a:r>
            <a:r>
              <a:rPr lang="fi-FI" dirty="0"/>
              <a:t> </a:t>
            </a:r>
            <a:r>
              <a:rPr lang="fi-FI" dirty="0" err="1"/>
              <a:t>the</a:t>
            </a:r>
            <a:r>
              <a:rPr lang="fi-FI" dirty="0"/>
              <a:t> </a:t>
            </a:r>
            <a:r>
              <a:rPr lang="fi-FI" dirty="0" err="1"/>
              <a:t>conceptual</a:t>
            </a:r>
            <a:r>
              <a:rPr lang="fi-FI" dirty="0"/>
              <a:t> </a:t>
            </a:r>
            <a:r>
              <a:rPr lang="fi-FI" dirty="0" err="1"/>
              <a:t>distinction</a:t>
            </a:r>
            <a:r>
              <a:rPr lang="fi-FI" dirty="0"/>
              <a:t> </a:t>
            </a:r>
            <a:r>
              <a:rPr lang="fi-FI" dirty="0" err="1"/>
              <a:t>between</a:t>
            </a:r>
            <a:r>
              <a:rPr lang="fi-FI" dirty="0"/>
              <a:t> </a:t>
            </a:r>
            <a:r>
              <a:rPr lang="fi-FI" dirty="0" err="1"/>
              <a:t>opportunities</a:t>
            </a:r>
            <a:r>
              <a:rPr lang="fi-FI" dirty="0"/>
              <a:t> (</a:t>
            </a:r>
            <a:r>
              <a:rPr lang="fi-FI" dirty="0" err="1"/>
              <a:t>feasible</a:t>
            </a:r>
            <a:r>
              <a:rPr lang="fi-FI" dirty="0"/>
              <a:t> set, </a:t>
            </a:r>
            <a:r>
              <a:rPr lang="fi-FI" dirty="0" err="1"/>
              <a:t>budget</a:t>
            </a:r>
            <a:r>
              <a:rPr lang="fi-FI" dirty="0"/>
              <a:t> set) and </a:t>
            </a:r>
            <a:r>
              <a:rPr lang="fi-FI" dirty="0" err="1"/>
              <a:t>preferences</a:t>
            </a:r>
            <a:r>
              <a:rPr lang="fi-FI" dirty="0"/>
              <a:t> (</a:t>
            </a:r>
            <a:r>
              <a:rPr lang="fi-FI" dirty="0" err="1"/>
              <a:t>indifference</a:t>
            </a:r>
            <a:r>
              <a:rPr lang="fi-FI" dirty="0"/>
              <a:t> </a:t>
            </a:r>
            <a:r>
              <a:rPr lang="fi-FI" dirty="0" err="1"/>
              <a:t>curves</a:t>
            </a:r>
            <a:r>
              <a:rPr lang="fi-FI" dirty="0"/>
              <a:t>)</a:t>
            </a:r>
          </a:p>
          <a:p>
            <a:pPr marL="483715" lvl="1" indent="-285729"/>
            <a:r>
              <a:rPr lang="fi-FI" dirty="0" err="1"/>
              <a:t>learning</a:t>
            </a:r>
            <a:r>
              <a:rPr lang="fi-FI" dirty="0"/>
              <a:t> </a:t>
            </a:r>
            <a:r>
              <a:rPr lang="fi-FI" dirty="0" err="1"/>
              <a:t>over</a:t>
            </a:r>
            <a:r>
              <a:rPr lang="fi-FI" dirty="0"/>
              <a:t> </a:t>
            </a:r>
            <a:r>
              <a:rPr lang="fi-FI" dirty="0" err="1"/>
              <a:t>time</a:t>
            </a:r>
            <a:r>
              <a:rPr lang="fi-FI" dirty="0"/>
              <a:t> </a:t>
            </a:r>
            <a:r>
              <a:rPr lang="fi-FI" dirty="0" err="1"/>
              <a:t>the</a:t>
            </a:r>
            <a:r>
              <a:rPr lang="fi-FI" dirty="0"/>
              <a:t> </a:t>
            </a:r>
            <a:r>
              <a:rPr lang="fi-FI" dirty="0" err="1"/>
              <a:t>best</a:t>
            </a:r>
            <a:r>
              <a:rPr lang="fi-FI" dirty="0"/>
              <a:t> </a:t>
            </a:r>
            <a:r>
              <a:rPr lang="fi-FI" dirty="0" err="1"/>
              <a:t>individual</a:t>
            </a:r>
            <a:r>
              <a:rPr lang="fi-FI" dirty="0"/>
              <a:t> </a:t>
            </a:r>
            <a:r>
              <a:rPr lang="fi-FI" dirty="0" err="1"/>
              <a:t>combimation</a:t>
            </a:r>
            <a:r>
              <a:rPr lang="fi-FI" dirty="0"/>
              <a:t> of </a:t>
            </a:r>
            <a:r>
              <a:rPr lang="fi-FI" dirty="0" err="1"/>
              <a:t>free</a:t>
            </a:r>
            <a:r>
              <a:rPr lang="fi-FI" dirty="0"/>
              <a:t> </a:t>
            </a:r>
            <a:r>
              <a:rPr lang="fi-FI" dirty="0" err="1"/>
              <a:t>time</a:t>
            </a:r>
            <a:r>
              <a:rPr lang="fi-FI" dirty="0"/>
              <a:t> and </a:t>
            </a:r>
            <a:r>
              <a:rPr lang="fi-FI" dirty="0" err="1"/>
              <a:t>earnings</a:t>
            </a:r>
            <a:endParaRPr lang="fi-FI" dirty="0"/>
          </a:p>
          <a:p>
            <a:pPr marL="483715" lvl="1" indent="-285729"/>
            <a:r>
              <a:rPr lang="fi-FI" dirty="0" err="1"/>
              <a:t>assumption</a:t>
            </a:r>
            <a:r>
              <a:rPr lang="fi-FI" dirty="0"/>
              <a:t> </a:t>
            </a:r>
            <a:r>
              <a:rPr lang="fi-FI" dirty="0" err="1"/>
              <a:t>that</a:t>
            </a:r>
            <a:r>
              <a:rPr lang="fi-FI" dirty="0"/>
              <a:t> </a:t>
            </a:r>
            <a:r>
              <a:rPr lang="fi-FI" dirty="0" err="1"/>
              <a:t>workers</a:t>
            </a:r>
            <a:r>
              <a:rPr lang="fi-FI" dirty="0"/>
              <a:t> </a:t>
            </a:r>
            <a:r>
              <a:rPr lang="fi-FI" dirty="0" err="1"/>
              <a:t>can</a:t>
            </a:r>
            <a:r>
              <a:rPr lang="fi-FI" dirty="0"/>
              <a:t> </a:t>
            </a:r>
            <a:r>
              <a:rPr lang="fi-FI" dirty="0" err="1"/>
              <a:t>control</a:t>
            </a:r>
            <a:r>
              <a:rPr lang="fi-FI" dirty="0"/>
              <a:t> (at </a:t>
            </a:r>
            <a:r>
              <a:rPr lang="fi-FI" dirty="0" err="1"/>
              <a:t>least</a:t>
            </a:r>
            <a:r>
              <a:rPr lang="fi-FI" dirty="0"/>
              <a:t> to </a:t>
            </a:r>
            <a:r>
              <a:rPr lang="fi-FI" dirty="0" err="1"/>
              <a:t>some</a:t>
            </a:r>
            <a:r>
              <a:rPr lang="fi-FI" dirty="0"/>
              <a:t> </a:t>
            </a:r>
            <a:r>
              <a:rPr lang="fi-FI" dirty="0" err="1"/>
              <a:t>extent</a:t>
            </a:r>
            <a:r>
              <a:rPr lang="fi-FI" dirty="0"/>
              <a:t>) </a:t>
            </a:r>
            <a:r>
              <a:rPr lang="fi-FI" dirty="0" err="1"/>
              <a:t>their</a:t>
            </a:r>
            <a:r>
              <a:rPr lang="fi-FI" dirty="0"/>
              <a:t> </a:t>
            </a:r>
            <a:r>
              <a:rPr lang="fi-FI" dirty="0" err="1"/>
              <a:t>working</a:t>
            </a:r>
            <a:r>
              <a:rPr lang="fi-FI" dirty="0"/>
              <a:t> </a:t>
            </a:r>
            <a:r>
              <a:rPr lang="fi-FI" dirty="0" err="1"/>
              <a:t>hours</a:t>
            </a:r>
            <a:endParaRPr lang="fi-FI" dirty="0"/>
          </a:p>
          <a:p>
            <a:pPr marL="669700" lvl="2" indent="-285729"/>
            <a:r>
              <a:rPr lang="fi-FI" dirty="0" err="1"/>
              <a:t>overtime</a:t>
            </a:r>
            <a:r>
              <a:rPr lang="fi-FI" dirty="0"/>
              <a:t>, </a:t>
            </a:r>
            <a:r>
              <a:rPr lang="fi-FI" dirty="0" err="1"/>
              <a:t>part-time</a:t>
            </a:r>
            <a:r>
              <a:rPr lang="fi-FI" dirty="0"/>
              <a:t>, …</a:t>
            </a:r>
          </a:p>
          <a:p>
            <a:pPr marL="483715" lvl="1" indent="-285729"/>
            <a:r>
              <a:rPr lang="fi-FI" dirty="0" err="1"/>
              <a:t>also</a:t>
            </a:r>
            <a:r>
              <a:rPr lang="fi-FI" dirty="0"/>
              <a:t> </a:t>
            </a:r>
            <a:r>
              <a:rPr lang="fi-FI" dirty="0" err="1"/>
              <a:t>useful</a:t>
            </a:r>
            <a:r>
              <a:rPr lang="fi-FI" dirty="0"/>
              <a:t> for </a:t>
            </a:r>
            <a:r>
              <a:rPr lang="fi-FI" dirty="0" err="1"/>
              <a:t>understanding</a:t>
            </a:r>
            <a:r>
              <a:rPr lang="fi-FI" dirty="0"/>
              <a:t> </a:t>
            </a:r>
            <a:r>
              <a:rPr lang="fi-FI" dirty="0" err="1"/>
              <a:t>labor</a:t>
            </a:r>
            <a:r>
              <a:rPr lang="fi-FI" dirty="0"/>
              <a:t> </a:t>
            </a:r>
            <a:r>
              <a:rPr lang="fi-FI" dirty="0" err="1"/>
              <a:t>force</a:t>
            </a:r>
            <a:r>
              <a:rPr lang="fi-FI" dirty="0"/>
              <a:t> </a:t>
            </a:r>
            <a:r>
              <a:rPr lang="fi-FI" dirty="0" err="1"/>
              <a:t>participation</a:t>
            </a:r>
            <a:r>
              <a:rPr lang="fi-FI" dirty="0"/>
              <a:t> </a:t>
            </a:r>
            <a:r>
              <a:rPr lang="fi-FI" dirty="0" err="1"/>
              <a:t>decisions</a:t>
            </a:r>
            <a:endParaRPr lang="fi-FI" dirty="0"/>
          </a:p>
          <a:p>
            <a:pPr marL="669700" lvl="2" indent="-285729"/>
            <a:r>
              <a:rPr lang="fi-FI" dirty="0" err="1"/>
              <a:t>when</a:t>
            </a:r>
            <a:r>
              <a:rPr lang="fi-FI" dirty="0"/>
              <a:t> to </a:t>
            </a:r>
            <a:r>
              <a:rPr lang="fi-FI" dirty="0" err="1"/>
              <a:t>retire</a:t>
            </a:r>
            <a:r>
              <a:rPr lang="fi-FI" dirty="0"/>
              <a:t>, </a:t>
            </a:r>
            <a:r>
              <a:rPr lang="fi-FI" dirty="0" err="1"/>
              <a:t>how</a:t>
            </a:r>
            <a:r>
              <a:rPr lang="fi-FI" dirty="0"/>
              <a:t> </a:t>
            </a:r>
            <a:r>
              <a:rPr lang="fi-FI" dirty="0" err="1"/>
              <a:t>much</a:t>
            </a:r>
            <a:r>
              <a:rPr lang="fi-FI" dirty="0"/>
              <a:t> of </a:t>
            </a:r>
            <a:r>
              <a:rPr lang="fi-FI" dirty="0" err="1"/>
              <a:t>parental</a:t>
            </a:r>
            <a:r>
              <a:rPr lang="fi-FI" dirty="0"/>
              <a:t> </a:t>
            </a:r>
            <a:r>
              <a:rPr lang="fi-FI" dirty="0" err="1"/>
              <a:t>leave</a:t>
            </a:r>
            <a:r>
              <a:rPr lang="fi-FI" dirty="0"/>
              <a:t> to </a:t>
            </a:r>
            <a:r>
              <a:rPr lang="fi-FI" dirty="0" err="1"/>
              <a:t>take</a:t>
            </a:r>
            <a:r>
              <a:rPr lang="mr-IN" dirty="0"/>
              <a:t>…</a:t>
            </a:r>
            <a:endParaRPr lang="fi-FI" dirty="0"/>
          </a:p>
          <a:p>
            <a:pPr marL="285729" indent="-285729"/>
            <a:r>
              <a:rPr lang="fi-FI" dirty="0" err="1"/>
              <a:t>Empirical</a:t>
            </a:r>
            <a:r>
              <a:rPr lang="fi-FI" dirty="0"/>
              <a:t> </a:t>
            </a:r>
            <a:r>
              <a:rPr lang="fi-FI" dirty="0" err="1"/>
              <a:t>testing</a:t>
            </a:r>
            <a:endParaRPr lang="fi-FI" dirty="0"/>
          </a:p>
          <a:p>
            <a:pPr marL="578957" lvl="1" indent="-380971"/>
            <a:r>
              <a:rPr lang="fi-FI" dirty="0" err="1"/>
              <a:t>falsifiable</a:t>
            </a:r>
            <a:r>
              <a:rPr lang="fi-FI" dirty="0"/>
              <a:t> </a:t>
            </a:r>
            <a:r>
              <a:rPr lang="fi-FI" dirty="0" err="1"/>
              <a:t>predictions</a:t>
            </a:r>
            <a:endParaRPr lang="fi-FI" dirty="0"/>
          </a:p>
          <a:p>
            <a:pPr marL="578957" lvl="1" indent="-380971"/>
            <a:r>
              <a:rPr lang="fi-FI" dirty="0" err="1"/>
              <a:t>check</a:t>
            </a:r>
            <a:r>
              <a:rPr lang="fi-FI" dirty="0"/>
              <a:t> </a:t>
            </a:r>
            <a:r>
              <a:rPr lang="fi-FI" dirty="0" err="1"/>
              <a:t>these</a:t>
            </a:r>
            <a:r>
              <a:rPr lang="fi-FI" dirty="0"/>
              <a:t> </a:t>
            </a:r>
            <a:r>
              <a:rPr lang="fi-FI" dirty="0" err="1"/>
              <a:t>predictions</a:t>
            </a:r>
            <a:r>
              <a:rPr lang="fi-FI" dirty="0"/>
              <a:t> </a:t>
            </a:r>
            <a:r>
              <a:rPr lang="fi-FI" dirty="0" err="1"/>
              <a:t>against</a:t>
            </a:r>
            <a:r>
              <a:rPr lang="fi-FI" dirty="0"/>
              <a:t> data</a:t>
            </a:r>
          </a:p>
        </p:txBody>
      </p:sp>
    </p:spTree>
    <p:extLst>
      <p:ext uri="{BB962C8B-B14F-4D97-AF65-F5344CB8AC3E}">
        <p14:creationId xmlns:p14="http://schemas.microsoft.com/office/powerpoint/2010/main" val="3325875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sz="3200" dirty="0" err="1"/>
              <a:t>Empirical</a:t>
            </a:r>
            <a:r>
              <a:rPr lang="fi-FI" sz="3200" dirty="0"/>
              <a:t> </a:t>
            </a:r>
            <a:r>
              <a:rPr lang="fi-FI" sz="3200" dirty="0" err="1"/>
              <a:t>testing</a:t>
            </a:r>
            <a:r>
              <a:rPr lang="fi-FI" sz="3200" dirty="0"/>
              <a:t> of </a:t>
            </a:r>
            <a:r>
              <a:rPr lang="fi-FI" sz="3200" dirty="0" err="1"/>
              <a:t>causal</a:t>
            </a:r>
            <a:r>
              <a:rPr lang="fi-FI" sz="3200" dirty="0"/>
              <a:t> </a:t>
            </a:r>
            <a:r>
              <a:rPr lang="fi-FI" sz="3200" dirty="0" err="1"/>
              <a:t>effects</a:t>
            </a:r>
            <a:endParaRPr lang="fi-FI" sz="3200" dirty="0"/>
          </a:p>
        </p:txBody>
      </p:sp>
      <p:sp>
        <p:nvSpPr>
          <p:cNvPr id="3" name="Content Placeholder 2"/>
          <p:cNvSpPr>
            <a:spLocks noGrp="1"/>
          </p:cNvSpPr>
          <p:nvPr>
            <p:ph sz="quarter" idx="14"/>
          </p:nvPr>
        </p:nvSpPr>
        <p:spPr/>
        <p:txBody>
          <a:bodyPr/>
          <a:lstStyle/>
          <a:p>
            <a:r>
              <a:rPr lang="fi-FI" dirty="0"/>
              <a:t>One of </a:t>
            </a:r>
            <a:r>
              <a:rPr lang="fi-FI" dirty="0" err="1"/>
              <a:t>the</a:t>
            </a:r>
            <a:r>
              <a:rPr lang="fi-FI" dirty="0"/>
              <a:t> </a:t>
            </a:r>
            <a:r>
              <a:rPr lang="fi-FI" dirty="0" err="1"/>
              <a:t>testable</a:t>
            </a:r>
            <a:r>
              <a:rPr lang="fi-FI" dirty="0"/>
              <a:t> </a:t>
            </a:r>
            <a:r>
              <a:rPr lang="fi-FI" dirty="0" err="1"/>
              <a:t>implications</a:t>
            </a:r>
            <a:r>
              <a:rPr lang="fi-FI" dirty="0"/>
              <a:t> of </a:t>
            </a:r>
            <a:r>
              <a:rPr lang="fi-FI" dirty="0" err="1"/>
              <a:t>the</a:t>
            </a:r>
            <a:r>
              <a:rPr lang="fi-FI" dirty="0"/>
              <a:t> </a:t>
            </a:r>
            <a:r>
              <a:rPr lang="fi-FI" dirty="0" err="1"/>
              <a:t>model</a:t>
            </a:r>
            <a:endParaRPr lang="fi-FI" dirty="0"/>
          </a:p>
          <a:p>
            <a:pPr marL="483715" lvl="1" indent="-285729"/>
            <a:r>
              <a:rPr lang="fi-FI" dirty="0" err="1"/>
              <a:t>less</a:t>
            </a:r>
            <a:r>
              <a:rPr lang="fi-FI" dirty="0"/>
              <a:t> </a:t>
            </a:r>
            <a:r>
              <a:rPr lang="fi-FI" dirty="0" err="1"/>
              <a:t>time</a:t>
            </a:r>
            <a:r>
              <a:rPr lang="fi-FI" dirty="0"/>
              <a:t> </a:t>
            </a:r>
            <a:r>
              <a:rPr lang="fi-FI" dirty="0" err="1"/>
              <a:t>spent</a:t>
            </a:r>
            <a:r>
              <a:rPr lang="fi-FI" dirty="0"/>
              <a:t> </a:t>
            </a:r>
            <a:r>
              <a:rPr lang="fi-FI" dirty="0" err="1"/>
              <a:t>working</a:t>
            </a:r>
            <a:r>
              <a:rPr lang="fi-FI" dirty="0"/>
              <a:t> </a:t>
            </a:r>
            <a:r>
              <a:rPr lang="fi-FI" dirty="0" err="1"/>
              <a:t>if</a:t>
            </a:r>
            <a:r>
              <a:rPr lang="fi-FI" dirty="0"/>
              <a:t> </a:t>
            </a:r>
            <a:r>
              <a:rPr lang="fi-FI" dirty="0" err="1"/>
              <a:t>non-labor</a:t>
            </a:r>
            <a:r>
              <a:rPr lang="fi-FI" dirty="0"/>
              <a:t> </a:t>
            </a:r>
            <a:r>
              <a:rPr lang="fi-FI" dirty="0" err="1"/>
              <a:t>income</a:t>
            </a:r>
            <a:r>
              <a:rPr lang="fi-FI" dirty="0"/>
              <a:t> is </a:t>
            </a:r>
            <a:r>
              <a:rPr lang="fi-FI" dirty="0" err="1"/>
              <a:t>increased</a:t>
            </a:r>
            <a:endParaRPr lang="fi-FI" dirty="0"/>
          </a:p>
          <a:p>
            <a:r>
              <a:rPr lang="fi-FI" dirty="0"/>
              <a:t>An </a:t>
            </a:r>
            <a:r>
              <a:rPr lang="fi-FI" dirty="0" err="1"/>
              <a:t>example</a:t>
            </a:r>
            <a:r>
              <a:rPr lang="fi-FI" dirty="0"/>
              <a:t> of a </a:t>
            </a:r>
            <a:r>
              <a:rPr lang="fi-FI" dirty="0" err="1"/>
              <a:t>causal</a:t>
            </a:r>
            <a:r>
              <a:rPr lang="fi-FI" dirty="0"/>
              <a:t> </a:t>
            </a:r>
            <a:r>
              <a:rPr lang="fi-FI" dirty="0" err="1"/>
              <a:t>relation</a:t>
            </a:r>
            <a:endParaRPr lang="fi-FI" dirty="0"/>
          </a:p>
          <a:p>
            <a:pPr marL="483715" lvl="1" indent="-285729"/>
            <a:r>
              <a:rPr lang="fi-FI" dirty="0" err="1"/>
              <a:t>non-labor</a:t>
            </a:r>
            <a:r>
              <a:rPr lang="fi-FI" dirty="0"/>
              <a:t> </a:t>
            </a:r>
            <a:r>
              <a:rPr lang="fi-FI" dirty="0" err="1"/>
              <a:t>income</a:t>
            </a:r>
            <a:r>
              <a:rPr lang="fi-FI" dirty="0"/>
              <a:t> </a:t>
            </a:r>
            <a:r>
              <a:rPr lang="fi-FI" dirty="0" err="1"/>
              <a:t>causes</a:t>
            </a:r>
            <a:r>
              <a:rPr lang="fi-FI" dirty="0"/>
              <a:t> a </a:t>
            </a:r>
            <a:r>
              <a:rPr lang="fi-FI" dirty="0" err="1"/>
              <a:t>reduction</a:t>
            </a:r>
            <a:r>
              <a:rPr lang="fi-FI" dirty="0"/>
              <a:t> in </a:t>
            </a:r>
            <a:r>
              <a:rPr lang="fi-FI" dirty="0" err="1"/>
              <a:t>hours</a:t>
            </a:r>
            <a:endParaRPr lang="fi-FI" dirty="0"/>
          </a:p>
          <a:p>
            <a:pPr marL="483715" lvl="1" indent="-285729"/>
            <a:r>
              <a:rPr lang="fi-FI" dirty="0" err="1"/>
              <a:t>includes</a:t>
            </a:r>
            <a:r>
              <a:rPr lang="fi-FI" dirty="0"/>
              <a:t> a </a:t>
            </a:r>
            <a:r>
              <a:rPr lang="fi-FI" dirty="0" err="1"/>
              <a:t>comparison</a:t>
            </a:r>
            <a:r>
              <a:rPr lang="fi-FI" dirty="0"/>
              <a:t> to a </a:t>
            </a:r>
            <a:r>
              <a:rPr lang="fi-FI" dirty="0" err="1"/>
              <a:t>counterfactual</a:t>
            </a:r>
            <a:r>
              <a:rPr lang="fi-FI" dirty="0"/>
              <a:t> </a:t>
            </a:r>
            <a:r>
              <a:rPr lang="fi-FI" dirty="0" err="1"/>
              <a:t>state</a:t>
            </a:r>
            <a:r>
              <a:rPr lang="fi-FI" dirty="0"/>
              <a:t> of </a:t>
            </a:r>
            <a:r>
              <a:rPr lang="fi-FI" dirty="0" err="1"/>
              <a:t>affairs</a:t>
            </a:r>
            <a:r>
              <a:rPr lang="fi-FI" dirty="0"/>
              <a:t>: </a:t>
            </a:r>
            <a:r>
              <a:rPr lang="fi-FI" dirty="0" err="1"/>
              <a:t>since</a:t>
            </a:r>
            <a:r>
              <a:rPr lang="fi-FI" dirty="0"/>
              <a:t> Ann </a:t>
            </a:r>
            <a:r>
              <a:rPr lang="fi-FI" dirty="0" err="1"/>
              <a:t>either</a:t>
            </a:r>
            <a:r>
              <a:rPr lang="fi-FI" dirty="0"/>
              <a:t> </a:t>
            </a:r>
            <a:r>
              <a:rPr lang="fi-FI" dirty="0" err="1"/>
              <a:t>gets</a:t>
            </a:r>
            <a:r>
              <a:rPr lang="fi-FI" dirty="0"/>
              <a:t> </a:t>
            </a:r>
            <a:r>
              <a:rPr lang="fi-FI" dirty="0" err="1"/>
              <a:t>more</a:t>
            </a:r>
            <a:r>
              <a:rPr lang="fi-FI" dirty="0"/>
              <a:t> </a:t>
            </a:r>
            <a:r>
              <a:rPr lang="fi-FI" dirty="0" err="1"/>
              <a:t>income</a:t>
            </a:r>
            <a:r>
              <a:rPr lang="fi-FI" dirty="0"/>
              <a:t> </a:t>
            </a:r>
            <a:r>
              <a:rPr lang="fi-FI" dirty="0" err="1"/>
              <a:t>or</a:t>
            </a:r>
            <a:r>
              <a:rPr lang="fi-FI" dirty="0"/>
              <a:t> </a:t>
            </a:r>
            <a:r>
              <a:rPr lang="fi-FI" dirty="0" err="1"/>
              <a:t>not</a:t>
            </a:r>
            <a:r>
              <a:rPr lang="fi-FI" dirty="0"/>
              <a:t>, </a:t>
            </a:r>
            <a:r>
              <a:rPr lang="fi-FI" dirty="0" err="1"/>
              <a:t>one</a:t>
            </a:r>
            <a:r>
              <a:rPr lang="fi-FI" dirty="0"/>
              <a:t> of </a:t>
            </a:r>
            <a:r>
              <a:rPr lang="fi-FI" dirty="0" err="1"/>
              <a:t>these</a:t>
            </a:r>
            <a:r>
              <a:rPr lang="fi-FI" dirty="0"/>
              <a:t> </a:t>
            </a:r>
            <a:r>
              <a:rPr lang="fi-FI" dirty="0" err="1"/>
              <a:t>cases</a:t>
            </a:r>
            <a:r>
              <a:rPr lang="fi-FI" dirty="0"/>
              <a:t> is </a:t>
            </a:r>
            <a:r>
              <a:rPr lang="fi-FI" dirty="0" err="1"/>
              <a:t>not</a:t>
            </a:r>
            <a:r>
              <a:rPr lang="fi-FI" dirty="0"/>
              <a:t> </a:t>
            </a:r>
            <a:r>
              <a:rPr lang="fi-FI" dirty="0" err="1"/>
              <a:t>observable</a:t>
            </a:r>
            <a:endParaRPr lang="fi-FI" dirty="0"/>
          </a:p>
        </p:txBody>
      </p:sp>
      <p:sp>
        <p:nvSpPr>
          <p:cNvPr id="5" name="Rounded Rectangle 4"/>
          <p:cNvSpPr/>
          <p:nvPr/>
        </p:nvSpPr>
        <p:spPr>
          <a:xfrm>
            <a:off x="4819017" y="2111268"/>
            <a:ext cx="3323400" cy="1106323"/>
          </a:xfrm>
          <a:prstGeom prst="roundRect">
            <a:avLst/>
          </a:prstGeom>
          <a:solidFill>
            <a:srgbClr val="78BE20"/>
          </a:solidFill>
          <a:ln>
            <a:solidFill>
              <a:srgbClr val="78BE2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667" b="1" dirty="0" err="1"/>
              <a:t>real</a:t>
            </a:r>
            <a:r>
              <a:rPr lang="fi-FI" sz="1667" b="1" dirty="0"/>
              <a:t> case :</a:t>
            </a:r>
            <a:br>
              <a:rPr lang="fi-FI" sz="1667" b="1" dirty="0"/>
            </a:br>
            <a:r>
              <a:rPr lang="fi-FI" sz="1667" dirty="0"/>
              <a:t>(Ann </a:t>
            </a:r>
            <a:r>
              <a:rPr lang="fi-FI" sz="1667" dirty="0" err="1"/>
              <a:t>has</a:t>
            </a:r>
            <a:r>
              <a:rPr lang="fi-FI" sz="1667" dirty="0"/>
              <a:t> </a:t>
            </a:r>
            <a:r>
              <a:rPr lang="fi-FI" sz="1667" dirty="0" err="1"/>
              <a:t>the</a:t>
            </a:r>
            <a:r>
              <a:rPr lang="fi-FI" sz="1667" dirty="0"/>
              <a:t> </a:t>
            </a:r>
            <a:r>
              <a:rPr lang="fi-FI" sz="1667" dirty="0" err="1"/>
              <a:t>generous</a:t>
            </a:r>
            <a:r>
              <a:rPr lang="fi-FI" sz="1667" dirty="0"/>
              <a:t> </a:t>
            </a:r>
            <a:r>
              <a:rPr lang="fi-FI" sz="1667" dirty="0" err="1"/>
              <a:t>uncle</a:t>
            </a:r>
            <a:r>
              <a:rPr lang="fi-FI" sz="1667" dirty="0"/>
              <a:t>)</a:t>
            </a:r>
            <a:r>
              <a:rPr lang="fi-FI" sz="1667" b="1" dirty="0"/>
              <a:t>:</a:t>
            </a:r>
            <a:br>
              <a:rPr lang="fi-FI" sz="1667" b="1" dirty="0"/>
            </a:br>
            <a:r>
              <a:rPr lang="fi-FI" sz="1667" dirty="0" err="1"/>
              <a:t>Ann’s</a:t>
            </a:r>
            <a:r>
              <a:rPr lang="fi-FI" sz="1667" dirty="0"/>
              <a:t> </a:t>
            </a:r>
            <a:r>
              <a:rPr lang="fi-FI" sz="1667" dirty="0" err="1"/>
              <a:t>true</a:t>
            </a:r>
            <a:r>
              <a:rPr lang="fi-FI" sz="1667" dirty="0"/>
              <a:t> </a:t>
            </a:r>
            <a:r>
              <a:rPr lang="fi-FI" sz="1667" dirty="0" err="1"/>
              <a:t>working</a:t>
            </a:r>
            <a:r>
              <a:rPr lang="fi-FI" sz="1667" dirty="0"/>
              <a:t> </a:t>
            </a:r>
            <a:r>
              <a:rPr lang="fi-FI" sz="1667" dirty="0" err="1"/>
              <a:t>hours</a:t>
            </a:r>
            <a:endParaRPr lang="fi-FI" sz="1667" dirty="0"/>
          </a:p>
        </p:txBody>
      </p:sp>
      <p:sp>
        <p:nvSpPr>
          <p:cNvPr id="6" name="Rounded Rectangle 5"/>
          <p:cNvSpPr/>
          <p:nvPr/>
        </p:nvSpPr>
        <p:spPr>
          <a:xfrm>
            <a:off x="4819017" y="3570904"/>
            <a:ext cx="3323400" cy="1212444"/>
          </a:xfrm>
          <a:prstGeom prst="roundRect">
            <a:avLst/>
          </a:prstGeom>
          <a:solidFill>
            <a:srgbClr val="EF363B"/>
          </a:solidFill>
          <a:ln>
            <a:solidFill>
              <a:srgbClr val="EF363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667" b="1" dirty="0" err="1"/>
              <a:t>counterfactual</a:t>
            </a:r>
            <a:r>
              <a:rPr lang="fi-FI" sz="1667" b="1" dirty="0"/>
              <a:t>: </a:t>
            </a:r>
            <a:br>
              <a:rPr lang="fi-FI" sz="1667" b="1" dirty="0"/>
            </a:br>
            <a:r>
              <a:rPr lang="fi-FI" sz="1667" dirty="0" err="1"/>
              <a:t>Ann’s</a:t>
            </a:r>
            <a:r>
              <a:rPr lang="fi-FI" sz="1667" dirty="0"/>
              <a:t> </a:t>
            </a:r>
            <a:r>
              <a:rPr lang="fi-FI" sz="1667" dirty="0" err="1"/>
              <a:t>hours</a:t>
            </a:r>
            <a:r>
              <a:rPr lang="fi-FI" sz="1667" dirty="0"/>
              <a:t> </a:t>
            </a:r>
            <a:r>
              <a:rPr lang="fi-FI" sz="1667" dirty="0" err="1"/>
              <a:t>if</a:t>
            </a:r>
            <a:r>
              <a:rPr lang="fi-FI" sz="1667" dirty="0"/>
              <a:t> </a:t>
            </a:r>
            <a:r>
              <a:rPr lang="fi-FI" sz="1667" dirty="0" err="1"/>
              <a:t>she</a:t>
            </a:r>
            <a:r>
              <a:rPr lang="fi-FI" sz="1667" dirty="0"/>
              <a:t> </a:t>
            </a:r>
            <a:r>
              <a:rPr lang="fi-FI" sz="1667" dirty="0" err="1"/>
              <a:t>did</a:t>
            </a:r>
            <a:r>
              <a:rPr lang="fi-FI" sz="1667" dirty="0"/>
              <a:t> </a:t>
            </a:r>
            <a:r>
              <a:rPr lang="fi-FI" sz="1667" dirty="0" err="1"/>
              <a:t>not</a:t>
            </a:r>
            <a:r>
              <a:rPr lang="fi-FI" sz="1667" dirty="0"/>
              <a:t> </a:t>
            </a:r>
            <a:r>
              <a:rPr lang="fi-FI" sz="1667" dirty="0" err="1"/>
              <a:t>receive</a:t>
            </a:r>
            <a:r>
              <a:rPr lang="fi-FI" sz="1667" dirty="0"/>
              <a:t> </a:t>
            </a:r>
            <a:r>
              <a:rPr lang="fi-FI" sz="1667" dirty="0" err="1"/>
              <a:t>the</a:t>
            </a:r>
            <a:r>
              <a:rPr lang="fi-FI" sz="1667" dirty="0"/>
              <a:t> </a:t>
            </a:r>
            <a:r>
              <a:rPr lang="fi-FI" sz="1667" dirty="0" err="1"/>
              <a:t>transfer</a:t>
            </a:r>
            <a:endParaRPr lang="fi-FI" sz="1667" i="1" dirty="0"/>
          </a:p>
        </p:txBody>
      </p:sp>
      <p:sp>
        <p:nvSpPr>
          <p:cNvPr id="8" name="TextBox 7"/>
          <p:cNvSpPr txBox="1"/>
          <p:nvPr/>
        </p:nvSpPr>
        <p:spPr>
          <a:xfrm>
            <a:off x="4607559" y="4761829"/>
            <a:ext cx="3846599" cy="605422"/>
          </a:xfrm>
          <a:prstGeom prst="rect">
            <a:avLst/>
          </a:prstGeom>
          <a:noFill/>
        </p:spPr>
        <p:txBody>
          <a:bodyPr wrap="square" rtlCol="0">
            <a:spAutoFit/>
          </a:bodyPr>
          <a:lstStyle/>
          <a:p>
            <a:pPr algn="ctr"/>
            <a:r>
              <a:rPr lang="fi-FI" sz="1667" b="1" dirty="0" err="1">
                <a:solidFill>
                  <a:srgbClr val="EF363B"/>
                </a:solidFill>
              </a:rPr>
              <a:t>estimated</a:t>
            </a:r>
            <a:r>
              <a:rPr lang="fi-FI" sz="1667" dirty="0">
                <a:solidFill>
                  <a:srgbClr val="EF363B"/>
                </a:solidFill>
              </a:rPr>
              <a:t> </a:t>
            </a:r>
            <a:br>
              <a:rPr lang="fi-FI" sz="1667" dirty="0">
                <a:solidFill>
                  <a:srgbClr val="EF363B"/>
                </a:solidFill>
              </a:rPr>
            </a:br>
            <a:r>
              <a:rPr lang="fi-FI" sz="1667" dirty="0">
                <a:solidFill>
                  <a:srgbClr val="EF363B"/>
                </a:solidFill>
              </a:rPr>
              <a:t>(</a:t>
            </a:r>
            <a:r>
              <a:rPr lang="fi-FI" sz="1667" dirty="0" err="1">
                <a:solidFill>
                  <a:srgbClr val="EF363B"/>
                </a:solidFill>
              </a:rPr>
              <a:t>typically</a:t>
            </a:r>
            <a:r>
              <a:rPr lang="fi-FI" sz="1667" dirty="0">
                <a:solidFill>
                  <a:srgbClr val="EF363B"/>
                </a:solidFill>
              </a:rPr>
              <a:t> </a:t>
            </a:r>
            <a:r>
              <a:rPr lang="fi-FI" sz="1667" dirty="0" err="1">
                <a:solidFill>
                  <a:srgbClr val="EF363B"/>
                </a:solidFill>
              </a:rPr>
              <a:t>using</a:t>
            </a:r>
            <a:r>
              <a:rPr lang="fi-FI" sz="1667" dirty="0">
                <a:solidFill>
                  <a:srgbClr val="EF363B"/>
                </a:solidFill>
              </a:rPr>
              <a:t> a </a:t>
            </a:r>
            <a:r>
              <a:rPr lang="fi-FI" sz="1667" dirty="0" err="1">
                <a:solidFill>
                  <a:srgbClr val="EF363B"/>
                </a:solidFill>
              </a:rPr>
              <a:t>control</a:t>
            </a:r>
            <a:r>
              <a:rPr lang="fi-FI" sz="1667" dirty="0">
                <a:solidFill>
                  <a:srgbClr val="EF363B"/>
                </a:solidFill>
              </a:rPr>
              <a:t> </a:t>
            </a:r>
            <a:r>
              <a:rPr lang="fi-FI" sz="1667" dirty="0" err="1">
                <a:solidFill>
                  <a:srgbClr val="EF363B"/>
                </a:solidFill>
              </a:rPr>
              <a:t>group</a:t>
            </a:r>
            <a:r>
              <a:rPr lang="fi-FI" sz="1667" dirty="0">
                <a:solidFill>
                  <a:srgbClr val="EF363B"/>
                </a:solidFill>
              </a:rPr>
              <a:t>)</a:t>
            </a:r>
            <a:endParaRPr lang="fi-FI" sz="1667" b="1" dirty="0">
              <a:solidFill>
                <a:srgbClr val="EF363B"/>
              </a:solidFill>
            </a:endParaRPr>
          </a:p>
        </p:txBody>
      </p:sp>
      <p:sp>
        <p:nvSpPr>
          <p:cNvPr id="9" name="TextBox 8"/>
          <p:cNvSpPr txBox="1"/>
          <p:nvPr/>
        </p:nvSpPr>
        <p:spPr>
          <a:xfrm>
            <a:off x="4819016" y="3217592"/>
            <a:ext cx="3323400" cy="348878"/>
          </a:xfrm>
          <a:prstGeom prst="rect">
            <a:avLst/>
          </a:prstGeom>
          <a:noFill/>
        </p:spPr>
        <p:txBody>
          <a:bodyPr wrap="square" rtlCol="0">
            <a:spAutoFit/>
          </a:bodyPr>
          <a:lstStyle/>
          <a:p>
            <a:pPr algn="ctr"/>
            <a:r>
              <a:rPr lang="fi-FI" sz="1667"/>
              <a:t>vs.</a:t>
            </a:r>
            <a:endParaRPr lang="fi-FI" sz="1667" b="1"/>
          </a:p>
        </p:txBody>
      </p:sp>
      <p:sp>
        <p:nvSpPr>
          <p:cNvPr id="10" name="TextBox 9">
            <a:extLst>
              <a:ext uri="{FF2B5EF4-FFF2-40B4-BE49-F238E27FC236}">
                <a16:creationId xmlns:a16="http://schemas.microsoft.com/office/drawing/2014/main" id="{39713800-C46D-9141-96E5-0DA3563FB017}"/>
              </a:ext>
            </a:extLst>
          </p:cNvPr>
          <p:cNvSpPr txBox="1"/>
          <p:nvPr/>
        </p:nvSpPr>
        <p:spPr>
          <a:xfrm>
            <a:off x="5433955" y="1789891"/>
            <a:ext cx="1920156" cy="307777"/>
          </a:xfrm>
          <a:prstGeom prst="rect">
            <a:avLst/>
          </a:prstGeom>
          <a:noFill/>
        </p:spPr>
        <p:txBody>
          <a:bodyPr wrap="square" lIns="0" tIns="0" rIns="0" bIns="0" rtlCol="0">
            <a:spAutoFit/>
          </a:bodyPr>
          <a:lstStyle/>
          <a:p>
            <a:r>
              <a:rPr lang="fi-FI" b="1" dirty="0" err="1">
                <a:solidFill>
                  <a:schemeClr val="accent1"/>
                </a:solidFill>
              </a:rPr>
              <a:t>measured</a:t>
            </a:r>
            <a:r>
              <a:rPr lang="fi-FI" sz="2000" b="1" dirty="0">
                <a:solidFill>
                  <a:schemeClr val="accent1"/>
                </a:solidFill>
              </a:rPr>
              <a:t> </a:t>
            </a:r>
            <a:r>
              <a:rPr lang="fi-FI" b="1" dirty="0">
                <a:solidFill>
                  <a:schemeClr val="accent1"/>
                </a:solidFill>
              </a:rPr>
              <a:t>in data</a:t>
            </a:r>
            <a:endParaRPr lang="fi-FI" sz="2000" b="1" dirty="0">
              <a:solidFill>
                <a:schemeClr val="accent1"/>
              </a:solidFill>
            </a:endParaRPr>
          </a:p>
        </p:txBody>
      </p:sp>
    </p:spTree>
    <p:extLst>
      <p:ext uri="{BB962C8B-B14F-4D97-AF65-F5344CB8AC3E}">
        <p14:creationId xmlns:p14="http://schemas.microsoft.com/office/powerpoint/2010/main" val="3590038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Measuring</a:t>
            </a:r>
            <a:r>
              <a:rPr lang="fi-FI" dirty="0"/>
              <a:t> </a:t>
            </a:r>
            <a:r>
              <a:rPr lang="fi-FI" dirty="0" err="1"/>
              <a:t>causal</a:t>
            </a:r>
            <a:r>
              <a:rPr lang="fi-FI" dirty="0"/>
              <a:t> </a:t>
            </a:r>
            <a:r>
              <a:rPr lang="fi-FI" dirty="0" err="1"/>
              <a:t>effects</a:t>
            </a:r>
            <a:r>
              <a:rPr lang="fi-FI" dirty="0"/>
              <a:t>: </a:t>
            </a:r>
            <a:r>
              <a:rPr lang="fi-FI" dirty="0" err="1"/>
              <a:t>bad</a:t>
            </a:r>
            <a:r>
              <a:rPr lang="fi-FI" dirty="0"/>
              <a:t> </a:t>
            </a:r>
            <a:r>
              <a:rPr lang="fi-FI" dirty="0" err="1"/>
              <a:t>choices</a:t>
            </a:r>
            <a:endParaRPr lang="fi-FI" sz="2333" dirty="0"/>
          </a:p>
        </p:txBody>
      </p:sp>
      <p:sp>
        <p:nvSpPr>
          <p:cNvPr id="3" name="Content Placeholder 2"/>
          <p:cNvSpPr>
            <a:spLocks noGrp="1"/>
          </p:cNvSpPr>
          <p:nvPr>
            <p:ph sz="quarter" idx="14"/>
          </p:nvPr>
        </p:nvSpPr>
        <p:spPr/>
        <p:txBody>
          <a:bodyPr/>
          <a:lstStyle/>
          <a:p>
            <a:r>
              <a:rPr lang="fi-FI" dirty="0" err="1"/>
              <a:t>Compare</a:t>
            </a:r>
            <a:r>
              <a:rPr lang="fi-FI" dirty="0"/>
              <a:t> Ann </a:t>
            </a:r>
            <a:r>
              <a:rPr lang="fi-FI" dirty="0" err="1"/>
              <a:t>before</a:t>
            </a:r>
            <a:r>
              <a:rPr lang="fi-FI" dirty="0"/>
              <a:t> and </a:t>
            </a:r>
            <a:r>
              <a:rPr lang="fi-FI" dirty="0" err="1"/>
              <a:t>after</a:t>
            </a:r>
            <a:r>
              <a:rPr lang="fi-FI" dirty="0"/>
              <a:t> </a:t>
            </a:r>
            <a:r>
              <a:rPr lang="fi-FI" dirty="0" err="1"/>
              <a:t>allowance</a:t>
            </a:r>
            <a:endParaRPr lang="fi-FI" dirty="0"/>
          </a:p>
          <a:p>
            <a:pPr marL="483715" lvl="1" indent="-285729"/>
            <a:r>
              <a:rPr lang="fi-FI" dirty="0" err="1"/>
              <a:t>challenge</a:t>
            </a:r>
            <a:r>
              <a:rPr lang="fi-FI" dirty="0"/>
              <a:t>: </a:t>
            </a:r>
            <a:r>
              <a:rPr lang="fi-FI" dirty="0" err="1"/>
              <a:t>the</a:t>
            </a:r>
            <a:r>
              <a:rPr lang="fi-FI" dirty="0"/>
              <a:t> </a:t>
            </a:r>
            <a:r>
              <a:rPr lang="fi-FI" dirty="0" err="1"/>
              <a:t>world</a:t>
            </a:r>
            <a:r>
              <a:rPr lang="fi-FI" dirty="0"/>
              <a:t> </a:t>
            </a:r>
            <a:r>
              <a:rPr lang="fi-FI" dirty="0" err="1"/>
              <a:t>changes</a:t>
            </a:r>
            <a:r>
              <a:rPr lang="fi-FI" dirty="0"/>
              <a:t> </a:t>
            </a:r>
            <a:r>
              <a:rPr lang="fi-FI" dirty="0" err="1"/>
              <a:t>all</a:t>
            </a:r>
            <a:r>
              <a:rPr lang="fi-FI" dirty="0"/>
              <a:t> </a:t>
            </a:r>
            <a:r>
              <a:rPr lang="fi-FI" dirty="0" err="1"/>
              <a:t>the</a:t>
            </a:r>
            <a:r>
              <a:rPr lang="fi-FI" dirty="0"/>
              <a:t> </a:t>
            </a:r>
            <a:r>
              <a:rPr lang="fi-FI" dirty="0" err="1"/>
              <a:t>time</a:t>
            </a:r>
            <a:r>
              <a:rPr lang="fi-FI" dirty="0"/>
              <a:t> in </a:t>
            </a:r>
            <a:r>
              <a:rPr lang="fi-FI" dirty="0" err="1"/>
              <a:t>many</a:t>
            </a:r>
            <a:r>
              <a:rPr lang="fi-FI" dirty="0"/>
              <a:t> </a:t>
            </a:r>
            <a:r>
              <a:rPr lang="fi-FI" dirty="0" err="1"/>
              <a:t>different</a:t>
            </a:r>
            <a:r>
              <a:rPr lang="fi-FI" dirty="0"/>
              <a:t> </a:t>
            </a:r>
            <a:r>
              <a:rPr lang="fi-FI" dirty="0" err="1"/>
              <a:t>ways</a:t>
            </a:r>
            <a:endParaRPr lang="fi-FI" dirty="0"/>
          </a:p>
          <a:p>
            <a:pPr marL="669700" lvl="2" indent="-285729"/>
            <a:r>
              <a:rPr lang="fi-FI" dirty="0" err="1"/>
              <a:t>e.g</a:t>
            </a:r>
            <a:r>
              <a:rPr lang="fi-FI" dirty="0"/>
              <a:t> </a:t>
            </a:r>
            <a:r>
              <a:rPr lang="fi-FI" dirty="0" err="1"/>
              <a:t>if</a:t>
            </a:r>
            <a:r>
              <a:rPr lang="fi-FI" dirty="0"/>
              <a:t> Ann </a:t>
            </a:r>
            <a:r>
              <a:rPr lang="fi-FI" dirty="0" err="1"/>
              <a:t>gets</a:t>
            </a:r>
            <a:r>
              <a:rPr lang="fi-FI" dirty="0"/>
              <a:t> </a:t>
            </a:r>
            <a:r>
              <a:rPr lang="fi-FI" dirty="0" err="1"/>
              <a:t>the</a:t>
            </a:r>
            <a:r>
              <a:rPr lang="fi-FI" dirty="0"/>
              <a:t> </a:t>
            </a:r>
            <a:r>
              <a:rPr lang="fi-FI" dirty="0" err="1"/>
              <a:t>allowance</a:t>
            </a:r>
            <a:r>
              <a:rPr lang="fi-FI" dirty="0"/>
              <a:t> at </a:t>
            </a:r>
            <a:r>
              <a:rPr lang="fi-FI" dirty="0" err="1"/>
              <a:t>the</a:t>
            </a:r>
            <a:r>
              <a:rPr lang="fi-FI" dirty="0"/>
              <a:t> </a:t>
            </a:r>
            <a:r>
              <a:rPr lang="fi-FI" dirty="0" err="1"/>
              <a:t>onset</a:t>
            </a:r>
            <a:r>
              <a:rPr lang="fi-FI" dirty="0"/>
              <a:t> of a </a:t>
            </a:r>
            <a:r>
              <a:rPr lang="fi-FI" dirty="0" err="1"/>
              <a:t>recession</a:t>
            </a:r>
            <a:r>
              <a:rPr lang="fi-FI" dirty="0"/>
              <a:t>, </a:t>
            </a:r>
            <a:r>
              <a:rPr lang="fi-FI" dirty="0" err="1"/>
              <a:t>she</a:t>
            </a:r>
            <a:r>
              <a:rPr lang="fi-FI" dirty="0"/>
              <a:t> </a:t>
            </a:r>
            <a:r>
              <a:rPr lang="fi-FI" dirty="0" err="1"/>
              <a:t>could</a:t>
            </a:r>
            <a:r>
              <a:rPr lang="fi-FI" dirty="0"/>
              <a:t> </a:t>
            </a:r>
            <a:r>
              <a:rPr lang="fi-FI" dirty="0" err="1"/>
              <a:t>change</a:t>
            </a:r>
            <a:r>
              <a:rPr lang="fi-FI" dirty="0"/>
              <a:t> </a:t>
            </a:r>
            <a:r>
              <a:rPr lang="fi-FI" dirty="0" err="1"/>
              <a:t>her</a:t>
            </a:r>
            <a:r>
              <a:rPr lang="fi-FI" dirty="0"/>
              <a:t> </a:t>
            </a:r>
            <a:r>
              <a:rPr lang="fi-FI" dirty="0" err="1"/>
              <a:t>hours</a:t>
            </a:r>
            <a:r>
              <a:rPr lang="fi-FI" dirty="0"/>
              <a:t> </a:t>
            </a:r>
            <a:r>
              <a:rPr lang="fi-FI" dirty="0" err="1"/>
              <a:t>due</a:t>
            </a:r>
            <a:r>
              <a:rPr lang="fi-FI" dirty="0"/>
              <a:t> to business </a:t>
            </a:r>
            <a:r>
              <a:rPr lang="fi-FI" dirty="0" err="1"/>
              <a:t>cycle</a:t>
            </a:r>
            <a:r>
              <a:rPr lang="fi-FI" dirty="0"/>
              <a:t> and </a:t>
            </a:r>
            <a:r>
              <a:rPr lang="fi-FI" dirty="0" err="1"/>
              <a:t>not</a:t>
            </a:r>
            <a:r>
              <a:rPr lang="fi-FI" dirty="0"/>
              <a:t> </a:t>
            </a:r>
            <a:r>
              <a:rPr lang="fi-FI" dirty="0" err="1"/>
              <a:t>the</a:t>
            </a:r>
            <a:r>
              <a:rPr lang="fi-FI" dirty="0"/>
              <a:t> </a:t>
            </a:r>
            <a:r>
              <a:rPr lang="fi-FI" dirty="0" err="1"/>
              <a:t>non-labor</a:t>
            </a:r>
            <a:r>
              <a:rPr lang="fi-FI" dirty="0"/>
              <a:t> </a:t>
            </a:r>
            <a:r>
              <a:rPr lang="fi-FI" dirty="0" err="1"/>
              <a:t>allowance</a:t>
            </a:r>
            <a:r>
              <a:rPr lang="fi-FI" dirty="0"/>
              <a:t>.</a:t>
            </a:r>
          </a:p>
          <a:p>
            <a:pPr marL="669700" lvl="2" indent="-285729"/>
            <a:r>
              <a:rPr lang="fi-FI" dirty="0"/>
              <a:t> </a:t>
            </a:r>
            <a:r>
              <a:rPr lang="fi-FI" dirty="0" err="1"/>
              <a:t>the</a:t>
            </a:r>
            <a:r>
              <a:rPr lang="fi-FI" dirty="0"/>
              <a:t> </a:t>
            </a:r>
            <a:r>
              <a:rPr lang="fi-FI" dirty="0" err="1"/>
              <a:t>world</a:t>
            </a:r>
            <a:r>
              <a:rPr lang="fi-FI" dirty="0"/>
              <a:t> is </a:t>
            </a:r>
            <a:r>
              <a:rPr lang="fi-FI" dirty="0" err="1"/>
              <a:t>so</a:t>
            </a:r>
            <a:r>
              <a:rPr lang="fi-FI" dirty="0"/>
              <a:t> </a:t>
            </a:r>
            <a:r>
              <a:rPr lang="fi-FI" dirty="0" err="1"/>
              <a:t>complicated</a:t>
            </a:r>
            <a:r>
              <a:rPr lang="fi-FI" dirty="0"/>
              <a:t> </a:t>
            </a:r>
            <a:r>
              <a:rPr lang="fi-FI" dirty="0" err="1"/>
              <a:t>that</a:t>
            </a:r>
            <a:r>
              <a:rPr lang="fi-FI" dirty="0"/>
              <a:t> </a:t>
            </a:r>
            <a:r>
              <a:rPr lang="fi-FI" dirty="0" err="1"/>
              <a:t>we</a:t>
            </a:r>
            <a:r>
              <a:rPr lang="fi-FI" dirty="0"/>
              <a:t> </a:t>
            </a:r>
            <a:r>
              <a:rPr lang="fi-FI" dirty="0" err="1"/>
              <a:t>cannot</a:t>
            </a:r>
            <a:r>
              <a:rPr lang="fi-FI" dirty="0"/>
              <a:t> </a:t>
            </a:r>
            <a:r>
              <a:rPr lang="fi-FI" dirty="0" err="1"/>
              <a:t>account</a:t>
            </a:r>
            <a:r>
              <a:rPr lang="fi-FI" dirty="0"/>
              <a:t> for </a:t>
            </a:r>
            <a:r>
              <a:rPr lang="fi-FI" dirty="0" err="1"/>
              <a:t>everything</a:t>
            </a:r>
            <a:endParaRPr lang="fi-FI" dirty="0"/>
          </a:p>
          <a:p>
            <a:r>
              <a:rPr lang="fi-FI" dirty="0" err="1"/>
              <a:t>Compare</a:t>
            </a:r>
            <a:r>
              <a:rPr lang="fi-FI" dirty="0"/>
              <a:t> </a:t>
            </a:r>
            <a:r>
              <a:rPr lang="fi-FI" dirty="0" err="1"/>
              <a:t>the</a:t>
            </a:r>
            <a:r>
              <a:rPr lang="fi-FI" dirty="0"/>
              <a:t> </a:t>
            </a:r>
            <a:r>
              <a:rPr lang="fi-FI" dirty="0" err="1"/>
              <a:t>hours</a:t>
            </a:r>
            <a:r>
              <a:rPr lang="fi-FI" dirty="0"/>
              <a:t> </a:t>
            </a:r>
            <a:r>
              <a:rPr lang="fi-FI" dirty="0" err="1"/>
              <a:t>between</a:t>
            </a:r>
            <a:r>
              <a:rPr lang="fi-FI" dirty="0"/>
              <a:t> </a:t>
            </a:r>
            <a:r>
              <a:rPr lang="fi-FI" dirty="0" err="1"/>
              <a:t>rich</a:t>
            </a:r>
            <a:r>
              <a:rPr lang="fi-FI" dirty="0"/>
              <a:t> and </a:t>
            </a:r>
            <a:r>
              <a:rPr lang="fi-FI" dirty="0" err="1"/>
              <a:t>poor</a:t>
            </a:r>
            <a:r>
              <a:rPr lang="fi-FI" dirty="0"/>
              <a:t> </a:t>
            </a:r>
            <a:r>
              <a:rPr lang="fi-FI" dirty="0" err="1"/>
              <a:t>families</a:t>
            </a:r>
            <a:endParaRPr lang="fi-FI" dirty="0"/>
          </a:p>
          <a:p>
            <a:pPr marL="483715" lvl="1" indent="-285729"/>
            <a:r>
              <a:rPr lang="fi-FI" dirty="0" err="1"/>
              <a:t>empirical</a:t>
            </a:r>
            <a:r>
              <a:rPr lang="fi-FI" dirty="0"/>
              <a:t> </a:t>
            </a:r>
            <a:r>
              <a:rPr lang="fi-FI" dirty="0" err="1"/>
              <a:t>challenge</a:t>
            </a:r>
            <a:r>
              <a:rPr lang="fi-FI" dirty="0"/>
              <a:t>: </a:t>
            </a:r>
            <a:r>
              <a:rPr lang="fi-FI" dirty="0" err="1"/>
              <a:t>rich</a:t>
            </a:r>
            <a:r>
              <a:rPr lang="fi-FI" dirty="0"/>
              <a:t> and </a:t>
            </a:r>
            <a:r>
              <a:rPr lang="fi-FI" dirty="0" err="1"/>
              <a:t>poor</a:t>
            </a:r>
            <a:r>
              <a:rPr lang="fi-FI" dirty="0"/>
              <a:t> </a:t>
            </a:r>
            <a:r>
              <a:rPr lang="fi-FI" dirty="0" err="1"/>
              <a:t>families</a:t>
            </a:r>
            <a:r>
              <a:rPr lang="fi-FI" dirty="0"/>
              <a:t> </a:t>
            </a:r>
            <a:r>
              <a:rPr lang="fi-FI" dirty="0" err="1"/>
              <a:t>may</a:t>
            </a:r>
            <a:r>
              <a:rPr lang="fi-FI" dirty="0"/>
              <a:t> </a:t>
            </a:r>
            <a:r>
              <a:rPr lang="fi-FI" dirty="0" err="1"/>
              <a:t>differ</a:t>
            </a:r>
            <a:r>
              <a:rPr lang="fi-FI" dirty="0"/>
              <a:t> </a:t>
            </a:r>
            <a:r>
              <a:rPr lang="fi-FI" dirty="0" err="1"/>
              <a:t>along</a:t>
            </a:r>
            <a:r>
              <a:rPr lang="fi-FI" dirty="0"/>
              <a:t> </a:t>
            </a:r>
            <a:r>
              <a:rPr lang="fi-FI" dirty="0" err="1"/>
              <a:t>many</a:t>
            </a:r>
            <a:r>
              <a:rPr lang="fi-FI" dirty="0"/>
              <a:t> </a:t>
            </a:r>
            <a:r>
              <a:rPr lang="fi-FI" dirty="0" err="1"/>
              <a:t>dimensions</a:t>
            </a:r>
            <a:endParaRPr lang="fi-FI" dirty="0"/>
          </a:p>
          <a:p>
            <a:pPr marL="669700" lvl="2" indent="-285729"/>
            <a:r>
              <a:rPr lang="fi-FI" dirty="0"/>
              <a:t> </a:t>
            </a:r>
            <a:r>
              <a:rPr lang="fi-FI" dirty="0" err="1"/>
              <a:t>e.g</a:t>
            </a:r>
            <a:r>
              <a:rPr lang="fi-FI" dirty="0"/>
              <a:t>. </a:t>
            </a:r>
            <a:r>
              <a:rPr lang="fi-FI" dirty="0" err="1"/>
              <a:t>rich</a:t>
            </a:r>
            <a:r>
              <a:rPr lang="fi-FI" dirty="0"/>
              <a:t> </a:t>
            </a:r>
            <a:r>
              <a:rPr lang="fi-FI" dirty="0" err="1"/>
              <a:t>have</a:t>
            </a:r>
            <a:r>
              <a:rPr lang="fi-FI" dirty="0"/>
              <a:t> </a:t>
            </a:r>
            <a:r>
              <a:rPr lang="fi-FI" dirty="0" err="1"/>
              <a:t>better</a:t>
            </a:r>
            <a:r>
              <a:rPr lang="fi-FI" dirty="0"/>
              <a:t> </a:t>
            </a:r>
            <a:r>
              <a:rPr lang="fi-FI" dirty="0" err="1"/>
              <a:t>education</a:t>
            </a:r>
            <a:r>
              <a:rPr lang="fi-FI" dirty="0"/>
              <a:t>, </a:t>
            </a:r>
            <a:r>
              <a:rPr lang="fi-FI" dirty="0" err="1"/>
              <a:t>they</a:t>
            </a:r>
            <a:r>
              <a:rPr lang="fi-FI" dirty="0"/>
              <a:t> </a:t>
            </a:r>
            <a:r>
              <a:rPr lang="fi-FI" dirty="0" err="1"/>
              <a:t>may</a:t>
            </a:r>
            <a:r>
              <a:rPr lang="fi-FI" dirty="0"/>
              <a:t> </a:t>
            </a:r>
            <a:r>
              <a:rPr lang="fi-FI" dirty="0" err="1"/>
              <a:t>be</a:t>
            </a:r>
            <a:r>
              <a:rPr lang="fi-FI" dirty="0"/>
              <a:t> </a:t>
            </a:r>
            <a:r>
              <a:rPr lang="fi-FI" dirty="0" err="1"/>
              <a:t>more</a:t>
            </a:r>
            <a:r>
              <a:rPr lang="fi-FI" dirty="0"/>
              <a:t> </a:t>
            </a:r>
            <a:r>
              <a:rPr lang="fi-FI" dirty="0" err="1"/>
              <a:t>connected</a:t>
            </a:r>
            <a:r>
              <a:rPr lang="fi-FI" dirty="0"/>
              <a:t>, </a:t>
            </a:r>
            <a:r>
              <a:rPr lang="fi-FI" dirty="0" err="1"/>
              <a:t>they</a:t>
            </a:r>
            <a:r>
              <a:rPr lang="fi-FI" dirty="0"/>
              <a:t> </a:t>
            </a:r>
            <a:r>
              <a:rPr lang="fi-FI" dirty="0" err="1"/>
              <a:t>may</a:t>
            </a:r>
            <a:r>
              <a:rPr lang="fi-FI" dirty="0"/>
              <a:t> </a:t>
            </a:r>
            <a:r>
              <a:rPr lang="fi-FI" dirty="0" err="1"/>
              <a:t>be</a:t>
            </a:r>
            <a:r>
              <a:rPr lang="fi-FI" dirty="0"/>
              <a:t> </a:t>
            </a:r>
            <a:r>
              <a:rPr lang="fi-FI" dirty="0" err="1"/>
              <a:t>able</a:t>
            </a:r>
            <a:r>
              <a:rPr lang="fi-FI" dirty="0"/>
              <a:t> to </a:t>
            </a:r>
            <a:r>
              <a:rPr lang="fi-FI" dirty="0" err="1"/>
              <a:t>bear</a:t>
            </a:r>
            <a:r>
              <a:rPr lang="fi-FI" dirty="0"/>
              <a:t> </a:t>
            </a:r>
            <a:r>
              <a:rPr lang="fi-FI" dirty="0" err="1"/>
              <a:t>risk</a:t>
            </a:r>
            <a:r>
              <a:rPr lang="fi-FI" dirty="0"/>
              <a:t> </a:t>
            </a:r>
            <a:r>
              <a:rPr lang="fi-FI" dirty="0" err="1"/>
              <a:t>better</a:t>
            </a:r>
            <a:r>
              <a:rPr lang="fi-FI" dirty="0"/>
              <a:t> etc.</a:t>
            </a:r>
          </a:p>
        </p:txBody>
      </p:sp>
    </p:spTree>
    <p:extLst>
      <p:ext uri="{BB962C8B-B14F-4D97-AF65-F5344CB8AC3E}">
        <p14:creationId xmlns:p14="http://schemas.microsoft.com/office/powerpoint/2010/main" val="16737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Measuring</a:t>
            </a:r>
            <a:r>
              <a:rPr lang="fi-FI" dirty="0"/>
              <a:t> </a:t>
            </a:r>
            <a:r>
              <a:rPr lang="fi-FI" dirty="0" err="1"/>
              <a:t>causal</a:t>
            </a:r>
            <a:r>
              <a:rPr lang="fi-FI" dirty="0"/>
              <a:t> </a:t>
            </a:r>
            <a:r>
              <a:rPr lang="fi-FI" dirty="0" err="1"/>
              <a:t>effects</a:t>
            </a:r>
            <a:r>
              <a:rPr lang="fi-FI" dirty="0"/>
              <a:t>: </a:t>
            </a:r>
            <a:r>
              <a:rPr lang="fi-FI" dirty="0" err="1"/>
              <a:t>good</a:t>
            </a:r>
            <a:r>
              <a:rPr lang="fi-FI" dirty="0"/>
              <a:t> </a:t>
            </a:r>
            <a:r>
              <a:rPr lang="fi-FI" dirty="0" err="1"/>
              <a:t>choices</a:t>
            </a:r>
            <a:endParaRPr lang="fi-FI" dirty="0"/>
          </a:p>
        </p:txBody>
      </p:sp>
      <p:sp>
        <p:nvSpPr>
          <p:cNvPr id="3" name="Content Placeholder 2"/>
          <p:cNvSpPr>
            <a:spLocks noGrp="1"/>
          </p:cNvSpPr>
          <p:nvPr>
            <p:ph sz="quarter" idx="14"/>
          </p:nvPr>
        </p:nvSpPr>
        <p:spPr>
          <a:xfrm>
            <a:off x="529200" y="1513221"/>
            <a:ext cx="8085599" cy="3831557"/>
          </a:xfrm>
        </p:spPr>
        <p:txBody>
          <a:bodyPr/>
          <a:lstStyle/>
          <a:p>
            <a:pPr marL="285729" indent="-285729"/>
            <a:r>
              <a:rPr lang="fi-FI" dirty="0" err="1"/>
              <a:t>Randomized</a:t>
            </a:r>
            <a:r>
              <a:rPr lang="fi-FI" dirty="0"/>
              <a:t> </a:t>
            </a:r>
            <a:r>
              <a:rPr lang="fi-FI" dirty="0" err="1"/>
              <a:t>controlled</a:t>
            </a:r>
            <a:r>
              <a:rPr lang="fi-FI" dirty="0"/>
              <a:t> trial</a:t>
            </a:r>
          </a:p>
          <a:p>
            <a:pPr marL="483715" lvl="1" indent="-285729"/>
            <a:r>
              <a:rPr lang="fi-FI" dirty="0"/>
              <a:t> </a:t>
            </a:r>
            <a:r>
              <a:rPr lang="fi-FI" dirty="0" err="1"/>
              <a:t>e.g</a:t>
            </a:r>
            <a:r>
              <a:rPr lang="fi-FI" dirty="0"/>
              <a:t>. </a:t>
            </a:r>
            <a:r>
              <a:rPr lang="fi-FI" dirty="0" err="1"/>
              <a:t>choose</a:t>
            </a:r>
            <a:r>
              <a:rPr lang="fi-FI" dirty="0"/>
              <a:t> 100 000 </a:t>
            </a:r>
            <a:r>
              <a:rPr lang="fi-FI" dirty="0" err="1"/>
              <a:t>workers</a:t>
            </a:r>
            <a:r>
              <a:rPr lang="fi-FI" dirty="0"/>
              <a:t> and </a:t>
            </a:r>
            <a:r>
              <a:rPr lang="fi-FI" dirty="0" err="1"/>
              <a:t>give</a:t>
            </a:r>
            <a:r>
              <a:rPr lang="fi-FI" dirty="0"/>
              <a:t> 100 000€ to a </a:t>
            </a:r>
            <a:r>
              <a:rPr lang="fi-FI" dirty="0" err="1"/>
              <a:t>random</a:t>
            </a:r>
            <a:r>
              <a:rPr lang="fi-FI" dirty="0"/>
              <a:t> </a:t>
            </a:r>
            <a:r>
              <a:rPr lang="fi-FI" dirty="0" err="1"/>
              <a:t>sample</a:t>
            </a:r>
            <a:r>
              <a:rPr lang="fi-FI" dirty="0"/>
              <a:t> of 50 000 of </a:t>
            </a:r>
            <a:r>
              <a:rPr lang="fi-FI" dirty="0" err="1"/>
              <a:t>the</a:t>
            </a:r>
            <a:r>
              <a:rPr lang="fi-FI" dirty="0"/>
              <a:t> </a:t>
            </a:r>
            <a:r>
              <a:rPr lang="fi-FI" dirty="0" err="1"/>
              <a:t>workers</a:t>
            </a:r>
            <a:r>
              <a:rPr lang="fi-FI" dirty="0"/>
              <a:t>. -&gt; </a:t>
            </a:r>
            <a:r>
              <a:rPr lang="fi-FI" dirty="0" err="1"/>
              <a:t>compare</a:t>
            </a:r>
            <a:r>
              <a:rPr lang="fi-FI" dirty="0"/>
              <a:t> </a:t>
            </a:r>
            <a:r>
              <a:rPr lang="fi-FI" dirty="0" err="1"/>
              <a:t>the</a:t>
            </a:r>
            <a:r>
              <a:rPr lang="fi-FI" dirty="0"/>
              <a:t> </a:t>
            </a:r>
            <a:r>
              <a:rPr lang="fi-FI" dirty="0" err="1"/>
              <a:t>working</a:t>
            </a:r>
            <a:r>
              <a:rPr lang="fi-FI" dirty="0"/>
              <a:t> </a:t>
            </a:r>
            <a:r>
              <a:rPr lang="fi-FI" dirty="0" err="1"/>
              <a:t>hours</a:t>
            </a:r>
            <a:r>
              <a:rPr lang="fi-FI" dirty="0"/>
              <a:t> </a:t>
            </a:r>
            <a:r>
              <a:rPr lang="fi-FI" dirty="0" err="1"/>
              <a:t>across</a:t>
            </a:r>
            <a:r>
              <a:rPr lang="fi-FI" dirty="0"/>
              <a:t> </a:t>
            </a:r>
            <a:r>
              <a:rPr lang="fi-FI" dirty="0" err="1"/>
              <a:t>the</a:t>
            </a:r>
            <a:r>
              <a:rPr lang="fi-FI" dirty="0"/>
              <a:t> </a:t>
            </a:r>
            <a:r>
              <a:rPr lang="fi-FI" dirty="0" err="1"/>
              <a:t>treatment</a:t>
            </a:r>
            <a:r>
              <a:rPr lang="fi-FI" dirty="0"/>
              <a:t> </a:t>
            </a:r>
            <a:r>
              <a:rPr lang="fi-FI" dirty="0" err="1"/>
              <a:t>group</a:t>
            </a:r>
            <a:r>
              <a:rPr lang="fi-FI" dirty="0"/>
              <a:t> (</a:t>
            </a:r>
            <a:r>
              <a:rPr lang="fi-FI" dirty="0" err="1"/>
              <a:t>those</a:t>
            </a:r>
            <a:r>
              <a:rPr lang="fi-FI" dirty="0"/>
              <a:t> </a:t>
            </a:r>
            <a:r>
              <a:rPr lang="fi-FI" dirty="0" err="1"/>
              <a:t>that</a:t>
            </a:r>
            <a:r>
              <a:rPr lang="fi-FI" dirty="0"/>
              <a:t> </a:t>
            </a:r>
            <a:r>
              <a:rPr lang="fi-FI" dirty="0" err="1"/>
              <a:t>received</a:t>
            </a:r>
            <a:r>
              <a:rPr lang="fi-FI" dirty="0"/>
              <a:t> </a:t>
            </a:r>
            <a:r>
              <a:rPr lang="fi-FI" dirty="0" err="1"/>
              <a:t>the</a:t>
            </a:r>
            <a:r>
              <a:rPr lang="fi-FI" dirty="0"/>
              <a:t> money) and </a:t>
            </a:r>
            <a:r>
              <a:rPr lang="fi-FI" dirty="0" err="1"/>
              <a:t>the</a:t>
            </a:r>
            <a:r>
              <a:rPr lang="fi-FI" dirty="0"/>
              <a:t> </a:t>
            </a:r>
            <a:r>
              <a:rPr lang="fi-FI" dirty="0" err="1"/>
              <a:t>control</a:t>
            </a:r>
            <a:r>
              <a:rPr lang="fi-FI" dirty="0"/>
              <a:t> </a:t>
            </a:r>
            <a:r>
              <a:rPr lang="fi-FI" dirty="0" err="1"/>
              <a:t>group</a:t>
            </a:r>
            <a:r>
              <a:rPr lang="fi-FI" dirty="0"/>
              <a:t> (</a:t>
            </a:r>
            <a:r>
              <a:rPr lang="fi-FI" dirty="0" err="1"/>
              <a:t>those</a:t>
            </a:r>
            <a:r>
              <a:rPr lang="fi-FI" dirty="0"/>
              <a:t> </a:t>
            </a:r>
            <a:r>
              <a:rPr lang="fi-FI" dirty="0" err="1"/>
              <a:t>that</a:t>
            </a:r>
            <a:r>
              <a:rPr lang="fi-FI" dirty="0"/>
              <a:t> </a:t>
            </a:r>
            <a:r>
              <a:rPr lang="fi-FI" dirty="0" err="1"/>
              <a:t>didn’t</a:t>
            </a:r>
            <a:r>
              <a:rPr lang="fi-FI" dirty="0"/>
              <a:t>)</a:t>
            </a:r>
          </a:p>
          <a:p>
            <a:pPr marL="483715" lvl="1" indent="-285729"/>
            <a:r>
              <a:rPr lang="fi-FI" dirty="0" err="1"/>
              <a:t>because</a:t>
            </a:r>
            <a:r>
              <a:rPr lang="fi-FI" dirty="0"/>
              <a:t> of </a:t>
            </a:r>
            <a:r>
              <a:rPr lang="fi-FI" dirty="0" err="1"/>
              <a:t>randomization</a:t>
            </a:r>
            <a:r>
              <a:rPr lang="fi-FI" dirty="0"/>
              <a:t>, </a:t>
            </a:r>
            <a:r>
              <a:rPr lang="fi-FI" dirty="0" err="1"/>
              <a:t>the</a:t>
            </a:r>
            <a:r>
              <a:rPr lang="fi-FI" dirty="0"/>
              <a:t> </a:t>
            </a:r>
            <a:r>
              <a:rPr lang="fi-FI" dirty="0" err="1"/>
              <a:t>groups</a:t>
            </a:r>
            <a:r>
              <a:rPr lang="fi-FI" dirty="0"/>
              <a:t> </a:t>
            </a:r>
            <a:r>
              <a:rPr lang="fi-FI" dirty="0" err="1"/>
              <a:t>are</a:t>
            </a:r>
            <a:r>
              <a:rPr lang="fi-FI" dirty="0"/>
              <a:t> </a:t>
            </a:r>
            <a:r>
              <a:rPr lang="fi-FI" dirty="0" err="1"/>
              <a:t>homogenous</a:t>
            </a:r>
            <a:r>
              <a:rPr lang="fi-FI" dirty="0"/>
              <a:t> on </a:t>
            </a:r>
            <a:r>
              <a:rPr lang="fi-FI" dirty="0" err="1"/>
              <a:t>average</a:t>
            </a:r>
            <a:r>
              <a:rPr lang="fi-FI" dirty="0"/>
              <a:t> </a:t>
            </a:r>
            <a:r>
              <a:rPr lang="fi-FI" dirty="0" err="1"/>
              <a:t>otherwise</a:t>
            </a:r>
            <a:r>
              <a:rPr lang="fi-FI" dirty="0"/>
              <a:t> -&gt; </a:t>
            </a:r>
            <a:r>
              <a:rPr lang="fi-FI" dirty="0" err="1"/>
              <a:t>differences</a:t>
            </a:r>
            <a:r>
              <a:rPr lang="fi-FI" dirty="0"/>
              <a:t> in </a:t>
            </a:r>
            <a:r>
              <a:rPr lang="fi-FI" dirty="0" err="1"/>
              <a:t>working</a:t>
            </a:r>
            <a:r>
              <a:rPr lang="fi-FI" dirty="0"/>
              <a:t> </a:t>
            </a:r>
            <a:r>
              <a:rPr lang="fi-FI" dirty="0" err="1"/>
              <a:t>hours</a:t>
            </a:r>
            <a:r>
              <a:rPr lang="fi-FI" dirty="0"/>
              <a:t> </a:t>
            </a:r>
            <a:r>
              <a:rPr lang="fi-FI" dirty="0" err="1"/>
              <a:t>depend</a:t>
            </a:r>
            <a:r>
              <a:rPr lang="fi-FI" dirty="0"/>
              <a:t> </a:t>
            </a:r>
            <a:r>
              <a:rPr lang="fi-FI" dirty="0" err="1"/>
              <a:t>credibly</a:t>
            </a:r>
            <a:r>
              <a:rPr lang="fi-FI" dirty="0"/>
              <a:t> on </a:t>
            </a:r>
            <a:r>
              <a:rPr lang="fi-FI" dirty="0" err="1"/>
              <a:t>the</a:t>
            </a:r>
            <a:r>
              <a:rPr lang="fi-FI" dirty="0"/>
              <a:t> </a:t>
            </a:r>
            <a:r>
              <a:rPr lang="fi-FI" dirty="0" err="1"/>
              <a:t>non-labor</a:t>
            </a:r>
            <a:r>
              <a:rPr lang="fi-FI" dirty="0"/>
              <a:t> </a:t>
            </a:r>
            <a:r>
              <a:rPr lang="fi-FI" dirty="0" err="1"/>
              <a:t>income</a:t>
            </a:r>
            <a:endParaRPr lang="fi-FI" dirty="0"/>
          </a:p>
          <a:p>
            <a:pPr marL="669700" lvl="2" indent="-285729"/>
            <a:r>
              <a:rPr lang="fi-FI" dirty="0"/>
              <a:t> for </a:t>
            </a:r>
            <a:r>
              <a:rPr lang="fi-FI" dirty="0" err="1"/>
              <a:t>obvious</a:t>
            </a:r>
            <a:r>
              <a:rPr lang="fi-FI" dirty="0"/>
              <a:t> </a:t>
            </a:r>
            <a:r>
              <a:rPr lang="fi-FI" dirty="0" err="1"/>
              <a:t>reason</a:t>
            </a:r>
            <a:r>
              <a:rPr lang="fi-FI" dirty="0"/>
              <a:t>, </a:t>
            </a:r>
            <a:r>
              <a:rPr lang="fi-FI" dirty="0" err="1"/>
              <a:t>we</a:t>
            </a:r>
            <a:r>
              <a:rPr lang="fi-FI" dirty="0"/>
              <a:t> </a:t>
            </a:r>
            <a:r>
              <a:rPr lang="fi-FI" dirty="0" err="1"/>
              <a:t>have</a:t>
            </a:r>
            <a:r>
              <a:rPr lang="fi-FI" dirty="0"/>
              <a:t> </a:t>
            </a:r>
            <a:r>
              <a:rPr lang="fi-FI" dirty="0" err="1"/>
              <a:t>not</a:t>
            </a:r>
            <a:r>
              <a:rPr lang="fi-FI" dirty="0"/>
              <a:t> </a:t>
            </a:r>
            <a:r>
              <a:rPr lang="fi-FI" dirty="0" err="1"/>
              <a:t>seen</a:t>
            </a:r>
            <a:r>
              <a:rPr lang="fi-FI" dirty="0"/>
              <a:t> </a:t>
            </a:r>
            <a:r>
              <a:rPr lang="fi-FI" dirty="0" err="1"/>
              <a:t>such</a:t>
            </a:r>
            <a:r>
              <a:rPr lang="fi-FI" dirty="0"/>
              <a:t> an </a:t>
            </a:r>
            <a:r>
              <a:rPr lang="fi-FI" dirty="0" err="1"/>
              <a:t>experiment</a:t>
            </a:r>
            <a:r>
              <a:rPr lang="fi-FI" dirty="0"/>
              <a:t> </a:t>
            </a:r>
            <a:r>
              <a:rPr lang="fi-FI" dirty="0" err="1"/>
              <a:t>thus</a:t>
            </a:r>
            <a:r>
              <a:rPr lang="fi-FI" dirty="0"/>
              <a:t> </a:t>
            </a:r>
            <a:r>
              <a:rPr lang="fi-FI" dirty="0" err="1"/>
              <a:t>far</a:t>
            </a:r>
            <a:endParaRPr lang="fi-FI" dirty="0"/>
          </a:p>
          <a:p>
            <a:pPr marL="285728" indent="-285729"/>
            <a:r>
              <a:rPr lang="fi-FI" b="0" i="1" dirty="0"/>
              <a:t>Natural </a:t>
            </a:r>
            <a:r>
              <a:rPr lang="fi-FI" b="0" i="1" dirty="0" err="1"/>
              <a:t>experiment</a:t>
            </a:r>
            <a:r>
              <a:rPr lang="fi-FI" b="0" i="1" dirty="0"/>
              <a:t>, </a:t>
            </a:r>
            <a:r>
              <a:rPr lang="fi-FI" b="0" i="1" dirty="0" err="1"/>
              <a:t>quasi-experiment</a:t>
            </a:r>
            <a:endParaRPr lang="fi-FI" b="0" dirty="0"/>
          </a:p>
          <a:p>
            <a:pPr marL="483715" lvl="1" indent="-285729"/>
            <a:r>
              <a:rPr lang="fi-FI" dirty="0"/>
              <a:t> a </a:t>
            </a:r>
            <a:r>
              <a:rPr lang="fi-FI" dirty="0" err="1"/>
              <a:t>real</a:t>
            </a:r>
            <a:r>
              <a:rPr lang="fi-FI" dirty="0"/>
              <a:t> life </a:t>
            </a:r>
            <a:r>
              <a:rPr lang="fi-FI" dirty="0" err="1"/>
              <a:t>situation</a:t>
            </a:r>
            <a:r>
              <a:rPr lang="fi-FI" dirty="0"/>
              <a:t> </a:t>
            </a:r>
            <a:r>
              <a:rPr lang="fi-FI" dirty="0" err="1"/>
              <a:t>that</a:t>
            </a:r>
            <a:r>
              <a:rPr lang="fi-FI" dirty="0"/>
              <a:t> </a:t>
            </a:r>
            <a:r>
              <a:rPr lang="fi-FI" dirty="0" err="1"/>
              <a:t>resembles</a:t>
            </a:r>
            <a:r>
              <a:rPr lang="fi-FI" dirty="0"/>
              <a:t> a </a:t>
            </a:r>
            <a:r>
              <a:rPr lang="fi-FI" dirty="0" err="1"/>
              <a:t>natural</a:t>
            </a:r>
            <a:r>
              <a:rPr lang="fi-FI" dirty="0"/>
              <a:t> </a:t>
            </a:r>
            <a:r>
              <a:rPr lang="fi-FI" dirty="0" err="1"/>
              <a:t>experiment</a:t>
            </a:r>
            <a:endParaRPr lang="fi-FI" dirty="0"/>
          </a:p>
          <a:p>
            <a:pPr marL="483715" lvl="1" indent="-285729"/>
            <a:r>
              <a:rPr lang="fi-FI" dirty="0" err="1"/>
              <a:t>credibility</a:t>
            </a:r>
            <a:r>
              <a:rPr lang="fi-FI" dirty="0"/>
              <a:t> </a:t>
            </a:r>
            <a:r>
              <a:rPr lang="fi-FI" dirty="0" err="1"/>
              <a:t>revolution</a:t>
            </a:r>
            <a:r>
              <a:rPr lang="fi-FI" dirty="0"/>
              <a:t> in </a:t>
            </a:r>
            <a:r>
              <a:rPr lang="fi-FI" dirty="0" err="1"/>
              <a:t>empirical</a:t>
            </a:r>
            <a:r>
              <a:rPr lang="fi-FI" dirty="0"/>
              <a:t> </a:t>
            </a:r>
            <a:r>
              <a:rPr lang="fi-FI" dirty="0" err="1"/>
              <a:t>economics</a:t>
            </a:r>
            <a:r>
              <a:rPr lang="fi-FI" dirty="0"/>
              <a:t> </a:t>
            </a:r>
            <a:r>
              <a:rPr lang="fi-FI" sz="667" dirty="0"/>
              <a:t>(</a:t>
            </a:r>
            <a:r>
              <a:rPr lang="fi-FI" sz="667" dirty="0" err="1"/>
              <a:t>see</a:t>
            </a:r>
            <a:r>
              <a:rPr lang="fi-FI" sz="667" dirty="0"/>
              <a:t> </a:t>
            </a:r>
            <a:r>
              <a:rPr lang="fi-FI" sz="667" dirty="0" err="1"/>
              <a:t>e.g</a:t>
            </a:r>
            <a:r>
              <a:rPr lang="fi-FI" sz="667" dirty="0"/>
              <a:t>..  </a:t>
            </a:r>
            <a:r>
              <a:rPr lang="fi-FI" sz="667" dirty="0">
                <a:solidFill>
                  <a:schemeClr val="accent1"/>
                </a:solidFill>
                <a:hlinkClick r:id="rId3">
                  <a:extLst>
                    <a:ext uri="{A12FA001-AC4F-418D-AE19-62706E023703}">
                      <ahyp:hlinkClr xmlns:ahyp="http://schemas.microsoft.com/office/drawing/2018/hyperlinkcolor" val="tx"/>
                    </a:ext>
                  </a:extLst>
                </a:hlinkClick>
              </a:rPr>
              <a:t>https://www.aeaweb.org/articles?id=10.1257/jep.24.2.3</a:t>
            </a:r>
            <a:r>
              <a:rPr lang="fi-FI" sz="667" dirty="0"/>
              <a:t>)</a:t>
            </a:r>
          </a:p>
        </p:txBody>
      </p:sp>
    </p:spTree>
    <p:extLst>
      <p:ext uri="{BB962C8B-B14F-4D97-AF65-F5344CB8AC3E}">
        <p14:creationId xmlns:p14="http://schemas.microsoft.com/office/powerpoint/2010/main" val="123770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a:t>An </a:t>
            </a:r>
            <a:r>
              <a:rPr lang="fi-FI" dirty="0" err="1"/>
              <a:t>example</a:t>
            </a:r>
            <a:r>
              <a:rPr lang="fi-FI" dirty="0"/>
              <a:t> of a </a:t>
            </a:r>
            <a:r>
              <a:rPr lang="fi-FI" dirty="0" err="1"/>
              <a:t>natural</a:t>
            </a:r>
            <a:r>
              <a:rPr lang="fi-FI" dirty="0"/>
              <a:t> </a:t>
            </a:r>
            <a:r>
              <a:rPr lang="fi-FI" dirty="0" err="1"/>
              <a:t>experiment</a:t>
            </a:r>
            <a:r>
              <a:rPr lang="fi-FI" dirty="0"/>
              <a:t>: </a:t>
            </a:r>
            <a:r>
              <a:rPr lang="fi-FI" dirty="0" err="1"/>
              <a:t>lottery</a:t>
            </a:r>
            <a:r>
              <a:rPr lang="fi-FI" dirty="0"/>
              <a:t> </a:t>
            </a:r>
            <a:r>
              <a:rPr lang="fi-FI" dirty="0" err="1"/>
              <a:t>winners</a:t>
            </a:r>
            <a:endParaRPr lang="fi-FI" dirty="0"/>
          </a:p>
        </p:txBody>
      </p:sp>
      <p:sp>
        <p:nvSpPr>
          <p:cNvPr id="3" name="Content Placeholder 2"/>
          <p:cNvSpPr>
            <a:spLocks noGrp="1"/>
          </p:cNvSpPr>
          <p:nvPr>
            <p:ph sz="quarter" idx="14"/>
          </p:nvPr>
        </p:nvSpPr>
        <p:spPr/>
        <p:txBody>
          <a:bodyPr/>
          <a:lstStyle/>
          <a:p>
            <a:pPr marL="285729" indent="-285729"/>
            <a:r>
              <a:rPr lang="fi-FI" dirty="0" err="1"/>
              <a:t>Treatment</a:t>
            </a:r>
            <a:r>
              <a:rPr lang="fi-FI" dirty="0"/>
              <a:t> </a:t>
            </a:r>
            <a:r>
              <a:rPr lang="fi-FI" dirty="0" err="1"/>
              <a:t>group</a:t>
            </a:r>
            <a:endParaRPr lang="fi-FI" dirty="0"/>
          </a:p>
          <a:p>
            <a:pPr marL="483715" lvl="1" indent="-285729"/>
            <a:r>
              <a:rPr lang="fi-FI" dirty="0" err="1"/>
              <a:t>Ca</a:t>
            </a:r>
            <a:r>
              <a:rPr lang="fi-FI" dirty="0"/>
              <a:t>. 200 000 </a:t>
            </a:r>
            <a:r>
              <a:rPr lang="fi-FI" dirty="0" err="1"/>
              <a:t>Swedes</a:t>
            </a:r>
            <a:r>
              <a:rPr lang="fi-FI" dirty="0"/>
              <a:t> </a:t>
            </a:r>
            <a:r>
              <a:rPr lang="fi-FI" dirty="0" err="1"/>
              <a:t>that</a:t>
            </a:r>
            <a:r>
              <a:rPr lang="fi-FI" dirty="0"/>
              <a:t> </a:t>
            </a:r>
            <a:r>
              <a:rPr lang="fi-FI" dirty="0" err="1"/>
              <a:t>participated</a:t>
            </a:r>
            <a:r>
              <a:rPr lang="fi-FI" dirty="0"/>
              <a:t> in </a:t>
            </a:r>
            <a:r>
              <a:rPr lang="fi-FI" dirty="0" err="1"/>
              <a:t>official</a:t>
            </a:r>
            <a:r>
              <a:rPr lang="fi-FI" dirty="0"/>
              <a:t> </a:t>
            </a:r>
            <a:r>
              <a:rPr lang="fi-FI" dirty="0" err="1"/>
              <a:t>lotteries</a:t>
            </a:r>
            <a:r>
              <a:rPr lang="fi-FI" dirty="0"/>
              <a:t> in 1980’s and 1990’s. 1 470 </a:t>
            </a:r>
            <a:r>
              <a:rPr lang="fi-FI" dirty="0" err="1"/>
              <a:t>winners</a:t>
            </a:r>
            <a:r>
              <a:rPr lang="fi-FI" dirty="0"/>
              <a:t> of </a:t>
            </a:r>
            <a:r>
              <a:rPr lang="fi-FI" dirty="0" err="1"/>
              <a:t>more</a:t>
            </a:r>
            <a:r>
              <a:rPr lang="fi-FI" dirty="0"/>
              <a:t> </a:t>
            </a:r>
            <a:r>
              <a:rPr lang="fi-FI" dirty="0" err="1"/>
              <a:t>than</a:t>
            </a:r>
            <a:r>
              <a:rPr lang="fi-FI" dirty="0"/>
              <a:t> 1M SEK.</a:t>
            </a:r>
          </a:p>
          <a:p>
            <a:pPr marL="285729" indent="-285729"/>
            <a:r>
              <a:rPr lang="fi-FI" dirty="0"/>
              <a:t>Control </a:t>
            </a:r>
            <a:r>
              <a:rPr lang="fi-FI" dirty="0" err="1"/>
              <a:t>group</a:t>
            </a:r>
            <a:endParaRPr lang="fi-FI" dirty="0"/>
          </a:p>
          <a:p>
            <a:pPr marL="483715" lvl="1" indent="-285729"/>
            <a:r>
              <a:rPr lang="fi-FI" i="1" dirty="0" err="1"/>
              <a:t>those</a:t>
            </a:r>
            <a:r>
              <a:rPr lang="fi-FI" i="1" dirty="0"/>
              <a:t> </a:t>
            </a:r>
            <a:r>
              <a:rPr lang="fi-FI" i="1" dirty="0" err="1"/>
              <a:t>who</a:t>
            </a:r>
            <a:r>
              <a:rPr lang="fi-FI" i="1" dirty="0"/>
              <a:t> </a:t>
            </a:r>
            <a:r>
              <a:rPr lang="fi-FI" i="1" dirty="0" err="1"/>
              <a:t>participated</a:t>
            </a:r>
            <a:r>
              <a:rPr lang="fi-FI" i="1" dirty="0"/>
              <a:t> </a:t>
            </a:r>
            <a:r>
              <a:rPr lang="fi-FI" i="1" dirty="0" err="1"/>
              <a:t>but</a:t>
            </a:r>
            <a:r>
              <a:rPr lang="fi-FI" i="1" dirty="0"/>
              <a:t> </a:t>
            </a:r>
            <a:r>
              <a:rPr lang="fi-FI" i="1" dirty="0" err="1"/>
              <a:t>did</a:t>
            </a:r>
            <a:r>
              <a:rPr lang="fi-FI" i="1" dirty="0"/>
              <a:t> </a:t>
            </a:r>
            <a:r>
              <a:rPr lang="fi-FI" i="1" dirty="0" err="1"/>
              <a:t>not</a:t>
            </a:r>
            <a:r>
              <a:rPr lang="fi-FI" i="1" dirty="0"/>
              <a:t> </a:t>
            </a:r>
            <a:r>
              <a:rPr lang="fi-FI" i="1" dirty="0" err="1"/>
              <a:t>win</a:t>
            </a:r>
            <a:endParaRPr lang="fi-FI" dirty="0"/>
          </a:p>
          <a:p>
            <a:pPr marL="669700" lvl="2" indent="-285729"/>
            <a:r>
              <a:rPr lang="fi-FI" dirty="0"/>
              <a:t> </a:t>
            </a:r>
            <a:r>
              <a:rPr lang="fi-FI" dirty="0" err="1"/>
              <a:t>not</a:t>
            </a:r>
            <a:r>
              <a:rPr lang="fi-FI" dirty="0"/>
              <a:t> </a:t>
            </a:r>
            <a:r>
              <a:rPr lang="fi-FI" dirty="0" err="1"/>
              <a:t>credible</a:t>
            </a:r>
            <a:r>
              <a:rPr lang="fi-FI" dirty="0"/>
              <a:t> to </a:t>
            </a:r>
            <a:r>
              <a:rPr lang="fi-FI" dirty="0" err="1"/>
              <a:t>compare</a:t>
            </a:r>
            <a:r>
              <a:rPr lang="fi-FI" dirty="0"/>
              <a:t> </a:t>
            </a:r>
            <a:r>
              <a:rPr lang="fi-FI" dirty="0" err="1"/>
              <a:t>winners</a:t>
            </a:r>
            <a:r>
              <a:rPr lang="fi-FI" dirty="0"/>
              <a:t> to general </a:t>
            </a:r>
            <a:r>
              <a:rPr lang="fi-FI" dirty="0" err="1"/>
              <a:t>population</a:t>
            </a:r>
            <a:r>
              <a:rPr lang="fi-FI" dirty="0"/>
              <a:t> (</a:t>
            </a:r>
            <a:r>
              <a:rPr lang="fi-FI" dirty="0" err="1"/>
              <a:t>why</a:t>
            </a:r>
            <a:r>
              <a:rPr lang="fi-FI" dirty="0"/>
              <a:t>?)</a:t>
            </a:r>
          </a:p>
          <a:p>
            <a:pPr marL="285729" indent="-285729"/>
            <a:r>
              <a:rPr lang="fi-FI" dirty="0"/>
              <a:t>Data</a:t>
            </a:r>
          </a:p>
          <a:p>
            <a:pPr marL="483715" lvl="1" indent="-285729"/>
            <a:r>
              <a:rPr lang="fi-FI" dirty="0" err="1"/>
              <a:t>anonymized</a:t>
            </a:r>
            <a:r>
              <a:rPr lang="fi-FI" dirty="0"/>
              <a:t> </a:t>
            </a:r>
            <a:r>
              <a:rPr lang="fi-FI" dirty="0" err="1"/>
              <a:t>register</a:t>
            </a:r>
            <a:r>
              <a:rPr lang="fi-FI" dirty="0"/>
              <a:t> data on </a:t>
            </a:r>
            <a:r>
              <a:rPr lang="fi-FI" dirty="0" err="1"/>
              <a:t>winners</a:t>
            </a:r>
            <a:r>
              <a:rPr lang="fi-FI" dirty="0"/>
              <a:t> </a:t>
            </a:r>
            <a:r>
              <a:rPr lang="fi-FI" dirty="0" err="1"/>
              <a:t>from</a:t>
            </a:r>
            <a:r>
              <a:rPr lang="fi-FI" dirty="0"/>
              <a:t> </a:t>
            </a:r>
            <a:r>
              <a:rPr lang="fi-FI" dirty="0" err="1"/>
              <a:t>tax</a:t>
            </a:r>
            <a:r>
              <a:rPr lang="fi-FI" dirty="0"/>
              <a:t> </a:t>
            </a:r>
            <a:r>
              <a:rPr lang="fi-FI" dirty="0" err="1"/>
              <a:t>authorities</a:t>
            </a:r>
            <a:r>
              <a:rPr lang="fi-FI" dirty="0"/>
              <a:t>, data </a:t>
            </a:r>
            <a:r>
              <a:rPr lang="fi-FI" dirty="0" err="1"/>
              <a:t>from</a:t>
            </a:r>
            <a:r>
              <a:rPr lang="fi-FI" dirty="0"/>
              <a:t> </a:t>
            </a:r>
            <a:r>
              <a:rPr lang="fi-FI" dirty="0" err="1"/>
              <a:t>occupational</a:t>
            </a:r>
            <a:r>
              <a:rPr lang="fi-FI" dirty="0"/>
              <a:t> </a:t>
            </a:r>
            <a:r>
              <a:rPr lang="fi-FI" dirty="0" err="1"/>
              <a:t>sources</a:t>
            </a:r>
            <a:r>
              <a:rPr lang="fi-FI" dirty="0"/>
              <a:t> etc.</a:t>
            </a:r>
          </a:p>
          <a:p>
            <a:pPr marL="669700" lvl="2" indent="-285729"/>
            <a:r>
              <a:rPr lang="fi-FI" dirty="0"/>
              <a:t> </a:t>
            </a:r>
            <a:r>
              <a:rPr lang="fi-FI" dirty="0" err="1"/>
              <a:t>similar</a:t>
            </a:r>
            <a:r>
              <a:rPr lang="fi-FI" dirty="0"/>
              <a:t> data </a:t>
            </a:r>
            <a:r>
              <a:rPr lang="fi-FI" dirty="0" err="1"/>
              <a:t>available</a:t>
            </a:r>
            <a:r>
              <a:rPr lang="fi-FI" dirty="0"/>
              <a:t> in Finland (</a:t>
            </a:r>
            <a:r>
              <a:rPr lang="fi-FI" dirty="0" err="1"/>
              <a:t>not</a:t>
            </a:r>
            <a:r>
              <a:rPr lang="fi-FI" dirty="0"/>
              <a:t> </a:t>
            </a:r>
            <a:r>
              <a:rPr lang="fi-FI" dirty="0" err="1"/>
              <a:t>similar</a:t>
            </a:r>
            <a:r>
              <a:rPr lang="fi-FI" dirty="0"/>
              <a:t> </a:t>
            </a:r>
            <a:r>
              <a:rPr lang="fi-FI" dirty="0" err="1"/>
              <a:t>lottery</a:t>
            </a:r>
            <a:r>
              <a:rPr lang="fi-FI" dirty="0"/>
              <a:t> </a:t>
            </a:r>
            <a:r>
              <a:rPr lang="fi-FI" dirty="0" err="1"/>
              <a:t>though</a:t>
            </a:r>
            <a:r>
              <a:rPr lang="fi-FI" dirty="0"/>
              <a:t>)</a:t>
            </a:r>
          </a:p>
          <a:p>
            <a:pPr marL="483715" lvl="1" indent="-285729"/>
            <a:r>
              <a:rPr lang="fi-FI" dirty="0" err="1"/>
              <a:t>possible</a:t>
            </a:r>
            <a:r>
              <a:rPr lang="fi-FI" dirty="0"/>
              <a:t> to </a:t>
            </a:r>
            <a:r>
              <a:rPr lang="fi-FI" dirty="0" err="1"/>
              <a:t>observe</a:t>
            </a:r>
            <a:r>
              <a:rPr lang="fi-FI" dirty="0"/>
              <a:t> </a:t>
            </a:r>
            <a:r>
              <a:rPr lang="fi-FI" dirty="0" err="1"/>
              <a:t>individuals</a:t>
            </a:r>
            <a:r>
              <a:rPr lang="fi-FI" dirty="0"/>
              <a:t> </a:t>
            </a:r>
            <a:r>
              <a:rPr lang="fi-FI" dirty="0" err="1"/>
              <a:t>also</a:t>
            </a:r>
            <a:r>
              <a:rPr lang="fi-FI" dirty="0"/>
              <a:t> </a:t>
            </a:r>
            <a:r>
              <a:rPr lang="fi-FI" dirty="0" err="1"/>
              <a:t>over</a:t>
            </a:r>
            <a:r>
              <a:rPr lang="fi-FI" dirty="0"/>
              <a:t> </a:t>
            </a:r>
            <a:r>
              <a:rPr lang="fi-FI" dirty="0" err="1"/>
              <a:t>time</a:t>
            </a:r>
            <a:endParaRPr lang="fi-FI" dirty="0"/>
          </a:p>
        </p:txBody>
      </p:sp>
      <p:sp>
        <p:nvSpPr>
          <p:cNvPr id="4" name="Rectangle 3"/>
          <p:cNvSpPr/>
          <p:nvPr/>
        </p:nvSpPr>
        <p:spPr>
          <a:xfrm>
            <a:off x="3753060" y="5734975"/>
            <a:ext cx="4801504" cy="553998"/>
          </a:xfrm>
          <a:prstGeom prst="rect">
            <a:avLst/>
          </a:prstGeom>
        </p:spPr>
        <p:txBody>
          <a:bodyPr wrap="square">
            <a:spAutoFit/>
          </a:bodyPr>
          <a:lstStyle/>
          <a:p>
            <a:r>
              <a:rPr lang="fi-FI" sz="1000" dirty="0" err="1"/>
              <a:t>Source</a:t>
            </a:r>
            <a:r>
              <a:rPr lang="fi-FI" sz="1000" dirty="0"/>
              <a:t>: </a:t>
            </a:r>
            <a:r>
              <a:rPr lang="fi-FI" sz="1000" dirty="0" err="1"/>
              <a:t>Cesarini</a:t>
            </a:r>
            <a:r>
              <a:rPr lang="fi-FI" sz="1000" dirty="0"/>
              <a:t>, Lindqvist, </a:t>
            </a:r>
            <a:r>
              <a:rPr lang="fi-FI" sz="1000" dirty="0" err="1"/>
              <a:t>Notowidigdo</a:t>
            </a:r>
            <a:r>
              <a:rPr lang="fi-FI" sz="1000" dirty="0"/>
              <a:t>, </a:t>
            </a:r>
            <a:r>
              <a:rPr lang="fi-FI" sz="1000" dirty="0" err="1"/>
              <a:t>Östling</a:t>
            </a:r>
            <a:r>
              <a:rPr lang="fi-FI" sz="1000" dirty="0"/>
              <a:t> (2017): </a:t>
            </a:r>
            <a:r>
              <a:rPr lang="fi-FI" sz="1000" dirty="0" err="1"/>
              <a:t>The</a:t>
            </a:r>
            <a:r>
              <a:rPr lang="fi-FI" sz="1000" dirty="0"/>
              <a:t> </a:t>
            </a:r>
            <a:r>
              <a:rPr lang="fi-FI" sz="1000" dirty="0" err="1"/>
              <a:t>Effect</a:t>
            </a:r>
            <a:r>
              <a:rPr lang="fi-FI" sz="1000" dirty="0"/>
              <a:t> of </a:t>
            </a:r>
            <a:r>
              <a:rPr lang="fi-FI" sz="1000" dirty="0" err="1"/>
              <a:t>Wealth</a:t>
            </a:r>
            <a:r>
              <a:rPr lang="fi-FI" sz="1000" dirty="0"/>
              <a:t> on </a:t>
            </a:r>
            <a:r>
              <a:rPr lang="fi-FI" sz="1000" dirty="0" err="1"/>
              <a:t>Individual</a:t>
            </a:r>
            <a:r>
              <a:rPr lang="fi-FI" sz="1000" dirty="0"/>
              <a:t> and </a:t>
            </a:r>
            <a:r>
              <a:rPr lang="fi-FI" sz="1000" dirty="0" err="1"/>
              <a:t>Household</a:t>
            </a:r>
            <a:r>
              <a:rPr lang="fi-FI" sz="1000" dirty="0"/>
              <a:t> </a:t>
            </a:r>
            <a:r>
              <a:rPr lang="fi-FI" sz="1000" dirty="0" err="1"/>
              <a:t>Labor</a:t>
            </a:r>
            <a:r>
              <a:rPr lang="fi-FI" sz="1000" dirty="0"/>
              <a:t> Supply: </a:t>
            </a:r>
            <a:r>
              <a:rPr lang="fi-FI" sz="1000" dirty="0" err="1"/>
              <a:t>Evidence</a:t>
            </a:r>
            <a:r>
              <a:rPr lang="fi-FI" sz="1000" dirty="0"/>
              <a:t> </a:t>
            </a:r>
            <a:r>
              <a:rPr lang="fi-FI" sz="1000" dirty="0" err="1"/>
              <a:t>from</a:t>
            </a:r>
            <a:r>
              <a:rPr lang="fi-FI" sz="1000" dirty="0"/>
              <a:t> </a:t>
            </a:r>
            <a:r>
              <a:rPr lang="fi-FI" sz="1000" dirty="0" err="1"/>
              <a:t>Swedish</a:t>
            </a:r>
            <a:r>
              <a:rPr lang="fi-FI" sz="1000" dirty="0"/>
              <a:t> </a:t>
            </a:r>
            <a:r>
              <a:rPr lang="fi-FI" sz="1000" dirty="0" err="1"/>
              <a:t>Lotteries</a:t>
            </a:r>
            <a:r>
              <a:rPr lang="fi-FI" sz="1000" dirty="0"/>
              <a:t>. </a:t>
            </a:r>
            <a:r>
              <a:rPr lang="fi-FI" sz="1000" i="1" dirty="0"/>
              <a:t>American </a:t>
            </a:r>
            <a:r>
              <a:rPr lang="fi-FI" sz="1000" i="1" dirty="0" err="1"/>
              <a:t>Economic</a:t>
            </a:r>
            <a:r>
              <a:rPr lang="fi-FI" sz="1000" i="1" dirty="0"/>
              <a:t> </a:t>
            </a:r>
            <a:r>
              <a:rPr lang="fi-FI" sz="1000" i="1" dirty="0" err="1"/>
              <a:t>Review</a:t>
            </a:r>
            <a:r>
              <a:rPr lang="fi-FI" sz="1000" dirty="0"/>
              <a:t>, 107 (12): 3917-46. </a:t>
            </a:r>
            <a:r>
              <a:rPr lang="fi-FI" sz="334" dirty="0">
                <a:solidFill>
                  <a:schemeClr val="accent1"/>
                </a:solidFill>
                <a:hlinkClick r:id="rId2">
                  <a:extLst>
                    <a:ext uri="{A12FA001-AC4F-418D-AE19-62706E023703}">
                      <ahyp:hlinkClr xmlns:ahyp="http://schemas.microsoft.com/office/drawing/2018/hyperlinkcolor" val="tx"/>
                    </a:ext>
                  </a:extLst>
                </a:hlinkClick>
              </a:rPr>
              <a:t>http://faculty.wcas.northwestern.edu/noto/research/CLNO%20Labor%20Supply.pdf</a:t>
            </a:r>
            <a:r>
              <a:rPr lang="fi-FI" sz="334" dirty="0">
                <a:solidFill>
                  <a:schemeClr val="accent1"/>
                </a:solidFill>
              </a:rPr>
              <a:t> </a:t>
            </a:r>
            <a:endParaRPr lang="fi-FI" sz="917" dirty="0">
              <a:solidFill>
                <a:schemeClr val="accent1"/>
              </a:solidFill>
            </a:endParaRPr>
          </a:p>
        </p:txBody>
      </p:sp>
    </p:spTree>
    <p:extLst>
      <p:ext uri="{BB962C8B-B14F-4D97-AF65-F5344CB8AC3E}">
        <p14:creationId xmlns:p14="http://schemas.microsoft.com/office/powerpoint/2010/main" val="21565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Winning</a:t>
            </a:r>
            <a:r>
              <a:rPr lang="fi-FI" dirty="0"/>
              <a:t> </a:t>
            </a:r>
            <a:r>
              <a:rPr lang="fi-FI" dirty="0" err="1"/>
              <a:t>reduces</a:t>
            </a:r>
            <a:r>
              <a:rPr lang="fi-FI" dirty="0"/>
              <a:t> </a:t>
            </a:r>
            <a:r>
              <a:rPr lang="fi-FI" dirty="0" err="1"/>
              <a:t>wage</a:t>
            </a:r>
            <a:r>
              <a:rPr lang="fi-FI" dirty="0"/>
              <a:t> </a:t>
            </a:r>
            <a:r>
              <a:rPr lang="fi-FI" dirty="0" err="1"/>
              <a:t>income</a:t>
            </a:r>
            <a:r>
              <a:rPr lang="fi-FI" dirty="0"/>
              <a:t> (</a:t>
            </a:r>
            <a:r>
              <a:rPr lang="fi-FI" dirty="0" err="1"/>
              <a:t>by</a:t>
            </a:r>
            <a:r>
              <a:rPr lang="fi-FI" dirty="0"/>
              <a:t> a </a:t>
            </a:r>
            <a:r>
              <a:rPr lang="fi-FI" dirty="0" err="1"/>
              <a:t>bit</a:t>
            </a:r>
            <a:r>
              <a:rPr lang="fi-FI" dirty="0"/>
              <a:t>)</a:t>
            </a:r>
          </a:p>
        </p:txBody>
      </p:sp>
      <p:pic>
        <p:nvPicPr>
          <p:cNvPr id="9" name="Picture 8"/>
          <p:cNvPicPr>
            <a:picLocks noChangeAspect="1"/>
          </p:cNvPicPr>
          <p:nvPr/>
        </p:nvPicPr>
        <p:blipFill>
          <a:blip r:embed="rId2"/>
          <a:stretch>
            <a:fillRect/>
          </a:stretch>
        </p:blipFill>
        <p:spPr>
          <a:xfrm>
            <a:off x="1835523" y="1560914"/>
            <a:ext cx="5476312" cy="3829839"/>
          </a:xfrm>
          <a:prstGeom prst="rect">
            <a:avLst/>
          </a:prstGeom>
        </p:spPr>
      </p:pic>
      <p:sp>
        <p:nvSpPr>
          <p:cNvPr id="10" name="Rectangle 9"/>
          <p:cNvSpPr/>
          <p:nvPr/>
        </p:nvSpPr>
        <p:spPr>
          <a:xfrm>
            <a:off x="2507662" y="1346890"/>
            <a:ext cx="3488684" cy="451534"/>
          </a:xfrm>
          <a:prstGeom prst="rect">
            <a:avLst/>
          </a:prstGeom>
        </p:spPr>
        <p:txBody>
          <a:bodyPr wrap="square">
            <a:spAutoFit/>
          </a:bodyPr>
          <a:lstStyle/>
          <a:p>
            <a:r>
              <a:rPr lang="en-GB" sz="1167" dirty="0">
                <a:solidFill>
                  <a:schemeClr val="accent1"/>
                </a:solidFill>
              </a:rPr>
              <a:t>Equal earnings for winners and non-winners before the winnings</a:t>
            </a:r>
            <a:endParaRPr lang="en-GB" sz="1000" dirty="0">
              <a:solidFill>
                <a:schemeClr val="accent1"/>
              </a:solidFill>
            </a:endParaRPr>
          </a:p>
        </p:txBody>
      </p:sp>
      <p:sp>
        <p:nvSpPr>
          <p:cNvPr id="12" name="Rectangle 11"/>
          <p:cNvSpPr/>
          <p:nvPr/>
        </p:nvSpPr>
        <p:spPr>
          <a:xfrm>
            <a:off x="3753060" y="5725644"/>
            <a:ext cx="4801504" cy="553998"/>
          </a:xfrm>
          <a:prstGeom prst="rect">
            <a:avLst/>
          </a:prstGeom>
        </p:spPr>
        <p:txBody>
          <a:bodyPr wrap="square">
            <a:spAutoFit/>
          </a:bodyPr>
          <a:lstStyle/>
          <a:p>
            <a:r>
              <a:rPr lang="fi-FI" sz="1000" dirty="0" err="1"/>
              <a:t>Source</a:t>
            </a:r>
            <a:r>
              <a:rPr lang="fi-FI" sz="1000" dirty="0"/>
              <a:t>: </a:t>
            </a:r>
            <a:r>
              <a:rPr lang="fi-FI" sz="1000" dirty="0" err="1"/>
              <a:t>Cesarini</a:t>
            </a:r>
            <a:r>
              <a:rPr lang="fi-FI" sz="1000" dirty="0"/>
              <a:t>, Lindqvist, </a:t>
            </a:r>
            <a:r>
              <a:rPr lang="fi-FI" sz="1000" dirty="0" err="1"/>
              <a:t>Notowidigdo</a:t>
            </a:r>
            <a:r>
              <a:rPr lang="fi-FI" sz="1000" dirty="0"/>
              <a:t>, </a:t>
            </a:r>
            <a:r>
              <a:rPr lang="fi-FI" sz="1000" dirty="0" err="1"/>
              <a:t>Östling</a:t>
            </a:r>
            <a:r>
              <a:rPr lang="fi-FI" sz="1000" dirty="0"/>
              <a:t> (2017): </a:t>
            </a:r>
            <a:r>
              <a:rPr lang="fi-FI" sz="1000" dirty="0" err="1"/>
              <a:t>The</a:t>
            </a:r>
            <a:r>
              <a:rPr lang="fi-FI" sz="1000" dirty="0"/>
              <a:t> </a:t>
            </a:r>
            <a:r>
              <a:rPr lang="fi-FI" sz="1000" dirty="0" err="1"/>
              <a:t>Effect</a:t>
            </a:r>
            <a:r>
              <a:rPr lang="fi-FI" sz="1000" dirty="0"/>
              <a:t> of </a:t>
            </a:r>
            <a:r>
              <a:rPr lang="fi-FI" sz="1000" dirty="0" err="1"/>
              <a:t>Wealth</a:t>
            </a:r>
            <a:r>
              <a:rPr lang="fi-FI" sz="1000" dirty="0"/>
              <a:t> on </a:t>
            </a:r>
            <a:r>
              <a:rPr lang="fi-FI" sz="1000" dirty="0" err="1"/>
              <a:t>Individual</a:t>
            </a:r>
            <a:r>
              <a:rPr lang="fi-FI" sz="1000" dirty="0"/>
              <a:t> and </a:t>
            </a:r>
            <a:r>
              <a:rPr lang="fi-FI" sz="1000" dirty="0" err="1"/>
              <a:t>Household</a:t>
            </a:r>
            <a:r>
              <a:rPr lang="fi-FI" sz="1000" dirty="0"/>
              <a:t> </a:t>
            </a:r>
            <a:r>
              <a:rPr lang="fi-FI" sz="1000" dirty="0" err="1"/>
              <a:t>Labor</a:t>
            </a:r>
            <a:r>
              <a:rPr lang="fi-FI" sz="1000" dirty="0"/>
              <a:t> Supply: </a:t>
            </a:r>
            <a:r>
              <a:rPr lang="fi-FI" sz="1000" dirty="0" err="1"/>
              <a:t>Evidence</a:t>
            </a:r>
            <a:r>
              <a:rPr lang="fi-FI" sz="1000" dirty="0"/>
              <a:t> </a:t>
            </a:r>
            <a:r>
              <a:rPr lang="fi-FI" sz="1000" dirty="0" err="1"/>
              <a:t>from</a:t>
            </a:r>
            <a:r>
              <a:rPr lang="fi-FI" sz="1000" dirty="0"/>
              <a:t> </a:t>
            </a:r>
            <a:r>
              <a:rPr lang="fi-FI" sz="1000" dirty="0" err="1"/>
              <a:t>Swedish</a:t>
            </a:r>
            <a:r>
              <a:rPr lang="fi-FI" sz="1000" dirty="0"/>
              <a:t> </a:t>
            </a:r>
            <a:r>
              <a:rPr lang="fi-FI" sz="1000" dirty="0" err="1"/>
              <a:t>Lotteries</a:t>
            </a:r>
            <a:r>
              <a:rPr lang="fi-FI" sz="1000" dirty="0"/>
              <a:t>. </a:t>
            </a:r>
            <a:r>
              <a:rPr lang="fi-FI" sz="1000" i="1" dirty="0"/>
              <a:t>American </a:t>
            </a:r>
            <a:r>
              <a:rPr lang="fi-FI" sz="1000" i="1" dirty="0" err="1"/>
              <a:t>Economic</a:t>
            </a:r>
            <a:r>
              <a:rPr lang="fi-FI" sz="1000" i="1" dirty="0"/>
              <a:t> </a:t>
            </a:r>
            <a:r>
              <a:rPr lang="fi-FI" sz="1000" i="1" dirty="0" err="1"/>
              <a:t>Review</a:t>
            </a:r>
            <a:r>
              <a:rPr lang="fi-FI" sz="1000" dirty="0"/>
              <a:t>, 107 (12): 3917-46. </a:t>
            </a:r>
            <a:r>
              <a:rPr lang="fi-FI" sz="334" dirty="0">
                <a:solidFill>
                  <a:schemeClr val="accent1"/>
                </a:solidFill>
                <a:hlinkClick r:id="rId3">
                  <a:extLst>
                    <a:ext uri="{A12FA001-AC4F-418D-AE19-62706E023703}">
                      <ahyp:hlinkClr xmlns:ahyp="http://schemas.microsoft.com/office/drawing/2018/hyperlinkcolor" val="tx"/>
                    </a:ext>
                  </a:extLst>
                </a:hlinkClick>
              </a:rPr>
              <a:t>http://faculty.wcas.northwestern.edu/noto/research/CLNO%20Labor%20Supply.pdf</a:t>
            </a:r>
            <a:endParaRPr lang="fi-FI" sz="750" dirty="0"/>
          </a:p>
        </p:txBody>
      </p:sp>
      <p:sp>
        <p:nvSpPr>
          <p:cNvPr id="20" name="Rectangle 19"/>
          <p:cNvSpPr/>
          <p:nvPr/>
        </p:nvSpPr>
        <p:spPr>
          <a:xfrm>
            <a:off x="4130189" y="2417281"/>
            <a:ext cx="3169688" cy="271934"/>
          </a:xfrm>
          <a:prstGeom prst="rect">
            <a:avLst/>
          </a:prstGeom>
        </p:spPr>
        <p:txBody>
          <a:bodyPr wrap="square">
            <a:spAutoFit/>
          </a:bodyPr>
          <a:lstStyle/>
          <a:p>
            <a:r>
              <a:rPr lang="en-GB" sz="1167" dirty="0">
                <a:solidFill>
                  <a:schemeClr val="accent1"/>
                </a:solidFill>
              </a:rPr>
              <a:t>After winning in lottery, working hours decline</a:t>
            </a:r>
            <a:endParaRPr lang="en-GB" sz="1000" dirty="0">
              <a:solidFill>
                <a:schemeClr val="accent1"/>
              </a:solidFill>
            </a:endParaRPr>
          </a:p>
        </p:txBody>
      </p:sp>
      <p:sp>
        <p:nvSpPr>
          <p:cNvPr id="21" name="Rectangle 20"/>
          <p:cNvSpPr/>
          <p:nvPr/>
        </p:nvSpPr>
        <p:spPr>
          <a:xfrm>
            <a:off x="7334390" y="4028640"/>
            <a:ext cx="1070166" cy="631135"/>
          </a:xfrm>
          <a:prstGeom prst="rect">
            <a:avLst/>
          </a:prstGeom>
        </p:spPr>
        <p:txBody>
          <a:bodyPr wrap="square">
            <a:spAutoFit/>
          </a:bodyPr>
          <a:lstStyle/>
          <a:p>
            <a:pPr algn="ctr"/>
            <a:r>
              <a:rPr lang="en-GB" sz="1167" dirty="0">
                <a:solidFill>
                  <a:schemeClr val="accent1"/>
                </a:solidFill>
              </a:rPr>
              <a:t>95% confidence interval</a:t>
            </a:r>
            <a:endParaRPr lang="en-GB" sz="1000" dirty="0">
              <a:solidFill>
                <a:schemeClr val="accent1"/>
              </a:solidFill>
            </a:endParaRPr>
          </a:p>
        </p:txBody>
      </p:sp>
      <p:sp>
        <p:nvSpPr>
          <p:cNvPr id="22" name="Right Brace 21"/>
          <p:cNvSpPr/>
          <p:nvPr/>
        </p:nvSpPr>
        <p:spPr>
          <a:xfrm>
            <a:off x="7299878" y="3240610"/>
            <a:ext cx="372153" cy="1507128"/>
          </a:xfrm>
          <a:prstGeom prst="rightBrace">
            <a:avLst/>
          </a:prstGeom>
          <a:ln w="6350"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i-FI" sz="1126"/>
          </a:p>
        </p:txBody>
      </p:sp>
      <p:sp>
        <p:nvSpPr>
          <p:cNvPr id="23" name="Rectangle 22"/>
          <p:cNvSpPr/>
          <p:nvPr/>
        </p:nvSpPr>
        <p:spPr>
          <a:xfrm>
            <a:off x="2497067" y="3539395"/>
            <a:ext cx="1436357" cy="887487"/>
          </a:xfrm>
          <a:prstGeom prst="rect">
            <a:avLst/>
          </a:prstGeom>
        </p:spPr>
        <p:txBody>
          <a:bodyPr wrap="square">
            <a:spAutoFit/>
          </a:bodyPr>
          <a:lstStyle/>
          <a:p>
            <a:r>
              <a:rPr lang="en-GB" sz="1167" dirty="0">
                <a:solidFill>
                  <a:schemeClr val="accent1"/>
                </a:solidFill>
              </a:rPr>
              <a:t>Small effect </a:t>
            </a:r>
            <a:r>
              <a:rPr lang="en-GB" sz="1000" dirty="0">
                <a:solidFill>
                  <a:schemeClr val="accent1"/>
                </a:solidFill>
              </a:rPr>
              <a:t>(100 000  SEK winnings reduces yearly earnings by 1000 SEK)</a:t>
            </a:r>
            <a:endParaRPr lang="en-GB" sz="917" dirty="0">
              <a:solidFill>
                <a:schemeClr val="accent1"/>
              </a:solidFill>
            </a:endParaRPr>
          </a:p>
        </p:txBody>
      </p:sp>
    </p:spTree>
    <p:extLst>
      <p:ext uri="{BB962C8B-B14F-4D97-AF65-F5344CB8AC3E}">
        <p14:creationId xmlns:p14="http://schemas.microsoft.com/office/powerpoint/2010/main" val="364299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P spid="21" grpId="0"/>
      <p:bldP spid="22" grpId="0" animBg="1"/>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fi-FI" sz="4800" dirty="0"/>
            </a:br>
            <a:br>
              <a:rPr lang="fi-FI" sz="4800" dirty="0"/>
            </a:br>
            <a:r>
              <a:rPr lang="fi-FI" sz="4800" dirty="0" err="1"/>
              <a:t>Taxes</a:t>
            </a:r>
            <a:r>
              <a:rPr lang="fi-FI" sz="4800" dirty="0"/>
              <a:t>, </a:t>
            </a:r>
            <a:r>
              <a:rPr lang="fi-FI" sz="4800" dirty="0" err="1"/>
              <a:t>transfers</a:t>
            </a:r>
            <a:r>
              <a:rPr lang="fi-FI" sz="4800" dirty="0"/>
              <a:t> and </a:t>
            </a:r>
            <a:r>
              <a:rPr lang="fi-FI" sz="4800" dirty="0" err="1"/>
              <a:t>basic</a:t>
            </a:r>
            <a:r>
              <a:rPr lang="fi-FI" sz="4800" dirty="0"/>
              <a:t> </a:t>
            </a:r>
            <a:r>
              <a:rPr lang="fi-FI" sz="4800" dirty="0" err="1"/>
              <a:t>income</a:t>
            </a:r>
            <a:endParaRPr lang="fi-FI" sz="4800" dirty="0"/>
          </a:p>
        </p:txBody>
      </p:sp>
    </p:spTree>
    <p:extLst>
      <p:ext uri="{BB962C8B-B14F-4D97-AF65-F5344CB8AC3E}">
        <p14:creationId xmlns:p14="http://schemas.microsoft.com/office/powerpoint/2010/main" val="2525969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2" y="381000"/>
            <a:ext cx="8085599" cy="757136"/>
          </a:xfrm>
        </p:spPr>
        <p:txBody>
          <a:bodyPr/>
          <a:lstStyle/>
          <a:p>
            <a:r>
              <a:rPr lang="fi-FI" dirty="0" err="1"/>
              <a:t>This</a:t>
            </a:r>
            <a:r>
              <a:rPr lang="fi-FI" dirty="0"/>
              <a:t> </a:t>
            </a:r>
            <a:r>
              <a:rPr lang="fi-FI" dirty="0" err="1"/>
              <a:t>lecture</a:t>
            </a:r>
            <a:r>
              <a:rPr lang="fi-FI" dirty="0"/>
              <a:t>: </a:t>
            </a:r>
            <a:r>
              <a:rPr lang="fi-FI" dirty="0" err="1"/>
              <a:t>how</a:t>
            </a:r>
            <a:r>
              <a:rPr lang="fi-FI" dirty="0"/>
              <a:t> </a:t>
            </a:r>
            <a:r>
              <a:rPr lang="fi-FI" dirty="0" err="1"/>
              <a:t>much</a:t>
            </a:r>
            <a:r>
              <a:rPr lang="fi-FI" dirty="0"/>
              <a:t> to </a:t>
            </a:r>
            <a:r>
              <a:rPr lang="fi-FI" dirty="0" err="1"/>
              <a:t>work</a:t>
            </a:r>
            <a:r>
              <a:rPr lang="fi-FI" dirty="0"/>
              <a:t>?</a:t>
            </a:r>
          </a:p>
        </p:txBody>
      </p:sp>
      <p:sp>
        <p:nvSpPr>
          <p:cNvPr id="3" name="Content Placeholder 2"/>
          <p:cNvSpPr>
            <a:spLocks noGrp="1"/>
          </p:cNvSpPr>
          <p:nvPr>
            <p:ph sz="quarter" idx="14"/>
          </p:nvPr>
        </p:nvSpPr>
        <p:spPr>
          <a:xfrm>
            <a:off x="442725" y="1138136"/>
            <a:ext cx="8085599" cy="3831557"/>
          </a:xfrm>
        </p:spPr>
        <p:txBody>
          <a:bodyPr/>
          <a:lstStyle/>
          <a:p>
            <a:pPr marL="507982" indent="-507982">
              <a:buFont typeface="Arial"/>
              <a:buChar char="•"/>
            </a:pPr>
            <a:r>
              <a:rPr lang="en-US" sz="2000" dirty="0"/>
              <a:t>How to decide working hours?</a:t>
            </a:r>
          </a:p>
          <a:p>
            <a:pPr marL="507982" indent="-507982">
              <a:buFont typeface="Wingdings" pitchFamily="2" charset="2"/>
              <a:buChar char="Ø"/>
            </a:pPr>
            <a:r>
              <a:rPr lang="en-US" sz="2000" dirty="0"/>
              <a:t>Basic model with constant wages</a:t>
            </a:r>
          </a:p>
          <a:p>
            <a:pPr marL="888968" lvl="1" indent="-507982">
              <a:buFont typeface="Wingdings" pitchFamily="2" charset="2"/>
              <a:buChar char="Ø"/>
            </a:pPr>
            <a:r>
              <a:rPr lang="en-US" dirty="0"/>
              <a:t>Income and substitution effects</a:t>
            </a:r>
          </a:p>
          <a:p>
            <a:pPr marL="888968" lvl="1" indent="-507982">
              <a:buFont typeface="Wingdings" pitchFamily="2" charset="2"/>
              <a:buChar char="Ø"/>
            </a:pPr>
            <a:r>
              <a:rPr lang="en-US" dirty="0"/>
              <a:t>Backward bending labor supply</a:t>
            </a:r>
          </a:p>
          <a:p>
            <a:pPr lvl="1"/>
            <a:endParaRPr lang="en-US" dirty="0"/>
          </a:p>
          <a:p>
            <a:pPr marL="507982" indent="-507982">
              <a:buFont typeface="Arial"/>
              <a:buChar char="•"/>
            </a:pPr>
            <a:r>
              <a:rPr lang="en-US" sz="2000" dirty="0"/>
              <a:t>Real world complications and empirical observations </a:t>
            </a:r>
          </a:p>
          <a:p>
            <a:pPr marL="507982" indent="-507982">
              <a:buFont typeface="Wingdings" pitchFamily="2" charset="2"/>
              <a:buChar char="Ø"/>
            </a:pPr>
            <a:r>
              <a:rPr lang="en-US" sz="2000" dirty="0"/>
              <a:t>What does actual disposable income look like?</a:t>
            </a:r>
          </a:p>
          <a:p>
            <a:pPr marL="888968" lvl="1" indent="-507982">
              <a:buFont typeface="Wingdings" pitchFamily="2" charset="2"/>
              <a:buChar char="Ø"/>
            </a:pPr>
            <a:r>
              <a:rPr lang="en-US" dirty="0"/>
              <a:t>How can we think of basic income?</a:t>
            </a:r>
          </a:p>
          <a:p>
            <a:pPr marL="888968" lvl="1" indent="-507982">
              <a:buFont typeface="Wingdings" pitchFamily="2" charset="2"/>
              <a:buChar char="Ø"/>
            </a:pPr>
            <a:r>
              <a:rPr lang="en-US" dirty="0"/>
              <a:t>Do wealthier people work more or less?</a:t>
            </a:r>
          </a:p>
          <a:p>
            <a:pPr marL="888968" lvl="1" indent="-507982">
              <a:buFont typeface="Wingdings" pitchFamily="2" charset="2"/>
              <a:buChar char="Ø"/>
            </a:pPr>
            <a:r>
              <a:rPr lang="en-US" dirty="0"/>
              <a:t>Observations on work across time and across countries</a:t>
            </a:r>
          </a:p>
        </p:txBody>
      </p:sp>
    </p:spTree>
    <p:extLst>
      <p:ext uri="{BB962C8B-B14F-4D97-AF65-F5344CB8AC3E}">
        <p14:creationId xmlns:p14="http://schemas.microsoft.com/office/powerpoint/2010/main" val="3631122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5A84C2-6E23-0A44-A51A-7308CF35D993}"/>
              </a:ext>
            </a:extLst>
          </p:cNvPr>
          <p:cNvSpPr>
            <a:spLocks noGrp="1"/>
          </p:cNvSpPr>
          <p:nvPr>
            <p:ph type="ctrTitle"/>
          </p:nvPr>
        </p:nvSpPr>
        <p:spPr/>
        <p:txBody>
          <a:bodyPr/>
          <a:lstStyle/>
          <a:p>
            <a:r>
              <a:rPr lang="fi-FI" dirty="0" err="1"/>
              <a:t>Taxes</a:t>
            </a:r>
            <a:r>
              <a:rPr lang="fi-FI" dirty="0"/>
              <a:t> in Finland, 2015</a:t>
            </a:r>
          </a:p>
        </p:txBody>
      </p:sp>
      <p:graphicFrame>
        <p:nvGraphicFramePr>
          <p:cNvPr id="7" name="Chart 6">
            <a:extLst>
              <a:ext uri="{FF2B5EF4-FFF2-40B4-BE49-F238E27FC236}">
                <a16:creationId xmlns:a16="http://schemas.microsoft.com/office/drawing/2014/main" id="{449885D5-1C1A-FA4F-B81C-E660212B9E44}"/>
              </a:ext>
            </a:extLst>
          </p:cNvPr>
          <p:cNvGraphicFramePr>
            <a:graphicFrameLocks noGrp="1"/>
          </p:cNvGraphicFramePr>
          <p:nvPr/>
        </p:nvGraphicFramePr>
        <p:xfrm>
          <a:off x="300769" y="1046947"/>
          <a:ext cx="8843232" cy="4655211"/>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465A221A-85BF-4F40-96C0-B5120CF1EC15}"/>
              </a:ext>
            </a:extLst>
          </p:cNvPr>
          <p:cNvSpPr txBox="1"/>
          <p:nvPr/>
        </p:nvSpPr>
        <p:spPr>
          <a:xfrm>
            <a:off x="1024672" y="6477000"/>
            <a:ext cx="8593772" cy="215444"/>
          </a:xfrm>
          <a:prstGeom prst="rect">
            <a:avLst/>
          </a:prstGeom>
          <a:noFill/>
        </p:spPr>
        <p:txBody>
          <a:bodyPr wrap="square" lIns="0" tIns="0" rIns="0" bIns="0" rtlCol="0">
            <a:spAutoFit/>
          </a:bodyPr>
          <a:lstStyle/>
          <a:p>
            <a:r>
              <a:rPr lang="fi-FI" sz="1400" dirty="0" err="1"/>
              <a:t>Source</a:t>
            </a:r>
            <a:r>
              <a:rPr lang="fi-FI" sz="1400" dirty="0"/>
              <a:t>: Viitamäki (2015): </a:t>
            </a:r>
            <a:r>
              <a:rPr lang="fi-FI" sz="1400" dirty="0" err="1"/>
              <a:t>Työnteon</a:t>
            </a:r>
            <a:r>
              <a:rPr lang="fi-FI" sz="1400" dirty="0"/>
              <a:t> kannustimet – mitä jää käteen? VATT-muistio 50.</a:t>
            </a:r>
            <a:endParaRPr lang="fi-FI" sz="1599" dirty="0"/>
          </a:p>
        </p:txBody>
      </p:sp>
    </p:spTree>
    <p:extLst>
      <p:ext uri="{BB962C8B-B14F-4D97-AF65-F5344CB8AC3E}">
        <p14:creationId xmlns:p14="http://schemas.microsoft.com/office/powerpoint/2010/main" val="990776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5A84C2-6E23-0A44-A51A-7308CF35D993}"/>
              </a:ext>
            </a:extLst>
          </p:cNvPr>
          <p:cNvSpPr>
            <a:spLocks noGrp="1"/>
          </p:cNvSpPr>
          <p:nvPr>
            <p:ph type="ctrTitle"/>
          </p:nvPr>
        </p:nvSpPr>
        <p:spPr>
          <a:xfrm>
            <a:off x="540000" y="95715"/>
            <a:ext cx="8085599" cy="818685"/>
          </a:xfrm>
        </p:spPr>
        <p:txBody>
          <a:bodyPr/>
          <a:lstStyle/>
          <a:p>
            <a:r>
              <a:rPr lang="fi-FI" dirty="0" err="1"/>
              <a:t>Taxes</a:t>
            </a:r>
            <a:r>
              <a:rPr lang="fi-FI" dirty="0"/>
              <a:t> and </a:t>
            </a:r>
            <a:r>
              <a:rPr lang="fi-FI" dirty="0" err="1"/>
              <a:t>transfers</a:t>
            </a:r>
            <a:r>
              <a:rPr lang="fi-FI" dirty="0"/>
              <a:t>, 2015</a:t>
            </a:r>
            <a:br>
              <a:rPr lang="fi-FI" dirty="0"/>
            </a:br>
            <a:r>
              <a:rPr lang="fi-FI" sz="2000" dirty="0" err="1"/>
              <a:t>Living</a:t>
            </a:r>
            <a:r>
              <a:rPr lang="fi-FI" sz="2000" dirty="0"/>
              <a:t> </a:t>
            </a:r>
            <a:r>
              <a:rPr lang="fi-FI" sz="2000" dirty="0" err="1"/>
              <a:t>alone</a:t>
            </a:r>
            <a:r>
              <a:rPr lang="fi-FI" sz="2000" dirty="0"/>
              <a:t>, </a:t>
            </a:r>
            <a:r>
              <a:rPr lang="fi-FI" sz="2000" dirty="0" err="1"/>
              <a:t>rent</a:t>
            </a:r>
            <a:r>
              <a:rPr lang="fi-FI" sz="2000" dirty="0"/>
              <a:t> 440 €/kk</a:t>
            </a:r>
            <a:endParaRPr lang="fi-FI" sz="3200" dirty="0"/>
          </a:p>
        </p:txBody>
      </p:sp>
      <p:graphicFrame>
        <p:nvGraphicFramePr>
          <p:cNvPr id="7" name="Chart 6">
            <a:extLst>
              <a:ext uri="{FF2B5EF4-FFF2-40B4-BE49-F238E27FC236}">
                <a16:creationId xmlns:a16="http://schemas.microsoft.com/office/drawing/2014/main" id="{449885D5-1C1A-FA4F-B81C-E660212B9E44}"/>
              </a:ext>
            </a:extLst>
          </p:cNvPr>
          <p:cNvGraphicFramePr>
            <a:graphicFrameLocks noGrp="1"/>
          </p:cNvGraphicFramePr>
          <p:nvPr>
            <p:extLst>
              <p:ext uri="{D42A27DB-BD31-4B8C-83A1-F6EECF244321}">
                <p14:modId xmlns:p14="http://schemas.microsoft.com/office/powerpoint/2010/main" val="3709546781"/>
              </p:ext>
            </p:extLst>
          </p:nvPr>
        </p:nvGraphicFramePr>
        <p:xfrm>
          <a:off x="300768" y="914401"/>
          <a:ext cx="8564065" cy="4961106"/>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465A221A-85BF-4F40-96C0-B5120CF1EC15}"/>
              </a:ext>
            </a:extLst>
          </p:cNvPr>
          <p:cNvSpPr txBox="1"/>
          <p:nvPr/>
        </p:nvSpPr>
        <p:spPr>
          <a:xfrm>
            <a:off x="2429659" y="6585341"/>
            <a:ext cx="6838588" cy="215444"/>
          </a:xfrm>
          <a:prstGeom prst="rect">
            <a:avLst/>
          </a:prstGeom>
          <a:noFill/>
        </p:spPr>
        <p:txBody>
          <a:bodyPr wrap="square" lIns="0" tIns="0" rIns="0" bIns="0" rtlCol="0">
            <a:spAutoFit/>
          </a:bodyPr>
          <a:lstStyle/>
          <a:p>
            <a:r>
              <a:rPr lang="fi-FI" sz="1400"/>
              <a:t>Lähde: Viitamäki (2015): Työnteon kannustimet – mitä jää käteen? VATT-muistio 50.</a:t>
            </a:r>
            <a:endParaRPr lang="fi-FI" sz="1600"/>
          </a:p>
        </p:txBody>
      </p:sp>
    </p:spTree>
    <p:extLst>
      <p:ext uri="{BB962C8B-B14F-4D97-AF65-F5344CB8AC3E}">
        <p14:creationId xmlns:p14="http://schemas.microsoft.com/office/powerpoint/2010/main" val="1924257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extLst>
              <p:ext uri="{D42A27DB-BD31-4B8C-83A1-F6EECF244321}">
                <p14:modId xmlns:p14="http://schemas.microsoft.com/office/powerpoint/2010/main" val="1718539417"/>
              </p:ext>
            </p:extLst>
          </p:nvPr>
        </p:nvGraphicFramePr>
        <p:xfrm>
          <a:off x="158328" y="1207146"/>
          <a:ext cx="8827344" cy="468474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852BD5BA-53FB-234F-990F-CBC16C57A012}"/>
              </a:ext>
            </a:extLst>
          </p:cNvPr>
          <p:cNvSpPr txBox="1"/>
          <p:nvPr/>
        </p:nvSpPr>
        <p:spPr>
          <a:xfrm rot="20021863">
            <a:off x="1249950" y="3239844"/>
            <a:ext cx="1863284" cy="42355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99" dirty="0">
                <a:solidFill>
                  <a:schemeClr val="bg1"/>
                </a:solidFill>
              </a:rPr>
              <a:t> labor market subsidy</a:t>
            </a:r>
          </a:p>
        </p:txBody>
      </p:sp>
      <p:sp>
        <p:nvSpPr>
          <p:cNvPr id="6" name="TextBox 5">
            <a:extLst>
              <a:ext uri="{FF2B5EF4-FFF2-40B4-BE49-F238E27FC236}">
                <a16:creationId xmlns:a16="http://schemas.microsoft.com/office/drawing/2014/main" id="{65898E0E-5260-5645-BBED-082519526865}"/>
              </a:ext>
            </a:extLst>
          </p:cNvPr>
          <p:cNvSpPr txBox="1"/>
          <p:nvPr/>
        </p:nvSpPr>
        <p:spPr>
          <a:xfrm rot="21238907">
            <a:off x="1909231" y="2459652"/>
            <a:ext cx="1836222" cy="29385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99" dirty="0">
                <a:solidFill>
                  <a:schemeClr val="bg1"/>
                </a:solidFill>
              </a:rPr>
              <a:t> rent subsidy</a:t>
            </a:r>
          </a:p>
        </p:txBody>
      </p:sp>
      <p:sp>
        <p:nvSpPr>
          <p:cNvPr id="9" name="Title 2">
            <a:extLst>
              <a:ext uri="{FF2B5EF4-FFF2-40B4-BE49-F238E27FC236}">
                <a16:creationId xmlns:a16="http://schemas.microsoft.com/office/drawing/2014/main" id="{465A84C2-6E23-0A44-A51A-7308CF35D993}"/>
              </a:ext>
            </a:extLst>
          </p:cNvPr>
          <p:cNvSpPr>
            <a:spLocks noGrp="1"/>
          </p:cNvSpPr>
          <p:nvPr>
            <p:ph type="ctrTitle"/>
          </p:nvPr>
        </p:nvSpPr>
        <p:spPr/>
        <p:txBody>
          <a:bodyPr/>
          <a:lstStyle/>
          <a:p>
            <a:r>
              <a:rPr lang="fi-FI" dirty="0" err="1"/>
              <a:t>Taxes</a:t>
            </a:r>
            <a:r>
              <a:rPr lang="fi-FI" dirty="0"/>
              <a:t> and </a:t>
            </a:r>
            <a:r>
              <a:rPr lang="fi-FI" dirty="0" err="1"/>
              <a:t>transfers</a:t>
            </a:r>
            <a:r>
              <a:rPr lang="fi-FI" dirty="0"/>
              <a:t> in Finland, 2015</a:t>
            </a:r>
            <a:br>
              <a:rPr lang="fi-FI" dirty="0"/>
            </a:br>
            <a:r>
              <a:rPr lang="fi-FI" sz="2001" dirty="0"/>
              <a:t>Single </a:t>
            </a:r>
            <a:r>
              <a:rPr lang="fi-FI" sz="2001" dirty="0" err="1"/>
              <a:t>parent</a:t>
            </a:r>
            <a:r>
              <a:rPr lang="fi-FI" sz="2001" dirty="0"/>
              <a:t>, </a:t>
            </a:r>
            <a:r>
              <a:rPr lang="fi-FI" sz="2001" dirty="0" err="1"/>
              <a:t>one</a:t>
            </a:r>
            <a:r>
              <a:rPr lang="fi-FI" sz="2001" dirty="0"/>
              <a:t> </a:t>
            </a:r>
            <a:r>
              <a:rPr lang="fi-FI" sz="2001" dirty="0" err="1"/>
              <a:t>child</a:t>
            </a:r>
            <a:r>
              <a:rPr lang="fi-FI" sz="2001" dirty="0"/>
              <a:t> (2y.), </a:t>
            </a:r>
            <a:r>
              <a:rPr lang="fi-FI" sz="2001" dirty="0" err="1"/>
              <a:t>rent</a:t>
            </a:r>
            <a:r>
              <a:rPr lang="fi-FI" sz="2001" dirty="0"/>
              <a:t> 660 €/</a:t>
            </a:r>
            <a:r>
              <a:rPr lang="fi-FI" sz="2001" dirty="0" err="1"/>
              <a:t>month</a:t>
            </a:r>
            <a:endParaRPr lang="fi-FI" sz="3200" dirty="0"/>
          </a:p>
        </p:txBody>
      </p:sp>
      <p:sp>
        <p:nvSpPr>
          <p:cNvPr id="7" name="TextBox 6">
            <a:extLst>
              <a:ext uri="{FF2B5EF4-FFF2-40B4-BE49-F238E27FC236}">
                <a16:creationId xmlns:a16="http://schemas.microsoft.com/office/drawing/2014/main" id="{465A221A-85BF-4F40-96C0-B5120CF1EC15}"/>
              </a:ext>
            </a:extLst>
          </p:cNvPr>
          <p:cNvSpPr txBox="1"/>
          <p:nvPr/>
        </p:nvSpPr>
        <p:spPr>
          <a:xfrm>
            <a:off x="1097282" y="7200988"/>
            <a:ext cx="7264956" cy="215444"/>
          </a:xfrm>
          <a:prstGeom prst="rect">
            <a:avLst/>
          </a:prstGeom>
          <a:noFill/>
        </p:spPr>
        <p:txBody>
          <a:bodyPr wrap="square" lIns="0" tIns="0" rIns="0" bIns="0" rtlCol="0">
            <a:spAutoFit/>
          </a:bodyPr>
          <a:lstStyle/>
          <a:p>
            <a:r>
              <a:rPr lang="fi-FI" sz="1400" dirty="0" err="1"/>
              <a:t>Source</a:t>
            </a:r>
            <a:r>
              <a:rPr lang="fi-FI" sz="1400" dirty="0"/>
              <a:t>: Viitamäki (2015): Työnteon kannustimet – mitä jää käteen? VATT-muistio 50.</a:t>
            </a:r>
            <a:endParaRPr lang="fi-FI" sz="1599" dirty="0"/>
          </a:p>
        </p:txBody>
      </p:sp>
      <p:sp>
        <p:nvSpPr>
          <p:cNvPr id="8" name="TextBox 7">
            <a:extLst>
              <a:ext uri="{FF2B5EF4-FFF2-40B4-BE49-F238E27FC236}">
                <a16:creationId xmlns:a16="http://schemas.microsoft.com/office/drawing/2014/main" id="{FB9400FD-ABE3-3D41-81C7-681DFBBD99BF}"/>
              </a:ext>
            </a:extLst>
          </p:cNvPr>
          <p:cNvSpPr txBox="1"/>
          <p:nvPr/>
        </p:nvSpPr>
        <p:spPr>
          <a:xfrm>
            <a:off x="1024672" y="6477000"/>
            <a:ext cx="8593772" cy="215444"/>
          </a:xfrm>
          <a:prstGeom prst="rect">
            <a:avLst/>
          </a:prstGeom>
          <a:noFill/>
        </p:spPr>
        <p:txBody>
          <a:bodyPr wrap="square" lIns="0" tIns="0" rIns="0" bIns="0" rtlCol="0">
            <a:spAutoFit/>
          </a:bodyPr>
          <a:lstStyle/>
          <a:p>
            <a:r>
              <a:rPr lang="fi-FI" sz="1400" dirty="0" err="1"/>
              <a:t>Source</a:t>
            </a:r>
            <a:r>
              <a:rPr lang="fi-FI" sz="1400" dirty="0"/>
              <a:t>: Viitamäki (2015): </a:t>
            </a:r>
            <a:r>
              <a:rPr lang="fi-FI" sz="1400" dirty="0" err="1"/>
              <a:t>Työnteon</a:t>
            </a:r>
            <a:r>
              <a:rPr lang="fi-FI" sz="1400" dirty="0"/>
              <a:t> kannustimet – mitä jää käteen? VATT-muistio 50.</a:t>
            </a:r>
            <a:endParaRPr lang="fi-FI" sz="1599" dirty="0"/>
          </a:p>
        </p:txBody>
      </p:sp>
    </p:spTree>
    <p:extLst>
      <p:ext uri="{BB962C8B-B14F-4D97-AF65-F5344CB8AC3E}">
        <p14:creationId xmlns:p14="http://schemas.microsoft.com/office/powerpoint/2010/main" val="3511290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fi-FI" dirty="0" err="1"/>
              <a:t>Taxes</a:t>
            </a:r>
            <a:r>
              <a:rPr lang="fi-FI" dirty="0"/>
              <a:t> and </a:t>
            </a:r>
            <a:r>
              <a:rPr lang="fi-FI" dirty="0" err="1"/>
              <a:t>transfers</a:t>
            </a:r>
            <a:endParaRPr lang="fi-FI" dirty="0"/>
          </a:p>
        </p:txBody>
      </p:sp>
      <p:sp>
        <p:nvSpPr>
          <p:cNvPr id="4" name="Content Placeholder 3"/>
          <p:cNvSpPr>
            <a:spLocks noGrp="1"/>
          </p:cNvSpPr>
          <p:nvPr>
            <p:ph sz="quarter" idx="14"/>
          </p:nvPr>
        </p:nvSpPr>
        <p:spPr>
          <a:xfrm>
            <a:off x="540002" y="978899"/>
            <a:ext cx="8085599" cy="4585322"/>
          </a:xfrm>
        </p:spPr>
        <p:txBody>
          <a:bodyPr/>
          <a:lstStyle/>
          <a:p>
            <a:r>
              <a:rPr lang="fi-FI" dirty="0" err="1"/>
              <a:t>Scandinavian</a:t>
            </a:r>
            <a:r>
              <a:rPr lang="fi-FI" dirty="0"/>
              <a:t> </a:t>
            </a:r>
            <a:r>
              <a:rPr lang="fi-FI" dirty="0" err="1"/>
              <a:t>welfare</a:t>
            </a:r>
            <a:r>
              <a:rPr lang="fi-FI" dirty="0"/>
              <a:t> </a:t>
            </a:r>
            <a:r>
              <a:rPr lang="fi-FI" dirty="0" err="1"/>
              <a:t>states</a:t>
            </a:r>
            <a:r>
              <a:rPr lang="fi-FI" dirty="0"/>
              <a:t> (and </a:t>
            </a:r>
            <a:r>
              <a:rPr lang="fi-FI" dirty="0" err="1"/>
              <a:t>many</a:t>
            </a:r>
            <a:r>
              <a:rPr lang="fi-FI" dirty="0"/>
              <a:t> </a:t>
            </a:r>
            <a:r>
              <a:rPr lang="fi-FI" dirty="0" err="1"/>
              <a:t>other</a:t>
            </a:r>
            <a:r>
              <a:rPr lang="fi-FI" dirty="0"/>
              <a:t> </a:t>
            </a:r>
            <a:r>
              <a:rPr lang="fi-FI" dirty="0" err="1"/>
              <a:t>societies</a:t>
            </a:r>
            <a:r>
              <a:rPr lang="fi-FI" dirty="0"/>
              <a:t>) </a:t>
            </a:r>
            <a:r>
              <a:rPr lang="fi-FI" dirty="0" err="1"/>
              <a:t>have</a:t>
            </a:r>
            <a:r>
              <a:rPr lang="fi-FI" dirty="0"/>
              <a:t> </a:t>
            </a:r>
            <a:r>
              <a:rPr lang="fi-FI" dirty="0" err="1"/>
              <a:t>chosen</a:t>
            </a:r>
            <a:r>
              <a:rPr lang="fi-FI" dirty="0"/>
              <a:t> to </a:t>
            </a:r>
            <a:r>
              <a:rPr lang="fi-FI" dirty="0" err="1"/>
              <a:t>provide</a:t>
            </a:r>
            <a:r>
              <a:rPr lang="fi-FI" dirty="0"/>
              <a:t> </a:t>
            </a:r>
            <a:r>
              <a:rPr lang="fi-FI" dirty="0" err="1"/>
              <a:t>basic</a:t>
            </a:r>
            <a:r>
              <a:rPr lang="fi-FI" dirty="0"/>
              <a:t> </a:t>
            </a:r>
            <a:r>
              <a:rPr lang="fi-FI" dirty="0" err="1"/>
              <a:t>services</a:t>
            </a:r>
            <a:r>
              <a:rPr lang="fi-FI" dirty="0"/>
              <a:t> to </a:t>
            </a:r>
            <a:r>
              <a:rPr lang="fi-FI" dirty="0" err="1"/>
              <a:t>those</a:t>
            </a:r>
            <a:r>
              <a:rPr lang="fi-FI" dirty="0"/>
              <a:t> outside </a:t>
            </a:r>
            <a:r>
              <a:rPr lang="fi-FI" dirty="0" err="1"/>
              <a:t>regular</a:t>
            </a:r>
            <a:r>
              <a:rPr lang="fi-FI" dirty="0"/>
              <a:t> </a:t>
            </a:r>
            <a:r>
              <a:rPr lang="fi-FI" dirty="0" err="1"/>
              <a:t>work</a:t>
            </a:r>
            <a:endParaRPr lang="fi-FI" dirty="0"/>
          </a:p>
          <a:p>
            <a:pPr marL="580463" lvl="1" indent="-342878"/>
            <a:r>
              <a:rPr lang="fi-FI" dirty="0"/>
              <a:t>To </a:t>
            </a:r>
            <a:r>
              <a:rPr lang="fi-FI" dirty="0" err="1"/>
              <a:t>guarantee</a:t>
            </a:r>
            <a:r>
              <a:rPr lang="fi-FI" dirty="0"/>
              <a:t> </a:t>
            </a:r>
            <a:r>
              <a:rPr lang="fi-FI" dirty="0" err="1"/>
              <a:t>adequate</a:t>
            </a:r>
            <a:r>
              <a:rPr lang="fi-FI" dirty="0"/>
              <a:t> </a:t>
            </a:r>
            <a:r>
              <a:rPr lang="fi-FI" dirty="0" err="1"/>
              <a:t>material</a:t>
            </a:r>
            <a:r>
              <a:rPr lang="fi-FI" dirty="0"/>
              <a:t> </a:t>
            </a:r>
            <a:r>
              <a:rPr lang="fi-FI" dirty="0" err="1"/>
              <a:t>living</a:t>
            </a:r>
            <a:r>
              <a:rPr lang="fi-FI" dirty="0"/>
              <a:t> </a:t>
            </a:r>
            <a:r>
              <a:rPr lang="fi-FI" dirty="0" err="1"/>
              <a:t>standards</a:t>
            </a:r>
            <a:r>
              <a:rPr lang="fi-FI" dirty="0"/>
              <a:t> to </a:t>
            </a:r>
            <a:r>
              <a:rPr lang="fi-FI" dirty="0" err="1"/>
              <a:t>the</a:t>
            </a:r>
            <a:r>
              <a:rPr lang="fi-FI" dirty="0"/>
              <a:t> </a:t>
            </a:r>
            <a:r>
              <a:rPr lang="fi-FI" dirty="0" err="1"/>
              <a:t>sick</a:t>
            </a:r>
            <a:r>
              <a:rPr lang="fi-FI" dirty="0"/>
              <a:t>, </a:t>
            </a:r>
            <a:r>
              <a:rPr lang="fi-FI" dirty="0" err="1"/>
              <a:t>old</a:t>
            </a:r>
            <a:r>
              <a:rPr lang="fi-FI" dirty="0"/>
              <a:t> and </a:t>
            </a:r>
            <a:r>
              <a:rPr lang="fi-FI" dirty="0" err="1"/>
              <a:t>other</a:t>
            </a:r>
            <a:r>
              <a:rPr lang="fi-FI" dirty="0"/>
              <a:t> </a:t>
            </a:r>
            <a:r>
              <a:rPr lang="fi-FI" dirty="0" err="1"/>
              <a:t>individuals</a:t>
            </a:r>
            <a:r>
              <a:rPr lang="fi-FI" dirty="0"/>
              <a:t> </a:t>
            </a:r>
            <a:r>
              <a:rPr lang="fi-FI" dirty="0" err="1"/>
              <a:t>that</a:t>
            </a:r>
            <a:r>
              <a:rPr lang="fi-FI" dirty="0"/>
              <a:t> </a:t>
            </a:r>
            <a:r>
              <a:rPr lang="fi-FI" dirty="0" err="1"/>
              <a:t>cannot</a:t>
            </a:r>
            <a:r>
              <a:rPr lang="fi-FI" dirty="0"/>
              <a:t> </a:t>
            </a:r>
            <a:r>
              <a:rPr lang="fi-FI" dirty="0" err="1"/>
              <a:t>participate</a:t>
            </a:r>
            <a:r>
              <a:rPr lang="fi-FI" dirty="0"/>
              <a:t> in </a:t>
            </a:r>
            <a:r>
              <a:rPr lang="fi-FI" dirty="0" err="1"/>
              <a:t>labor</a:t>
            </a:r>
            <a:r>
              <a:rPr lang="fi-FI" dirty="0"/>
              <a:t> </a:t>
            </a:r>
            <a:r>
              <a:rPr lang="fi-FI" dirty="0" err="1"/>
              <a:t>force</a:t>
            </a:r>
            <a:endParaRPr lang="fi-FI" dirty="0"/>
          </a:p>
          <a:p>
            <a:pPr marL="803648" lvl="2" indent="-342878"/>
            <a:r>
              <a:rPr lang="fi-FI" dirty="0"/>
              <a:t> in </a:t>
            </a:r>
            <a:r>
              <a:rPr lang="fi-FI" dirty="0" err="1"/>
              <a:t>Principles</a:t>
            </a:r>
            <a:r>
              <a:rPr lang="fi-FI" dirty="0"/>
              <a:t> II, a </a:t>
            </a:r>
            <a:r>
              <a:rPr lang="fi-FI" dirty="0" err="1"/>
              <a:t>deeper</a:t>
            </a:r>
            <a:r>
              <a:rPr lang="fi-FI" dirty="0"/>
              <a:t> look into </a:t>
            </a:r>
            <a:r>
              <a:rPr lang="fi-FI" dirty="0" err="1"/>
              <a:t>reasons</a:t>
            </a:r>
            <a:r>
              <a:rPr lang="fi-FI" dirty="0"/>
              <a:t> for </a:t>
            </a:r>
            <a:r>
              <a:rPr lang="fi-FI" dirty="0" err="1"/>
              <a:t>unemployment</a:t>
            </a:r>
            <a:endParaRPr lang="fi-FI" dirty="0"/>
          </a:p>
          <a:p>
            <a:pPr marL="580463" lvl="1" indent="-342878"/>
            <a:r>
              <a:rPr lang="fi-FI" dirty="0" err="1"/>
              <a:t>Those</a:t>
            </a:r>
            <a:r>
              <a:rPr lang="fi-FI" dirty="0"/>
              <a:t> </a:t>
            </a:r>
            <a:r>
              <a:rPr lang="fi-FI" dirty="0" err="1"/>
              <a:t>able</a:t>
            </a:r>
            <a:r>
              <a:rPr lang="fi-FI" dirty="0"/>
              <a:t> to </a:t>
            </a:r>
            <a:r>
              <a:rPr lang="fi-FI" dirty="0" err="1"/>
              <a:t>work</a:t>
            </a:r>
            <a:r>
              <a:rPr lang="fi-FI" dirty="0"/>
              <a:t> </a:t>
            </a:r>
            <a:r>
              <a:rPr lang="fi-FI" dirty="0" err="1"/>
              <a:t>can</a:t>
            </a:r>
            <a:r>
              <a:rPr lang="fi-FI" dirty="0"/>
              <a:t> </a:t>
            </a:r>
            <a:r>
              <a:rPr lang="fi-FI" dirty="0" err="1"/>
              <a:t>often</a:t>
            </a:r>
            <a:r>
              <a:rPr lang="fi-FI" dirty="0"/>
              <a:t> </a:t>
            </a:r>
            <a:r>
              <a:rPr lang="fi-FI" dirty="0" err="1"/>
              <a:t>choose</a:t>
            </a:r>
            <a:r>
              <a:rPr lang="fi-FI" dirty="0"/>
              <a:t> to </a:t>
            </a:r>
            <a:r>
              <a:rPr lang="fi-FI" dirty="0" err="1"/>
              <a:t>rely</a:t>
            </a:r>
            <a:r>
              <a:rPr lang="fi-FI" dirty="0"/>
              <a:t> on </a:t>
            </a:r>
            <a:r>
              <a:rPr lang="fi-FI" dirty="0" err="1"/>
              <a:t>transfers</a:t>
            </a:r>
            <a:endParaRPr lang="fi-FI" dirty="0"/>
          </a:p>
          <a:p>
            <a:pPr marL="803648" lvl="2" indent="-342878"/>
            <a:r>
              <a:rPr lang="fi-FI" dirty="0" err="1"/>
              <a:t>not</a:t>
            </a:r>
            <a:r>
              <a:rPr lang="fi-FI" dirty="0"/>
              <a:t> </a:t>
            </a:r>
            <a:r>
              <a:rPr lang="fi-FI" dirty="0" err="1"/>
              <a:t>easy</a:t>
            </a:r>
            <a:r>
              <a:rPr lang="fi-FI" dirty="0"/>
              <a:t> to </a:t>
            </a:r>
            <a:r>
              <a:rPr lang="fi-FI" dirty="0" err="1"/>
              <a:t>determine</a:t>
            </a:r>
            <a:r>
              <a:rPr lang="fi-FI" dirty="0"/>
              <a:t> </a:t>
            </a:r>
            <a:r>
              <a:rPr lang="fi-FI" dirty="0" err="1"/>
              <a:t>who</a:t>
            </a:r>
            <a:r>
              <a:rPr lang="fi-FI" dirty="0"/>
              <a:t> is </a:t>
            </a:r>
            <a:r>
              <a:rPr lang="fi-FI" dirty="0" err="1"/>
              <a:t>voluntarily</a:t>
            </a:r>
            <a:r>
              <a:rPr lang="fi-FI" dirty="0"/>
              <a:t> </a:t>
            </a:r>
            <a:r>
              <a:rPr lang="fi-FI" dirty="0" err="1"/>
              <a:t>unemployed</a:t>
            </a:r>
            <a:endParaRPr lang="fi-FI" dirty="0"/>
          </a:p>
          <a:p>
            <a:pPr marL="580463" lvl="1" indent="-342878"/>
            <a:r>
              <a:rPr lang="fi-FI" dirty="0" err="1"/>
              <a:t>Paid</a:t>
            </a:r>
            <a:r>
              <a:rPr lang="fi-FI" dirty="0"/>
              <a:t> </a:t>
            </a:r>
            <a:r>
              <a:rPr lang="fi-FI" dirty="0" err="1"/>
              <a:t>through</a:t>
            </a:r>
            <a:r>
              <a:rPr lang="fi-FI" dirty="0"/>
              <a:t> </a:t>
            </a:r>
            <a:r>
              <a:rPr lang="fi-FI" dirty="0" err="1"/>
              <a:t>transfers</a:t>
            </a:r>
            <a:r>
              <a:rPr lang="fi-FI" dirty="0"/>
              <a:t> </a:t>
            </a:r>
            <a:r>
              <a:rPr lang="fi-FI" dirty="0" err="1"/>
              <a:t>that</a:t>
            </a:r>
            <a:r>
              <a:rPr lang="fi-FI" dirty="0"/>
              <a:t> </a:t>
            </a:r>
            <a:r>
              <a:rPr lang="fi-FI" dirty="0" err="1"/>
              <a:t>are</a:t>
            </a:r>
            <a:r>
              <a:rPr lang="fi-FI" dirty="0"/>
              <a:t> </a:t>
            </a:r>
            <a:r>
              <a:rPr lang="fi-FI" dirty="0" err="1"/>
              <a:t>financed</a:t>
            </a:r>
            <a:r>
              <a:rPr lang="fi-FI" dirty="0"/>
              <a:t> </a:t>
            </a:r>
            <a:r>
              <a:rPr lang="fi-FI" dirty="0" err="1"/>
              <a:t>by</a:t>
            </a:r>
            <a:r>
              <a:rPr lang="fi-FI" dirty="0"/>
              <a:t> </a:t>
            </a:r>
            <a:r>
              <a:rPr lang="fi-FI" dirty="0" err="1"/>
              <a:t>taxing</a:t>
            </a:r>
            <a:r>
              <a:rPr lang="fi-FI" dirty="0"/>
              <a:t> </a:t>
            </a:r>
            <a:r>
              <a:rPr lang="fi-FI" dirty="0" err="1"/>
              <a:t>incomes</a:t>
            </a:r>
            <a:r>
              <a:rPr lang="fi-FI" dirty="0"/>
              <a:t> and </a:t>
            </a:r>
            <a:r>
              <a:rPr lang="fi-FI" dirty="0" err="1"/>
              <a:t>consumption</a:t>
            </a:r>
            <a:endParaRPr lang="fi-FI" dirty="0"/>
          </a:p>
          <a:p>
            <a:pPr marL="803648" lvl="2" indent="-342878"/>
            <a:r>
              <a:rPr lang="fi-FI" dirty="0"/>
              <a:t> </a:t>
            </a:r>
            <a:r>
              <a:rPr lang="fi-FI" dirty="0" err="1"/>
              <a:t>public</a:t>
            </a:r>
            <a:r>
              <a:rPr lang="fi-FI" dirty="0"/>
              <a:t> </a:t>
            </a:r>
            <a:r>
              <a:rPr lang="fi-FI" dirty="0" err="1"/>
              <a:t>services</a:t>
            </a:r>
            <a:r>
              <a:rPr lang="fi-FI" dirty="0"/>
              <a:t> </a:t>
            </a:r>
            <a:r>
              <a:rPr lang="fi-FI" dirty="0" err="1"/>
              <a:t>are</a:t>
            </a:r>
            <a:r>
              <a:rPr lang="fi-FI" dirty="0"/>
              <a:t> </a:t>
            </a:r>
            <a:r>
              <a:rPr lang="fi-FI" dirty="0" err="1"/>
              <a:t>also</a:t>
            </a:r>
            <a:r>
              <a:rPr lang="fi-FI" dirty="0"/>
              <a:t> </a:t>
            </a:r>
            <a:r>
              <a:rPr lang="fi-FI" dirty="0" err="1"/>
              <a:t>financed</a:t>
            </a:r>
            <a:r>
              <a:rPr lang="fi-FI" dirty="0"/>
              <a:t> </a:t>
            </a:r>
            <a:r>
              <a:rPr lang="fi-FI" dirty="0" err="1"/>
              <a:t>through</a:t>
            </a:r>
            <a:r>
              <a:rPr lang="fi-FI" dirty="0"/>
              <a:t> </a:t>
            </a:r>
            <a:r>
              <a:rPr lang="fi-FI" dirty="0" err="1"/>
              <a:t>taxes</a:t>
            </a:r>
            <a:endParaRPr lang="fi-FI" dirty="0"/>
          </a:p>
          <a:p>
            <a:r>
              <a:rPr lang="fi-FI" dirty="0"/>
              <a:t>One of </a:t>
            </a:r>
            <a:r>
              <a:rPr lang="fi-FI" dirty="0" err="1"/>
              <a:t>the</a:t>
            </a:r>
            <a:r>
              <a:rPr lang="fi-FI" dirty="0"/>
              <a:t> </a:t>
            </a:r>
            <a:r>
              <a:rPr lang="fi-FI" dirty="0" err="1"/>
              <a:t>most</a:t>
            </a:r>
            <a:r>
              <a:rPr lang="fi-FI" dirty="0"/>
              <a:t> </a:t>
            </a:r>
            <a:r>
              <a:rPr lang="fi-FI" dirty="0" err="1"/>
              <a:t>important</a:t>
            </a:r>
            <a:r>
              <a:rPr lang="fi-FI" dirty="0"/>
              <a:t> </a:t>
            </a:r>
            <a:r>
              <a:rPr lang="fi-FI" dirty="0" err="1"/>
              <a:t>topics</a:t>
            </a:r>
            <a:r>
              <a:rPr lang="fi-FI" dirty="0"/>
              <a:t> for </a:t>
            </a:r>
            <a:r>
              <a:rPr lang="fi-FI" dirty="0" err="1"/>
              <a:t>public</a:t>
            </a:r>
            <a:r>
              <a:rPr lang="fi-FI" dirty="0"/>
              <a:t> </a:t>
            </a:r>
            <a:r>
              <a:rPr lang="fi-FI" dirty="0" err="1"/>
              <a:t>policy</a:t>
            </a:r>
            <a:r>
              <a:rPr lang="fi-FI" dirty="0"/>
              <a:t> </a:t>
            </a:r>
            <a:r>
              <a:rPr lang="fi-FI" dirty="0" err="1"/>
              <a:t>debates</a:t>
            </a:r>
            <a:endParaRPr lang="fi-FI" dirty="0"/>
          </a:p>
          <a:p>
            <a:pPr marL="580463" lvl="1" indent="-342878"/>
            <a:r>
              <a:rPr lang="fi-FI" dirty="0"/>
              <a:t> </a:t>
            </a:r>
            <a:r>
              <a:rPr lang="fi-FI" dirty="0" err="1"/>
              <a:t>much</a:t>
            </a:r>
            <a:r>
              <a:rPr lang="fi-FI" dirty="0"/>
              <a:t> </a:t>
            </a:r>
            <a:r>
              <a:rPr lang="fi-FI" dirty="0" err="1"/>
              <a:t>more</a:t>
            </a:r>
            <a:r>
              <a:rPr lang="fi-FI" dirty="0"/>
              <a:t> on </a:t>
            </a:r>
            <a:r>
              <a:rPr lang="fi-FI" dirty="0" err="1"/>
              <a:t>this</a:t>
            </a:r>
            <a:r>
              <a:rPr lang="fi-FI" dirty="0"/>
              <a:t> in </a:t>
            </a:r>
            <a:r>
              <a:rPr lang="fi-FI" dirty="0" err="1"/>
              <a:t>Principles</a:t>
            </a:r>
            <a:r>
              <a:rPr lang="fi-FI" dirty="0"/>
              <a:t> II</a:t>
            </a:r>
          </a:p>
          <a:p>
            <a:pPr marL="580463" lvl="1" indent="-342878"/>
            <a:r>
              <a:rPr lang="fi-FI" dirty="0"/>
              <a:t> </a:t>
            </a:r>
            <a:r>
              <a:rPr lang="fi-FI" dirty="0" err="1"/>
              <a:t>today</a:t>
            </a:r>
            <a:r>
              <a:rPr lang="fi-FI" dirty="0"/>
              <a:t>: a </a:t>
            </a:r>
            <a:r>
              <a:rPr lang="fi-FI" dirty="0" err="1"/>
              <a:t>first</a:t>
            </a:r>
            <a:r>
              <a:rPr lang="fi-FI" dirty="0"/>
              <a:t> look at </a:t>
            </a:r>
            <a:r>
              <a:rPr lang="fi-FI" dirty="0" err="1"/>
              <a:t>incentives</a:t>
            </a:r>
            <a:r>
              <a:rPr lang="fi-FI" dirty="0"/>
              <a:t> to </a:t>
            </a:r>
            <a:r>
              <a:rPr lang="fi-FI" dirty="0" err="1"/>
              <a:t>work</a:t>
            </a:r>
            <a:endParaRPr lang="fi-FI" dirty="0"/>
          </a:p>
          <a:p>
            <a:pPr marL="342878" indent="-342878"/>
            <a:endParaRPr lang="fi-FI" dirty="0"/>
          </a:p>
        </p:txBody>
      </p:sp>
    </p:spTree>
    <p:extLst>
      <p:ext uri="{BB962C8B-B14F-4D97-AF65-F5344CB8AC3E}">
        <p14:creationId xmlns:p14="http://schemas.microsoft.com/office/powerpoint/2010/main" val="320345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a:extLst>
              <a:ext uri="{FF2B5EF4-FFF2-40B4-BE49-F238E27FC236}">
                <a16:creationId xmlns:a16="http://schemas.microsoft.com/office/drawing/2014/main" id="{7E574F4A-E06E-A343-9198-BFABEAE15437}"/>
              </a:ext>
            </a:extLst>
          </p:cNvPr>
          <p:cNvGraphicFramePr>
            <a:graphicFrameLocks/>
          </p:cNvGraphicFramePr>
          <p:nvPr>
            <p:extLst>
              <p:ext uri="{D42A27DB-BD31-4B8C-83A1-F6EECF244321}">
                <p14:modId xmlns:p14="http://schemas.microsoft.com/office/powerpoint/2010/main" val="1494478777"/>
              </p:ext>
            </p:extLst>
          </p:nvPr>
        </p:nvGraphicFramePr>
        <p:xfrm>
          <a:off x="366130" y="1215109"/>
          <a:ext cx="6481625" cy="442082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ctrTitle"/>
          </p:nvPr>
        </p:nvSpPr>
        <p:spPr/>
        <p:txBody>
          <a:bodyPr/>
          <a:lstStyle/>
          <a:p>
            <a:r>
              <a:rPr lang="fi-FI" dirty="0" err="1"/>
              <a:t>Comparison</a:t>
            </a:r>
            <a:r>
              <a:rPr lang="fi-FI" dirty="0"/>
              <a:t>: no </a:t>
            </a:r>
            <a:r>
              <a:rPr lang="fi-FI" dirty="0" err="1"/>
              <a:t>transfers</a:t>
            </a:r>
            <a:endParaRPr lang="fi-FI" dirty="0"/>
          </a:p>
        </p:txBody>
      </p:sp>
      <p:sp>
        <p:nvSpPr>
          <p:cNvPr id="9" name="TextBox 8"/>
          <p:cNvSpPr txBox="1"/>
          <p:nvPr/>
        </p:nvSpPr>
        <p:spPr>
          <a:xfrm>
            <a:off x="3579606" y="2943651"/>
            <a:ext cx="440267" cy="338426"/>
          </a:xfrm>
          <a:prstGeom prst="rect">
            <a:avLst/>
          </a:prstGeom>
          <a:noFill/>
        </p:spPr>
        <p:txBody>
          <a:bodyPr wrap="square" rtlCol="0">
            <a:spAutoFit/>
          </a:bodyPr>
          <a:lstStyle/>
          <a:p>
            <a:r>
              <a:rPr lang="en-US" sz="1599" i="1" dirty="0">
                <a:latin typeface="Times"/>
                <a:cs typeface="Times"/>
              </a:rPr>
              <a:t>A</a:t>
            </a:r>
          </a:p>
        </p:txBody>
      </p:sp>
      <p:sp>
        <p:nvSpPr>
          <p:cNvPr id="7" name="Rectangle 6"/>
          <p:cNvSpPr/>
          <p:nvPr/>
        </p:nvSpPr>
        <p:spPr>
          <a:xfrm>
            <a:off x="6646957" y="1943377"/>
            <a:ext cx="2487884" cy="2308324"/>
          </a:xfrm>
          <a:prstGeom prst="rect">
            <a:avLst/>
          </a:prstGeom>
          <a:solidFill>
            <a:schemeClr val="bg1"/>
          </a:solidFill>
        </p:spPr>
        <p:txBody>
          <a:bodyPr wrap="square">
            <a:spAutoFit/>
          </a:bodyPr>
          <a:lstStyle/>
          <a:p>
            <a:r>
              <a:rPr lang="en-GB" dirty="0"/>
              <a:t>Ann earns </a:t>
            </a:r>
            <a:r>
              <a:rPr lang="en-GB" b="1" dirty="0"/>
              <a:t>12€/h</a:t>
            </a:r>
            <a:r>
              <a:rPr lang="en-GB" dirty="0"/>
              <a:t>. she chooses point A, i.e.  She works for 8h per day and</a:t>
            </a:r>
            <a:br>
              <a:rPr lang="en-GB" dirty="0"/>
            </a:br>
            <a:r>
              <a:rPr lang="en-GB" dirty="0"/>
              <a:t>2 064 €/month.</a:t>
            </a:r>
          </a:p>
          <a:p>
            <a:endParaRPr lang="en-GB" dirty="0"/>
          </a:p>
          <a:p>
            <a:r>
              <a:rPr lang="en-GB" sz="1200" dirty="0"/>
              <a:t>(8h*21,5*12€ = 2064, computed with 21,5 working days per month)</a:t>
            </a:r>
          </a:p>
        </p:txBody>
      </p:sp>
      <p:cxnSp>
        <p:nvCxnSpPr>
          <p:cNvPr id="8" name="Straight Connector 7">
            <a:extLst>
              <a:ext uri="{FF2B5EF4-FFF2-40B4-BE49-F238E27FC236}">
                <a16:creationId xmlns:a16="http://schemas.microsoft.com/office/drawing/2014/main" id="{95F8DFAB-50CC-4849-B48A-90B38539DE50}"/>
              </a:ext>
            </a:extLst>
          </p:cNvPr>
          <p:cNvCxnSpPr>
            <a:cxnSpLocks/>
          </p:cNvCxnSpPr>
          <p:nvPr/>
        </p:nvCxnSpPr>
        <p:spPr>
          <a:xfrm flipH="1" flipV="1">
            <a:off x="1284568" y="1576801"/>
            <a:ext cx="5318751" cy="3639578"/>
          </a:xfrm>
          <a:prstGeom prst="line">
            <a:avLst/>
          </a:prstGeom>
          <a:ln w="12700"/>
          <a:effectLst/>
        </p:spPr>
        <p:style>
          <a:lnRef idx="2">
            <a:schemeClr val="dk1"/>
          </a:lnRef>
          <a:fillRef idx="0">
            <a:schemeClr val="dk1"/>
          </a:fillRef>
          <a:effectRef idx="1">
            <a:schemeClr val="dk1"/>
          </a:effectRef>
          <a:fontRef idx="minor">
            <a:schemeClr val="tx1"/>
          </a:fontRef>
        </p:style>
      </p:cxnSp>
      <p:sp>
        <p:nvSpPr>
          <p:cNvPr id="13" name="Freeform 12">
            <a:extLst>
              <a:ext uri="{FF2B5EF4-FFF2-40B4-BE49-F238E27FC236}">
                <a16:creationId xmlns:a16="http://schemas.microsoft.com/office/drawing/2014/main" id="{7B791A1E-2A45-8E43-9917-0633D5A484C2}"/>
              </a:ext>
            </a:extLst>
          </p:cNvPr>
          <p:cNvSpPr/>
          <p:nvPr/>
        </p:nvSpPr>
        <p:spPr>
          <a:xfrm rot="297255">
            <a:off x="2082027" y="1573657"/>
            <a:ext cx="4479700" cy="2379772"/>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a:p>
            <a:pPr algn="ctr"/>
            <a:endParaRPr lang="en-US" dirty="0"/>
          </a:p>
        </p:txBody>
      </p:sp>
      <p:sp>
        <p:nvSpPr>
          <p:cNvPr id="10" name="Oval 9"/>
          <p:cNvSpPr/>
          <p:nvPr/>
        </p:nvSpPr>
        <p:spPr>
          <a:xfrm>
            <a:off x="3535966" y="3104866"/>
            <a:ext cx="72000" cy="72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73312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95F8DFAB-50CC-4849-B48A-90B38539DE50}"/>
              </a:ext>
            </a:extLst>
          </p:cNvPr>
          <p:cNvCxnSpPr>
            <a:cxnSpLocks/>
          </p:cNvCxnSpPr>
          <p:nvPr/>
        </p:nvCxnSpPr>
        <p:spPr>
          <a:xfrm flipH="1" flipV="1">
            <a:off x="1284568" y="1576801"/>
            <a:ext cx="5318751" cy="3639578"/>
          </a:xfrm>
          <a:prstGeom prst="line">
            <a:avLst/>
          </a:prstGeom>
          <a:ln w="12700">
            <a:solidFill>
              <a:schemeClr val="bg2">
                <a:lumMod val="60000"/>
                <a:lumOff val="40000"/>
              </a:schemeClr>
            </a:solidFill>
          </a:ln>
          <a:effectLst/>
        </p:spPr>
        <p:style>
          <a:lnRef idx="2">
            <a:schemeClr val="dk1"/>
          </a:lnRef>
          <a:fillRef idx="0">
            <a:schemeClr val="dk1"/>
          </a:fillRef>
          <a:effectRef idx="1">
            <a:schemeClr val="dk1"/>
          </a:effectRef>
          <a:fontRef idx="minor">
            <a:schemeClr val="tx1"/>
          </a:fontRef>
        </p:style>
      </p:cxnSp>
      <p:graphicFrame>
        <p:nvGraphicFramePr>
          <p:cNvPr id="11" name="Chart 10">
            <a:extLst>
              <a:ext uri="{FF2B5EF4-FFF2-40B4-BE49-F238E27FC236}">
                <a16:creationId xmlns:a16="http://schemas.microsoft.com/office/drawing/2014/main" id="{5DC602E4-4623-B449-8618-97BD6CDAC86E}"/>
              </a:ext>
            </a:extLst>
          </p:cNvPr>
          <p:cNvGraphicFramePr>
            <a:graphicFrameLocks/>
          </p:cNvGraphicFramePr>
          <p:nvPr>
            <p:extLst>
              <p:ext uri="{D42A27DB-BD31-4B8C-83A1-F6EECF244321}">
                <p14:modId xmlns:p14="http://schemas.microsoft.com/office/powerpoint/2010/main" val="1131814601"/>
              </p:ext>
            </p:extLst>
          </p:nvPr>
        </p:nvGraphicFramePr>
        <p:xfrm>
          <a:off x="361826" y="1215109"/>
          <a:ext cx="6485929" cy="441857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ctrTitle"/>
          </p:nvPr>
        </p:nvSpPr>
        <p:spPr/>
        <p:txBody>
          <a:bodyPr/>
          <a:lstStyle/>
          <a:p>
            <a:r>
              <a:rPr lang="fi-FI" dirty="0" err="1"/>
              <a:t>Current</a:t>
            </a:r>
            <a:r>
              <a:rPr lang="fi-FI" dirty="0"/>
              <a:t> </a:t>
            </a:r>
            <a:r>
              <a:rPr lang="fi-FI" dirty="0" err="1"/>
              <a:t>system</a:t>
            </a:r>
            <a:r>
              <a:rPr lang="fi-FI" sz="2400" dirty="0"/>
              <a:t> (</a:t>
            </a:r>
            <a:r>
              <a:rPr lang="fi-FI" sz="2400" dirty="0" err="1"/>
              <a:t>roughly</a:t>
            </a:r>
            <a:r>
              <a:rPr lang="fi-FI" sz="2400" dirty="0"/>
              <a:t>)</a:t>
            </a:r>
            <a:endParaRPr lang="fi-FI" dirty="0"/>
          </a:p>
        </p:txBody>
      </p:sp>
      <p:sp>
        <p:nvSpPr>
          <p:cNvPr id="7" name="Rectangle 6"/>
          <p:cNvSpPr/>
          <p:nvPr/>
        </p:nvSpPr>
        <p:spPr>
          <a:xfrm>
            <a:off x="5761386" y="1123735"/>
            <a:ext cx="3296697" cy="1076705"/>
          </a:xfrm>
          <a:prstGeom prst="rect">
            <a:avLst/>
          </a:prstGeom>
          <a:solidFill>
            <a:schemeClr val="bg1"/>
          </a:solidFill>
        </p:spPr>
        <p:txBody>
          <a:bodyPr wrap="square">
            <a:spAutoFit/>
          </a:bodyPr>
          <a:lstStyle/>
          <a:p>
            <a:r>
              <a:rPr lang="en-GB" sz="1599" dirty="0"/>
              <a:t>Compare to the case from previous slides where Ann lives alone and pays 440€/month in rent.</a:t>
            </a:r>
          </a:p>
        </p:txBody>
      </p:sp>
      <p:sp>
        <p:nvSpPr>
          <p:cNvPr id="14" name="Freeform 13">
            <a:extLst>
              <a:ext uri="{FF2B5EF4-FFF2-40B4-BE49-F238E27FC236}">
                <a16:creationId xmlns:a16="http://schemas.microsoft.com/office/drawing/2014/main" id="{C9175653-0CD6-5D4B-82F9-24E213A73CFB}"/>
              </a:ext>
            </a:extLst>
          </p:cNvPr>
          <p:cNvSpPr/>
          <p:nvPr/>
        </p:nvSpPr>
        <p:spPr>
          <a:xfrm rot="297255">
            <a:off x="2082027" y="1573657"/>
            <a:ext cx="4479700" cy="2379772"/>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alpha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a:p>
            <a:pPr algn="ctr"/>
            <a:endParaRPr lang="en-US" dirty="0"/>
          </a:p>
        </p:txBody>
      </p:sp>
      <p:sp>
        <p:nvSpPr>
          <p:cNvPr id="15" name="Oval 14">
            <a:extLst>
              <a:ext uri="{FF2B5EF4-FFF2-40B4-BE49-F238E27FC236}">
                <a16:creationId xmlns:a16="http://schemas.microsoft.com/office/drawing/2014/main" id="{3476CE07-D96B-A54A-B2F4-F6A5FE601A93}"/>
              </a:ext>
            </a:extLst>
          </p:cNvPr>
          <p:cNvSpPr/>
          <p:nvPr/>
        </p:nvSpPr>
        <p:spPr>
          <a:xfrm>
            <a:off x="3535966" y="3104866"/>
            <a:ext cx="72000" cy="72000"/>
          </a:xfrm>
          <a:prstGeom prst="ellipse">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
            <a:extLst>
              <a:ext uri="{FF2B5EF4-FFF2-40B4-BE49-F238E27FC236}">
                <a16:creationId xmlns:a16="http://schemas.microsoft.com/office/drawing/2014/main" id="{DBA349B6-41A0-5642-B645-BB2D13525214}"/>
              </a:ext>
            </a:extLst>
          </p:cNvPr>
          <p:cNvSpPr txBox="1"/>
          <p:nvPr/>
        </p:nvSpPr>
        <p:spPr>
          <a:xfrm>
            <a:off x="1318194" y="4658504"/>
            <a:ext cx="1836221" cy="3923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99" dirty="0">
                <a:solidFill>
                  <a:schemeClr val="bg1"/>
                </a:solidFill>
              </a:rPr>
              <a:t>Net wages</a:t>
            </a:r>
          </a:p>
        </p:txBody>
      </p:sp>
      <p:sp>
        <p:nvSpPr>
          <p:cNvPr id="17" name="TextBox 1">
            <a:extLst>
              <a:ext uri="{FF2B5EF4-FFF2-40B4-BE49-F238E27FC236}">
                <a16:creationId xmlns:a16="http://schemas.microsoft.com/office/drawing/2014/main" id="{28EE0360-FB87-FB4E-AA7B-ED4358048FB9}"/>
              </a:ext>
            </a:extLst>
          </p:cNvPr>
          <p:cNvSpPr txBox="1"/>
          <p:nvPr/>
        </p:nvSpPr>
        <p:spPr>
          <a:xfrm rot="1502529">
            <a:off x="4860860" y="4373166"/>
            <a:ext cx="1863284" cy="32747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solidFill>
                  <a:schemeClr val="bg1"/>
                </a:solidFill>
              </a:rPr>
              <a:t>Labor market subsidy</a:t>
            </a:r>
          </a:p>
        </p:txBody>
      </p:sp>
      <p:sp>
        <p:nvSpPr>
          <p:cNvPr id="18" name="TextBox 1">
            <a:extLst>
              <a:ext uri="{FF2B5EF4-FFF2-40B4-BE49-F238E27FC236}">
                <a16:creationId xmlns:a16="http://schemas.microsoft.com/office/drawing/2014/main" id="{388104F9-4C86-C74B-B2C8-CE75DF641E96}"/>
              </a:ext>
            </a:extLst>
          </p:cNvPr>
          <p:cNvSpPr txBox="1"/>
          <p:nvPr/>
        </p:nvSpPr>
        <p:spPr>
          <a:xfrm rot="1145406">
            <a:off x="4839896" y="3990511"/>
            <a:ext cx="1836221" cy="29384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solidFill>
                  <a:schemeClr val="bg1"/>
                </a:solidFill>
              </a:rPr>
              <a:t>Rent subsidy</a:t>
            </a:r>
          </a:p>
        </p:txBody>
      </p:sp>
      <p:sp>
        <p:nvSpPr>
          <p:cNvPr id="19" name="Freeform 18">
            <a:extLst>
              <a:ext uri="{FF2B5EF4-FFF2-40B4-BE49-F238E27FC236}">
                <a16:creationId xmlns:a16="http://schemas.microsoft.com/office/drawing/2014/main" id="{9B2D3BE4-E368-0045-A2FC-31EE445F9F4F}"/>
              </a:ext>
            </a:extLst>
          </p:cNvPr>
          <p:cNvSpPr/>
          <p:nvPr/>
        </p:nvSpPr>
        <p:spPr>
          <a:xfrm rot="297255">
            <a:off x="2124985" y="1544657"/>
            <a:ext cx="4479700" cy="2379772"/>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a:p>
            <a:pPr algn="ctr"/>
            <a:endParaRPr lang="en-US" dirty="0"/>
          </a:p>
        </p:txBody>
      </p:sp>
      <p:sp>
        <p:nvSpPr>
          <p:cNvPr id="12" name="TextBox 11">
            <a:extLst>
              <a:ext uri="{FF2B5EF4-FFF2-40B4-BE49-F238E27FC236}">
                <a16:creationId xmlns:a16="http://schemas.microsoft.com/office/drawing/2014/main" id="{A30A5710-B373-F64D-8932-555601E396A8}"/>
              </a:ext>
            </a:extLst>
          </p:cNvPr>
          <p:cNvSpPr txBox="1"/>
          <p:nvPr/>
        </p:nvSpPr>
        <p:spPr>
          <a:xfrm>
            <a:off x="3579606" y="2943651"/>
            <a:ext cx="440267" cy="338426"/>
          </a:xfrm>
          <a:prstGeom prst="rect">
            <a:avLst/>
          </a:prstGeom>
          <a:noFill/>
        </p:spPr>
        <p:txBody>
          <a:bodyPr wrap="square" rtlCol="0">
            <a:spAutoFit/>
          </a:bodyPr>
          <a:lstStyle/>
          <a:p>
            <a:r>
              <a:rPr lang="en-US" sz="1599" i="1" dirty="0">
                <a:solidFill>
                  <a:schemeClr val="bg2">
                    <a:lumMod val="60000"/>
                    <a:lumOff val="40000"/>
                  </a:schemeClr>
                </a:solidFill>
                <a:latin typeface="Times"/>
                <a:cs typeface="Times"/>
              </a:rPr>
              <a:t>A</a:t>
            </a:r>
          </a:p>
        </p:txBody>
      </p:sp>
      <p:sp>
        <p:nvSpPr>
          <p:cNvPr id="20" name="Oval 19">
            <a:extLst>
              <a:ext uri="{FF2B5EF4-FFF2-40B4-BE49-F238E27FC236}">
                <a16:creationId xmlns:a16="http://schemas.microsoft.com/office/drawing/2014/main" id="{123FDED5-23AF-9546-8E5C-D8C43B94D48C}"/>
              </a:ext>
            </a:extLst>
          </p:cNvPr>
          <p:cNvSpPr/>
          <p:nvPr/>
        </p:nvSpPr>
        <p:spPr>
          <a:xfrm>
            <a:off x="5689383" y="3916754"/>
            <a:ext cx="72000" cy="72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76921AA2-A7AA-0D4D-95E2-EA3A90924664}"/>
              </a:ext>
            </a:extLst>
          </p:cNvPr>
          <p:cNvSpPr txBox="1"/>
          <p:nvPr/>
        </p:nvSpPr>
        <p:spPr>
          <a:xfrm>
            <a:off x="5680118" y="3641993"/>
            <a:ext cx="440267" cy="338426"/>
          </a:xfrm>
          <a:prstGeom prst="rect">
            <a:avLst/>
          </a:prstGeom>
          <a:noFill/>
        </p:spPr>
        <p:txBody>
          <a:bodyPr wrap="square" rtlCol="0">
            <a:spAutoFit/>
          </a:bodyPr>
          <a:lstStyle/>
          <a:p>
            <a:r>
              <a:rPr lang="en-US" sz="1599" i="1" dirty="0">
                <a:latin typeface="Times"/>
                <a:cs typeface="Times"/>
              </a:rPr>
              <a:t>B</a:t>
            </a:r>
          </a:p>
        </p:txBody>
      </p:sp>
      <p:sp>
        <p:nvSpPr>
          <p:cNvPr id="22" name="Rectangle 21">
            <a:extLst>
              <a:ext uri="{FF2B5EF4-FFF2-40B4-BE49-F238E27FC236}">
                <a16:creationId xmlns:a16="http://schemas.microsoft.com/office/drawing/2014/main" id="{FC84D343-9BB4-2849-9B1F-4E072824C3F3}"/>
              </a:ext>
            </a:extLst>
          </p:cNvPr>
          <p:cNvSpPr/>
          <p:nvPr/>
        </p:nvSpPr>
        <p:spPr>
          <a:xfrm>
            <a:off x="6699078" y="3024768"/>
            <a:ext cx="2359005" cy="707758"/>
          </a:xfrm>
          <a:prstGeom prst="rect">
            <a:avLst/>
          </a:prstGeom>
          <a:solidFill>
            <a:schemeClr val="bg1"/>
          </a:solidFill>
        </p:spPr>
        <p:txBody>
          <a:bodyPr wrap="square">
            <a:spAutoFit/>
          </a:bodyPr>
          <a:lstStyle/>
          <a:p>
            <a:r>
              <a:rPr lang="en-GB" sz="1599" dirty="0"/>
              <a:t>Anne chooses now B </a:t>
            </a:r>
            <a:r>
              <a:rPr lang="en-GB" sz="1200" dirty="0"/>
              <a:t>(more free time, less consumption)</a:t>
            </a:r>
            <a:endParaRPr lang="en-GB" sz="1599" dirty="0"/>
          </a:p>
        </p:txBody>
      </p:sp>
      <p:sp>
        <p:nvSpPr>
          <p:cNvPr id="23" name="Rectangle 22">
            <a:extLst>
              <a:ext uri="{FF2B5EF4-FFF2-40B4-BE49-F238E27FC236}">
                <a16:creationId xmlns:a16="http://schemas.microsoft.com/office/drawing/2014/main" id="{D90F0DFB-33C5-8145-BA78-F66DE5DF8E68}"/>
              </a:ext>
            </a:extLst>
          </p:cNvPr>
          <p:cNvSpPr/>
          <p:nvPr/>
        </p:nvSpPr>
        <p:spPr>
          <a:xfrm>
            <a:off x="6699077" y="4111611"/>
            <a:ext cx="2444925" cy="1322798"/>
          </a:xfrm>
          <a:prstGeom prst="rect">
            <a:avLst/>
          </a:prstGeom>
          <a:solidFill>
            <a:schemeClr val="bg1"/>
          </a:solidFill>
        </p:spPr>
        <p:txBody>
          <a:bodyPr wrap="square">
            <a:spAutoFit/>
          </a:bodyPr>
          <a:lstStyle/>
          <a:p>
            <a:r>
              <a:rPr lang="en-GB" sz="1599" dirty="0"/>
              <a:t>At 8h of work per day she would be clearly worse off than in the situation without subsidies.</a:t>
            </a:r>
          </a:p>
        </p:txBody>
      </p:sp>
      <p:sp>
        <p:nvSpPr>
          <p:cNvPr id="27" name="Freeform 26">
            <a:extLst>
              <a:ext uri="{FF2B5EF4-FFF2-40B4-BE49-F238E27FC236}">
                <a16:creationId xmlns:a16="http://schemas.microsoft.com/office/drawing/2014/main" id="{79931925-1943-6342-8B9A-413484DC370B}"/>
              </a:ext>
            </a:extLst>
          </p:cNvPr>
          <p:cNvSpPr/>
          <p:nvPr/>
        </p:nvSpPr>
        <p:spPr>
          <a:xfrm rot="297255">
            <a:off x="1326160" y="1684911"/>
            <a:ext cx="4479700" cy="2379772"/>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accent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a:p>
            <a:pPr algn="ctr"/>
            <a:endParaRPr lang="en-US" dirty="0"/>
          </a:p>
        </p:txBody>
      </p:sp>
      <p:sp>
        <p:nvSpPr>
          <p:cNvPr id="28" name="Oval 27">
            <a:extLst>
              <a:ext uri="{FF2B5EF4-FFF2-40B4-BE49-F238E27FC236}">
                <a16:creationId xmlns:a16="http://schemas.microsoft.com/office/drawing/2014/main" id="{E2292E51-FFFD-9F4E-844F-2A822DDA1243}"/>
              </a:ext>
            </a:extLst>
          </p:cNvPr>
          <p:cNvSpPr/>
          <p:nvPr/>
        </p:nvSpPr>
        <p:spPr>
          <a:xfrm>
            <a:off x="3543603" y="3621390"/>
            <a:ext cx="72000" cy="72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12565B76-09A3-8847-8002-5A5E73A6297C}"/>
              </a:ext>
            </a:extLst>
          </p:cNvPr>
          <p:cNvSpPr txBox="1"/>
          <p:nvPr/>
        </p:nvSpPr>
        <p:spPr>
          <a:xfrm>
            <a:off x="3330009" y="3650864"/>
            <a:ext cx="440267" cy="338426"/>
          </a:xfrm>
          <a:prstGeom prst="rect">
            <a:avLst/>
          </a:prstGeom>
          <a:noFill/>
        </p:spPr>
        <p:txBody>
          <a:bodyPr wrap="square" rtlCol="0">
            <a:spAutoFit/>
          </a:bodyPr>
          <a:lstStyle/>
          <a:p>
            <a:r>
              <a:rPr lang="en-US" sz="1599" i="1" dirty="0">
                <a:latin typeface="Times"/>
                <a:cs typeface="Times"/>
              </a:rPr>
              <a:t>C</a:t>
            </a:r>
          </a:p>
        </p:txBody>
      </p:sp>
    </p:spTree>
    <p:extLst>
      <p:ext uri="{BB962C8B-B14F-4D97-AF65-F5344CB8AC3E}">
        <p14:creationId xmlns:p14="http://schemas.microsoft.com/office/powerpoint/2010/main" val="331343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p:bldP spid="22" grpId="0" animBg="1"/>
      <p:bldP spid="23" grpId="0" animBg="1"/>
      <p:bldP spid="27" grpId="0" animBg="1"/>
      <p:bldP spid="28" grpId="0" animBg="1"/>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5DC602E4-4623-B449-8618-97BD6CDAC86E}"/>
              </a:ext>
            </a:extLst>
          </p:cNvPr>
          <p:cNvGraphicFramePr>
            <a:graphicFrameLocks/>
          </p:cNvGraphicFramePr>
          <p:nvPr>
            <p:extLst>
              <p:ext uri="{D42A27DB-BD31-4B8C-83A1-F6EECF244321}">
                <p14:modId xmlns:p14="http://schemas.microsoft.com/office/powerpoint/2010/main" val="560584253"/>
              </p:ext>
            </p:extLst>
          </p:nvPr>
        </p:nvGraphicFramePr>
        <p:xfrm>
          <a:off x="361826" y="1215109"/>
          <a:ext cx="6485929" cy="4418578"/>
        </p:xfrm>
        <a:graphic>
          <a:graphicData uri="http://schemas.openxmlformats.org/drawingml/2006/chart">
            <c:chart xmlns:c="http://schemas.openxmlformats.org/drawingml/2006/chart" xmlns:r="http://schemas.openxmlformats.org/officeDocument/2006/relationships" r:id="rId2"/>
          </a:graphicData>
        </a:graphic>
      </p:graphicFrame>
      <p:sp>
        <p:nvSpPr>
          <p:cNvPr id="21" name="TextBox 20">
            <a:extLst>
              <a:ext uri="{FF2B5EF4-FFF2-40B4-BE49-F238E27FC236}">
                <a16:creationId xmlns:a16="http://schemas.microsoft.com/office/drawing/2014/main" id="{76921AA2-A7AA-0D4D-95E2-EA3A90924664}"/>
              </a:ext>
            </a:extLst>
          </p:cNvPr>
          <p:cNvSpPr txBox="1"/>
          <p:nvPr/>
        </p:nvSpPr>
        <p:spPr>
          <a:xfrm>
            <a:off x="5680118" y="3641993"/>
            <a:ext cx="440267" cy="338426"/>
          </a:xfrm>
          <a:prstGeom prst="rect">
            <a:avLst/>
          </a:prstGeom>
          <a:noFill/>
        </p:spPr>
        <p:txBody>
          <a:bodyPr wrap="square" rtlCol="0">
            <a:spAutoFit/>
          </a:bodyPr>
          <a:lstStyle/>
          <a:p>
            <a:r>
              <a:rPr lang="en-US" sz="1599" i="1" dirty="0">
                <a:solidFill>
                  <a:schemeClr val="bg2">
                    <a:lumMod val="60000"/>
                    <a:lumOff val="40000"/>
                  </a:schemeClr>
                </a:solidFill>
                <a:latin typeface="Times"/>
                <a:cs typeface="Times"/>
              </a:rPr>
              <a:t>B</a:t>
            </a:r>
          </a:p>
        </p:txBody>
      </p:sp>
      <p:sp>
        <p:nvSpPr>
          <p:cNvPr id="34" name="TextBox 33">
            <a:extLst>
              <a:ext uri="{FF2B5EF4-FFF2-40B4-BE49-F238E27FC236}">
                <a16:creationId xmlns:a16="http://schemas.microsoft.com/office/drawing/2014/main" id="{06CA4378-9B0A-B443-8C06-FB016C0ACD85}"/>
              </a:ext>
            </a:extLst>
          </p:cNvPr>
          <p:cNvSpPr txBox="1"/>
          <p:nvPr/>
        </p:nvSpPr>
        <p:spPr>
          <a:xfrm>
            <a:off x="3922429" y="2901040"/>
            <a:ext cx="440267" cy="338426"/>
          </a:xfrm>
          <a:prstGeom prst="rect">
            <a:avLst/>
          </a:prstGeom>
          <a:noFill/>
        </p:spPr>
        <p:txBody>
          <a:bodyPr wrap="square" rtlCol="0">
            <a:spAutoFit/>
          </a:bodyPr>
          <a:lstStyle/>
          <a:p>
            <a:r>
              <a:rPr lang="en-US" sz="1599" i="1" dirty="0">
                <a:latin typeface="Times"/>
                <a:cs typeface="Times"/>
              </a:rPr>
              <a:t>C</a:t>
            </a:r>
          </a:p>
        </p:txBody>
      </p:sp>
      <p:cxnSp>
        <p:nvCxnSpPr>
          <p:cNvPr id="8" name="Straight Connector 7">
            <a:extLst>
              <a:ext uri="{FF2B5EF4-FFF2-40B4-BE49-F238E27FC236}">
                <a16:creationId xmlns:a16="http://schemas.microsoft.com/office/drawing/2014/main" id="{95F8DFAB-50CC-4849-B48A-90B38539DE50}"/>
              </a:ext>
            </a:extLst>
          </p:cNvPr>
          <p:cNvCxnSpPr>
            <a:cxnSpLocks/>
          </p:cNvCxnSpPr>
          <p:nvPr/>
        </p:nvCxnSpPr>
        <p:spPr>
          <a:xfrm flipH="1" flipV="1">
            <a:off x="1284568" y="1576801"/>
            <a:ext cx="5318751" cy="3639578"/>
          </a:xfrm>
          <a:prstGeom prst="line">
            <a:avLst/>
          </a:prstGeom>
          <a:ln w="12700">
            <a:solidFill>
              <a:schemeClr val="bg2">
                <a:lumMod val="60000"/>
                <a:lumOff val="40000"/>
              </a:schemeClr>
            </a:solidFill>
          </a:ln>
          <a:effectLst/>
        </p:spPr>
        <p:style>
          <a:lnRef idx="2">
            <a:schemeClr val="dk1"/>
          </a:lnRef>
          <a:fillRef idx="0">
            <a:schemeClr val="dk1"/>
          </a:fillRef>
          <a:effectRef idx="1">
            <a:schemeClr val="dk1"/>
          </a:effectRef>
          <a:fontRef idx="minor">
            <a:schemeClr val="tx1"/>
          </a:fontRef>
        </p:style>
      </p:cxnSp>
      <p:sp>
        <p:nvSpPr>
          <p:cNvPr id="2" name="Title 1"/>
          <p:cNvSpPr>
            <a:spLocks noGrp="1"/>
          </p:cNvSpPr>
          <p:nvPr>
            <p:ph type="ctrTitle"/>
          </p:nvPr>
        </p:nvSpPr>
        <p:spPr/>
        <p:txBody>
          <a:bodyPr/>
          <a:lstStyle/>
          <a:p>
            <a:r>
              <a:rPr lang="fi-FI" dirty="0"/>
              <a:t>Basic </a:t>
            </a:r>
            <a:r>
              <a:rPr lang="fi-FI" dirty="0" err="1"/>
              <a:t>Income</a:t>
            </a:r>
            <a:r>
              <a:rPr lang="fi-FI" dirty="0"/>
              <a:t> (</a:t>
            </a:r>
            <a:r>
              <a:rPr lang="fi-FI" dirty="0" err="1"/>
              <a:t>one</a:t>
            </a:r>
            <a:r>
              <a:rPr lang="fi-FI" dirty="0"/>
              <a:t> </a:t>
            </a:r>
            <a:r>
              <a:rPr lang="fi-FI" dirty="0" err="1"/>
              <a:t>possible</a:t>
            </a:r>
            <a:r>
              <a:rPr lang="fi-FI" dirty="0"/>
              <a:t> version)</a:t>
            </a:r>
          </a:p>
        </p:txBody>
      </p:sp>
      <p:sp>
        <p:nvSpPr>
          <p:cNvPr id="19" name="Freeform 18">
            <a:extLst>
              <a:ext uri="{FF2B5EF4-FFF2-40B4-BE49-F238E27FC236}">
                <a16:creationId xmlns:a16="http://schemas.microsoft.com/office/drawing/2014/main" id="{9B2D3BE4-E368-0045-A2FC-31EE445F9F4F}"/>
              </a:ext>
            </a:extLst>
          </p:cNvPr>
          <p:cNvSpPr/>
          <p:nvPr/>
        </p:nvSpPr>
        <p:spPr>
          <a:xfrm rot="297255">
            <a:off x="2124985" y="1544657"/>
            <a:ext cx="4479700" cy="2379772"/>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alpha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a:p>
            <a:pPr algn="ctr"/>
            <a:endParaRPr lang="en-US" dirty="0"/>
          </a:p>
        </p:txBody>
      </p:sp>
      <p:sp>
        <p:nvSpPr>
          <p:cNvPr id="20" name="Oval 19">
            <a:extLst>
              <a:ext uri="{FF2B5EF4-FFF2-40B4-BE49-F238E27FC236}">
                <a16:creationId xmlns:a16="http://schemas.microsoft.com/office/drawing/2014/main" id="{123FDED5-23AF-9546-8E5C-D8C43B94D48C}"/>
              </a:ext>
            </a:extLst>
          </p:cNvPr>
          <p:cNvSpPr/>
          <p:nvPr/>
        </p:nvSpPr>
        <p:spPr>
          <a:xfrm>
            <a:off x="5689383" y="3916754"/>
            <a:ext cx="72000" cy="72000"/>
          </a:xfrm>
          <a:prstGeom prst="ellipse">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C9BBF5D-D83E-D540-BB95-CC6A5EFD35AD}"/>
              </a:ext>
            </a:extLst>
          </p:cNvPr>
          <p:cNvSpPr/>
          <p:nvPr/>
        </p:nvSpPr>
        <p:spPr>
          <a:xfrm>
            <a:off x="4797294" y="924065"/>
            <a:ext cx="4196679" cy="646331"/>
          </a:xfrm>
          <a:prstGeom prst="rect">
            <a:avLst/>
          </a:prstGeom>
          <a:solidFill>
            <a:schemeClr val="bg1"/>
          </a:solidFill>
        </p:spPr>
        <p:txBody>
          <a:bodyPr wrap="square">
            <a:spAutoFit/>
          </a:bodyPr>
          <a:lstStyle/>
          <a:p>
            <a:r>
              <a:rPr lang="en-GB" dirty="0"/>
              <a:t>Basic income of 25€/day and 20% flat income tax.</a:t>
            </a:r>
          </a:p>
        </p:txBody>
      </p:sp>
      <p:cxnSp>
        <p:nvCxnSpPr>
          <p:cNvPr id="26" name="Straight Connector 25">
            <a:extLst>
              <a:ext uri="{FF2B5EF4-FFF2-40B4-BE49-F238E27FC236}">
                <a16:creationId xmlns:a16="http://schemas.microsoft.com/office/drawing/2014/main" id="{FA095F67-E36B-DF42-924C-F37666E8FF2E}"/>
              </a:ext>
            </a:extLst>
          </p:cNvPr>
          <p:cNvCxnSpPr>
            <a:cxnSpLocks/>
          </p:cNvCxnSpPr>
          <p:nvPr/>
        </p:nvCxnSpPr>
        <p:spPr>
          <a:xfrm flipH="1" flipV="1">
            <a:off x="1284569" y="1768732"/>
            <a:ext cx="5330960" cy="2878228"/>
          </a:xfrm>
          <a:prstGeom prst="line">
            <a:avLst/>
          </a:prstGeom>
          <a:ln w="31750">
            <a:solidFill>
              <a:schemeClr val="accent6"/>
            </a:solidFill>
          </a:ln>
          <a:effectLst/>
        </p:spPr>
        <p:style>
          <a:lnRef idx="2">
            <a:schemeClr val="dk1"/>
          </a:lnRef>
          <a:fillRef idx="0">
            <a:schemeClr val="dk1"/>
          </a:fillRef>
          <a:effectRef idx="1">
            <a:schemeClr val="dk1"/>
          </a:effectRef>
          <a:fontRef idx="minor">
            <a:schemeClr val="tx1"/>
          </a:fontRef>
        </p:style>
      </p:cxnSp>
      <p:sp>
        <p:nvSpPr>
          <p:cNvPr id="33" name="Freeform 32">
            <a:extLst>
              <a:ext uri="{FF2B5EF4-FFF2-40B4-BE49-F238E27FC236}">
                <a16:creationId xmlns:a16="http://schemas.microsoft.com/office/drawing/2014/main" id="{1C3B8F58-4057-AA4F-A649-7E5B78DB5DC6}"/>
              </a:ext>
            </a:extLst>
          </p:cNvPr>
          <p:cNvSpPr/>
          <p:nvPr/>
        </p:nvSpPr>
        <p:spPr>
          <a:xfrm rot="297255">
            <a:off x="2151444" y="1441395"/>
            <a:ext cx="4479700" cy="2379772"/>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a:p>
            <a:pPr algn="ctr"/>
            <a:endParaRPr lang="en-US" dirty="0"/>
          </a:p>
        </p:txBody>
      </p:sp>
      <p:sp>
        <p:nvSpPr>
          <p:cNvPr id="32" name="Oval 31">
            <a:extLst>
              <a:ext uri="{FF2B5EF4-FFF2-40B4-BE49-F238E27FC236}">
                <a16:creationId xmlns:a16="http://schemas.microsoft.com/office/drawing/2014/main" id="{C57A422F-C7DF-6E4B-B43C-3F1F60F075F0}"/>
              </a:ext>
            </a:extLst>
          </p:cNvPr>
          <p:cNvSpPr/>
          <p:nvPr/>
        </p:nvSpPr>
        <p:spPr>
          <a:xfrm>
            <a:off x="3922427" y="3150187"/>
            <a:ext cx="72000" cy="72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A6D8819-3E92-6942-A1C8-7ACA49425204}"/>
              </a:ext>
            </a:extLst>
          </p:cNvPr>
          <p:cNvSpPr/>
          <p:nvPr/>
        </p:nvSpPr>
        <p:spPr>
          <a:xfrm>
            <a:off x="3535966" y="3104866"/>
            <a:ext cx="72000" cy="72000"/>
          </a:xfrm>
          <a:prstGeom prst="ellipse">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49AF0CDC-0870-F444-B34B-F0FC88E24617}"/>
              </a:ext>
            </a:extLst>
          </p:cNvPr>
          <p:cNvSpPr txBox="1"/>
          <p:nvPr/>
        </p:nvSpPr>
        <p:spPr>
          <a:xfrm>
            <a:off x="3579605" y="2943651"/>
            <a:ext cx="259276" cy="338426"/>
          </a:xfrm>
          <a:prstGeom prst="rect">
            <a:avLst/>
          </a:prstGeom>
          <a:noFill/>
        </p:spPr>
        <p:txBody>
          <a:bodyPr wrap="square" rtlCol="0">
            <a:spAutoFit/>
          </a:bodyPr>
          <a:lstStyle/>
          <a:p>
            <a:r>
              <a:rPr lang="en-US" sz="1599" i="1" dirty="0">
                <a:solidFill>
                  <a:schemeClr val="bg2">
                    <a:lumMod val="60000"/>
                    <a:lumOff val="40000"/>
                  </a:schemeClr>
                </a:solidFill>
                <a:latin typeface="Times"/>
                <a:cs typeface="Times"/>
              </a:rPr>
              <a:t>A</a:t>
            </a:r>
          </a:p>
        </p:txBody>
      </p:sp>
      <p:sp>
        <p:nvSpPr>
          <p:cNvPr id="37" name="Rectangle 36">
            <a:extLst>
              <a:ext uri="{FF2B5EF4-FFF2-40B4-BE49-F238E27FC236}">
                <a16:creationId xmlns:a16="http://schemas.microsoft.com/office/drawing/2014/main" id="{D2DA1A55-526D-4049-A1B6-5354D1766934}"/>
              </a:ext>
            </a:extLst>
          </p:cNvPr>
          <p:cNvSpPr/>
          <p:nvPr/>
        </p:nvSpPr>
        <p:spPr>
          <a:xfrm>
            <a:off x="6681414" y="2993424"/>
            <a:ext cx="2427257" cy="646331"/>
          </a:xfrm>
          <a:prstGeom prst="rect">
            <a:avLst/>
          </a:prstGeom>
          <a:solidFill>
            <a:schemeClr val="bg1"/>
          </a:solidFill>
        </p:spPr>
        <p:txBody>
          <a:bodyPr wrap="square">
            <a:spAutoFit/>
          </a:bodyPr>
          <a:lstStyle/>
          <a:p>
            <a:r>
              <a:rPr lang="en-GB" dirty="0"/>
              <a:t>Ann’s optimal choice at C (7h of work)</a:t>
            </a:r>
          </a:p>
        </p:txBody>
      </p:sp>
      <p:sp>
        <p:nvSpPr>
          <p:cNvPr id="38" name="Rectangle 37">
            <a:extLst>
              <a:ext uri="{FF2B5EF4-FFF2-40B4-BE49-F238E27FC236}">
                <a16:creationId xmlns:a16="http://schemas.microsoft.com/office/drawing/2014/main" id="{614CAFB6-9267-C04B-8DC3-C11970E90484}"/>
              </a:ext>
            </a:extLst>
          </p:cNvPr>
          <p:cNvSpPr/>
          <p:nvPr/>
        </p:nvSpPr>
        <p:spPr>
          <a:xfrm>
            <a:off x="6756355" y="4150699"/>
            <a:ext cx="2369048" cy="1200329"/>
          </a:xfrm>
          <a:prstGeom prst="rect">
            <a:avLst/>
          </a:prstGeom>
          <a:solidFill>
            <a:schemeClr val="bg1"/>
          </a:solidFill>
        </p:spPr>
        <p:txBody>
          <a:bodyPr wrap="square">
            <a:spAutoFit/>
          </a:bodyPr>
          <a:lstStyle/>
          <a:p>
            <a:r>
              <a:rPr lang="en-GB" dirty="0"/>
              <a:t>Those that remain unemployed suffer a loss in income of 40%.</a:t>
            </a:r>
          </a:p>
        </p:txBody>
      </p:sp>
      <p:cxnSp>
        <p:nvCxnSpPr>
          <p:cNvPr id="5" name="Straight Arrow Connector 4">
            <a:extLst>
              <a:ext uri="{FF2B5EF4-FFF2-40B4-BE49-F238E27FC236}">
                <a16:creationId xmlns:a16="http://schemas.microsoft.com/office/drawing/2014/main" id="{6AD76A1F-01EE-5747-8753-FBBFC9619236}"/>
              </a:ext>
            </a:extLst>
          </p:cNvPr>
          <p:cNvCxnSpPr/>
          <p:nvPr/>
        </p:nvCxnSpPr>
        <p:spPr>
          <a:xfrm>
            <a:off x="6708709" y="4312694"/>
            <a:ext cx="0" cy="334264"/>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606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3" grpId="0" animBg="1"/>
      <p:bldP spid="32" grpId="0" animBg="1"/>
      <p:bldP spid="37" grpId="0" animBg="1"/>
      <p:bldP spid="3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5DC602E4-4623-B449-8618-97BD6CDAC86E}"/>
              </a:ext>
            </a:extLst>
          </p:cNvPr>
          <p:cNvGraphicFramePr>
            <a:graphicFrameLocks/>
          </p:cNvGraphicFramePr>
          <p:nvPr>
            <p:extLst>
              <p:ext uri="{D42A27DB-BD31-4B8C-83A1-F6EECF244321}">
                <p14:modId xmlns:p14="http://schemas.microsoft.com/office/powerpoint/2010/main" val="790537869"/>
              </p:ext>
            </p:extLst>
          </p:nvPr>
        </p:nvGraphicFramePr>
        <p:xfrm>
          <a:off x="361826" y="1215109"/>
          <a:ext cx="6485929" cy="4418578"/>
        </p:xfrm>
        <a:graphic>
          <a:graphicData uri="http://schemas.openxmlformats.org/drawingml/2006/chart">
            <c:chart xmlns:c="http://schemas.openxmlformats.org/drawingml/2006/chart" xmlns:r="http://schemas.openxmlformats.org/officeDocument/2006/relationships" r:id="rId2"/>
          </a:graphicData>
        </a:graphic>
      </p:graphicFrame>
      <p:sp>
        <p:nvSpPr>
          <p:cNvPr id="21" name="TextBox 20">
            <a:extLst>
              <a:ext uri="{FF2B5EF4-FFF2-40B4-BE49-F238E27FC236}">
                <a16:creationId xmlns:a16="http://schemas.microsoft.com/office/drawing/2014/main" id="{76921AA2-A7AA-0D4D-95E2-EA3A90924664}"/>
              </a:ext>
            </a:extLst>
          </p:cNvPr>
          <p:cNvSpPr txBox="1"/>
          <p:nvPr/>
        </p:nvSpPr>
        <p:spPr>
          <a:xfrm>
            <a:off x="5680118" y="3641993"/>
            <a:ext cx="440267" cy="338426"/>
          </a:xfrm>
          <a:prstGeom prst="rect">
            <a:avLst/>
          </a:prstGeom>
          <a:noFill/>
        </p:spPr>
        <p:txBody>
          <a:bodyPr wrap="square" rtlCol="0">
            <a:spAutoFit/>
          </a:bodyPr>
          <a:lstStyle/>
          <a:p>
            <a:r>
              <a:rPr lang="en-US" sz="1599" i="1" dirty="0">
                <a:solidFill>
                  <a:schemeClr val="bg2">
                    <a:lumMod val="60000"/>
                    <a:lumOff val="40000"/>
                  </a:schemeClr>
                </a:solidFill>
                <a:latin typeface="Times"/>
                <a:cs typeface="Times"/>
              </a:rPr>
              <a:t>B</a:t>
            </a:r>
          </a:p>
        </p:txBody>
      </p:sp>
      <p:cxnSp>
        <p:nvCxnSpPr>
          <p:cNvPr id="8" name="Straight Connector 7">
            <a:extLst>
              <a:ext uri="{FF2B5EF4-FFF2-40B4-BE49-F238E27FC236}">
                <a16:creationId xmlns:a16="http://schemas.microsoft.com/office/drawing/2014/main" id="{95F8DFAB-50CC-4849-B48A-90B38539DE50}"/>
              </a:ext>
            </a:extLst>
          </p:cNvPr>
          <p:cNvCxnSpPr>
            <a:cxnSpLocks/>
          </p:cNvCxnSpPr>
          <p:nvPr/>
        </p:nvCxnSpPr>
        <p:spPr>
          <a:xfrm flipH="1" flipV="1">
            <a:off x="1284568" y="1576801"/>
            <a:ext cx="5318751" cy="3639578"/>
          </a:xfrm>
          <a:prstGeom prst="line">
            <a:avLst/>
          </a:prstGeom>
          <a:ln w="12700">
            <a:solidFill>
              <a:schemeClr val="bg2">
                <a:lumMod val="60000"/>
                <a:lumOff val="40000"/>
              </a:schemeClr>
            </a:solidFill>
          </a:ln>
          <a:effectLst/>
        </p:spPr>
        <p:style>
          <a:lnRef idx="2">
            <a:schemeClr val="dk1"/>
          </a:lnRef>
          <a:fillRef idx="0">
            <a:schemeClr val="dk1"/>
          </a:fillRef>
          <a:effectRef idx="1">
            <a:schemeClr val="dk1"/>
          </a:effectRef>
          <a:fontRef idx="minor">
            <a:schemeClr val="tx1"/>
          </a:fontRef>
        </p:style>
      </p:cxnSp>
      <p:sp>
        <p:nvSpPr>
          <p:cNvPr id="2" name="Title 1"/>
          <p:cNvSpPr>
            <a:spLocks noGrp="1"/>
          </p:cNvSpPr>
          <p:nvPr>
            <p:ph type="ctrTitle"/>
          </p:nvPr>
        </p:nvSpPr>
        <p:spPr/>
        <p:txBody>
          <a:bodyPr/>
          <a:lstStyle/>
          <a:p>
            <a:r>
              <a:rPr lang="fi-FI" dirty="0"/>
              <a:t>Basic </a:t>
            </a:r>
            <a:r>
              <a:rPr lang="fi-FI" dirty="0" err="1"/>
              <a:t>income</a:t>
            </a:r>
            <a:r>
              <a:rPr lang="fi-FI" dirty="0"/>
              <a:t> (</a:t>
            </a:r>
            <a:r>
              <a:rPr lang="fi-FI" dirty="0" err="1"/>
              <a:t>second</a:t>
            </a:r>
            <a:r>
              <a:rPr lang="fi-FI" dirty="0"/>
              <a:t> version)</a:t>
            </a:r>
          </a:p>
        </p:txBody>
      </p:sp>
      <p:sp>
        <p:nvSpPr>
          <p:cNvPr id="20" name="Oval 19">
            <a:extLst>
              <a:ext uri="{FF2B5EF4-FFF2-40B4-BE49-F238E27FC236}">
                <a16:creationId xmlns:a16="http://schemas.microsoft.com/office/drawing/2014/main" id="{123FDED5-23AF-9546-8E5C-D8C43B94D48C}"/>
              </a:ext>
            </a:extLst>
          </p:cNvPr>
          <p:cNvSpPr/>
          <p:nvPr/>
        </p:nvSpPr>
        <p:spPr>
          <a:xfrm>
            <a:off x="5689383" y="3916754"/>
            <a:ext cx="72000" cy="72000"/>
          </a:xfrm>
          <a:prstGeom prst="ellipse">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C9BBF5D-D83E-D540-BB95-CC6A5EFD35AD}"/>
              </a:ext>
            </a:extLst>
          </p:cNvPr>
          <p:cNvSpPr/>
          <p:nvPr/>
        </p:nvSpPr>
        <p:spPr>
          <a:xfrm>
            <a:off x="4797294" y="924067"/>
            <a:ext cx="4196679" cy="646331"/>
          </a:xfrm>
          <a:prstGeom prst="rect">
            <a:avLst/>
          </a:prstGeom>
          <a:solidFill>
            <a:schemeClr val="bg1"/>
          </a:solidFill>
        </p:spPr>
        <p:txBody>
          <a:bodyPr wrap="square">
            <a:spAutoFit/>
          </a:bodyPr>
          <a:lstStyle/>
          <a:p>
            <a:r>
              <a:rPr lang="en-GB" dirty="0"/>
              <a:t>Basic income of 40€/day. To finance the reform, flat income tax of 50%.</a:t>
            </a:r>
          </a:p>
        </p:txBody>
      </p:sp>
      <p:cxnSp>
        <p:nvCxnSpPr>
          <p:cNvPr id="26" name="Straight Connector 25">
            <a:extLst>
              <a:ext uri="{FF2B5EF4-FFF2-40B4-BE49-F238E27FC236}">
                <a16:creationId xmlns:a16="http://schemas.microsoft.com/office/drawing/2014/main" id="{FA095F67-E36B-DF42-924C-F37666E8FF2E}"/>
              </a:ext>
            </a:extLst>
          </p:cNvPr>
          <p:cNvCxnSpPr>
            <a:cxnSpLocks/>
          </p:cNvCxnSpPr>
          <p:nvPr/>
        </p:nvCxnSpPr>
        <p:spPr>
          <a:xfrm flipH="1" flipV="1">
            <a:off x="1284569" y="1768732"/>
            <a:ext cx="5330960" cy="2878228"/>
          </a:xfrm>
          <a:prstGeom prst="line">
            <a:avLst/>
          </a:prstGeom>
          <a:ln w="31750">
            <a:solidFill>
              <a:schemeClr val="accent6">
                <a:alpha val="50000"/>
              </a:schemeClr>
            </a:solidFill>
          </a:ln>
          <a:effectLst/>
        </p:spPr>
        <p:style>
          <a:lnRef idx="2">
            <a:schemeClr val="dk1"/>
          </a:lnRef>
          <a:fillRef idx="0">
            <a:schemeClr val="dk1"/>
          </a:fillRef>
          <a:effectRef idx="1">
            <a:schemeClr val="dk1"/>
          </a:effectRef>
          <a:fontRef idx="minor">
            <a:schemeClr val="tx1"/>
          </a:fontRef>
        </p:style>
      </p:cxnSp>
      <p:sp>
        <p:nvSpPr>
          <p:cNvPr id="33" name="Freeform 32">
            <a:extLst>
              <a:ext uri="{FF2B5EF4-FFF2-40B4-BE49-F238E27FC236}">
                <a16:creationId xmlns:a16="http://schemas.microsoft.com/office/drawing/2014/main" id="{1C3B8F58-4057-AA4F-A649-7E5B78DB5DC6}"/>
              </a:ext>
            </a:extLst>
          </p:cNvPr>
          <p:cNvSpPr/>
          <p:nvPr/>
        </p:nvSpPr>
        <p:spPr>
          <a:xfrm rot="297255">
            <a:off x="2151444" y="1441395"/>
            <a:ext cx="4479700" cy="2379772"/>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alpha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a:p>
            <a:pPr algn="ctr"/>
            <a:endParaRPr lang="en-US" dirty="0"/>
          </a:p>
        </p:txBody>
      </p:sp>
      <p:sp>
        <p:nvSpPr>
          <p:cNvPr id="32" name="Oval 31">
            <a:extLst>
              <a:ext uri="{FF2B5EF4-FFF2-40B4-BE49-F238E27FC236}">
                <a16:creationId xmlns:a16="http://schemas.microsoft.com/office/drawing/2014/main" id="{C57A422F-C7DF-6E4B-B43C-3F1F60F075F0}"/>
              </a:ext>
            </a:extLst>
          </p:cNvPr>
          <p:cNvSpPr/>
          <p:nvPr/>
        </p:nvSpPr>
        <p:spPr>
          <a:xfrm>
            <a:off x="3922427" y="3150187"/>
            <a:ext cx="72000" cy="72000"/>
          </a:xfrm>
          <a:prstGeom prst="ellipse">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A6D8819-3E92-6942-A1C8-7ACA49425204}"/>
              </a:ext>
            </a:extLst>
          </p:cNvPr>
          <p:cNvSpPr/>
          <p:nvPr/>
        </p:nvSpPr>
        <p:spPr>
          <a:xfrm>
            <a:off x="3535966" y="3104866"/>
            <a:ext cx="72000" cy="72000"/>
          </a:xfrm>
          <a:prstGeom prst="ellipse">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49AF0CDC-0870-F444-B34B-F0FC88E24617}"/>
              </a:ext>
            </a:extLst>
          </p:cNvPr>
          <p:cNvSpPr txBox="1"/>
          <p:nvPr/>
        </p:nvSpPr>
        <p:spPr>
          <a:xfrm>
            <a:off x="3579605" y="2943651"/>
            <a:ext cx="259276" cy="338426"/>
          </a:xfrm>
          <a:prstGeom prst="rect">
            <a:avLst/>
          </a:prstGeom>
          <a:noFill/>
        </p:spPr>
        <p:txBody>
          <a:bodyPr wrap="square" rtlCol="0">
            <a:spAutoFit/>
          </a:bodyPr>
          <a:lstStyle/>
          <a:p>
            <a:r>
              <a:rPr lang="en-US" sz="1599" i="1" dirty="0">
                <a:solidFill>
                  <a:schemeClr val="bg2">
                    <a:lumMod val="60000"/>
                    <a:lumOff val="40000"/>
                  </a:schemeClr>
                </a:solidFill>
                <a:latin typeface="Times"/>
                <a:cs typeface="Times"/>
              </a:rPr>
              <a:t>A</a:t>
            </a:r>
          </a:p>
        </p:txBody>
      </p:sp>
      <p:sp>
        <p:nvSpPr>
          <p:cNvPr id="18" name="TextBox 17">
            <a:extLst>
              <a:ext uri="{FF2B5EF4-FFF2-40B4-BE49-F238E27FC236}">
                <a16:creationId xmlns:a16="http://schemas.microsoft.com/office/drawing/2014/main" id="{60D15253-DC4D-A548-AF33-E7DF3BD2210C}"/>
              </a:ext>
            </a:extLst>
          </p:cNvPr>
          <p:cNvSpPr txBox="1"/>
          <p:nvPr/>
        </p:nvSpPr>
        <p:spPr>
          <a:xfrm>
            <a:off x="3922429" y="2901040"/>
            <a:ext cx="440267" cy="338426"/>
          </a:xfrm>
          <a:prstGeom prst="rect">
            <a:avLst/>
          </a:prstGeom>
          <a:noFill/>
        </p:spPr>
        <p:txBody>
          <a:bodyPr wrap="square" rtlCol="0">
            <a:spAutoFit/>
          </a:bodyPr>
          <a:lstStyle/>
          <a:p>
            <a:r>
              <a:rPr lang="en-US" sz="1599" i="1" dirty="0">
                <a:solidFill>
                  <a:schemeClr val="bg2">
                    <a:lumMod val="60000"/>
                    <a:lumOff val="40000"/>
                  </a:schemeClr>
                </a:solidFill>
                <a:latin typeface="Times"/>
                <a:cs typeface="Times"/>
              </a:rPr>
              <a:t>C</a:t>
            </a:r>
          </a:p>
        </p:txBody>
      </p:sp>
      <p:cxnSp>
        <p:nvCxnSpPr>
          <p:cNvPr id="23" name="Straight Connector 22">
            <a:extLst>
              <a:ext uri="{FF2B5EF4-FFF2-40B4-BE49-F238E27FC236}">
                <a16:creationId xmlns:a16="http://schemas.microsoft.com/office/drawing/2014/main" id="{9904DAD0-3CD9-F94E-8C12-651A7AF06AF9}"/>
              </a:ext>
            </a:extLst>
          </p:cNvPr>
          <p:cNvCxnSpPr>
            <a:cxnSpLocks/>
          </p:cNvCxnSpPr>
          <p:nvPr/>
        </p:nvCxnSpPr>
        <p:spPr>
          <a:xfrm flipH="1" flipV="1">
            <a:off x="1284568" y="2588650"/>
            <a:ext cx="5318751" cy="1763020"/>
          </a:xfrm>
          <a:prstGeom prst="line">
            <a:avLst/>
          </a:prstGeom>
          <a:ln w="31750">
            <a:solidFill>
              <a:schemeClr val="accent2"/>
            </a:solidFill>
          </a:ln>
          <a:effectLst/>
        </p:spPr>
        <p:style>
          <a:lnRef idx="2">
            <a:schemeClr val="dk1"/>
          </a:lnRef>
          <a:fillRef idx="0">
            <a:schemeClr val="dk1"/>
          </a:fillRef>
          <a:effectRef idx="1">
            <a:schemeClr val="dk1"/>
          </a:effectRef>
          <a:fontRef idx="minor">
            <a:schemeClr val="tx1"/>
          </a:fontRef>
        </p:style>
      </p:cxnSp>
      <p:sp>
        <p:nvSpPr>
          <p:cNvPr id="27" name="TextBox 26">
            <a:extLst>
              <a:ext uri="{FF2B5EF4-FFF2-40B4-BE49-F238E27FC236}">
                <a16:creationId xmlns:a16="http://schemas.microsoft.com/office/drawing/2014/main" id="{5A77B2D3-6B88-284F-959F-DEE66725CA8B}"/>
              </a:ext>
            </a:extLst>
          </p:cNvPr>
          <p:cNvSpPr txBox="1"/>
          <p:nvPr/>
        </p:nvSpPr>
        <p:spPr>
          <a:xfrm>
            <a:off x="4654686" y="3401196"/>
            <a:ext cx="440267" cy="338426"/>
          </a:xfrm>
          <a:prstGeom prst="rect">
            <a:avLst/>
          </a:prstGeom>
          <a:noFill/>
        </p:spPr>
        <p:txBody>
          <a:bodyPr wrap="square" rtlCol="0">
            <a:spAutoFit/>
          </a:bodyPr>
          <a:lstStyle/>
          <a:p>
            <a:r>
              <a:rPr lang="en-US" sz="1599" i="1" dirty="0">
                <a:latin typeface="Times"/>
                <a:cs typeface="Times"/>
              </a:rPr>
              <a:t>D</a:t>
            </a:r>
          </a:p>
        </p:txBody>
      </p:sp>
      <p:sp>
        <p:nvSpPr>
          <p:cNvPr id="28" name="Freeform 27">
            <a:extLst>
              <a:ext uri="{FF2B5EF4-FFF2-40B4-BE49-F238E27FC236}">
                <a16:creationId xmlns:a16="http://schemas.microsoft.com/office/drawing/2014/main" id="{B39E5D93-7ED4-5A4F-9E1F-B4974B57DA91}"/>
              </a:ext>
            </a:extLst>
          </p:cNvPr>
          <p:cNvSpPr/>
          <p:nvPr/>
        </p:nvSpPr>
        <p:spPr>
          <a:xfrm rot="297255">
            <a:off x="2020512" y="1555156"/>
            <a:ext cx="4479700" cy="2379772"/>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a:p>
            <a:pPr algn="ctr"/>
            <a:endParaRPr lang="en-US" dirty="0"/>
          </a:p>
        </p:txBody>
      </p:sp>
      <p:sp>
        <p:nvSpPr>
          <p:cNvPr id="29" name="Oval 28">
            <a:extLst>
              <a:ext uri="{FF2B5EF4-FFF2-40B4-BE49-F238E27FC236}">
                <a16:creationId xmlns:a16="http://schemas.microsoft.com/office/drawing/2014/main" id="{064BA46E-41E7-EA4A-A9CD-1E8E401AF2E4}"/>
              </a:ext>
            </a:extLst>
          </p:cNvPr>
          <p:cNvSpPr/>
          <p:nvPr/>
        </p:nvSpPr>
        <p:spPr>
          <a:xfrm>
            <a:off x="4673697" y="3661311"/>
            <a:ext cx="72000" cy="72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D558485-C6A4-5B47-B9F5-FE802B6C50C5}"/>
              </a:ext>
            </a:extLst>
          </p:cNvPr>
          <p:cNvSpPr/>
          <p:nvPr/>
        </p:nvSpPr>
        <p:spPr>
          <a:xfrm>
            <a:off x="6681414" y="2993424"/>
            <a:ext cx="2427257" cy="923330"/>
          </a:xfrm>
          <a:prstGeom prst="rect">
            <a:avLst/>
          </a:prstGeom>
          <a:solidFill>
            <a:schemeClr val="bg1"/>
          </a:solidFill>
        </p:spPr>
        <p:txBody>
          <a:bodyPr wrap="square">
            <a:spAutoFit/>
          </a:bodyPr>
          <a:lstStyle/>
          <a:p>
            <a:r>
              <a:rPr lang="en-GB" dirty="0"/>
              <a:t>Ann’s best choice is now D with 5h of work per day.</a:t>
            </a:r>
          </a:p>
        </p:txBody>
      </p:sp>
    </p:spTree>
    <p:extLst>
      <p:ext uri="{BB962C8B-B14F-4D97-AF65-F5344CB8AC3E}">
        <p14:creationId xmlns:p14="http://schemas.microsoft.com/office/powerpoint/2010/main" val="64907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animBg="1"/>
      <p:bldP spid="3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B77ADE-1C73-9D49-9D5E-35616647C7ED}"/>
              </a:ext>
            </a:extLst>
          </p:cNvPr>
          <p:cNvSpPr>
            <a:spLocks noGrp="1"/>
          </p:cNvSpPr>
          <p:nvPr>
            <p:ph type="ctrTitle"/>
          </p:nvPr>
        </p:nvSpPr>
        <p:spPr/>
        <p:txBody>
          <a:bodyPr/>
          <a:lstStyle/>
          <a:p>
            <a:r>
              <a:rPr lang="fi-FI" dirty="0"/>
              <a:t>How </a:t>
            </a:r>
            <a:r>
              <a:rPr lang="fi-FI" dirty="0" err="1"/>
              <a:t>should</a:t>
            </a:r>
            <a:r>
              <a:rPr lang="fi-FI" dirty="0"/>
              <a:t> </a:t>
            </a:r>
            <a:r>
              <a:rPr lang="fi-FI" dirty="0" err="1"/>
              <a:t>taxes</a:t>
            </a:r>
            <a:r>
              <a:rPr lang="fi-FI" dirty="0"/>
              <a:t> and </a:t>
            </a:r>
            <a:r>
              <a:rPr lang="fi-FI" dirty="0" err="1"/>
              <a:t>transfers</a:t>
            </a:r>
            <a:r>
              <a:rPr lang="fi-FI" dirty="0"/>
              <a:t> </a:t>
            </a:r>
            <a:r>
              <a:rPr lang="fi-FI" dirty="0" err="1"/>
              <a:t>be</a:t>
            </a:r>
            <a:r>
              <a:rPr lang="fi-FI" dirty="0"/>
              <a:t> </a:t>
            </a:r>
            <a:r>
              <a:rPr lang="fi-FI" dirty="0" err="1"/>
              <a:t>reformed</a:t>
            </a:r>
            <a:r>
              <a:rPr lang="fi-FI" dirty="0"/>
              <a:t>?</a:t>
            </a:r>
          </a:p>
        </p:txBody>
      </p:sp>
      <p:sp>
        <p:nvSpPr>
          <p:cNvPr id="6" name="Content Placeholder 5">
            <a:extLst>
              <a:ext uri="{FF2B5EF4-FFF2-40B4-BE49-F238E27FC236}">
                <a16:creationId xmlns:a16="http://schemas.microsoft.com/office/drawing/2014/main" id="{85738A12-AEAB-D34B-87EF-D1AFBF2BF294}"/>
              </a:ext>
            </a:extLst>
          </p:cNvPr>
          <p:cNvSpPr>
            <a:spLocks noGrp="1"/>
          </p:cNvSpPr>
          <p:nvPr>
            <p:ph sz="quarter" idx="14"/>
          </p:nvPr>
        </p:nvSpPr>
        <p:spPr/>
        <p:txBody>
          <a:bodyPr/>
          <a:lstStyle/>
          <a:p>
            <a:r>
              <a:rPr lang="fi-FI" dirty="0" err="1"/>
              <a:t>Economics</a:t>
            </a:r>
            <a:r>
              <a:rPr lang="fi-FI" dirty="0"/>
              <a:t> </a:t>
            </a:r>
            <a:r>
              <a:rPr lang="fi-FI" dirty="0" err="1"/>
              <a:t>does</a:t>
            </a:r>
            <a:r>
              <a:rPr lang="fi-FI" dirty="0"/>
              <a:t> </a:t>
            </a:r>
            <a:r>
              <a:rPr lang="fi-FI" dirty="0" err="1"/>
              <a:t>not</a:t>
            </a:r>
            <a:r>
              <a:rPr lang="fi-FI" dirty="0"/>
              <a:t> </a:t>
            </a:r>
            <a:r>
              <a:rPr lang="fi-FI" dirty="0" err="1"/>
              <a:t>provide</a:t>
            </a:r>
            <a:r>
              <a:rPr lang="fi-FI" dirty="0"/>
              <a:t> an </a:t>
            </a:r>
            <a:r>
              <a:rPr lang="fi-FI" dirty="0" err="1"/>
              <a:t>answer</a:t>
            </a:r>
            <a:r>
              <a:rPr lang="fi-FI" dirty="0"/>
              <a:t> to </a:t>
            </a:r>
            <a:r>
              <a:rPr lang="fi-FI" dirty="0" err="1"/>
              <a:t>such</a:t>
            </a:r>
            <a:r>
              <a:rPr lang="fi-FI" dirty="0"/>
              <a:t> </a:t>
            </a:r>
            <a:r>
              <a:rPr lang="fi-FI" dirty="0" err="1"/>
              <a:t>questions</a:t>
            </a:r>
            <a:endParaRPr lang="fi-FI" dirty="0"/>
          </a:p>
          <a:p>
            <a:pPr marL="483715" lvl="1" indent="-285729">
              <a:buFont typeface="Arial" panose="020B0604020202020204" pitchFamily="34" charset="0"/>
              <a:buChar char="•"/>
            </a:pPr>
            <a:r>
              <a:rPr lang="fi-FI" dirty="0"/>
              <a:t> </a:t>
            </a:r>
            <a:r>
              <a:rPr lang="fi-FI" dirty="0" err="1"/>
              <a:t>depends</a:t>
            </a:r>
            <a:r>
              <a:rPr lang="fi-FI" dirty="0"/>
              <a:t> on </a:t>
            </a:r>
            <a:r>
              <a:rPr lang="fi-FI" dirty="0" err="1"/>
              <a:t>the</a:t>
            </a:r>
            <a:r>
              <a:rPr lang="fi-FI" dirty="0"/>
              <a:t> </a:t>
            </a:r>
            <a:r>
              <a:rPr lang="fi-FI" dirty="0" err="1"/>
              <a:t>objectives</a:t>
            </a:r>
            <a:endParaRPr lang="fi-FI" dirty="0"/>
          </a:p>
          <a:p>
            <a:pPr marL="483715" lvl="1" indent="-285729">
              <a:buFont typeface="Arial" panose="020B0604020202020204" pitchFamily="34" charset="0"/>
              <a:buChar char="•"/>
            </a:pPr>
            <a:r>
              <a:rPr lang="fi-FI" dirty="0"/>
              <a:t> </a:t>
            </a:r>
            <a:r>
              <a:rPr lang="fi-FI" dirty="0" err="1"/>
              <a:t>economics</a:t>
            </a:r>
            <a:r>
              <a:rPr lang="fi-FI" dirty="0"/>
              <a:t> </a:t>
            </a:r>
            <a:r>
              <a:rPr lang="fi-FI" dirty="0" err="1"/>
              <a:t>does</a:t>
            </a:r>
            <a:r>
              <a:rPr lang="fi-FI" dirty="0"/>
              <a:t> </a:t>
            </a:r>
            <a:r>
              <a:rPr lang="fi-FI" dirty="0" err="1"/>
              <a:t>not</a:t>
            </a:r>
            <a:r>
              <a:rPr lang="fi-FI" dirty="0"/>
              <a:t> </a:t>
            </a:r>
            <a:r>
              <a:rPr lang="fi-FI" dirty="0" err="1"/>
              <a:t>tell</a:t>
            </a:r>
            <a:r>
              <a:rPr lang="fi-FI" dirty="0"/>
              <a:t> </a:t>
            </a:r>
            <a:r>
              <a:rPr lang="fi-FI" dirty="0" err="1"/>
              <a:t>what</a:t>
            </a:r>
            <a:r>
              <a:rPr lang="fi-FI" dirty="0"/>
              <a:t> is a </a:t>
            </a:r>
            <a:r>
              <a:rPr lang="fi-FI" dirty="0" err="1"/>
              <a:t>good</a:t>
            </a:r>
            <a:r>
              <a:rPr lang="fi-FI" dirty="0"/>
              <a:t> </a:t>
            </a:r>
            <a:r>
              <a:rPr lang="fi-FI" dirty="0" err="1"/>
              <a:t>objective</a:t>
            </a:r>
            <a:endParaRPr lang="fi-FI" dirty="0"/>
          </a:p>
          <a:p>
            <a:pPr marL="669700" lvl="2" indent="-285729">
              <a:buFont typeface="Arial" panose="020B0604020202020204" pitchFamily="34" charset="0"/>
              <a:buChar char="•"/>
            </a:pPr>
            <a:r>
              <a:rPr lang="fi-FI" dirty="0" err="1"/>
              <a:t>economic</a:t>
            </a:r>
            <a:r>
              <a:rPr lang="fi-FI" dirty="0"/>
              <a:t> </a:t>
            </a:r>
            <a:r>
              <a:rPr lang="fi-FI" dirty="0" err="1"/>
              <a:t>analysis</a:t>
            </a:r>
            <a:r>
              <a:rPr lang="fi-FI" dirty="0"/>
              <a:t> </a:t>
            </a:r>
            <a:r>
              <a:rPr lang="fi-FI" dirty="0" err="1"/>
              <a:t>predicts</a:t>
            </a:r>
            <a:r>
              <a:rPr lang="fi-FI" dirty="0"/>
              <a:t> </a:t>
            </a:r>
            <a:r>
              <a:rPr lang="fi-FI" dirty="0" err="1"/>
              <a:t>how</a:t>
            </a:r>
            <a:r>
              <a:rPr lang="fi-FI" dirty="0"/>
              <a:t> </a:t>
            </a:r>
            <a:r>
              <a:rPr lang="fi-FI" dirty="0" err="1"/>
              <a:t>well</a:t>
            </a:r>
            <a:r>
              <a:rPr lang="fi-FI" dirty="0"/>
              <a:t> </a:t>
            </a:r>
            <a:r>
              <a:rPr lang="fi-FI" dirty="0" err="1"/>
              <a:t>economic</a:t>
            </a:r>
            <a:r>
              <a:rPr lang="fi-FI" dirty="0"/>
              <a:t> </a:t>
            </a:r>
            <a:r>
              <a:rPr lang="fi-FI" dirty="0" err="1"/>
              <a:t>institutions</a:t>
            </a:r>
            <a:r>
              <a:rPr lang="fi-FI" dirty="0"/>
              <a:t> </a:t>
            </a:r>
            <a:r>
              <a:rPr lang="fi-FI" dirty="0" err="1"/>
              <a:t>achieve</a:t>
            </a:r>
            <a:r>
              <a:rPr lang="fi-FI" dirty="0"/>
              <a:t> </a:t>
            </a:r>
            <a:r>
              <a:rPr lang="fi-FI" dirty="0" err="1"/>
              <a:t>the</a:t>
            </a:r>
            <a:r>
              <a:rPr lang="fi-FI" dirty="0"/>
              <a:t> </a:t>
            </a:r>
            <a:r>
              <a:rPr lang="fi-FI" dirty="0" err="1"/>
              <a:t>goals</a:t>
            </a:r>
            <a:r>
              <a:rPr lang="fi-FI" dirty="0"/>
              <a:t> set</a:t>
            </a:r>
          </a:p>
          <a:p>
            <a:r>
              <a:rPr lang="fi-FI" dirty="0" err="1"/>
              <a:t>Economics</a:t>
            </a:r>
            <a:r>
              <a:rPr lang="fi-FI" dirty="0"/>
              <a:t> </a:t>
            </a:r>
            <a:r>
              <a:rPr lang="fi-FI" dirty="0" err="1"/>
              <a:t>helps</a:t>
            </a:r>
            <a:r>
              <a:rPr lang="fi-FI" dirty="0"/>
              <a:t> in </a:t>
            </a:r>
            <a:r>
              <a:rPr lang="fi-FI" dirty="0" err="1"/>
              <a:t>analyzing</a:t>
            </a:r>
            <a:r>
              <a:rPr lang="fi-FI" dirty="0"/>
              <a:t> </a:t>
            </a:r>
            <a:r>
              <a:rPr lang="fi-FI" dirty="0" err="1"/>
              <a:t>complex</a:t>
            </a:r>
            <a:r>
              <a:rPr lang="fi-FI" dirty="0"/>
              <a:t> </a:t>
            </a:r>
            <a:r>
              <a:rPr lang="fi-FI" dirty="0" err="1"/>
              <a:t>problems</a:t>
            </a:r>
            <a:endParaRPr lang="fi-FI" dirty="0"/>
          </a:p>
          <a:p>
            <a:pPr marL="483715" lvl="1" indent="-285729">
              <a:buFont typeface="Arial" panose="020B0604020202020204" pitchFamily="34" charset="0"/>
              <a:buChar char="•"/>
            </a:pPr>
            <a:r>
              <a:rPr lang="fi-FI" dirty="0"/>
              <a:t> </a:t>
            </a:r>
            <a:r>
              <a:rPr lang="fi-FI" dirty="0" err="1"/>
              <a:t>what</a:t>
            </a:r>
            <a:r>
              <a:rPr lang="fi-FI" dirty="0"/>
              <a:t> </a:t>
            </a:r>
            <a:r>
              <a:rPr lang="fi-FI" dirty="0" err="1"/>
              <a:t>incentives</a:t>
            </a:r>
            <a:r>
              <a:rPr lang="fi-FI" dirty="0"/>
              <a:t> </a:t>
            </a:r>
            <a:r>
              <a:rPr lang="fi-FI" dirty="0" err="1"/>
              <a:t>do</a:t>
            </a:r>
            <a:r>
              <a:rPr lang="fi-FI" dirty="0"/>
              <a:t> </a:t>
            </a:r>
            <a:r>
              <a:rPr lang="fi-FI" dirty="0" err="1"/>
              <a:t>different</a:t>
            </a:r>
            <a:r>
              <a:rPr lang="fi-FI" dirty="0"/>
              <a:t> </a:t>
            </a:r>
            <a:r>
              <a:rPr lang="fi-FI" dirty="0" err="1"/>
              <a:t>tax</a:t>
            </a:r>
            <a:r>
              <a:rPr lang="fi-FI" dirty="0"/>
              <a:t> </a:t>
            </a:r>
            <a:r>
              <a:rPr lang="fi-FI" dirty="0" err="1"/>
              <a:t>systems</a:t>
            </a:r>
            <a:r>
              <a:rPr lang="fi-FI" dirty="0"/>
              <a:t> </a:t>
            </a:r>
            <a:r>
              <a:rPr lang="fi-FI" dirty="0" err="1"/>
              <a:t>create</a:t>
            </a:r>
            <a:endParaRPr lang="fi-FI" dirty="0"/>
          </a:p>
          <a:p>
            <a:pPr marL="669700" lvl="2" indent="-285729">
              <a:buFont typeface="Arial" panose="020B0604020202020204" pitchFamily="34" charset="0"/>
              <a:buChar char="•"/>
            </a:pPr>
            <a:r>
              <a:rPr lang="fi-FI" dirty="0"/>
              <a:t> </a:t>
            </a:r>
            <a:r>
              <a:rPr lang="fi-FI" dirty="0" err="1"/>
              <a:t>what</a:t>
            </a:r>
            <a:r>
              <a:rPr lang="fi-FI" dirty="0"/>
              <a:t> </a:t>
            </a:r>
            <a:r>
              <a:rPr lang="fi-FI" dirty="0" err="1"/>
              <a:t>do</a:t>
            </a:r>
            <a:r>
              <a:rPr lang="fi-FI" dirty="0"/>
              <a:t> </a:t>
            </a:r>
            <a:r>
              <a:rPr lang="fi-FI" dirty="0" err="1"/>
              <a:t>individual</a:t>
            </a:r>
            <a:r>
              <a:rPr lang="fi-FI" dirty="0"/>
              <a:t> </a:t>
            </a:r>
            <a:r>
              <a:rPr lang="fi-FI" dirty="0" err="1"/>
              <a:t>budget</a:t>
            </a:r>
            <a:r>
              <a:rPr lang="fi-FI" dirty="0"/>
              <a:t> </a:t>
            </a:r>
            <a:r>
              <a:rPr lang="fi-FI" dirty="0" err="1"/>
              <a:t>constraints</a:t>
            </a:r>
            <a:r>
              <a:rPr lang="fi-FI" dirty="0"/>
              <a:t> look </a:t>
            </a:r>
            <a:r>
              <a:rPr lang="fi-FI" dirty="0" err="1"/>
              <a:t>like</a:t>
            </a:r>
            <a:r>
              <a:rPr lang="fi-FI" dirty="0"/>
              <a:t>?</a:t>
            </a:r>
          </a:p>
          <a:p>
            <a:pPr marL="483715" lvl="1" indent="-285729">
              <a:buFont typeface="Arial" panose="020B0604020202020204" pitchFamily="34" charset="0"/>
              <a:buChar char="•"/>
            </a:pPr>
            <a:r>
              <a:rPr lang="fi-FI" dirty="0"/>
              <a:t> </a:t>
            </a:r>
            <a:r>
              <a:rPr lang="fi-FI" dirty="0" err="1"/>
              <a:t>how</a:t>
            </a:r>
            <a:r>
              <a:rPr lang="fi-FI" dirty="0"/>
              <a:t> </a:t>
            </a:r>
            <a:r>
              <a:rPr lang="fi-FI" dirty="0" err="1"/>
              <a:t>do</a:t>
            </a:r>
            <a:r>
              <a:rPr lang="fi-FI" dirty="0"/>
              <a:t> </a:t>
            </a:r>
            <a:r>
              <a:rPr lang="fi-FI" dirty="0" err="1"/>
              <a:t>individuals</a:t>
            </a:r>
            <a:r>
              <a:rPr lang="fi-FI" dirty="0"/>
              <a:t> </a:t>
            </a:r>
            <a:r>
              <a:rPr lang="fi-FI" dirty="0" err="1"/>
              <a:t>react</a:t>
            </a:r>
            <a:r>
              <a:rPr lang="fi-FI" dirty="0"/>
              <a:t> to </a:t>
            </a:r>
            <a:r>
              <a:rPr lang="fi-FI" dirty="0" err="1"/>
              <a:t>incentives</a:t>
            </a:r>
            <a:endParaRPr lang="fi-FI" dirty="0"/>
          </a:p>
          <a:p>
            <a:pPr marL="669700" lvl="2" indent="-285729">
              <a:buFont typeface="Arial" panose="020B0604020202020204" pitchFamily="34" charset="0"/>
              <a:buChar char="•"/>
            </a:pPr>
            <a:r>
              <a:rPr lang="fi-FI" dirty="0"/>
              <a:t> </a:t>
            </a:r>
            <a:r>
              <a:rPr lang="fi-FI" dirty="0" err="1"/>
              <a:t>e.g</a:t>
            </a:r>
            <a:r>
              <a:rPr lang="fi-FI" dirty="0"/>
              <a:t>. </a:t>
            </a:r>
            <a:r>
              <a:rPr lang="fi-FI" dirty="0" err="1"/>
              <a:t>empirical</a:t>
            </a:r>
            <a:r>
              <a:rPr lang="fi-FI" dirty="0"/>
              <a:t> </a:t>
            </a:r>
            <a:r>
              <a:rPr lang="fi-FI" dirty="0" err="1"/>
              <a:t>evidence</a:t>
            </a:r>
            <a:r>
              <a:rPr lang="fi-FI" dirty="0"/>
              <a:t> </a:t>
            </a:r>
            <a:r>
              <a:rPr lang="fi-FI" dirty="0" err="1"/>
              <a:t>from</a:t>
            </a:r>
            <a:r>
              <a:rPr lang="fi-FI" dirty="0"/>
              <a:t> </a:t>
            </a:r>
            <a:r>
              <a:rPr lang="fi-FI" dirty="0" err="1"/>
              <a:t>the</a:t>
            </a:r>
            <a:r>
              <a:rPr lang="fi-FI" dirty="0"/>
              <a:t> </a:t>
            </a:r>
            <a:r>
              <a:rPr lang="fi-FI" dirty="0" err="1"/>
              <a:t>basic</a:t>
            </a:r>
            <a:r>
              <a:rPr lang="fi-FI" dirty="0"/>
              <a:t> </a:t>
            </a:r>
            <a:r>
              <a:rPr lang="fi-FI" dirty="0" err="1"/>
              <a:t>income</a:t>
            </a:r>
            <a:r>
              <a:rPr lang="fi-FI" dirty="0"/>
              <a:t> </a:t>
            </a:r>
            <a:r>
              <a:rPr lang="fi-FI" dirty="0" err="1"/>
              <a:t>experiment</a:t>
            </a:r>
            <a:endParaRPr lang="fi-FI" dirty="0"/>
          </a:p>
          <a:p>
            <a:pPr marL="483715" lvl="1" indent="-285729">
              <a:buFont typeface="Arial" panose="020B0604020202020204" pitchFamily="34" charset="0"/>
              <a:buChar char="•"/>
            </a:pPr>
            <a:r>
              <a:rPr lang="fi-FI" dirty="0"/>
              <a:t> </a:t>
            </a:r>
            <a:r>
              <a:rPr lang="fi-FI" dirty="0" err="1"/>
              <a:t>how</a:t>
            </a:r>
            <a:r>
              <a:rPr lang="fi-FI" dirty="0"/>
              <a:t> </a:t>
            </a:r>
            <a:r>
              <a:rPr lang="fi-FI" dirty="0" err="1"/>
              <a:t>are</a:t>
            </a:r>
            <a:r>
              <a:rPr lang="fi-FI" dirty="0"/>
              <a:t> </a:t>
            </a:r>
            <a:r>
              <a:rPr lang="fi-FI" dirty="0" err="1"/>
              <a:t>individual</a:t>
            </a:r>
            <a:r>
              <a:rPr lang="fi-FI" dirty="0"/>
              <a:t> </a:t>
            </a:r>
            <a:r>
              <a:rPr lang="fi-FI" dirty="0" err="1"/>
              <a:t>decisions</a:t>
            </a:r>
            <a:r>
              <a:rPr lang="fi-FI" dirty="0"/>
              <a:t> </a:t>
            </a:r>
            <a:r>
              <a:rPr lang="fi-FI" dirty="0" err="1"/>
              <a:t>linked</a:t>
            </a:r>
            <a:r>
              <a:rPr lang="fi-FI" dirty="0"/>
              <a:t> to </a:t>
            </a:r>
            <a:r>
              <a:rPr lang="fi-FI" dirty="0" err="1"/>
              <a:t>each</a:t>
            </a:r>
            <a:r>
              <a:rPr lang="fi-FI" dirty="0"/>
              <a:t> </a:t>
            </a:r>
            <a:r>
              <a:rPr lang="fi-FI" dirty="0" err="1"/>
              <a:t>other</a:t>
            </a:r>
            <a:r>
              <a:rPr lang="fi-FI" dirty="0"/>
              <a:t>?</a:t>
            </a:r>
          </a:p>
        </p:txBody>
      </p:sp>
    </p:spTree>
    <p:extLst>
      <p:ext uri="{BB962C8B-B14F-4D97-AF65-F5344CB8AC3E}">
        <p14:creationId xmlns:p14="http://schemas.microsoft.com/office/powerpoint/2010/main" val="169317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0509" y="1321716"/>
            <a:ext cx="7975385" cy="2636000"/>
          </a:xfrm>
        </p:spPr>
        <p:txBody>
          <a:bodyPr/>
          <a:lstStyle/>
          <a:p>
            <a:br>
              <a:rPr lang="fi-FI" sz="4800" dirty="0"/>
            </a:br>
            <a:br>
              <a:rPr lang="fi-FI" sz="4000" dirty="0"/>
            </a:br>
            <a:r>
              <a:rPr lang="fi-FI" sz="4000" dirty="0" err="1"/>
              <a:t>Working</a:t>
            </a:r>
            <a:r>
              <a:rPr lang="fi-FI" sz="4000" dirty="0"/>
              <a:t> </a:t>
            </a:r>
            <a:r>
              <a:rPr lang="fi-FI" sz="4000" dirty="0" err="1"/>
              <a:t>hours</a:t>
            </a:r>
            <a:r>
              <a:rPr lang="fi-FI" sz="4000" dirty="0"/>
              <a:t> and </a:t>
            </a:r>
            <a:r>
              <a:rPr lang="fi-FI" sz="4000" dirty="0" err="1"/>
              <a:t>free</a:t>
            </a:r>
            <a:r>
              <a:rPr lang="fi-FI" sz="4000" dirty="0"/>
              <a:t> </a:t>
            </a:r>
            <a:r>
              <a:rPr lang="fi-FI" sz="4000" dirty="0" err="1"/>
              <a:t>time</a:t>
            </a:r>
            <a:r>
              <a:rPr lang="fi-FI" sz="4000" dirty="0"/>
              <a:t>: </a:t>
            </a:r>
            <a:r>
              <a:rPr lang="fi-FI" sz="4000" dirty="0" err="1"/>
              <a:t>the</a:t>
            </a:r>
            <a:r>
              <a:rPr lang="fi-FI" sz="4000" dirty="0"/>
              <a:t> </a:t>
            </a:r>
            <a:r>
              <a:rPr lang="fi-FI" sz="4000" dirty="0" err="1"/>
              <a:t>role</a:t>
            </a:r>
            <a:r>
              <a:rPr lang="fi-FI" sz="4000" dirty="0"/>
              <a:t> of </a:t>
            </a:r>
            <a:r>
              <a:rPr lang="fi-FI" sz="4000" dirty="0" err="1"/>
              <a:t>technological</a:t>
            </a:r>
            <a:r>
              <a:rPr lang="fi-FI" sz="4000" dirty="0"/>
              <a:t> </a:t>
            </a:r>
            <a:r>
              <a:rPr lang="fi-FI" sz="4000" dirty="0" err="1"/>
              <a:t>change</a:t>
            </a:r>
            <a:endParaRPr lang="fi-FI" sz="4000" dirty="0"/>
          </a:p>
        </p:txBody>
      </p:sp>
    </p:spTree>
    <p:extLst>
      <p:ext uri="{BB962C8B-B14F-4D97-AF65-F5344CB8AC3E}">
        <p14:creationId xmlns:p14="http://schemas.microsoft.com/office/powerpoint/2010/main" val="2717512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fi-FI" dirty="0" err="1"/>
              <a:t>Working</a:t>
            </a:r>
            <a:r>
              <a:rPr lang="fi-FI" dirty="0"/>
              <a:t> for </a:t>
            </a:r>
            <a:r>
              <a:rPr lang="fi-FI" dirty="0" err="1"/>
              <a:t>wages</a:t>
            </a:r>
            <a:endParaRPr lang="fi-FI" dirty="0"/>
          </a:p>
        </p:txBody>
      </p:sp>
      <p:sp>
        <p:nvSpPr>
          <p:cNvPr id="4" name="Content Placeholder 3"/>
          <p:cNvSpPr>
            <a:spLocks noGrp="1"/>
          </p:cNvSpPr>
          <p:nvPr>
            <p:ph sz="quarter" idx="14"/>
          </p:nvPr>
        </p:nvSpPr>
        <p:spPr>
          <a:xfrm>
            <a:off x="518399" y="1145162"/>
            <a:ext cx="8085599" cy="3192965"/>
          </a:xfrm>
        </p:spPr>
        <p:txBody>
          <a:bodyPr/>
          <a:lstStyle/>
          <a:p>
            <a:r>
              <a:rPr lang="fi-FI" dirty="0" err="1"/>
              <a:t>After</a:t>
            </a:r>
            <a:r>
              <a:rPr lang="fi-FI" dirty="0"/>
              <a:t> </a:t>
            </a:r>
            <a:r>
              <a:rPr lang="fi-FI" dirty="0" err="1"/>
              <a:t>graduating</a:t>
            </a:r>
            <a:r>
              <a:rPr lang="fi-FI" dirty="0"/>
              <a:t> Ann </a:t>
            </a:r>
            <a:r>
              <a:rPr lang="fi-FI" dirty="0" err="1"/>
              <a:t>starts</a:t>
            </a:r>
            <a:r>
              <a:rPr lang="fi-FI" dirty="0"/>
              <a:t> </a:t>
            </a:r>
            <a:r>
              <a:rPr lang="fi-FI" dirty="0" err="1"/>
              <a:t>working</a:t>
            </a:r>
            <a:r>
              <a:rPr lang="fi-FI" dirty="0"/>
              <a:t> for a </a:t>
            </a:r>
            <a:r>
              <a:rPr lang="fi-FI" dirty="0" err="1"/>
              <a:t>wage</a:t>
            </a:r>
            <a:endParaRPr lang="fi-FI" dirty="0"/>
          </a:p>
          <a:p>
            <a:pPr marL="483715" lvl="1" indent="-285729"/>
            <a:r>
              <a:rPr lang="fi-FI" dirty="0" err="1"/>
              <a:t>Assume</a:t>
            </a:r>
            <a:r>
              <a:rPr lang="fi-FI" dirty="0"/>
              <a:t> </a:t>
            </a:r>
            <a:r>
              <a:rPr lang="fi-FI" dirty="0" err="1"/>
              <a:t>first</a:t>
            </a:r>
            <a:r>
              <a:rPr lang="fi-FI" dirty="0"/>
              <a:t> a </a:t>
            </a:r>
            <a:r>
              <a:rPr lang="fi-FI" dirty="0" err="1"/>
              <a:t>wage</a:t>
            </a:r>
            <a:r>
              <a:rPr lang="fi-FI" dirty="0"/>
              <a:t> of 15€/h, </a:t>
            </a:r>
            <a:r>
              <a:rPr lang="fi-FI" dirty="0" err="1"/>
              <a:t>but</a:t>
            </a:r>
            <a:r>
              <a:rPr lang="fi-FI" dirty="0"/>
              <a:t> </a:t>
            </a:r>
            <a:r>
              <a:rPr lang="fi-FI" dirty="0" err="1"/>
              <a:t>jobs</a:t>
            </a:r>
            <a:r>
              <a:rPr lang="fi-FI" dirty="0"/>
              <a:t> </a:t>
            </a:r>
            <a:r>
              <a:rPr lang="fi-FI" dirty="0" err="1"/>
              <a:t>differ</a:t>
            </a:r>
            <a:r>
              <a:rPr lang="fi-FI" dirty="0"/>
              <a:t> </a:t>
            </a:r>
            <a:r>
              <a:rPr lang="fi-FI" dirty="0" err="1"/>
              <a:t>according</a:t>
            </a:r>
            <a:r>
              <a:rPr lang="fi-FI" dirty="0"/>
              <a:t> to </a:t>
            </a:r>
            <a:r>
              <a:rPr lang="fi-FI" dirty="0" err="1"/>
              <a:t>working</a:t>
            </a:r>
            <a:r>
              <a:rPr lang="fi-FI" dirty="0"/>
              <a:t> </a:t>
            </a:r>
            <a:r>
              <a:rPr lang="fi-FI" dirty="0" err="1"/>
              <a:t>hours</a:t>
            </a:r>
            <a:r>
              <a:rPr lang="fi-FI" dirty="0"/>
              <a:t> </a:t>
            </a:r>
            <a:r>
              <a:rPr lang="fi-FI" dirty="0" err="1"/>
              <a:t>so</a:t>
            </a:r>
            <a:r>
              <a:rPr lang="fi-FI" dirty="0"/>
              <a:t> </a:t>
            </a:r>
            <a:r>
              <a:rPr lang="fi-FI" dirty="0" err="1"/>
              <a:t>any</a:t>
            </a:r>
            <a:r>
              <a:rPr lang="fi-FI" dirty="0"/>
              <a:t> </a:t>
            </a:r>
            <a:r>
              <a:rPr lang="fi-FI" dirty="0" err="1"/>
              <a:t>length</a:t>
            </a:r>
            <a:r>
              <a:rPr lang="fi-FI" dirty="0"/>
              <a:t> of a </a:t>
            </a:r>
            <a:r>
              <a:rPr lang="fi-FI" dirty="0" err="1"/>
              <a:t>working</a:t>
            </a:r>
            <a:r>
              <a:rPr lang="fi-FI" dirty="0"/>
              <a:t> </a:t>
            </a:r>
            <a:r>
              <a:rPr lang="fi-FI" dirty="0" err="1"/>
              <a:t>day</a:t>
            </a:r>
            <a:r>
              <a:rPr lang="fi-FI" dirty="0"/>
              <a:t> is </a:t>
            </a:r>
            <a:r>
              <a:rPr lang="fi-FI" dirty="0" err="1"/>
              <a:t>available</a:t>
            </a:r>
            <a:endParaRPr lang="fi-FI" dirty="0"/>
          </a:p>
          <a:p>
            <a:pPr marL="669700" lvl="2" indent="-285729"/>
            <a:r>
              <a:rPr lang="fi-FI" dirty="0" err="1"/>
              <a:t>We</a:t>
            </a:r>
            <a:r>
              <a:rPr lang="fi-FI" dirty="0"/>
              <a:t> </a:t>
            </a:r>
            <a:r>
              <a:rPr lang="fi-FI" dirty="0" err="1"/>
              <a:t>shall</a:t>
            </a:r>
            <a:r>
              <a:rPr lang="fi-FI" dirty="0"/>
              <a:t> </a:t>
            </a:r>
            <a:r>
              <a:rPr lang="fi-FI" dirty="0" err="1"/>
              <a:t>discuss</a:t>
            </a:r>
            <a:r>
              <a:rPr lang="fi-FI" dirty="0"/>
              <a:t> </a:t>
            </a:r>
            <a:r>
              <a:rPr lang="fi-FI" dirty="0" err="1"/>
              <a:t>the</a:t>
            </a:r>
            <a:r>
              <a:rPr lang="fi-FI" dirty="0"/>
              <a:t> </a:t>
            </a:r>
            <a:r>
              <a:rPr lang="fi-FI" dirty="0" err="1"/>
              <a:t>implications</a:t>
            </a:r>
            <a:r>
              <a:rPr lang="fi-FI" dirty="0"/>
              <a:t> of </a:t>
            </a:r>
            <a:r>
              <a:rPr lang="fi-FI" dirty="0" err="1"/>
              <a:t>this</a:t>
            </a:r>
            <a:r>
              <a:rPr lang="fi-FI" dirty="0"/>
              <a:t> </a:t>
            </a:r>
            <a:r>
              <a:rPr lang="fi-FI" dirty="0" err="1"/>
              <a:t>unrealistic</a:t>
            </a:r>
            <a:r>
              <a:rPr lang="fi-FI" dirty="0"/>
              <a:t> </a:t>
            </a:r>
            <a:r>
              <a:rPr lang="fi-FI" dirty="0" err="1"/>
              <a:t>assumption</a:t>
            </a:r>
            <a:r>
              <a:rPr lang="fi-FI" dirty="0"/>
              <a:t> and </a:t>
            </a:r>
            <a:r>
              <a:rPr lang="fi-FI" dirty="0" err="1"/>
              <a:t>consider</a:t>
            </a:r>
            <a:r>
              <a:rPr lang="fi-FI" dirty="0"/>
              <a:t> a </a:t>
            </a:r>
            <a:r>
              <a:rPr lang="fi-FI" dirty="0" err="1"/>
              <a:t>model</a:t>
            </a:r>
            <a:r>
              <a:rPr lang="fi-FI" dirty="0"/>
              <a:t> </a:t>
            </a:r>
            <a:r>
              <a:rPr lang="fi-FI" dirty="0" err="1"/>
              <a:t>with</a:t>
            </a:r>
            <a:r>
              <a:rPr lang="fi-FI" dirty="0"/>
              <a:t> </a:t>
            </a:r>
            <a:r>
              <a:rPr lang="fi-FI" dirty="0" err="1"/>
              <a:t>full</a:t>
            </a:r>
            <a:r>
              <a:rPr lang="fi-FI" dirty="0"/>
              <a:t> </a:t>
            </a:r>
            <a:r>
              <a:rPr lang="fi-FI" dirty="0" err="1"/>
              <a:t>time</a:t>
            </a:r>
            <a:r>
              <a:rPr lang="fi-FI" dirty="0"/>
              <a:t> of </a:t>
            </a:r>
            <a:r>
              <a:rPr lang="fi-FI" dirty="0" err="1"/>
              <a:t>half-day</a:t>
            </a:r>
            <a:r>
              <a:rPr lang="fi-FI" dirty="0"/>
              <a:t> </a:t>
            </a:r>
            <a:r>
              <a:rPr lang="fi-FI" dirty="0" err="1"/>
              <a:t>work</a:t>
            </a:r>
            <a:r>
              <a:rPr lang="fi-FI" dirty="0"/>
              <a:t> </a:t>
            </a:r>
            <a:r>
              <a:rPr lang="fi-FI" dirty="0" err="1"/>
              <a:t>only</a:t>
            </a:r>
            <a:endParaRPr lang="fi-FI" dirty="0"/>
          </a:p>
          <a:p>
            <a:pPr marL="285729" indent="-285729"/>
            <a:r>
              <a:rPr lang="fi-FI" dirty="0" err="1"/>
              <a:t>She</a:t>
            </a:r>
            <a:r>
              <a:rPr lang="fi-FI" dirty="0"/>
              <a:t> </a:t>
            </a:r>
            <a:r>
              <a:rPr lang="fi-FI" dirty="0" err="1"/>
              <a:t>chooses</a:t>
            </a:r>
            <a:r>
              <a:rPr lang="fi-FI" dirty="0"/>
              <a:t> </a:t>
            </a:r>
            <a:r>
              <a:rPr lang="fi-FI" dirty="0" err="1"/>
              <a:t>between</a:t>
            </a:r>
            <a:r>
              <a:rPr lang="fi-FI" dirty="0"/>
              <a:t> </a:t>
            </a:r>
            <a:r>
              <a:rPr lang="fi-FI" dirty="0" err="1"/>
              <a:t>earnings</a:t>
            </a:r>
            <a:r>
              <a:rPr lang="fi-FI" dirty="0"/>
              <a:t> (market </a:t>
            </a:r>
            <a:r>
              <a:rPr lang="fi-FI" dirty="0" err="1"/>
              <a:t>consumption</a:t>
            </a:r>
            <a:r>
              <a:rPr lang="fi-FI" dirty="0"/>
              <a:t>) and </a:t>
            </a:r>
            <a:r>
              <a:rPr lang="fi-FI" dirty="0" err="1"/>
              <a:t>free</a:t>
            </a:r>
            <a:r>
              <a:rPr lang="fi-FI" dirty="0"/>
              <a:t> </a:t>
            </a:r>
            <a:r>
              <a:rPr lang="fi-FI" dirty="0" err="1"/>
              <a:t>time</a:t>
            </a:r>
            <a:endParaRPr lang="fi-FI" dirty="0"/>
          </a:p>
          <a:p>
            <a:pPr marL="483715" lvl="1" indent="-285729"/>
            <a:r>
              <a:rPr lang="fi-FI" dirty="0" err="1"/>
              <a:t>Budget</a:t>
            </a:r>
            <a:r>
              <a:rPr lang="fi-FI" dirty="0"/>
              <a:t> </a:t>
            </a:r>
            <a:r>
              <a:rPr lang="fi-FI" dirty="0" err="1"/>
              <a:t>constraint</a:t>
            </a:r>
            <a:r>
              <a:rPr lang="fi-FI" dirty="0"/>
              <a:t>: </a:t>
            </a:r>
            <a:r>
              <a:rPr lang="fi-FI" dirty="0" err="1"/>
              <a:t>the</a:t>
            </a:r>
            <a:r>
              <a:rPr lang="fi-FI" dirty="0"/>
              <a:t> set of </a:t>
            </a:r>
            <a:r>
              <a:rPr lang="fi-FI" dirty="0" err="1"/>
              <a:t>affordable</a:t>
            </a:r>
            <a:r>
              <a:rPr lang="fi-FI" dirty="0"/>
              <a:t> </a:t>
            </a:r>
            <a:r>
              <a:rPr lang="fi-FI" dirty="0" err="1"/>
              <a:t>combinations</a:t>
            </a:r>
            <a:r>
              <a:rPr lang="fi-FI" dirty="0"/>
              <a:t> of </a:t>
            </a:r>
            <a:r>
              <a:rPr lang="fi-FI" dirty="0" err="1"/>
              <a:t>consumption</a:t>
            </a:r>
            <a:r>
              <a:rPr lang="fi-FI" dirty="0"/>
              <a:t> and </a:t>
            </a:r>
            <a:r>
              <a:rPr lang="fi-FI" dirty="0" err="1"/>
              <a:t>free</a:t>
            </a:r>
            <a:r>
              <a:rPr lang="fi-FI" dirty="0"/>
              <a:t> </a:t>
            </a:r>
            <a:r>
              <a:rPr lang="fi-FI" dirty="0" err="1"/>
              <a:t>time</a:t>
            </a:r>
            <a:endParaRPr lang="fi-FI" dirty="0"/>
          </a:p>
          <a:p>
            <a:pPr marL="669700" lvl="2" indent="-285729"/>
            <a:r>
              <a:rPr lang="fi-FI" dirty="0"/>
              <a:t>An </a:t>
            </a:r>
            <a:r>
              <a:rPr lang="fi-FI" dirty="0" err="1"/>
              <a:t>hour</a:t>
            </a:r>
            <a:r>
              <a:rPr lang="fi-FI" dirty="0"/>
              <a:t> </a:t>
            </a:r>
            <a:r>
              <a:rPr lang="fi-FI" dirty="0" err="1"/>
              <a:t>less</a:t>
            </a:r>
            <a:r>
              <a:rPr lang="fi-FI" dirty="0"/>
              <a:t> of </a:t>
            </a:r>
            <a:r>
              <a:rPr lang="fi-FI" dirty="0" err="1"/>
              <a:t>free</a:t>
            </a:r>
            <a:r>
              <a:rPr lang="fi-FI" dirty="0"/>
              <a:t> </a:t>
            </a:r>
            <a:r>
              <a:rPr lang="fi-FI" dirty="0" err="1"/>
              <a:t>time</a:t>
            </a:r>
            <a:r>
              <a:rPr lang="fi-FI" dirty="0"/>
              <a:t>&lt;-&gt; 15€ </a:t>
            </a:r>
            <a:r>
              <a:rPr lang="fi-FI" dirty="0" err="1"/>
              <a:t>more</a:t>
            </a:r>
            <a:r>
              <a:rPr lang="fi-FI" dirty="0"/>
              <a:t> of </a:t>
            </a:r>
            <a:r>
              <a:rPr lang="fi-FI" dirty="0" err="1"/>
              <a:t>consumption</a:t>
            </a:r>
            <a:endParaRPr lang="fi-FI" dirty="0"/>
          </a:p>
          <a:p>
            <a:pPr marL="669700" lvl="2" indent="-285729"/>
            <a:r>
              <a:rPr lang="fi-FI" dirty="0" err="1"/>
              <a:t>Notice</a:t>
            </a:r>
            <a:r>
              <a:rPr lang="fi-FI" dirty="0"/>
              <a:t> </a:t>
            </a:r>
            <a:r>
              <a:rPr lang="fi-FI" dirty="0" err="1"/>
              <a:t>that</a:t>
            </a:r>
            <a:r>
              <a:rPr lang="fi-FI" dirty="0"/>
              <a:t> </a:t>
            </a:r>
            <a:r>
              <a:rPr lang="fi-FI" dirty="0" err="1"/>
              <a:t>wage</a:t>
            </a:r>
            <a:r>
              <a:rPr lang="fi-FI" dirty="0"/>
              <a:t> per </a:t>
            </a:r>
            <a:r>
              <a:rPr lang="fi-FI" dirty="0" err="1"/>
              <a:t>hour</a:t>
            </a:r>
            <a:r>
              <a:rPr lang="fi-FI" dirty="0"/>
              <a:t> </a:t>
            </a:r>
            <a:r>
              <a:rPr lang="fi-FI" dirty="0" err="1"/>
              <a:t>does</a:t>
            </a:r>
            <a:r>
              <a:rPr lang="fi-FI" dirty="0"/>
              <a:t> </a:t>
            </a:r>
            <a:r>
              <a:rPr lang="fi-FI" dirty="0" err="1"/>
              <a:t>not</a:t>
            </a:r>
            <a:r>
              <a:rPr lang="fi-FI" dirty="0"/>
              <a:t> </a:t>
            </a:r>
            <a:r>
              <a:rPr lang="fi-FI" dirty="0" err="1"/>
              <a:t>depend</a:t>
            </a:r>
            <a:r>
              <a:rPr lang="fi-FI" dirty="0"/>
              <a:t> on </a:t>
            </a:r>
            <a:r>
              <a:rPr lang="fi-FI" dirty="0" err="1"/>
              <a:t>working</a:t>
            </a:r>
            <a:r>
              <a:rPr lang="fi-FI" dirty="0"/>
              <a:t> </a:t>
            </a:r>
            <a:r>
              <a:rPr lang="fi-FI" dirty="0" err="1"/>
              <a:t>hours</a:t>
            </a:r>
            <a:r>
              <a:rPr lang="fi-FI" dirty="0"/>
              <a:t> (no bonus for </a:t>
            </a:r>
            <a:r>
              <a:rPr lang="fi-FI" dirty="0" err="1"/>
              <a:t>overtime</a:t>
            </a:r>
            <a:r>
              <a:rPr lang="fi-FI" dirty="0"/>
              <a:t>)</a:t>
            </a:r>
          </a:p>
          <a:p>
            <a:pPr marL="483715" lvl="1" indent="-285729"/>
            <a:r>
              <a:rPr lang="fi-FI" dirty="0" err="1"/>
              <a:t>Preferences</a:t>
            </a:r>
            <a:r>
              <a:rPr lang="fi-FI" dirty="0"/>
              <a:t>: Ann </a:t>
            </a:r>
            <a:r>
              <a:rPr lang="fi-FI" dirty="0" err="1"/>
              <a:t>likes</a:t>
            </a:r>
            <a:r>
              <a:rPr lang="fi-FI" dirty="0"/>
              <a:t> </a:t>
            </a:r>
            <a:r>
              <a:rPr lang="fi-FI" dirty="0" err="1"/>
              <a:t>consumption</a:t>
            </a:r>
            <a:r>
              <a:rPr lang="fi-FI" dirty="0"/>
              <a:t> and </a:t>
            </a:r>
            <a:r>
              <a:rPr lang="fi-FI" dirty="0" err="1"/>
              <a:t>free</a:t>
            </a:r>
            <a:r>
              <a:rPr lang="fi-FI" dirty="0"/>
              <a:t> </a:t>
            </a:r>
            <a:r>
              <a:rPr lang="fi-FI" dirty="0" err="1"/>
              <a:t>time</a:t>
            </a:r>
            <a:endParaRPr lang="fi-FI" dirty="0"/>
          </a:p>
        </p:txBody>
      </p:sp>
    </p:spTree>
    <p:extLst>
      <p:ext uri="{BB962C8B-B14F-4D97-AF65-F5344CB8AC3E}">
        <p14:creationId xmlns:p14="http://schemas.microsoft.com/office/powerpoint/2010/main" val="17815041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2EFCA6B-F4F9-D546-AE92-70C28F7D7340}"/>
              </a:ext>
            </a:extLst>
          </p:cNvPr>
          <p:cNvSpPr txBox="1">
            <a:spLocks/>
          </p:cNvSpPr>
          <p:nvPr/>
        </p:nvSpPr>
        <p:spPr>
          <a:xfrm>
            <a:off x="1" y="571501"/>
            <a:ext cx="9144000" cy="935641"/>
          </a:xfrm>
          <a:prstGeom prst="rect">
            <a:avLst/>
          </a:prstGeom>
        </p:spPr>
        <p:txBody>
          <a:bodyPr>
            <a:normAutofit/>
          </a:bodyPr>
          <a:lstStyle>
            <a:lvl1pPr algn="l" defTabSz="685733" rtl="0" eaLnBrk="1" latinLnBrk="0" hangingPunct="1">
              <a:lnSpc>
                <a:spcPct val="90000"/>
              </a:lnSpc>
              <a:spcBef>
                <a:spcPct val="0"/>
              </a:spcBef>
              <a:buNone/>
              <a:defRPr sz="3300" kern="1200" baseline="0">
                <a:solidFill>
                  <a:schemeClr val="tx1"/>
                </a:solidFill>
                <a:latin typeface="+mj-lt"/>
                <a:ea typeface="+mj-ea"/>
                <a:cs typeface="+mj-cs"/>
              </a:defRPr>
            </a:lvl1pPr>
          </a:lstStyle>
          <a:p>
            <a:pPr algn="ctr"/>
            <a:r>
              <a:rPr lang="en-GB" sz="2400" dirty="0">
                <a:latin typeface="+mn-lt"/>
              </a:rPr>
              <a:t>Big picture goal: how can we make sense of income and working hours across times and across countries?</a:t>
            </a:r>
          </a:p>
        </p:txBody>
      </p:sp>
      <p:pic>
        <p:nvPicPr>
          <p:cNvPr id="6" name="Picture 5">
            <a:extLst>
              <a:ext uri="{FF2B5EF4-FFF2-40B4-BE49-F238E27FC236}">
                <a16:creationId xmlns:a16="http://schemas.microsoft.com/office/drawing/2014/main" id="{7B3D46F5-0286-1544-8981-4589E38958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078" y="1405540"/>
            <a:ext cx="7790511" cy="3952230"/>
          </a:xfrm>
          <a:prstGeom prst="rect">
            <a:avLst/>
          </a:prstGeom>
        </p:spPr>
      </p:pic>
    </p:spTree>
    <p:extLst>
      <p:ext uri="{BB962C8B-B14F-4D97-AF65-F5344CB8AC3E}">
        <p14:creationId xmlns:p14="http://schemas.microsoft.com/office/powerpoint/2010/main" val="38565189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24A8E72-A3A6-D546-A1B6-BBFAF66BE06C}"/>
              </a:ext>
            </a:extLst>
          </p:cNvPr>
          <p:cNvSpPr txBox="1">
            <a:spLocks/>
          </p:cNvSpPr>
          <p:nvPr/>
        </p:nvSpPr>
        <p:spPr>
          <a:xfrm>
            <a:off x="628650" y="617911"/>
            <a:ext cx="7886700" cy="701731"/>
          </a:xfrm>
          <a:prstGeom prst="rect">
            <a:avLst/>
          </a:prstGeom>
        </p:spPr>
        <p:txBody>
          <a:bodyPr lIns="0" tIns="0" rIns="0" bIns="0" anchor="t" anchorCtr="0">
            <a:normAutofit/>
          </a:bodyPr>
          <a:lstStyle>
            <a:lvl1pPr algn="l" defTabSz="457200" rtl="0" eaLnBrk="1" fontAlgn="base" hangingPunct="1">
              <a:lnSpc>
                <a:spcPct val="85000"/>
              </a:lnSpc>
              <a:spcBef>
                <a:spcPct val="0"/>
              </a:spcBef>
              <a:spcAft>
                <a:spcPct val="0"/>
              </a:spcAft>
              <a:defRPr sz="3600" b="1" kern="1200" spc="-100">
                <a:solidFill>
                  <a:schemeClr val="accent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a:lstStyle>
          <a:p>
            <a:pPr algn="ctr"/>
            <a:r>
              <a:rPr lang="en-GB">
                <a:latin typeface="+mn-lt"/>
              </a:rPr>
              <a:t>Working hours: US choices over time</a:t>
            </a:r>
            <a:endParaRPr lang="en-GB" dirty="0">
              <a:latin typeface="+mn-lt"/>
            </a:endParaRPr>
          </a:p>
        </p:txBody>
      </p:sp>
      <p:sp>
        <p:nvSpPr>
          <p:cNvPr id="10" name="TextBox 9">
            <a:extLst>
              <a:ext uri="{FF2B5EF4-FFF2-40B4-BE49-F238E27FC236}">
                <a16:creationId xmlns:a16="http://schemas.microsoft.com/office/drawing/2014/main" id="{28EDD8F5-8B52-D647-8C99-418DF7B804F2}"/>
              </a:ext>
            </a:extLst>
          </p:cNvPr>
          <p:cNvSpPr txBox="1"/>
          <p:nvPr/>
        </p:nvSpPr>
        <p:spPr>
          <a:xfrm>
            <a:off x="455083" y="4074700"/>
            <a:ext cx="8448675" cy="1569660"/>
          </a:xfrm>
          <a:prstGeom prst="rect">
            <a:avLst/>
          </a:prstGeom>
          <a:noFill/>
        </p:spPr>
        <p:txBody>
          <a:bodyPr wrap="square" rtlCol="0">
            <a:spAutoFit/>
          </a:bodyPr>
          <a:lstStyle/>
          <a:p>
            <a:r>
              <a:rPr lang="en-US" sz="2400" dirty="0"/>
              <a:t>Income and substitution effects can explain trends in working hours over time. E.g. In the US, the income effect dominated the substitution effect, so consumption and free time both increased.</a:t>
            </a:r>
          </a:p>
        </p:txBody>
      </p:sp>
      <p:pic>
        <p:nvPicPr>
          <p:cNvPr id="11" name="Picture 10">
            <a:extLst>
              <a:ext uri="{FF2B5EF4-FFF2-40B4-BE49-F238E27FC236}">
                <a16:creationId xmlns:a16="http://schemas.microsoft.com/office/drawing/2014/main" id="{4AC42636-E1B9-DB45-AFD2-E49C3B68C2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676" y="1319642"/>
            <a:ext cx="4898517" cy="2643464"/>
          </a:xfrm>
          <a:prstGeom prst="rect">
            <a:avLst/>
          </a:prstGeom>
        </p:spPr>
      </p:pic>
    </p:spTree>
    <p:extLst>
      <p:ext uri="{BB962C8B-B14F-4D97-AF65-F5344CB8AC3E}">
        <p14:creationId xmlns:p14="http://schemas.microsoft.com/office/powerpoint/2010/main" val="36522822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5DC6072-9F4E-1047-B7C8-A8A567F0AF16}"/>
              </a:ext>
            </a:extLst>
          </p:cNvPr>
          <p:cNvSpPr txBox="1"/>
          <p:nvPr/>
        </p:nvSpPr>
        <p:spPr>
          <a:xfrm>
            <a:off x="27340" y="1510337"/>
            <a:ext cx="4544660" cy="4154984"/>
          </a:xfrm>
          <a:prstGeom prst="rect">
            <a:avLst/>
          </a:prstGeom>
          <a:noFill/>
        </p:spPr>
        <p:txBody>
          <a:bodyPr wrap="square" rtlCol="0">
            <a:spAutoFit/>
          </a:bodyPr>
          <a:lstStyle/>
          <a:p>
            <a:pPr algn="ctr"/>
            <a:r>
              <a:rPr lang="en-US" sz="2400" dirty="0"/>
              <a:t>Differences in working hours can be explained by </a:t>
            </a:r>
            <a:r>
              <a:rPr lang="en-US" sz="2400" u="sng" dirty="0"/>
              <a:t>preferences</a:t>
            </a:r>
            <a:r>
              <a:rPr lang="en-US" sz="2400" dirty="0"/>
              <a:t> </a:t>
            </a:r>
          </a:p>
          <a:p>
            <a:pPr algn="ctr"/>
            <a:r>
              <a:rPr lang="en-US" sz="2400" dirty="0"/>
              <a:t>that differ across countries.</a:t>
            </a:r>
          </a:p>
          <a:p>
            <a:pPr algn="ctr"/>
            <a:endParaRPr lang="en-US" sz="2400" dirty="0"/>
          </a:p>
          <a:p>
            <a:r>
              <a:rPr lang="en-US" sz="2400" dirty="0"/>
              <a:t>Other explanations?</a:t>
            </a:r>
          </a:p>
          <a:p>
            <a:pPr marL="342900" indent="-342900">
              <a:buFont typeface="Arial"/>
              <a:buChar char="•"/>
            </a:pPr>
            <a:r>
              <a:rPr lang="en-US" sz="2400" dirty="0"/>
              <a:t>Differences in culture (norms)</a:t>
            </a:r>
          </a:p>
          <a:p>
            <a:pPr marL="342900" indent="-342900">
              <a:buFont typeface="Arial"/>
              <a:buChar char="•"/>
            </a:pPr>
            <a:r>
              <a:rPr lang="en-US" sz="2400" dirty="0"/>
              <a:t>Politics (legal limits on hours)</a:t>
            </a:r>
          </a:p>
          <a:p>
            <a:pPr marL="342900" indent="-342900">
              <a:buFont typeface="Arial"/>
              <a:buChar char="•"/>
            </a:pPr>
            <a:r>
              <a:rPr lang="en-US" sz="2400" dirty="0"/>
              <a:t>Social preferences (e.g. ‘Keeping up with the Joneses’)</a:t>
            </a:r>
          </a:p>
        </p:txBody>
      </p:sp>
      <p:pic>
        <p:nvPicPr>
          <p:cNvPr id="10" name="Picture 9">
            <a:extLst>
              <a:ext uri="{FF2B5EF4-FFF2-40B4-BE49-F238E27FC236}">
                <a16:creationId xmlns:a16="http://schemas.microsoft.com/office/drawing/2014/main" id="{B6664313-F784-B74C-B05E-53B516557A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3045" y="1926508"/>
            <a:ext cx="4452938" cy="2406437"/>
          </a:xfrm>
          <a:prstGeom prst="rect">
            <a:avLst/>
          </a:prstGeom>
        </p:spPr>
      </p:pic>
      <p:sp>
        <p:nvSpPr>
          <p:cNvPr id="15" name="Title 1">
            <a:extLst>
              <a:ext uri="{FF2B5EF4-FFF2-40B4-BE49-F238E27FC236}">
                <a16:creationId xmlns:a16="http://schemas.microsoft.com/office/drawing/2014/main" id="{951D1487-FB91-8649-9912-AB00EAF7F570}"/>
              </a:ext>
            </a:extLst>
          </p:cNvPr>
          <p:cNvSpPr txBox="1">
            <a:spLocks/>
          </p:cNvSpPr>
          <p:nvPr/>
        </p:nvSpPr>
        <p:spPr>
          <a:xfrm>
            <a:off x="-528638" y="374310"/>
            <a:ext cx="10201275" cy="701731"/>
          </a:xfrm>
          <a:prstGeom prst="rect">
            <a:avLst/>
          </a:prstGeom>
        </p:spPr>
        <p:txBody>
          <a:bodyPr lIns="0" tIns="0" rIns="0" bIns="0" anchor="t" anchorCtr="0">
            <a:noAutofit/>
          </a:bodyPr>
          <a:lstStyle>
            <a:lvl1pPr algn="l" defTabSz="457200" rtl="0" eaLnBrk="1" fontAlgn="base" hangingPunct="1">
              <a:lnSpc>
                <a:spcPct val="85000"/>
              </a:lnSpc>
              <a:spcBef>
                <a:spcPct val="0"/>
              </a:spcBef>
              <a:spcAft>
                <a:spcPct val="0"/>
              </a:spcAft>
              <a:defRPr sz="3600" b="1" kern="1200" spc="-100">
                <a:solidFill>
                  <a:schemeClr val="accent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a:lstStyle>
          <a:p>
            <a:pPr algn="ctr"/>
            <a:r>
              <a:rPr lang="en-GB">
                <a:latin typeface="+mn-lt"/>
              </a:rPr>
              <a:t>Working hours: Cross-country differences</a:t>
            </a:r>
            <a:endParaRPr lang="en-GB" dirty="0">
              <a:latin typeface="+mn-lt"/>
            </a:endParaRPr>
          </a:p>
        </p:txBody>
      </p:sp>
    </p:spTree>
    <p:extLst>
      <p:ext uri="{BB962C8B-B14F-4D97-AF65-F5344CB8AC3E}">
        <p14:creationId xmlns:p14="http://schemas.microsoft.com/office/powerpoint/2010/main" val="7012414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a:t>Is </a:t>
            </a:r>
            <a:r>
              <a:rPr lang="fi-FI" dirty="0" err="1"/>
              <a:t>this</a:t>
            </a:r>
            <a:r>
              <a:rPr lang="fi-FI" dirty="0"/>
              <a:t> a </a:t>
            </a:r>
            <a:r>
              <a:rPr lang="fi-FI" dirty="0" err="1"/>
              <a:t>good</a:t>
            </a:r>
            <a:r>
              <a:rPr lang="fi-FI" dirty="0"/>
              <a:t> </a:t>
            </a:r>
            <a:r>
              <a:rPr lang="fi-FI" dirty="0" err="1"/>
              <a:t>model</a:t>
            </a:r>
            <a:r>
              <a:rPr lang="fi-FI" dirty="0"/>
              <a:t>?</a:t>
            </a:r>
          </a:p>
        </p:txBody>
      </p:sp>
      <p:sp>
        <p:nvSpPr>
          <p:cNvPr id="6" name="TextBox 5">
            <a:extLst>
              <a:ext uri="{FF2B5EF4-FFF2-40B4-BE49-F238E27FC236}">
                <a16:creationId xmlns:a16="http://schemas.microsoft.com/office/drawing/2014/main" id="{CFBC6323-32C6-A24A-994A-61F4C3AA0844}"/>
              </a:ext>
            </a:extLst>
          </p:cNvPr>
          <p:cNvSpPr txBox="1"/>
          <p:nvPr/>
        </p:nvSpPr>
        <p:spPr>
          <a:xfrm>
            <a:off x="385891" y="1164714"/>
            <a:ext cx="8393819" cy="4501232"/>
          </a:xfrm>
          <a:prstGeom prst="rect">
            <a:avLst/>
          </a:prstGeom>
          <a:noFill/>
        </p:spPr>
        <p:txBody>
          <a:bodyPr wrap="square" rtlCol="0">
            <a:spAutoFit/>
          </a:bodyPr>
          <a:lstStyle/>
          <a:p>
            <a:pPr marL="342900" indent="-342900">
              <a:spcAft>
                <a:spcPts val="900"/>
              </a:spcAft>
              <a:buFont typeface="Arial"/>
              <a:buChar char="•"/>
            </a:pPr>
            <a:r>
              <a:rPr lang="en-US" sz="2400" dirty="0"/>
              <a:t>Not realistic: Most people cannot choose their working hours.</a:t>
            </a:r>
          </a:p>
          <a:p>
            <a:pPr marL="342900" indent="-342900">
              <a:spcAft>
                <a:spcPts val="900"/>
              </a:spcAft>
              <a:buFont typeface="Arial"/>
              <a:buChar char="•"/>
            </a:pPr>
            <a:r>
              <a:rPr lang="en-US" sz="2400" dirty="0"/>
              <a:t>BUT still a good approximation: Over time, people learn what combination of working hours and free time suits them best. Working hours can change due to culture and politics (indirect choice); people can choose which jobs to apply for.</a:t>
            </a:r>
          </a:p>
          <a:p>
            <a:pPr marL="342900" indent="-342900">
              <a:spcAft>
                <a:spcPts val="900"/>
              </a:spcAft>
              <a:buFont typeface="Arial"/>
              <a:buChar char="•"/>
            </a:pPr>
            <a:r>
              <a:rPr lang="en-US" sz="2400" dirty="0"/>
              <a:t>Helps us understand real-world phenomena: preferences and income/substitution effects can explain differences in working hours across countries and over time.</a:t>
            </a:r>
          </a:p>
          <a:p>
            <a:pPr>
              <a:spcAft>
                <a:spcPts val="900"/>
              </a:spcAft>
            </a:pPr>
            <a:endParaRPr lang="en-US" sz="2400" dirty="0"/>
          </a:p>
        </p:txBody>
      </p:sp>
    </p:spTree>
    <p:extLst>
      <p:ext uri="{BB962C8B-B14F-4D97-AF65-F5344CB8AC3E}">
        <p14:creationId xmlns:p14="http://schemas.microsoft.com/office/powerpoint/2010/main" val="30714302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fi-FI" dirty="0" err="1"/>
              <a:t>Lectures</a:t>
            </a:r>
            <a:r>
              <a:rPr lang="fi-FI" dirty="0"/>
              <a:t> 2-3: </a:t>
            </a:r>
            <a:r>
              <a:rPr lang="fi-FI" dirty="0" err="1"/>
              <a:t>Summary</a:t>
            </a:r>
            <a:endParaRPr lang="fi-FI" dirty="0"/>
          </a:p>
        </p:txBody>
      </p:sp>
      <p:sp>
        <p:nvSpPr>
          <p:cNvPr id="4" name="Content Placeholder 3"/>
          <p:cNvSpPr>
            <a:spLocks noGrp="1"/>
          </p:cNvSpPr>
          <p:nvPr>
            <p:ph sz="quarter" idx="14"/>
          </p:nvPr>
        </p:nvSpPr>
        <p:spPr>
          <a:xfrm>
            <a:off x="540002" y="978899"/>
            <a:ext cx="8085599" cy="4698001"/>
          </a:xfrm>
        </p:spPr>
        <p:txBody>
          <a:bodyPr/>
          <a:lstStyle/>
          <a:p>
            <a:r>
              <a:rPr lang="fi-FI" dirty="0"/>
              <a:t>A </a:t>
            </a:r>
            <a:r>
              <a:rPr lang="fi-FI" dirty="0" err="1"/>
              <a:t>very</a:t>
            </a:r>
            <a:r>
              <a:rPr lang="fi-FI" dirty="0"/>
              <a:t> </a:t>
            </a:r>
            <a:r>
              <a:rPr lang="fi-FI" dirty="0" err="1"/>
              <a:t>simple</a:t>
            </a:r>
            <a:r>
              <a:rPr lang="fi-FI" dirty="0"/>
              <a:t> </a:t>
            </a:r>
            <a:r>
              <a:rPr lang="fi-FI" dirty="0" err="1"/>
              <a:t>model</a:t>
            </a:r>
            <a:r>
              <a:rPr lang="fi-FI" dirty="0"/>
              <a:t> of </a:t>
            </a:r>
            <a:r>
              <a:rPr lang="fi-FI" dirty="0" err="1"/>
              <a:t>choice</a:t>
            </a:r>
            <a:endParaRPr lang="fi-FI" dirty="0"/>
          </a:p>
          <a:p>
            <a:pPr marL="483715" lvl="1" indent="-285729"/>
            <a:r>
              <a:rPr lang="fi-FI" dirty="0" err="1"/>
              <a:t>Preferences</a:t>
            </a:r>
            <a:r>
              <a:rPr lang="fi-FI" dirty="0"/>
              <a:t> </a:t>
            </a:r>
            <a:r>
              <a:rPr lang="fi-FI" dirty="0" err="1"/>
              <a:t>given</a:t>
            </a:r>
            <a:r>
              <a:rPr lang="fi-FI" dirty="0"/>
              <a:t> </a:t>
            </a:r>
            <a:r>
              <a:rPr lang="fi-FI" dirty="0" err="1"/>
              <a:t>by</a:t>
            </a:r>
            <a:r>
              <a:rPr lang="fi-FI" dirty="0"/>
              <a:t> </a:t>
            </a:r>
            <a:r>
              <a:rPr lang="fi-FI" dirty="0" err="1"/>
              <a:t>indifference</a:t>
            </a:r>
            <a:r>
              <a:rPr lang="fi-FI" dirty="0"/>
              <a:t> </a:t>
            </a:r>
            <a:r>
              <a:rPr lang="fi-FI" dirty="0" err="1"/>
              <a:t>curves</a:t>
            </a:r>
            <a:endParaRPr lang="fi-FI" dirty="0"/>
          </a:p>
          <a:p>
            <a:pPr marL="483715" lvl="1" indent="-285729"/>
            <a:r>
              <a:rPr lang="fi-FI" dirty="0" err="1"/>
              <a:t>Feasible</a:t>
            </a:r>
            <a:r>
              <a:rPr lang="fi-FI" dirty="0"/>
              <a:t> set and </a:t>
            </a:r>
            <a:r>
              <a:rPr lang="fi-FI" dirty="0" err="1"/>
              <a:t>budget</a:t>
            </a:r>
            <a:r>
              <a:rPr lang="fi-FI" dirty="0"/>
              <a:t> set </a:t>
            </a:r>
            <a:r>
              <a:rPr lang="fi-FI" dirty="0" err="1"/>
              <a:t>describe</a:t>
            </a:r>
            <a:r>
              <a:rPr lang="fi-FI" dirty="0"/>
              <a:t> </a:t>
            </a:r>
            <a:r>
              <a:rPr lang="fi-FI" dirty="0" err="1"/>
              <a:t>the</a:t>
            </a:r>
            <a:r>
              <a:rPr lang="fi-FI" dirty="0"/>
              <a:t> </a:t>
            </a:r>
            <a:r>
              <a:rPr lang="fi-FI" dirty="0" err="1"/>
              <a:t>possible</a:t>
            </a:r>
            <a:r>
              <a:rPr lang="fi-FI" dirty="0"/>
              <a:t> </a:t>
            </a:r>
            <a:r>
              <a:rPr lang="fi-FI" dirty="0" err="1"/>
              <a:t>options</a:t>
            </a:r>
            <a:endParaRPr lang="fi-FI" dirty="0"/>
          </a:p>
          <a:p>
            <a:pPr marL="483715" lvl="1" indent="-285729"/>
            <a:r>
              <a:rPr lang="fi-FI" dirty="0" err="1"/>
              <a:t>Optimal</a:t>
            </a:r>
            <a:r>
              <a:rPr lang="fi-FI" dirty="0"/>
              <a:t> </a:t>
            </a:r>
            <a:r>
              <a:rPr lang="fi-FI" dirty="0" err="1"/>
              <a:t>choice</a:t>
            </a:r>
            <a:r>
              <a:rPr lang="fi-FI" dirty="0"/>
              <a:t> </a:t>
            </a:r>
            <a:r>
              <a:rPr lang="fi-FI" dirty="0" err="1"/>
              <a:t>when</a:t>
            </a:r>
            <a:r>
              <a:rPr lang="fi-FI" dirty="0"/>
              <a:t> </a:t>
            </a:r>
            <a:r>
              <a:rPr lang="fi-FI" dirty="0" err="1"/>
              <a:t>marginal</a:t>
            </a:r>
            <a:r>
              <a:rPr lang="fi-FI" dirty="0"/>
              <a:t> </a:t>
            </a:r>
            <a:r>
              <a:rPr lang="fi-FI" dirty="0" err="1"/>
              <a:t>rate</a:t>
            </a:r>
            <a:r>
              <a:rPr lang="fi-FI" dirty="0"/>
              <a:t> of </a:t>
            </a:r>
            <a:r>
              <a:rPr lang="fi-FI" dirty="0" err="1"/>
              <a:t>substitution</a:t>
            </a:r>
            <a:r>
              <a:rPr lang="fi-FI" dirty="0"/>
              <a:t> </a:t>
            </a:r>
            <a:r>
              <a:rPr lang="fi-FI" dirty="0" err="1"/>
              <a:t>equals</a:t>
            </a:r>
            <a:r>
              <a:rPr lang="fi-FI" dirty="0"/>
              <a:t> </a:t>
            </a:r>
            <a:r>
              <a:rPr lang="fi-FI" dirty="0" err="1"/>
              <a:t>marginal</a:t>
            </a:r>
            <a:r>
              <a:rPr lang="fi-FI" dirty="0"/>
              <a:t> </a:t>
            </a:r>
            <a:r>
              <a:rPr lang="fi-FI" dirty="0" err="1"/>
              <a:t>rate</a:t>
            </a:r>
            <a:r>
              <a:rPr lang="fi-FI" dirty="0"/>
              <a:t> of </a:t>
            </a:r>
            <a:r>
              <a:rPr lang="fi-FI" dirty="0" err="1"/>
              <a:t>transformation</a:t>
            </a:r>
            <a:endParaRPr lang="fi-FI" dirty="0"/>
          </a:p>
          <a:p>
            <a:pPr marL="669700" lvl="2" indent="-285729"/>
            <a:r>
              <a:rPr lang="fi-FI" dirty="0"/>
              <a:t>MRT </a:t>
            </a:r>
            <a:r>
              <a:rPr lang="fi-FI" dirty="0" err="1"/>
              <a:t>from</a:t>
            </a:r>
            <a:r>
              <a:rPr lang="fi-FI" dirty="0"/>
              <a:t> </a:t>
            </a:r>
            <a:r>
              <a:rPr lang="fi-FI" dirty="0" err="1"/>
              <a:t>the</a:t>
            </a:r>
            <a:r>
              <a:rPr lang="fi-FI" dirty="0"/>
              <a:t> </a:t>
            </a:r>
            <a:r>
              <a:rPr lang="fi-FI" dirty="0" err="1"/>
              <a:t>slope</a:t>
            </a:r>
            <a:r>
              <a:rPr lang="fi-FI" dirty="0"/>
              <a:t> </a:t>
            </a:r>
            <a:r>
              <a:rPr lang="fi-FI" dirty="0" err="1"/>
              <a:t>budget</a:t>
            </a:r>
            <a:r>
              <a:rPr lang="fi-FI" dirty="0"/>
              <a:t> </a:t>
            </a:r>
            <a:r>
              <a:rPr lang="fi-FI" dirty="0" err="1"/>
              <a:t>constraing</a:t>
            </a:r>
            <a:r>
              <a:rPr lang="fi-FI" dirty="0"/>
              <a:t> </a:t>
            </a:r>
            <a:r>
              <a:rPr lang="fi-FI" dirty="0" err="1"/>
              <a:t>or</a:t>
            </a:r>
            <a:r>
              <a:rPr lang="fi-FI" dirty="0"/>
              <a:t> </a:t>
            </a:r>
            <a:r>
              <a:rPr lang="fi-FI" dirty="0" err="1"/>
              <a:t>production</a:t>
            </a:r>
            <a:r>
              <a:rPr lang="fi-FI" dirty="0"/>
              <a:t> </a:t>
            </a:r>
            <a:r>
              <a:rPr lang="fi-FI" dirty="0" err="1"/>
              <a:t>possibility</a:t>
            </a:r>
            <a:r>
              <a:rPr lang="fi-FI" dirty="0"/>
              <a:t> set</a:t>
            </a:r>
          </a:p>
          <a:p>
            <a:pPr marL="669700" lvl="2" indent="-285729"/>
            <a:r>
              <a:rPr lang="fi-FI" dirty="0"/>
              <a:t>MRS </a:t>
            </a:r>
            <a:r>
              <a:rPr lang="fi-FI" dirty="0" err="1"/>
              <a:t>from</a:t>
            </a:r>
            <a:r>
              <a:rPr lang="fi-FI" dirty="0"/>
              <a:t> </a:t>
            </a:r>
            <a:r>
              <a:rPr lang="fi-FI" dirty="0" err="1"/>
              <a:t>slope</a:t>
            </a:r>
            <a:r>
              <a:rPr lang="fi-FI" dirty="0"/>
              <a:t> of </a:t>
            </a:r>
            <a:r>
              <a:rPr lang="fi-FI" dirty="0" err="1"/>
              <a:t>indifference</a:t>
            </a:r>
            <a:r>
              <a:rPr lang="fi-FI" dirty="0"/>
              <a:t> </a:t>
            </a:r>
            <a:r>
              <a:rPr lang="fi-FI" dirty="0" err="1"/>
              <a:t>curves</a:t>
            </a:r>
            <a:endParaRPr lang="fi-FI" dirty="0"/>
          </a:p>
          <a:p>
            <a:pPr marL="285729" indent="-285729"/>
            <a:r>
              <a:rPr lang="fi-FI" dirty="0"/>
              <a:t>Application to </a:t>
            </a:r>
            <a:r>
              <a:rPr lang="fi-FI" dirty="0" err="1"/>
              <a:t>supply</a:t>
            </a:r>
            <a:r>
              <a:rPr lang="fi-FI" dirty="0"/>
              <a:t> of </a:t>
            </a:r>
            <a:r>
              <a:rPr lang="fi-FI" dirty="0" err="1"/>
              <a:t>labor</a:t>
            </a:r>
            <a:endParaRPr lang="fi-FI" dirty="0"/>
          </a:p>
          <a:p>
            <a:pPr marL="483715" lvl="1" indent="-285729"/>
            <a:r>
              <a:rPr lang="fi-FI" dirty="0" err="1"/>
              <a:t>Opportunity</a:t>
            </a:r>
            <a:r>
              <a:rPr lang="fi-FI" dirty="0"/>
              <a:t> </a:t>
            </a:r>
            <a:r>
              <a:rPr lang="fi-FI" dirty="0" err="1"/>
              <a:t>cost</a:t>
            </a:r>
            <a:r>
              <a:rPr lang="fi-FI" dirty="0"/>
              <a:t> of </a:t>
            </a:r>
            <a:r>
              <a:rPr lang="fi-FI" dirty="0" err="1"/>
              <a:t>free</a:t>
            </a:r>
            <a:r>
              <a:rPr lang="fi-FI" dirty="0"/>
              <a:t> </a:t>
            </a:r>
            <a:r>
              <a:rPr lang="fi-FI" dirty="0" err="1"/>
              <a:t>time</a:t>
            </a:r>
            <a:r>
              <a:rPr lang="fi-FI" dirty="0"/>
              <a:t> is </a:t>
            </a:r>
            <a:r>
              <a:rPr lang="fi-FI" dirty="0" err="1"/>
              <a:t>the</a:t>
            </a:r>
            <a:r>
              <a:rPr lang="fi-FI" dirty="0"/>
              <a:t> </a:t>
            </a:r>
            <a:r>
              <a:rPr lang="fi-FI" dirty="0" err="1"/>
              <a:t>wage</a:t>
            </a:r>
            <a:endParaRPr lang="fi-FI" dirty="0"/>
          </a:p>
          <a:p>
            <a:pPr marL="483715" lvl="1" indent="-285729"/>
            <a:r>
              <a:rPr lang="fi-FI" dirty="0" err="1"/>
              <a:t>Income</a:t>
            </a:r>
            <a:r>
              <a:rPr lang="fi-FI" dirty="0"/>
              <a:t> and </a:t>
            </a:r>
            <a:r>
              <a:rPr lang="fi-FI" dirty="0" err="1"/>
              <a:t>substitution</a:t>
            </a:r>
            <a:r>
              <a:rPr lang="fi-FI" dirty="0"/>
              <a:t> </a:t>
            </a:r>
            <a:r>
              <a:rPr lang="fi-FI" dirty="0" err="1"/>
              <a:t>effects</a:t>
            </a:r>
            <a:r>
              <a:rPr lang="fi-FI" dirty="0"/>
              <a:t> </a:t>
            </a:r>
            <a:r>
              <a:rPr lang="fi-FI" dirty="0" err="1"/>
              <a:t>from</a:t>
            </a:r>
            <a:r>
              <a:rPr lang="fi-FI" dirty="0"/>
              <a:t> </a:t>
            </a:r>
            <a:r>
              <a:rPr lang="fi-FI" dirty="0" err="1"/>
              <a:t>increasing</a:t>
            </a:r>
            <a:r>
              <a:rPr lang="fi-FI" dirty="0"/>
              <a:t> </a:t>
            </a:r>
            <a:r>
              <a:rPr lang="fi-FI" dirty="0" err="1"/>
              <a:t>wages</a:t>
            </a:r>
            <a:endParaRPr lang="fi-FI" dirty="0"/>
          </a:p>
          <a:p>
            <a:pPr marL="483715" lvl="1" indent="-285729"/>
            <a:r>
              <a:rPr lang="fi-FI" dirty="0" err="1"/>
              <a:t>Taxes</a:t>
            </a:r>
            <a:r>
              <a:rPr lang="fi-FI" dirty="0"/>
              <a:t> and </a:t>
            </a:r>
            <a:r>
              <a:rPr lang="fi-FI" dirty="0" err="1"/>
              <a:t>transfers</a:t>
            </a:r>
            <a:r>
              <a:rPr lang="fi-FI" dirty="0"/>
              <a:t>, and </a:t>
            </a:r>
            <a:r>
              <a:rPr lang="fi-FI" dirty="0" err="1"/>
              <a:t>the</a:t>
            </a:r>
            <a:r>
              <a:rPr lang="fi-FI" dirty="0"/>
              <a:t> </a:t>
            </a:r>
            <a:r>
              <a:rPr lang="fi-FI" dirty="0" err="1"/>
              <a:t>labor</a:t>
            </a:r>
            <a:r>
              <a:rPr lang="fi-FI" dirty="0"/>
              <a:t> </a:t>
            </a:r>
            <a:r>
              <a:rPr lang="fi-FI" dirty="0" err="1"/>
              <a:t>supply</a:t>
            </a:r>
            <a:r>
              <a:rPr lang="fi-FI" dirty="0"/>
              <a:t> </a:t>
            </a:r>
            <a:r>
              <a:rPr lang="fi-FI" dirty="0" err="1"/>
              <a:t>decision</a:t>
            </a:r>
            <a:endParaRPr lang="fi-FI" dirty="0"/>
          </a:p>
          <a:p>
            <a:r>
              <a:rPr lang="fi-FI" dirty="0" err="1"/>
              <a:t>Some</a:t>
            </a:r>
            <a:r>
              <a:rPr lang="fi-FI" dirty="0"/>
              <a:t> </a:t>
            </a:r>
            <a:r>
              <a:rPr lang="fi-FI" dirty="0" err="1"/>
              <a:t>evidence</a:t>
            </a:r>
            <a:r>
              <a:rPr lang="fi-FI" dirty="0"/>
              <a:t> </a:t>
            </a:r>
            <a:r>
              <a:rPr lang="fi-FI" dirty="0" err="1"/>
              <a:t>over</a:t>
            </a:r>
            <a:r>
              <a:rPr lang="fi-FI" dirty="0"/>
              <a:t> </a:t>
            </a:r>
            <a:r>
              <a:rPr lang="fi-FI" dirty="0" err="1"/>
              <a:t>time</a:t>
            </a:r>
            <a:r>
              <a:rPr lang="fi-FI" dirty="0"/>
              <a:t> and </a:t>
            </a:r>
            <a:r>
              <a:rPr lang="fi-FI" dirty="0" err="1"/>
              <a:t>across</a:t>
            </a:r>
            <a:r>
              <a:rPr lang="fi-FI" dirty="0"/>
              <a:t> </a:t>
            </a:r>
            <a:r>
              <a:rPr lang="fi-FI" dirty="0" err="1"/>
              <a:t>different</a:t>
            </a:r>
            <a:r>
              <a:rPr lang="fi-FI" dirty="0"/>
              <a:t> </a:t>
            </a:r>
            <a:r>
              <a:rPr lang="fi-FI" dirty="0" err="1"/>
              <a:t>countries</a:t>
            </a:r>
            <a:r>
              <a:rPr lang="fi-FI" b="0" dirty="0"/>
              <a:t>		</a:t>
            </a:r>
          </a:p>
          <a:p>
            <a:pPr marL="580500" lvl="1" indent="-342900">
              <a:buFont typeface="Arial" panose="020B0604020202020204" pitchFamily="34" charset="0"/>
              <a:buChar char="•"/>
            </a:pPr>
            <a:r>
              <a:rPr lang="fi-FI" b="0" dirty="0" err="1"/>
              <a:t>Impo</a:t>
            </a:r>
            <a:r>
              <a:rPr lang="fi-FI" dirty="0" err="1"/>
              <a:t>rtance</a:t>
            </a:r>
            <a:r>
              <a:rPr lang="fi-FI" dirty="0"/>
              <a:t> of </a:t>
            </a:r>
            <a:r>
              <a:rPr lang="fi-FI" dirty="0" err="1"/>
              <a:t>technological</a:t>
            </a:r>
            <a:r>
              <a:rPr lang="fi-FI" dirty="0"/>
              <a:t> </a:t>
            </a:r>
            <a:r>
              <a:rPr lang="fi-FI" dirty="0" err="1"/>
              <a:t>progress</a:t>
            </a:r>
            <a:r>
              <a:rPr lang="fi-FI" dirty="0"/>
              <a:t> and </a:t>
            </a:r>
            <a:r>
              <a:rPr lang="fi-FI" dirty="0" err="1"/>
              <a:t>cultural</a:t>
            </a:r>
            <a:r>
              <a:rPr lang="fi-FI" dirty="0"/>
              <a:t> </a:t>
            </a:r>
            <a:r>
              <a:rPr lang="fi-FI" dirty="0" err="1"/>
              <a:t>norms</a:t>
            </a:r>
            <a:endParaRPr lang="fi-FI" b="0" dirty="0"/>
          </a:p>
        </p:txBody>
      </p:sp>
    </p:spTree>
    <p:extLst>
      <p:ext uri="{BB962C8B-B14F-4D97-AF65-F5344CB8AC3E}">
        <p14:creationId xmlns:p14="http://schemas.microsoft.com/office/powerpoint/2010/main" val="2384834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a:t>Next </a:t>
            </a:r>
            <a:r>
              <a:rPr lang="fi-FI" dirty="0" err="1"/>
              <a:t>lecture</a:t>
            </a:r>
            <a:endParaRPr lang="fi-FI" dirty="0"/>
          </a:p>
        </p:txBody>
      </p:sp>
      <p:sp>
        <p:nvSpPr>
          <p:cNvPr id="3" name="Content Placeholder 2"/>
          <p:cNvSpPr>
            <a:spLocks noGrp="1"/>
          </p:cNvSpPr>
          <p:nvPr>
            <p:ph sz="quarter" idx="14"/>
          </p:nvPr>
        </p:nvSpPr>
        <p:spPr/>
        <p:txBody>
          <a:bodyPr/>
          <a:lstStyle/>
          <a:p>
            <a:r>
              <a:rPr lang="fi-FI" dirty="0"/>
              <a:t>Strategic </a:t>
            </a:r>
            <a:r>
              <a:rPr lang="fi-FI" dirty="0" err="1"/>
              <a:t>interactions</a:t>
            </a:r>
            <a:r>
              <a:rPr lang="fi-FI" dirty="0"/>
              <a:t>: </a:t>
            </a:r>
            <a:r>
              <a:rPr lang="fi-FI" dirty="0" err="1"/>
              <a:t>Game</a:t>
            </a:r>
            <a:r>
              <a:rPr lang="fi-FI" dirty="0"/>
              <a:t> </a:t>
            </a:r>
            <a:r>
              <a:rPr lang="fi-FI" dirty="0" err="1"/>
              <a:t>theory</a:t>
            </a:r>
            <a:endParaRPr lang="fi-FI" dirty="0"/>
          </a:p>
          <a:p>
            <a:pPr marL="483715" lvl="1" indent="-285729"/>
            <a:r>
              <a:rPr lang="fi-FI" dirty="0" err="1"/>
              <a:t>Choice</a:t>
            </a:r>
            <a:r>
              <a:rPr lang="fi-FI" dirty="0"/>
              <a:t> </a:t>
            </a:r>
            <a:r>
              <a:rPr lang="fi-FI" dirty="0" err="1"/>
              <a:t>when</a:t>
            </a:r>
            <a:r>
              <a:rPr lang="fi-FI" dirty="0"/>
              <a:t> I </a:t>
            </a:r>
            <a:r>
              <a:rPr lang="fi-FI" dirty="0" err="1"/>
              <a:t>care</a:t>
            </a:r>
            <a:r>
              <a:rPr lang="fi-FI" dirty="0"/>
              <a:t> </a:t>
            </a:r>
            <a:r>
              <a:rPr lang="fi-FI" dirty="0" err="1"/>
              <a:t>about</a:t>
            </a:r>
            <a:r>
              <a:rPr lang="fi-FI" dirty="0"/>
              <a:t> </a:t>
            </a:r>
            <a:r>
              <a:rPr lang="fi-FI" dirty="0" err="1"/>
              <a:t>what</a:t>
            </a:r>
            <a:r>
              <a:rPr lang="fi-FI" dirty="0"/>
              <a:t> </a:t>
            </a:r>
            <a:r>
              <a:rPr lang="fi-FI" dirty="0" err="1"/>
              <a:t>others</a:t>
            </a:r>
            <a:r>
              <a:rPr lang="fi-FI" dirty="0"/>
              <a:t> </a:t>
            </a:r>
            <a:r>
              <a:rPr lang="fi-FI" dirty="0" err="1"/>
              <a:t>do</a:t>
            </a:r>
            <a:endParaRPr lang="fi-FI" dirty="0"/>
          </a:p>
          <a:p>
            <a:pPr marL="285729" indent="-285729"/>
            <a:r>
              <a:rPr lang="fi-FI" dirty="0" err="1"/>
              <a:t>Institutions</a:t>
            </a:r>
            <a:endParaRPr lang="fi-FI" dirty="0"/>
          </a:p>
          <a:p>
            <a:pPr marL="483715" lvl="1" indent="-285729"/>
            <a:r>
              <a:rPr lang="fi-FI" dirty="0"/>
              <a:t>How </a:t>
            </a:r>
            <a:r>
              <a:rPr lang="fi-FI" dirty="0" err="1"/>
              <a:t>do</a:t>
            </a:r>
            <a:r>
              <a:rPr lang="fi-FI" dirty="0"/>
              <a:t> </a:t>
            </a:r>
            <a:r>
              <a:rPr lang="fi-FI" dirty="0" err="1"/>
              <a:t>the</a:t>
            </a:r>
            <a:r>
              <a:rPr lang="fi-FI" dirty="0"/>
              <a:t> </a:t>
            </a:r>
            <a:r>
              <a:rPr lang="fi-FI" dirty="0" err="1"/>
              <a:t>rules</a:t>
            </a:r>
            <a:r>
              <a:rPr lang="fi-FI" dirty="0"/>
              <a:t> of </a:t>
            </a:r>
            <a:r>
              <a:rPr lang="fi-FI" dirty="0" err="1"/>
              <a:t>the</a:t>
            </a:r>
            <a:r>
              <a:rPr lang="fi-FI" dirty="0"/>
              <a:t> </a:t>
            </a:r>
            <a:r>
              <a:rPr lang="fi-FI" dirty="0" err="1"/>
              <a:t>game</a:t>
            </a:r>
            <a:r>
              <a:rPr lang="fi-FI" dirty="0"/>
              <a:t> </a:t>
            </a:r>
            <a:r>
              <a:rPr lang="fi-FI" dirty="0" err="1"/>
              <a:t>shape</a:t>
            </a:r>
            <a:r>
              <a:rPr lang="fi-FI" dirty="0"/>
              <a:t> </a:t>
            </a:r>
            <a:r>
              <a:rPr lang="fi-FI" dirty="0" err="1"/>
              <a:t>the</a:t>
            </a:r>
            <a:r>
              <a:rPr lang="fi-FI" dirty="0"/>
              <a:t> </a:t>
            </a:r>
            <a:r>
              <a:rPr lang="fi-FI" dirty="0" err="1"/>
              <a:t>decisions</a:t>
            </a:r>
            <a:r>
              <a:rPr lang="fi-FI" dirty="0"/>
              <a:t>?</a:t>
            </a:r>
          </a:p>
          <a:p>
            <a:pPr marL="285729" indent="-285729"/>
            <a:endParaRPr lang="fi-FI" dirty="0"/>
          </a:p>
        </p:txBody>
      </p:sp>
    </p:spTree>
    <p:extLst>
      <p:ext uri="{BB962C8B-B14F-4D97-AF65-F5344CB8AC3E}">
        <p14:creationId xmlns:p14="http://schemas.microsoft.com/office/powerpoint/2010/main" val="3121022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Choice</a:t>
            </a:r>
            <a:r>
              <a:rPr lang="fi-FI" dirty="0"/>
              <a:t> </a:t>
            </a:r>
            <a:r>
              <a:rPr lang="fi-FI" dirty="0" err="1"/>
              <a:t>between</a:t>
            </a:r>
            <a:r>
              <a:rPr lang="fi-FI" dirty="0"/>
              <a:t> </a:t>
            </a:r>
            <a:r>
              <a:rPr lang="fi-FI" dirty="0" err="1"/>
              <a:t>consumption</a:t>
            </a:r>
            <a:r>
              <a:rPr lang="fi-FI" dirty="0"/>
              <a:t> and </a:t>
            </a:r>
            <a:r>
              <a:rPr lang="fi-FI" dirty="0" err="1"/>
              <a:t>free</a:t>
            </a:r>
            <a:r>
              <a:rPr lang="fi-FI" dirty="0"/>
              <a:t> </a:t>
            </a:r>
            <a:r>
              <a:rPr lang="fi-FI" dirty="0" err="1"/>
              <a:t>time</a:t>
            </a:r>
            <a:endParaRPr lang="fi-FI" dirty="0"/>
          </a:p>
        </p:txBody>
      </p:sp>
      <p:graphicFrame>
        <p:nvGraphicFramePr>
          <p:cNvPr id="31" name="Chart 30"/>
          <p:cNvGraphicFramePr/>
          <p:nvPr/>
        </p:nvGraphicFramePr>
        <p:xfrm>
          <a:off x="463560" y="1826045"/>
          <a:ext cx="5760640" cy="3720413"/>
        </p:xfrm>
        <a:graphic>
          <a:graphicData uri="http://schemas.openxmlformats.org/drawingml/2006/chart">
            <c:chart xmlns:c="http://schemas.openxmlformats.org/drawingml/2006/chart" xmlns:r="http://schemas.openxmlformats.org/officeDocument/2006/relationships" r:id="rId3"/>
          </a:graphicData>
        </a:graphic>
      </p:graphicFrame>
      <p:grpSp>
        <p:nvGrpSpPr>
          <p:cNvPr id="33" name="Group 32"/>
          <p:cNvGrpSpPr/>
          <p:nvPr/>
        </p:nvGrpSpPr>
        <p:grpSpPr>
          <a:xfrm>
            <a:off x="2803910" y="2340300"/>
            <a:ext cx="2379948" cy="2163156"/>
            <a:chOff x="3563888" y="2127151"/>
            <a:chExt cx="2855937" cy="2595787"/>
          </a:xfrm>
        </p:grpSpPr>
        <p:sp>
          <p:nvSpPr>
            <p:cNvPr id="34" name="TextBox 33"/>
            <p:cNvSpPr txBox="1"/>
            <p:nvPr/>
          </p:nvSpPr>
          <p:spPr>
            <a:xfrm>
              <a:off x="5374886" y="3696574"/>
              <a:ext cx="440267" cy="356945"/>
            </a:xfrm>
            <a:prstGeom prst="rect">
              <a:avLst/>
            </a:prstGeom>
            <a:noFill/>
          </p:spPr>
          <p:txBody>
            <a:bodyPr wrap="square" rtlCol="0">
              <a:spAutoFit/>
            </a:bodyPr>
            <a:lstStyle/>
            <a:p>
              <a:r>
                <a:rPr lang="en-US" sz="1333" i="1" dirty="0">
                  <a:latin typeface="Times"/>
                  <a:cs typeface="Times"/>
                </a:rPr>
                <a:t>A</a:t>
              </a:r>
            </a:p>
          </p:txBody>
        </p:sp>
        <p:grpSp>
          <p:nvGrpSpPr>
            <p:cNvPr id="35" name="Group 34"/>
            <p:cNvGrpSpPr/>
            <p:nvPr/>
          </p:nvGrpSpPr>
          <p:grpSpPr>
            <a:xfrm>
              <a:off x="3563888" y="2127151"/>
              <a:ext cx="2855937" cy="2595787"/>
              <a:chOff x="3563888" y="1384201"/>
              <a:chExt cx="2855937" cy="2595787"/>
            </a:xfrm>
          </p:grpSpPr>
          <p:sp>
            <p:nvSpPr>
              <p:cNvPr id="36" name="Freeform 35"/>
              <p:cNvSpPr/>
              <p:nvPr/>
            </p:nvSpPr>
            <p:spPr>
              <a:xfrm>
                <a:off x="3994001" y="1384201"/>
                <a:ext cx="2425824" cy="2207172"/>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26" dirty="0"/>
              </a:p>
              <a:p>
                <a:pPr algn="ctr"/>
                <a:endParaRPr lang="en-US" sz="1126" dirty="0"/>
              </a:p>
            </p:txBody>
          </p:sp>
          <p:sp>
            <p:nvSpPr>
              <p:cNvPr id="37" name="Oval 36"/>
              <p:cNvSpPr/>
              <p:nvPr/>
            </p:nvSpPr>
            <p:spPr>
              <a:xfrm>
                <a:off x="5328072" y="3246892"/>
                <a:ext cx="72000" cy="72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6"/>
              </a:p>
            </p:txBody>
          </p:sp>
          <p:sp>
            <p:nvSpPr>
              <p:cNvPr id="38" name="Freeform 37"/>
              <p:cNvSpPr/>
              <p:nvPr/>
            </p:nvSpPr>
            <p:spPr>
              <a:xfrm>
                <a:off x="3563888" y="1772816"/>
                <a:ext cx="2425824" cy="2207172"/>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40000"/>
                    <a:lumOff val="6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26" dirty="0"/>
              </a:p>
              <a:p>
                <a:pPr algn="ctr"/>
                <a:endParaRPr lang="en-US" sz="1126" dirty="0"/>
              </a:p>
            </p:txBody>
          </p:sp>
        </p:grpSp>
      </p:grpSp>
      <p:sp>
        <p:nvSpPr>
          <p:cNvPr id="43" name="Rectangle 42"/>
          <p:cNvSpPr/>
          <p:nvPr/>
        </p:nvSpPr>
        <p:spPr>
          <a:xfrm>
            <a:off x="6188164" y="4125115"/>
            <a:ext cx="2247027" cy="1169936"/>
          </a:xfrm>
          <a:prstGeom prst="rect">
            <a:avLst/>
          </a:prstGeom>
        </p:spPr>
        <p:txBody>
          <a:bodyPr wrap="square">
            <a:spAutoFit/>
          </a:bodyPr>
          <a:lstStyle/>
          <a:p>
            <a:r>
              <a:rPr lang="en-GB" sz="1167" dirty="0"/>
              <a:t>Budget constraint: </a:t>
            </a:r>
            <a:r>
              <a:rPr lang="en-GB" sz="1167" i="1" dirty="0"/>
              <a:t>c = w</a:t>
            </a:r>
            <a:r>
              <a:rPr lang="en-GB" sz="1167" dirty="0"/>
              <a:t>(24-</a:t>
            </a:r>
            <a:r>
              <a:rPr lang="en-GB" sz="1167" i="1" dirty="0"/>
              <a:t>t</a:t>
            </a:r>
            <a:r>
              <a:rPr lang="en-GB" sz="1167" dirty="0"/>
              <a:t>)</a:t>
            </a:r>
          </a:p>
          <a:p>
            <a:pPr marL="238108" indent="-238108">
              <a:buFont typeface="Arial"/>
              <a:buChar char="•"/>
            </a:pPr>
            <a:r>
              <a:rPr lang="en-GB" sz="1167" dirty="0"/>
              <a:t>c = consumption</a:t>
            </a:r>
          </a:p>
          <a:p>
            <a:pPr marL="238108" indent="-238108">
              <a:buFont typeface="Arial"/>
              <a:buChar char="•"/>
            </a:pPr>
            <a:r>
              <a:rPr lang="en-GB" sz="1167" i="1" dirty="0"/>
              <a:t>w</a:t>
            </a:r>
            <a:r>
              <a:rPr lang="en-GB" sz="1167" dirty="0"/>
              <a:t> = wages (15€/tunti)</a:t>
            </a:r>
          </a:p>
          <a:p>
            <a:pPr marL="238108" indent="-238108">
              <a:buFont typeface="Arial"/>
              <a:buChar char="•"/>
            </a:pPr>
            <a:r>
              <a:rPr lang="en-GB" sz="1167" i="1" dirty="0"/>
              <a:t>t</a:t>
            </a:r>
            <a:r>
              <a:rPr lang="en-GB" sz="1167" dirty="0"/>
              <a:t>  = free time</a:t>
            </a:r>
          </a:p>
          <a:p>
            <a:r>
              <a:rPr lang="en-GB" sz="1167" dirty="0"/>
              <a:t>Slope of the budget line: c’(t) = -w = -15 </a:t>
            </a:r>
          </a:p>
        </p:txBody>
      </p:sp>
      <p:sp>
        <p:nvSpPr>
          <p:cNvPr id="44" name="Rectangle 43"/>
          <p:cNvSpPr/>
          <p:nvPr/>
        </p:nvSpPr>
        <p:spPr>
          <a:xfrm>
            <a:off x="4056173" y="1781264"/>
            <a:ext cx="3561242" cy="438838"/>
          </a:xfrm>
          <a:prstGeom prst="rect">
            <a:avLst/>
          </a:prstGeom>
        </p:spPr>
        <p:txBody>
          <a:bodyPr wrap="square">
            <a:spAutoFit/>
          </a:bodyPr>
          <a:lstStyle/>
          <a:p>
            <a:r>
              <a:rPr lang="en-GB" sz="1126" dirty="0"/>
              <a:t>Ann chooses the point on the highest indifference curve within her budget set (feasible set), point A</a:t>
            </a:r>
          </a:p>
        </p:txBody>
      </p:sp>
      <p:sp>
        <p:nvSpPr>
          <p:cNvPr id="45" name="Rectangle 44"/>
          <p:cNvSpPr/>
          <p:nvPr/>
        </p:nvSpPr>
        <p:spPr>
          <a:xfrm>
            <a:off x="4042939" y="2649462"/>
            <a:ext cx="4187434" cy="438838"/>
          </a:xfrm>
          <a:prstGeom prst="rect">
            <a:avLst/>
          </a:prstGeom>
        </p:spPr>
        <p:txBody>
          <a:bodyPr wrap="square">
            <a:spAutoFit/>
          </a:bodyPr>
          <a:lstStyle/>
          <a:p>
            <a:r>
              <a:rPr lang="en-GB" sz="1126" dirty="0"/>
              <a:t>What is her marginal rate of substitution (MRS) at point A? How do you know this?</a:t>
            </a:r>
          </a:p>
        </p:txBody>
      </p:sp>
      <p:cxnSp>
        <p:nvCxnSpPr>
          <p:cNvPr id="14" name="Straight Connector 13"/>
          <p:cNvCxnSpPr/>
          <p:nvPr/>
        </p:nvCxnSpPr>
        <p:spPr>
          <a:xfrm flipH="1" flipV="1">
            <a:off x="4313074" y="3909115"/>
            <a:ext cx="0" cy="799266"/>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1716433" y="3917094"/>
            <a:ext cx="2596643" cy="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727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 name="Chart 48"/>
          <p:cNvGraphicFramePr/>
          <p:nvPr/>
        </p:nvGraphicFramePr>
        <p:xfrm>
          <a:off x="463560" y="1826045"/>
          <a:ext cx="5760640" cy="372041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ctrTitle"/>
          </p:nvPr>
        </p:nvSpPr>
        <p:spPr/>
        <p:txBody>
          <a:bodyPr/>
          <a:lstStyle/>
          <a:p>
            <a:r>
              <a:rPr lang="fi-FI" dirty="0" err="1"/>
              <a:t>Income</a:t>
            </a:r>
            <a:r>
              <a:rPr lang="fi-FI" dirty="0"/>
              <a:t> </a:t>
            </a:r>
            <a:r>
              <a:rPr lang="fi-FI" dirty="0" err="1"/>
              <a:t>effect</a:t>
            </a:r>
            <a:endParaRPr lang="fi-FI" dirty="0"/>
          </a:p>
        </p:txBody>
      </p:sp>
      <p:grpSp>
        <p:nvGrpSpPr>
          <p:cNvPr id="33" name="Group 32"/>
          <p:cNvGrpSpPr/>
          <p:nvPr/>
        </p:nvGrpSpPr>
        <p:grpSpPr>
          <a:xfrm>
            <a:off x="3162338" y="2340300"/>
            <a:ext cx="2021520" cy="1839311"/>
            <a:chOff x="3994001" y="2127151"/>
            <a:chExt cx="2425824" cy="2207172"/>
          </a:xfrm>
        </p:grpSpPr>
        <p:sp>
          <p:nvSpPr>
            <p:cNvPr id="34" name="TextBox 33"/>
            <p:cNvSpPr txBox="1"/>
            <p:nvPr/>
          </p:nvSpPr>
          <p:spPr>
            <a:xfrm>
              <a:off x="5374888" y="3696576"/>
              <a:ext cx="440267" cy="356945"/>
            </a:xfrm>
            <a:prstGeom prst="rect">
              <a:avLst/>
            </a:prstGeom>
            <a:noFill/>
          </p:spPr>
          <p:txBody>
            <a:bodyPr wrap="square" rtlCol="0">
              <a:spAutoFit/>
            </a:bodyPr>
            <a:lstStyle/>
            <a:p>
              <a:r>
                <a:rPr lang="en-US" sz="1333" i="1" dirty="0">
                  <a:latin typeface="Times"/>
                  <a:cs typeface="Times"/>
                </a:rPr>
                <a:t>A</a:t>
              </a:r>
            </a:p>
          </p:txBody>
        </p:sp>
        <p:grpSp>
          <p:nvGrpSpPr>
            <p:cNvPr id="35" name="Group 34"/>
            <p:cNvGrpSpPr/>
            <p:nvPr/>
          </p:nvGrpSpPr>
          <p:grpSpPr>
            <a:xfrm>
              <a:off x="3994001" y="2127151"/>
              <a:ext cx="2425824" cy="2207172"/>
              <a:chOff x="3994001" y="1384201"/>
              <a:chExt cx="2425824" cy="2207172"/>
            </a:xfrm>
          </p:grpSpPr>
          <p:sp>
            <p:nvSpPr>
              <p:cNvPr id="36" name="Freeform 35"/>
              <p:cNvSpPr/>
              <p:nvPr/>
            </p:nvSpPr>
            <p:spPr>
              <a:xfrm>
                <a:off x="3994001" y="1384201"/>
                <a:ext cx="2425824" cy="2207172"/>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26" dirty="0"/>
              </a:p>
              <a:p>
                <a:pPr algn="ctr"/>
                <a:endParaRPr lang="en-US" sz="1126" dirty="0"/>
              </a:p>
            </p:txBody>
          </p:sp>
          <p:sp>
            <p:nvSpPr>
              <p:cNvPr id="37" name="Oval 36"/>
              <p:cNvSpPr/>
              <p:nvPr/>
            </p:nvSpPr>
            <p:spPr>
              <a:xfrm>
                <a:off x="5328072" y="3246892"/>
                <a:ext cx="72000" cy="72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6"/>
              </a:p>
            </p:txBody>
          </p:sp>
        </p:grpSp>
      </p:grpSp>
      <p:grpSp>
        <p:nvGrpSpPr>
          <p:cNvPr id="16" name="Group 15"/>
          <p:cNvGrpSpPr/>
          <p:nvPr/>
        </p:nvGrpSpPr>
        <p:grpSpPr>
          <a:xfrm>
            <a:off x="3554532" y="2069804"/>
            <a:ext cx="2021520" cy="1839311"/>
            <a:chOff x="3994001" y="2127151"/>
            <a:chExt cx="2425824" cy="2207172"/>
          </a:xfrm>
        </p:grpSpPr>
        <p:sp>
          <p:nvSpPr>
            <p:cNvPr id="17" name="TextBox 16"/>
            <p:cNvSpPr txBox="1"/>
            <p:nvPr/>
          </p:nvSpPr>
          <p:spPr>
            <a:xfrm>
              <a:off x="5374888" y="3696576"/>
              <a:ext cx="440267" cy="356945"/>
            </a:xfrm>
            <a:prstGeom prst="rect">
              <a:avLst/>
            </a:prstGeom>
            <a:noFill/>
          </p:spPr>
          <p:txBody>
            <a:bodyPr wrap="square" rtlCol="0">
              <a:spAutoFit/>
            </a:bodyPr>
            <a:lstStyle/>
            <a:p>
              <a:r>
                <a:rPr lang="en-US" sz="1333" i="1" dirty="0">
                  <a:latin typeface="Times"/>
                  <a:cs typeface="Times"/>
                </a:rPr>
                <a:t>B</a:t>
              </a:r>
            </a:p>
          </p:txBody>
        </p:sp>
        <p:sp>
          <p:nvSpPr>
            <p:cNvPr id="19" name="Freeform 18"/>
            <p:cNvSpPr/>
            <p:nvPr/>
          </p:nvSpPr>
          <p:spPr>
            <a:xfrm>
              <a:off x="3994001" y="2127151"/>
              <a:ext cx="2425824" cy="2207172"/>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26" dirty="0"/>
            </a:p>
            <a:p>
              <a:pPr algn="ctr"/>
              <a:endParaRPr lang="en-US" sz="1126" dirty="0"/>
            </a:p>
          </p:txBody>
        </p:sp>
      </p:grpSp>
      <p:cxnSp>
        <p:nvCxnSpPr>
          <p:cNvPr id="4" name="Straight Connector 3"/>
          <p:cNvCxnSpPr/>
          <p:nvPr/>
        </p:nvCxnSpPr>
        <p:spPr>
          <a:xfrm>
            <a:off x="1716432" y="2090972"/>
            <a:ext cx="4130860" cy="218379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flipV="1">
            <a:off x="4666090" y="3648153"/>
            <a:ext cx="0" cy="1050649"/>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27" name="Oval 26"/>
          <p:cNvSpPr/>
          <p:nvPr/>
        </p:nvSpPr>
        <p:spPr>
          <a:xfrm flipV="1">
            <a:off x="4641734" y="3627163"/>
            <a:ext cx="60000" cy="60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6"/>
          </a:p>
        </p:txBody>
      </p:sp>
      <p:cxnSp>
        <p:nvCxnSpPr>
          <p:cNvPr id="28" name="Straight Connector 27"/>
          <p:cNvCxnSpPr/>
          <p:nvPr/>
        </p:nvCxnSpPr>
        <p:spPr>
          <a:xfrm flipH="1">
            <a:off x="1695266" y="3658640"/>
            <a:ext cx="2970825" cy="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grpSp>
        <p:nvGrpSpPr>
          <p:cNvPr id="30" name="Group 29"/>
          <p:cNvGrpSpPr/>
          <p:nvPr/>
        </p:nvGrpSpPr>
        <p:grpSpPr>
          <a:xfrm>
            <a:off x="1716432" y="4279106"/>
            <a:ext cx="4130860" cy="429275"/>
            <a:chOff x="1119918" y="2792763"/>
            <a:chExt cx="3366493" cy="2159998"/>
          </a:xfrm>
        </p:grpSpPr>
        <p:cxnSp>
          <p:nvCxnSpPr>
            <p:cNvPr id="41" name="Straight Connector 40"/>
            <p:cNvCxnSpPr/>
            <p:nvPr/>
          </p:nvCxnSpPr>
          <p:spPr>
            <a:xfrm flipH="1" flipV="1">
              <a:off x="4486411" y="2792763"/>
              <a:ext cx="0" cy="2159998"/>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H="1">
              <a:off x="1119918" y="2814327"/>
              <a:ext cx="3366493" cy="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grpSp>
      <p:cxnSp>
        <p:nvCxnSpPr>
          <p:cNvPr id="51" name="Straight Connector 50"/>
          <p:cNvCxnSpPr/>
          <p:nvPr/>
        </p:nvCxnSpPr>
        <p:spPr>
          <a:xfrm flipH="1" flipV="1">
            <a:off x="4313074" y="3909115"/>
            <a:ext cx="0" cy="799266"/>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H="1">
            <a:off x="1716433" y="3917094"/>
            <a:ext cx="2596643" cy="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5250974" y="1325796"/>
            <a:ext cx="2966878" cy="438838"/>
          </a:xfrm>
          <a:prstGeom prst="rect">
            <a:avLst/>
          </a:prstGeom>
        </p:spPr>
        <p:txBody>
          <a:bodyPr wrap="square">
            <a:spAutoFit/>
          </a:bodyPr>
          <a:lstStyle/>
          <a:p>
            <a:r>
              <a:rPr lang="en-GB" sz="1126" dirty="0"/>
              <a:t>Ann’s uncle gives Ann an allowance of 50€ per day.</a:t>
            </a:r>
          </a:p>
        </p:txBody>
      </p:sp>
      <p:sp>
        <p:nvSpPr>
          <p:cNvPr id="22" name="Rectangle 21"/>
          <p:cNvSpPr/>
          <p:nvPr/>
        </p:nvSpPr>
        <p:spPr>
          <a:xfrm>
            <a:off x="5244690" y="2620694"/>
            <a:ext cx="2966878" cy="438838"/>
          </a:xfrm>
          <a:prstGeom prst="rect">
            <a:avLst/>
          </a:prstGeom>
        </p:spPr>
        <p:txBody>
          <a:bodyPr wrap="square">
            <a:spAutoFit/>
          </a:bodyPr>
          <a:lstStyle/>
          <a:p>
            <a:r>
              <a:rPr lang="en-GB" sz="1126" dirty="0"/>
              <a:t>Her budget line moves up but its slope is unchanged since the wage did not change.</a:t>
            </a:r>
          </a:p>
        </p:txBody>
      </p:sp>
      <p:sp>
        <p:nvSpPr>
          <p:cNvPr id="23" name="Rectangle 22"/>
          <p:cNvSpPr/>
          <p:nvPr/>
        </p:nvSpPr>
        <p:spPr>
          <a:xfrm>
            <a:off x="6248529" y="3638433"/>
            <a:ext cx="2114369" cy="785343"/>
          </a:xfrm>
          <a:prstGeom prst="rect">
            <a:avLst/>
          </a:prstGeom>
        </p:spPr>
        <p:txBody>
          <a:bodyPr wrap="square">
            <a:spAutoFit/>
          </a:bodyPr>
          <a:lstStyle/>
          <a:p>
            <a:r>
              <a:rPr lang="en-GB" sz="1126" dirty="0"/>
              <a:t>Ann’s best choice from the new budget set is at B. It is hard to know a priori if she should work more or less.</a:t>
            </a:r>
          </a:p>
        </p:txBody>
      </p:sp>
    </p:spTree>
    <p:extLst>
      <p:ext uri="{BB962C8B-B14F-4D97-AF65-F5344CB8AC3E}">
        <p14:creationId xmlns:p14="http://schemas.microsoft.com/office/powerpoint/2010/main" val="168154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 name="Chart 48"/>
          <p:cNvGraphicFramePr/>
          <p:nvPr/>
        </p:nvGraphicFramePr>
        <p:xfrm>
          <a:off x="463560" y="1826045"/>
          <a:ext cx="5760640" cy="372041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ctrTitle"/>
          </p:nvPr>
        </p:nvSpPr>
        <p:spPr/>
        <p:txBody>
          <a:bodyPr/>
          <a:lstStyle/>
          <a:p>
            <a:r>
              <a:rPr lang="fi-FI" dirty="0" err="1"/>
              <a:t>Wage</a:t>
            </a:r>
            <a:r>
              <a:rPr lang="fi-FI" dirty="0"/>
              <a:t> </a:t>
            </a:r>
            <a:r>
              <a:rPr lang="fi-FI" dirty="0" err="1"/>
              <a:t>increase</a:t>
            </a:r>
            <a:endParaRPr lang="fi-FI" dirty="0"/>
          </a:p>
        </p:txBody>
      </p:sp>
      <p:grpSp>
        <p:nvGrpSpPr>
          <p:cNvPr id="33" name="Group 32"/>
          <p:cNvGrpSpPr/>
          <p:nvPr/>
        </p:nvGrpSpPr>
        <p:grpSpPr>
          <a:xfrm>
            <a:off x="3162338" y="2340300"/>
            <a:ext cx="2021520" cy="1839311"/>
            <a:chOff x="3994001" y="2127151"/>
            <a:chExt cx="2425824" cy="2207172"/>
          </a:xfrm>
        </p:grpSpPr>
        <p:sp>
          <p:nvSpPr>
            <p:cNvPr id="34" name="TextBox 33"/>
            <p:cNvSpPr txBox="1"/>
            <p:nvPr/>
          </p:nvSpPr>
          <p:spPr>
            <a:xfrm>
              <a:off x="5374888" y="3696576"/>
              <a:ext cx="440267" cy="356945"/>
            </a:xfrm>
            <a:prstGeom prst="rect">
              <a:avLst/>
            </a:prstGeom>
            <a:noFill/>
          </p:spPr>
          <p:txBody>
            <a:bodyPr wrap="square" rtlCol="0">
              <a:spAutoFit/>
            </a:bodyPr>
            <a:lstStyle/>
            <a:p>
              <a:r>
                <a:rPr lang="en-US" sz="1333" i="1" dirty="0">
                  <a:latin typeface="Times"/>
                  <a:cs typeface="Times"/>
                </a:rPr>
                <a:t>A</a:t>
              </a:r>
            </a:p>
          </p:txBody>
        </p:sp>
        <p:grpSp>
          <p:nvGrpSpPr>
            <p:cNvPr id="35" name="Group 34"/>
            <p:cNvGrpSpPr/>
            <p:nvPr/>
          </p:nvGrpSpPr>
          <p:grpSpPr>
            <a:xfrm>
              <a:off x="3994001" y="2127151"/>
              <a:ext cx="2425824" cy="2207172"/>
              <a:chOff x="3994001" y="1384201"/>
              <a:chExt cx="2425824" cy="2207172"/>
            </a:xfrm>
          </p:grpSpPr>
          <p:sp>
            <p:nvSpPr>
              <p:cNvPr id="36" name="Freeform 35"/>
              <p:cNvSpPr/>
              <p:nvPr/>
            </p:nvSpPr>
            <p:spPr>
              <a:xfrm>
                <a:off x="3994001" y="1384201"/>
                <a:ext cx="2425824" cy="2207172"/>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26" dirty="0"/>
              </a:p>
              <a:p>
                <a:pPr algn="ctr"/>
                <a:endParaRPr lang="en-US" sz="1126" dirty="0"/>
              </a:p>
            </p:txBody>
          </p:sp>
          <p:sp>
            <p:nvSpPr>
              <p:cNvPr id="37" name="Oval 36"/>
              <p:cNvSpPr/>
              <p:nvPr/>
            </p:nvSpPr>
            <p:spPr>
              <a:xfrm>
                <a:off x="5328072" y="3246892"/>
                <a:ext cx="72000" cy="72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6"/>
              </a:p>
            </p:txBody>
          </p:sp>
        </p:grpSp>
      </p:grpSp>
      <p:grpSp>
        <p:nvGrpSpPr>
          <p:cNvPr id="16" name="Group 15"/>
          <p:cNvGrpSpPr/>
          <p:nvPr/>
        </p:nvGrpSpPr>
        <p:grpSpPr>
          <a:xfrm>
            <a:off x="3428532" y="2084132"/>
            <a:ext cx="2021520" cy="1839311"/>
            <a:chOff x="3994001" y="2127151"/>
            <a:chExt cx="2425824" cy="2207172"/>
          </a:xfrm>
        </p:grpSpPr>
        <p:sp>
          <p:nvSpPr>
            <p:cNvPr id="17" name="TextBox 16"/>
            <p:cNvSpPr txBox="1"/>
            <p:nvPr/>
          </p:nvSpPr>
          <p:spPr>
            <a:xfrm>
              <a:off x="4840540" y="3378957"/>
              <a:ext cx="440267" cy="356945"/>
            </a:xfrm>
            <a:prstGeom prst="rect">
              <a:avLst/>
            </a:prstGeom>
            <a:noFill/>
          </p:spPr>
          <p:txBody>
            <a:bodyPr wrap="square" rtlCol="0">
              <a:spAutoFit/>
            </a:bodyPr>
            <a:lstStyle/>
            <a:p>
              <a:r>
                <a:rPr lang="en-US" sz="1333" i="1" dirty="0">
                  <a:latin typeface="Times"/>
                  <a:cs typeface="Times"/>
                </a:rPr>
                <a:t>B</a:t>
              </a:r>
            </a:p>
          </p:txBody>
        </p:sp>
        <p:sp>
          <p:nvSpPr>
            <p:cNvPr id="19" name="Freeform 18"/>
            <p:cNvSpPr/>
            <p:nvPr/>
          </p:nvSpPr>
          <p:spPr>
            <a:xfrm>
              <a:off x="3994001" y="2127151"/>
              <a:ext cx="2425824" cy="2207172"/>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26" dirty="0"/>
            </a:p>
            <a:p>
              <a:pPr algn="ctr"/>
              <a:endParaRPr lang="en-US" sz="1126" dirty="0"/>
            </a:p>
          </p:txBody>
        </p:sp>
      </p:grpSp>
      <p:cxnSp>
        <p:nvCxnSpPr>
          <p:cNvPr id="26" name="Straight Connector 25"/>
          <p:cNvCxnSpPr/>
          <p:nvPr/>
        </p:nvCxnSpPr>
        <p:spPr>
          <a:xfrm flipV="1">
            <a:off x="4232539" y="3474479"/>
            <a:ext cx="0" cy="123390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a:off x="1716433" y="3458603"/>
            <a:ext cx="2515298" cy="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H="1" flipV="1">
            <a:off x="4313074" y="3909115"/>
            <a:ext cx="0" cy="799266"/>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H="1">
            <a:off x="1716433" y="3917094"/>
            <a:ext cx="2596643" cy="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4135697" y="1277783"/>
            <a:ext cx="3561242" cy="265586"/>
          </a:xfrm>
          <a:prstGeom prst="rect">
            <a:avLst/>
          </a:prstGeom>
        </p:spPr>
        <p:txBody>
          <a:bodyPr wrap="square">
            <a:spAutoFit/>
          </a:bodyPr>
          <a:lstStyle/>
          <a:p>
            <a:r>
              <a:rPr lang="en-GB" sz="1126" dirty="0"/>
              <a:t>What happens if Ann gets a raise?</a:t>
            </a:r>
          </a:p>
        </p:txBody>
      </p:sp>
      <p:cxnSp>
        <p:nvCxnSpPr>
          <p:cNvPr id="22" name="Straight Connector 21"/>
          <p:cNvCxnSpPr/>
          <p:nvPr/>
        </p:nvCxnSpPr>
        <p:spPr>
          <a:xfrm>
            <a:off x="2346738" y="1942043"/>
            <a:ext cx="3500554" cy="2804583"/>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27" name="Oval 26"/>
          <p:cNvSpPr/>
          <p:nvPr/>
        </p:nvSpPr>
        <p:spPr>
          <a:xfrm flipV="1">
            <a:off x="4205272" y="3427032"/>
            <a:ext cx="60000" cy="60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6"/>
          </a:p>
        </p:txBody>
      </p:sp>
      <p:sp>
        <p:nvSpPr>
          <p:cNvPr id="20" name="Rectangle 19"/>
          <p:cNvSpPr/>
          <p:nvPr/>
        </p:nvSpPr>
        <p:spPr>
          <a:xfrm>
            <a:off x="4133981" y="1816392"/>
            <a:ext cx="3946218" cy="785343"/>
          </a:xfrm>
          <a:prstGeom prst="rect">
            <a:avLst/>
          </a:prstGeom>
        </p:spPr>
        <p:txBody>
          <a:bodyPr wrap="square">
            <a:spAutoFit/>
          </a:bodyPr>
          <a:lstStyle/>
          <a:p>
            <a:r>
              <a:rPr lang="en-GB" sz="1126" dirty="0"/>
              <a:t>Slope of budget line = wage</a:t>
            </a:r>
          </a:p>
          <a:p>
            <a:pPr lvl="1"/>
            <a:r>
              <a:rPr lang="en-GB" sz="1126" i="1" dirty="0"/>
              <a:t>Higher wage &lt;-&gt; </a:t>
            </a:r>
          </a:p>
          <a:p>
            <a:pPr lvl="1"/>
            <a:r>
              <a:rPr lang="en-GB" sz="1126" i="1" dirty="0"/>
              <a:t>Steeper budget line &lt;-&gt; </a:t>
            </a:r>
          </a:p>
          <a:p>
            <a:pPr lvl="1"/>
            <a:r>
              <a:rPr lang="en-GB" sz="1126" i="1" dirty="0"/>
              <a:t>More expensive free time, but effectively richer Ann  </a:t>
            </a:r>
          </a:p>
        </p:txBody>
      </p:sp>
      <p:sp>
        <p:nvSpPr>
          <p:cNvPr id="23" name="Rectangle 22"/>
          <p:cNvSpPr/>
          <p:nvPr/>
        </p:nvSpPr>
        <p:spPr>
          <a:xfrm>
            <a:off x="4512603" y="2857999"/>
            <a:ext cx="3561242" cy="438838"/>
          </a:xfrm>
          <a:prstGeom prst="rect">
            <a:avLst/>
          </a:prstGeom>
        </p:spPr>
        <p:txBody>
          <a:bodyPr wrap="square">
            <a:spAutoFit/>
          </a:bodyPr>
          <a:lstStyle/>
          <a:p>
            <a:r>
              <a:rPr lang="en-GB" sz="1126" dirty="0"/>
              <a:t>Under the new budget constraint, Ann works more (for these indifference curves)</a:t>
            </a:r>
          </a:p>
        </p:txBody>
      </p:sp>
      <p:sp>
        <p:nvSpPr>
          <p:cNvPr id="24" name="Rectangle 23"/>
          <p:cNvSpPr/>
          <p:nvPr/>
        </p:nvSpPr>
        <p:spPr>
          <a:xfrm>
            <a:off x="6143669" y="3415528"/>
            <a:ext cx="2157803" cy="785343"/>
          </a:xfrm>
          <a:prstGeom prst="rect">
            <a:avLst/>
          </a:prstGeom>
        </p:spPr>
        <p:txBody>
          <a:bodyPr wrap="square">
            <a:spAutoFit/>
          </a:bodyPr>
          <a:lstStyle/>
          <a:p>
            <a:r>
              <a:rPr lang="en-GB" sz="1126" dirty="0"/>
              <a:t>This conclusion is not general. Because Ann becomes richer, she could also consume more free time</a:t>
            </a:r>
          </a:p>
        </p:txBody>
      </p:sp>
    </p:spTree>
    <p:extLst>
      <p:ext uri="{BB962C8B-B14F-4D97-AF65-F5344CB8AC3E}">
        <p14:creationId xmlns:p14="http://schemas.microsoft.com/office/powerpoint/2010/main" val="410338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 name="Chart 48"/>
          <p:cNvGraphicFramePr/>
          <p:nvPr/>
        </p:nvGraphicFramePr>
        <p:xfrm>
          <a:off x="463560" y="1826045"/>
          <a:ext cx="5760640" cy="372041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ctrTitle"/>
          </p:nvPr>
        </p:nvSpPr>
        <p:spPr/>
        <p:txBody>
          <a:bodyPr/>
          <a:lstStyle/>
          <a:p>
            <a:r>
              <a:rPr lang="fi-FI" dirty="0" err="1"/>
              <a:t>Bigger</a:t>
            </a:r>
            <a:r>
              <a:rPr lang="fi-FI" dirty="0"/>
              <a:t> </a:t>
            </a:r>
            <a:r>
              <a:rPr lang="fi-FI" dirty="0" err="1"/>
              <a:t>raise</a:t>
            </a:r>
            <a:r>
              <a:rPr lang="fi-FI" dirty="0"/>
              <a:t> in </a:t>
            </a:r>
            <a:r>
              <a:rPr lang="fi-FI" dirty="0" err="1"/>
              <a:t>wages</a:t>
            </a:r>
            <a:endParaRPr lang="fi-FI" dirty="0"/>
          </a:p>
        </p:txBody>
      </p:sp>
      <p:grpSp>
        <p:nvGrpSpPr>
          <p:cNvPr id="33" name="Group 32"/>
          <p:cNvGrpSpPr/>
          <p:nvPr/>
        </p:nvGrpSpPr>
        <p:grpSpPr>
          <a:xfrm>
            <a:off x="3162338" y="2340300"/>
            <a:ext cx="2021520" cy="1839311"/>
            <a:chOff x="3994001" y="2127151"/>
            <a:chExt cx="2425824" cy="2207172"/>
          </a:xfrm>
        </p:grpSpPr>
        <p:sp>
          <p:nvSpPr>
            <p:cNvPr id="34" name="TextBox 33"/>
            <p:cNvSpPr txBox="1"/>
            <p:nvPr/>
          </p:nvSpPr>
          <p:spPr>
            <a:xfrm>
              <a:off x="5374888" y="3696576"/>
              <a:ext cx="440267" cy="356945"/>
            </a:xfrm>
            <a:prstGeom prst="rect">
              <a:avLst/>
            </a:prstGeom>
            <a:noFill/>
          </p:spPr>
          <p:txBody>
            <a:bodyPr wrap="square" rtlCol="0">
              <a:spAutoFit/>
            </a:bodyPr>
            <a:lstStyle/>
            <a:p>
              <a:r>
                <a:rPr lang="en-US" sz="1333" i="1" dirty="0">
                  <a:latin typeface="Times"/>
                  <a:cs typeface="Times"/>
                </a:rPr>
                <a:t>A</a:t>
              </a:r>
            </a:p>
          </p:txBody>
        </p:sp>
        <p:grpSp>
          <p:nvGrpSpPr>
            <p:cNvPr id="35" name="Group 34"/>
            <p:cNvGrpSpPr/>
            <p:nvPr/>
          </p:nvGrpSpPr>
          <p:grpSpPr>
            <a:xfrm>
              <a:off x="3994001" y="2127151"/>
              <a:ext cx="2425824" cy="2207172"/>
              <a:chOff x="3994001" y="1384201"/>
              <a:chExt cx="2425824" cy="2207172"/>
            </a:xfrm>
          </p:grpSpPr>
          <p:sp>
            <p:nvSpPr>
              <p:cNvPr id="36" name="Freeform 35"/>
              <p:cNvSpPr/>
              <p:nvPr/>
            </p:nvSpPr>
            <p:spPr>
              <a:xfrm>
                <a:off x="3994001" y="1384201"/>
                <a:ext cx="2425824" cy="2207172"/>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26" dirty="0"/>
              </a:p>
              <a:p>
                <a:pPr algn="ctr"/>
                <a:endParaRPr lang="en-US" sz="1126" dirty="0"/>
              </a:p>
            </p:txBody>
          </p:sp>
          <p:sp>
            <p:nvSpPr>
              <p:cNvPr id="37" name="Oval 36"/>
              <p:cNvSpPr/>
              <p:nvPr/>
            </p:nvSpPr>
            <p:spPr>
              <a:xfrm>
                <a:off x="5328072" y="3246892"/>
                <a:ext cx="72000" cy="72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6"/>
              </a:p>
            </p:txBody>
          </p:sp>
        </p:grpSp>
      </p:grpSp>
      <p:grpSp>
        <p:nvGrpSpPr>
          <p:cNvPr id="16" name="Group 15"/>
          <p:cNvGrpSpPr/>
          <p:nvPr/>
        </p:nvGrpSpPr>
        <p:grpSpPr>
          <a:xfrm>
            <a:off x="3428532" y="2084132"/>
            <a:ext cx="2021520" cy="1839311"/>
            <a:chOff x="3994001" y="2127151"/>
            <a:chExt cx="2425824" cy="2207172"/>
          </a:xfrm>
        </p:grpSpPr>
        <p:sp>
          <p:nvSpPr>
            <p:cNvPr id="17" name="TextBox 16"/>
            <p:cNvSpPr txBox="1"/>
            <p:nvPr/>
          </p:nvSpPr>
          <p:spPr>
            <a:xfrm>
              <a:off x="4840540" y="3378957"/>
              <a:ext cx="440267" cy="356945"/>
            </a:xfrm>
            <a:prstGeom prst="rect">
              <a:avLst/>
            </a:prstGeom>
            <a:noFill/>
          </p:spPr>
          <p:txBody>
            <a:bodyPr wrap="square" rtlCol="0">
              <a:spAutoFit/>
            </a:bodyPr>
            <a:lstStyle/>
            <a:p>
              <a:r>
                <a:rPr lang="en-US" sz="1333" i="1" dirty="0">
                  <a:latin typeface="Times"/>
                  <a:cs typeface="Times"/>
                </a:rPr>
                <a:t>B</a:t>
              </a:r>
            </a:p>
          </p:txBody>
        </p:sp>
        <p:sp>
          <p:nvSpPr>
            <p:cNvPr id="19" name="Freeform 18"/>
            <p:cNvSpPr/>
            <p:nvPr/>
          </p:nvSpPr>
          <p:spPr>
            <a:xfrm>
              <a:off x="3994001" y="2127151"/>
              <a:ext cx="2425824" cy="2207172"/>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26" dirty="0"/>
            </a:p>
            <a:p>
              <a:pPr algn="ctr"/>
              <a:endParaRPr lang="en-US" sz="1126" dirty="0"/>
            </a:p>
          </p:txBody>
        </p:sp>
      </p:grpSp>
      <p:cxnSp>
        <p:nvCxnSpPr>
          <p:cNvPr id="26" name="Straight Connector 25"/>
          <p:cNvCxnSpPr/>
          <p:nvPr/>
        </p:nvCxnSpPr>
        <p:spPr>
          <a:xfrm flipV="1">
            <a:off x="4232539" y="3474479"/>
            <a:ext cx="0" cy="123390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a:off x="1716433" y="3458603"/>
            <a:ext cx="2515298" cy="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H="1" flipV="1">
            <a:off x="4313074" y="3909115"/>
            <a:ext cx="0" cy="799266"/>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H="1">
            <a:off x="1716433" y="3917094"/>
            <a:ext cx="2596643" cy="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346738" y="1942043"/>
            <a:ext cx="3500554" cy="2804583"/>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27" name="Oval 26"/>
          <p:cNvSpPr/>
          <p:nvPr/>
        </p:nvSpPr>
        <p:spPr>
          <a:xfrm flipV="1">
            <a:off x="4205272" y="3427032"/>
            <a:ext cx="60000" cy="60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6"/>
          </a:p>
        </p:txBody>
      </p:sp>
      <p:cxnSp>
        <p:nvCxnSpPr>
          <p:cNvPr id="25" name="Straight Connector 24"/>
          <p:cNvCxnSpPr/>
          <p:nvPr/>
        </p:nvCxnSpPr>
        <p:spPr>
          <a:xfrm>
            <a:off x="4500869" y="1641593"/>
            <a:ext cx="1346424" cy="3066787"/>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31" name="Freeform 30"/>
          <p:cNvSpPr/>
          <p:nvPr/>
        </p:nvSpPr>
        <p:spPr>
          <a:xfrm>
            <a:off x="4502931" y="1530197"/>
            <a:ext cx="2021520" cy="1839311"/>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26" dirty="0"/>
          </a:p>
          <a:p>
            <a:pPr algn="ctr"/>
            <a:endParaRPr lang="en-US" sz="1126" dirty="0"/>
          </a:p>
        </p:txBody>
      </p:sp>
      <p:sp>
        <p:nvSpPr>
          <p:cNvPr id="39" name="Oval 38"/>
          <p:cNvSpPr/>
          <p:nvPr/>
        </p:nvSpPr>
        <p:spPr>
          <a:xfrm flipV="1">
            <a:off x="4648599" y="2039445"/>
            <a:ext cx="60000" cy="60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6"/>
          </a:p>
        </p:txBody>
      </p:sp>
      <p:cxnSp>
        <p:nvCxnSpPr>
          <p:cNvPr id="40" name="Straight Connector 39"/>
          <p:cNvCxnSpPr/>
          <p:nvPr/>
        </p:nvCxnSpPr>
        <p:spPr>
          <a:xfrm flipV="1">
            <a:off x="4679963" y="2060010"/>
            <a:ext cx="0" cy="2686618"/>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H="1">
            <a:off x="1716434" y="2072373"/>
            <a:ext cx="2963532" cy="21838"/>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4649803" y="1839495"/>
            <a:ext cx="366890" cy="297454"/>
          </a:xfrm>
          <a:prstGeom prst="rect">
            <a:avLst/>
          </a:prstGeom>
          <a:noFill/>
        </p:spPr>
        <p:txBody>
          <a:bodyPr wrap="square" rtlCol="0">
            <a:spAutoFit/>
          </a:bodyPr>
          <a:lstStyle/>
          <a:p>
            <a:r>
              <a:rPr lang="en-US" sz="1333" i="1" dirty="0">
                <a:latin typeface="Times"/>
                <a:cs typeface="Times"/>
              </a:rPr>
              <a:t>C</a:t>
            </a:r>
          </a:p>
        </p:txBody>
      </p:sp>
      <p:sp>
        <p:nvSpPr>
          <p:cNvPr id="29" name="Rectangle 28"/>
          <p:cNvSpPr/>
          <p:nvPr/>
        </p:nvSpPr>
        <p:spPr>
          <a:xfrm>
            <a:off x="5963709" y="3451461"/>
            <a:ext cx="2534709" cy="707694"/>
          </a:xfrm>
          <a:prstGeom prst="rect">
            <a:avLst/>
          </a:prstGeom>
        </p:spPr>
        <p:txBody>
          <a:bodyPr wrap="square">
            <a:spAutoFit/>
          </a:bodyPr>
          <a:lstStyle/>
          <a:p>
            <a:r>
              <a:rPr lang="en-GB" sz="1333" dirty="0"/>
              <a:t>Now Ann chooses C. How is it possible that raising wages induces less work?</a:t>
            </a:r>
          </a:p>
        </p:txBody>
      </p:sp>
    </p:spTree>
    <p:extLst>
      <p:ext uri="{BB962C8B-B14F-4D97-AF65-F5344CB8AC3E}">
        <p14:creationId xmlns:p14="http://schemas.microsoft.com/office/powerpoint/2010/main" val="400080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9" grpId="0" animBg="1"/>
      <p:bldP spid="47"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 name="Chart 48"/>
          <p:cNvGraphicFramePr/>
          <p:nvPr/>
        </p:nvGraphicFramePr>
        <p:xfrm>
          <a:off x="463560" y="1826045"/>
          <a:ext cx="5760640" cy="372041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ctrTitle"/>
          </p:nvPr>
        </p:nvSpPr>
        <p:spPr/>
        <p:txBody>
          <a:bodyPr/>
          <a:lstStyle/>
          <a:p>
            <a:r>
              <a:rPr lang="fi-FI" dirty="0" err="1"/>
              <a:t>Income</a:t>
            </a:r>
            <a:r>
              <a:rPr lang="fi-FI" dirty="0"/>
              <a:t> and </a:t>
            </a:r>
            <a:r>
              <a:rPr lang="fi-FI" dirty="0" err="1"/>
              <a:t>substitution</a:t>
            </a:r>
            <a:r>
              <a:rPr lang="fi-FI" dirty="0"/>
              <a:t> </a:t>
            </a:r>
            <a:r>
              <a:rPr lang="fi-FI" dirty="0" err="1"/>
              <a:t>effetcs</a:t>
            </a:r>
            <a:endParaRPr lang="fi-FI" dirty="0"/>
          </a:p>
        </p:txBody>
      </p:sp>
      <p:grpSp>
        <p:nvGrpSpPr>
          <p:cNvPr id="33" name="Group 32"/>
          <p:cNvGrpSpPr/>
          <p:nvPr/>
        </p:nvGrpSpPr>
        <p:grpSpPr>
          <a:xfrm>
            <a:off x="3162338" y="2340300"/>
            <a:ext cx="2021520" cy="1839311"/>
            <a:chOff x="3994001" y="2127151"/>
            <a:chExt cx="2425824" cy="2207172"/>
          </a:xfrm>
        </p:grpSpPr>
        <p:sp>
          <p:nvSpPr>
            <p:cNvPr id="34" name="TextBox 33"/>
            <p:cNvSpPr txBox="1"/>
            <p:nvPr/>
          </p:nvSpPr>
          <p:spPr>
            <a:xfrm>
              <a:off x="5374888" y="3696576"/>
              <a:ext cx="440267" cy="356945"/>
            </a:xfrm>
            <a:prstGeom prst="rect">
              <a:avLst/>
            </a:prstGeom>
            <a:noFill/>
          </p:spPr>
          <p:txBody>
            <a:bodyPr wrap="square" rtlCol="0">
              <a:spAutoFit/>
            </a:bodyPr>
            <a:lstStyle/>
            <a:p>
              <a:r>
                <a:rPr lang="en-US" sz="1333" i="1" dirty="0">
                  <a:latin typeface="Times"/>
                  <a:cs typeface="Times"/>
                </a:rPr>
                <a:t>A</a:t>
              </a:r>
            </a:p>
          </p:txBody>
        </p:sp>
        <p:grpSp>
          <p:nvGrpSpPr>
            <p:cNvPr id="35" name="Group 34"/>
            <p:cNvGrpSpPr/>
            <p:nvPr/>
          </p:nvGrpSpPr>
          <p:grpSpPr>
            <a:xfrm>
              <a:off x="3994001" y="2127151"/>
              <a:ext cx="2425824" cy="2207172"/>
              <a:chOff x="3994001" y="1384201"/>
              <a:chExt cx="2425824" cy="2207172"/>
            </a:xfrm>
          </p:grpSpPr>
          <p:sp>
            <p:nvSpPr>
              <p:cNvPr id="36" name="Freeform 35"/>
              <p:cNvSpPr/>
              <p:nvPr/>
            </p:nvSpPr>
            <p:spPr>
              <a:xfrm>
                <a:off x="3994001" y="1384201"/>
                <a:ext cx="2425824" cy="2207172"/>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26" dirty="0"/>
              </a:p>
              <a:p>
                <a:pPr algn="ctr"/>
                <a:endParaRPr lang="en-US" sz="1126" dirty="0"/>
              </a:p>
            </p:txBody>
          </p:sp>
          <p:sp>
            <p:nvSpPr>
              <p:cNvPr id="37" name="Oval 36"/>
              <p:cNvSpPr/>
              <p:nvPr/>
            </p:nvSpPr>
            <p:spPr>
              <a:xfrm>
                <a:off x="5328072" y="3246892"/>
                <a:ext cx="72000" cy="72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6"/>
              </a:p>
            </p:txBody>
          </p:sp>
        </p:grpSp>
      </p:grpSp>
      <p:grpSp>
        <p:nvGrpSpPr>
          <p:cNvPr id="16" name="Group 15"/>
          <p:cNvGrpSpPr/>
          <p:nvPr/>
        </p:nvGrpSpPr>
        <p:grpSpPr>
          <a:xfrm>
            <a:off x="3428532" y="2084132"/>
            <a:ext cx="2021520" cy="1839311"/>
            <a:chOff x="3994001" y="2127151"/>
            <a:chExt cx="2425824" cy="2207172"/>
          </a:xfrm>
        </p:grpSpPr>
        <p:sp>
          <p:nvSpPr>
            <p:cNvPr id="17" name="TextBox 16"/>
            <p:cNvSpPr txBox="1"/>
            <p:nvPr/>
          </p:nvSpPr>
          <p:spPr>
            <a:xfrm>
              <a:off x="4840540" y="3378957"/>
              <a:ext cx="440267" cy="356945"/>
            </a:xfrm>
            <a:prstGeom prst="rect">
              <a:avLst/>
            </a:prstGeom>
            <a:noFill/>
          </p:spPr>
          <p:txBody>
            <a:bodyPr wrap="square" rtlCol="0">
              <a:spAutoFit/>
            </a:bodyPr>
            <a:lstStyle/>
            <a:p>
              <a:r>
                <a:rPr lang="en-US" sz="1333" i="1" dirty="0">
                  <a:latin typeface="Times"/>
                  <a:cs typeface="Times"/>
                </a:rPr>
                <a:t>B</a:t>
              </a:r>
            </a:p>
          </p:txBody>
        </p:sp>
        <p:sp>
          <p:nvSpPr>
            <p:cNvPr id="19" name="Freeform 18"/>
            <p:cNvSpPr/>
            <p:nvPr/>
          </p:nvSpPr>
          <p:spPr>
            <a:xfrm>
              <a:off x="3994001" y="2127151"/>
              <a:ext cx="2425824" cy="2207172"/>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26" dirty="0"/>
            </a:p>
            <a:p>
              <a:pPr algn="ctr"/>
              <a:endParaRPr lang="en-US" sz="1126" dirty="0"/>
            </a:p>
          </p:txBody>
        </p:sp>
      </p:grpSp>
      <p:cxnSp>
        <p:nvCxnSpPr>
          <p:cNvPr id="26" name="Straight Connector 25"/>
          <p:cNvCxnSpPr/>
          <p:nvPr/>
        </p:nvCxnSpPr>
        <p:spPr>
          <a:xfrm flipV="1">
            <a:off x="4232539" y="3474479"/>
            <a:ext cx="0" cy="123390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a:off x="1716433" y="3458603"/>
            <a:ext cx="2515298" cy="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H="1" flipV="1">
            <a:off x="4313074" y="3909115"/>
            <a:ext cx="0" cy="799266"/>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H="1">
            <a:off x="1716433" y="3917094"/>
            <a:ext cx="2596643" cy="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346738" y="1942043"/>
            <a:ext cx="3500554" cy="2804583"/>
          </a:xfrm>
          <a:prstGeom prst="line">
            <a:avLst/>
          </a:prstGeom>
          <a:ln>
            <a:solidFill>
              <a:srgbClr val="005EB8"/>
            </a:solidFill>
          </a:ln>
          <a:effectLst/>
        </p:spPr>
        <p:style>
          <a:lnRef idx="2">
            <a:schemeClr val="accent1"/>
          </a:lnRef>
          <a:fillRef idx="0">
            <a:schemeClr val="accent1"/>
          </a:fillRef>
          <a:effectRef idx="1">
            <a:schemeClr val="accent1"/>
          </a:effectRef>
          <a:fontRef idx="minor">
            <a:schemeClr val="tx1"/>
          </a:fontRef>
        </p:style>
      </p:cxnSp>
      <p:sp>
        <p:nvSpPr>
          <p:cNvPr id="27" name="Oval 26"/>
          <p:cNvSpPr/>
          <p:nvPr/>
        </p:nvSpPr>
        <p:spPr>
          <a:xfrm flipV="1">
            <a:off x="4205272" y="3427032"/>
            <a:ext cx="60000" cy="60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6"/>
          </a:p>
        </p:txBody>
      </p:sp>
      <p:cxnSp>
        <p:nvCxnSpPr>
          <p:cNvPr id="20" name="Straight Connector 19"/>
          <p:cNvCxnSpPr/>
          <p:nvPr/>
        </p:nvCxnSpPr>
        <p:spPr>
          <a:xfrm>
            <a:off x="1765093" y="2188299"/>
            <a:ext cx="4130860" cy="2183795"/>
          </a:xfrm>
          <a:prstGeom prst="line">
            <a:avLst/>
          </a:prstGeom>
          <a:ln w="28575" cmpd="sng">
            <a:prstDash val="dash"/>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4565981" y="3667127"/>
            <a:ext cx="0" cy="1079499"/>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a:off x="1716436" y="3654143"/>
            <a:ext cx="2823090" cy="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25" name="Oval 24"/>
          <p:cNvSpPr/>
          <p:nvPr/>
        </p:nvSpPr>
        <p:spPr>
          <a:xfrm flipV="1">
            <a:off x="4533356" y="3617533"/>
            <a:ext cx="60000" cy="60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6"/>
          </a:p>
        </p:txBody>
      </p:sp>
      <p:sp>
        <p:nvSpPr>
          <p:cNvPr id="29" name="TextBox 28"/>
          <p:cNvSpPr txBox="1"/>
          <p:nvPr/>
        </p:nvSpPr>
        <p:spPr>
          <a:xfrm>
            <a:off x="4511454" y="3370457"/>
            <a:ext cx="366890" cy="297454"/>
          </a:xfrm>
          <a:prstGeom prst="rect">
            <a:avLst/>
          </a:prstGeom>
          <a:noFill/>
        </p:spPr>
        <p:txBody>
          <a:bodyPr wrap="square" rtlCol="0">
            <a:spAutoFit/>
          </a:bodyPr>
          <a:lstStyle/>
          <a:p>
            <a:r>
              <a:rPr lang="en-US" sz="1333" i="1" dirty="0">
                <a:latin typeface="Times"/>
                <a:cs typeface="Times"/>
              </a:rPr>
              <a:t>D</a:t>
            </a:r>
          </a:p>
        </p:txBody>
      </p:sp>
      <p:sp>
        <p:nvSpPr>
          <p:cNvPr id="30" name="Rectangle 29"/>
          <p:cNvSpPr/>
          <p:nvPr/>
        </p:nvSpPr>
        <p:spPr>
          <a:xfrm>
            <a:off x="4334065" y="1412540"/>
            <a:ext cx="3953159" cy="438838"/>
          </a:xfrm>
          <a:prstGeom prst="rect">
            <a:avLst/>
          </a:prstGeom>
        </p:spPr>
        <p:txBody>
          <a:bodyPr wrap="square">
            <a:spAutoFit/>
          </a:bodyPr>
          <a:lstStyle/>
          <a:p>
            <a:r>
              <a:rPr lang="en-GB" sz="1126" b="1" dirty="0"/>
              <a:t>1. Income effect</a:t>
            </a:r>
            <a:r>
              <a:rPr lang="en-GB" sz="1126" dirty="0"/>
              <a:t>: If Ann does not change her working hours she is effectively richer since she can consume more</a:t>
            </a:r>
            <a:endParaRPr lang="en-GB" sz="1333" i="1" dirty="0"/>
          </a:p>
        </p:txBody>
      </p:sp>
      <p:sp>
        <p:nvSpPr>
          <p:cNvPr id="38" name="Rectangle 37"/>
          <p:cNvSpPr/>
          <p:nvPr/>
        </p:nvSpPr>
        <p:spPr>
          <a:xfrm>
            <a:off x="5733198" y="2131756"/>
            <a:ext cx="2210347" cy="1733295"/>
          </a:xfrm>
          <a:prstGeom prst="rect">
            <a:avLst/>
          </a:prstGeom>
        </p:spPr>
        <p:txBody>
          <a:bodyPr wrap="square">
            <a:spAutoFit/>
          </a:bodyPr>
          <a:lstStyle/>
          <a:p>
            <a:r>
              <a:rPr lang="en-GB" sz="1333" dirty="0"/>
              <a:t>We can demonstrate this by asking what Ann would do if her uncle gave her enough to money to reach the indifference curve after the wage increase (but at old wages). Recall the case from before.</a:t>
            </a:r>
          </a:p>
        </p:txBody>
      </p:sp>
      <p:cxnSp>
        <p:nvCxnSpPr>
          <p:cNvPr id="6" name="Straight Arrow Connector 5"/>
          <p:cNvCxnSpPr/>
          <p:nvPr/>
        </p:nvCxnSpPr>
        <p:spPr>
          <a:xfrm>
            <a:off x="4334064" y="4446570"/>
            <a:ext cx="231918" cy="0"/>
          </a:xfrm>
          <a:prstGeom prst="straightConnector1">
            <a:avLst/>
          </a:prstGeom>
          <a:ln>
            <a:solidFill>
              <a:schemeClr val="accent2"/>
            </a:solidFill>
            <a:tailEnd type="arrow"/>
          </a:ln>
          <a:effectLst/>
        </p:spPr>
        <p:style>
          <a:lnRef idx="2">
            <a:schemeClr val="accent2"/>
          </a:lnRef>
          <a:fillRef idx="0">
            <a:schemeClr val="accent2"/>
          </a:fillRef>
          <a:effectRef idx="1">
            <a:schemeClr val="accent2"/>
          </a:effectRef>
          <a:fontRef idx="minor">
            <a:schemeClr val="tx1"/>
          </a:fontRef>
        </p:style>
      </p:cxnSp>
      <p:sp>
        <p:nvSpPr>
          <p:cNvPr id="41" name="Rectangle 40"/>
          <p:cNvSpPr/>
          <p:nvPr/>
        </p:nvSpPr>
        <p:spPr>
          <a:xfrm>
            <a:off x="3951810" y="4449606"/>
            <a:ext cx="1105174" cy="502573"/>
          </a:xfrm>
          <a:prstGeom prst="rect">
            <a:avLst/>
          </a:prstGeom>
        </p:spPr>
        <p:txBody>
          <a:bodyPr wrap="square">
            <a:spAutoFit/>
          </a:bodyPr>
          <a:lstStyle/>
          <a:p>
            <a:r>
              <a:rPr lang="en-GB" sz="1333" dirty="0">
                <a:solidFill>
                  <a:schemeClr val="accent2"/>
                </a:solidFill>
              </a:rPr>
              <a:t>Income effect</a:t>
            </a:r>
          </a:p>
        </p:txBody>
      </p:sp>
    </p:spTree>
    <p:extLst>
      <p:ext uri="{BB962C8B-B14F-4D97-AF65-F5344CB8AC3E}">
        <p14:creationId xmlns:p14="http://schemas.microsoft.com/office/powerpoint/2010/main" val="426130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9" grpId="0"/>
      <p:bldP spid="38"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 name="Chart 48"/>
          <p:cNvGraphicFramePr/>
          <p:nvPr/>
        </p:nvGraphicFramePr>
        <p:xfrm>
          <a:off x="463560" y="1826045"/>
          <a:ext cx="5760640" cy="372041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ctrTitle"/>
          </p:nvPr>
        </p:nvSpPr>
        <p:spPr/>
        <p:txBody>
          <a:bodyPr/>
          <a:lstStyle/>
          <a:p>
            <a:r>
              <a:rPr lang="fi-FI" dirty="0" err="1"/>
              <a:t>Income</a:t>
            </a:r>
            <a:r>
              <a:rPr lang="fi-FI" dirty="0"/>
              <a:t> and </a:t>
            </a:r>
            <a:r>
              <a:rPr lang="fi-FI" dirty="0" err="1"/>
              <a:t>substitution</a:t>
            </a:r>
            <a:r>
              <a:rPr lang="fi-FI" dirty="0"/>
              <a:t> </a:t>
            </a:r>
            <a:r>
              <a:rPr lang="fi-FI" dirty="0" err="1"/>
              <a:t>effects</a:t>
            </a:r>
            <a:endParaRPr lang="fi-FI" dirty="0"/>
          </a:p>
        </p:txBody>
      </p:sp>
      <p:grpSp>
        <p:nvGrpSpPr>
          <p:cNvPr id="33" name="Group 32"/>
          <p:cNvGrpSpPr/>
          <p:nvPr/>
        </p:nvGrpSpPr>
        <p:grpSpPr>
          <a:xfrm>
            <a:off x="3162338" y="2340300"/>
            <a:ext cx="2021520" cy="1839311"/>
            <a:chOff x="3994001" y="2127151"/>
            <a:chExt cx="2425824" cy="2207172"/>
          </a:xfrm>
        </p:grpSpPr>
        <p:sp>
          <p:nvSpPr>
            <p:cNvPr id="34" name="TextBox 33"/>
            <p:cNvSpPr txBox="1"/>
            <p:nvPr/>
          </p:nvSpPr>
          <p:spPr>
            <a:xfrm>
              <a:off x="5374888" y="3696576"/>
              <a:ext cx="440267" cy="356945"/>
            </a:xfrm>
            <a:prstGeom prst="rect">
              <a:avLst/>
            </a:prstGeom>
            <a:noFill/>
          </p:spPr>
          <p:txBody>
            <a:bodyPr wrap="square" rtlCol="0">
              <a:spAutoFit/>
            </a:bodyPr>
            <a:lstStyle/>
            <a:p>
              <a:r>
                <a:rPr lang="en-US" sz="1333" i="1" dirty="0">
                  <a:latin typeface="Times"/>
                  <a:cs typeface="Times"/>
                </a:rPr>
                <a:t>A</a:t>
              </a:r>
            </a:p>
          </p:txBody>
        </p:sp>
        <p:grpSp>
          <p:nvGrpSpPr>
            <p:cNvPr id="35" name="Group 34"/>
            <p:cNvGrpSpPr/>
            <p:nvPr/>
          </p:nvGrpSpPr>
          <p:grpSpPr>
            <a:xfrm>
              <a:off x="3994001" y="2127151"/>
              <a:ext cx="2425824" cy="2207172"/>
              <a:chOff x="3994001" y="1384201"/>
              <a:chExt cx="2425824" cy="2207172"/>
            </a:xfrm>
          </p:grpSpPr>
          <p:sp>
            <p:nvSpPr>
              <p:cNvPr id="36" name="Freeform 35"/>
              <p:cNvSpPr/>
              <p:nvPr/>
            </p:nvSpPr>
            <p:spPr>
              <a:xfrm>
                <a:off x="3994001" y="1384201"/>
                <a:ext cx="2425824" cy="2207172"/>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26" dirty="0"/>
              </a:p>
              <a:p>
                <a:pPr algn="ctr"/>
                <a:endParaRPr lang="en-US" sz="1126" dirty="0"/>
              </a:p>
            </p:txBody>
          </p:sp>
          <p:sp>
            <p:nvSpPr>
              <p:cNvPr id="37" name="Oval 36"/>
              <p:cNvSpPr/>
              <p:nvPr/>
            </p:nvSpPr>
            <p:spPr>
              <a:xfrm>
                <a:off x="5328072" y="3246892"/>
                <a:ext cx="72000" cy="72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6"/>
              </a:p>
            </p:txBody>
          </p:sp>
        </p:grpSp>
      </p:grpSp>
      <p:grpSp>
        <p:nvGrpSpPr>
          <p:cNvPr id="16" name="Group 15"/>
          <p:cNvGrpSpPr/>
          <p:nvPr/>
        </p:nvGrpSpPr>
        <p:grpSpPr>
          <a:xfrm>
            <a:off x="3428532" y="2084132"/>
            <a:ext cx="2021520" cy="1839311"/>
            <a:chOff x="3994001" y="2127151"/>
            <a:chExt cx="2425824" cy="2207172"/>
          </a:xfrm>
        </p:grpSpPr>
        <p:sp>
          <p:nvSpPr>
            <p:cNvPr id="17" name="TextBox 16"/>
            <p:cNvSpPr txBox="1"/>
            <p:nvPr/>
          </p:nvSpPr>
          <p:spPr>
            <a:xfrm>
              <a:off x="4840540" y="3378957"/>
              <a:ext cx="440267" cy="356945"/>
            </a:xfrm>
            <a:prstGeom prst="rect">
              <a:avLst/>
            </a:prstGeom>
            <a:noFill/>
          </p:spPr>
          <p:txBody>
            <a:bodyPr wrap="square" rtlCol="0">
              <a:spAutoFit/>
            </a:bodyPr>
            <a:lstStyle/>
            <a:p>
              <a:r>
                <a:rPr lang="en-US" sz="1333" i="1" dirty="0">
                  <a:latin typeface="Times"/>
                  <a:cs typeface="Times"/>
                </a:rPr>
                <a:t>B</a:t>
              </a:r>
            </a:p>
          </p:txBody>
        </p:sp>
        <p:sp>
          <p:nvSpPr>
            <p:cNvPr id="19" name="Freeform 18"/>
            <p:cNvSpPr/>
            <p:nvPr/>
          </p:nvSpPr>
          <p:spPr>
            <a:xfrm>
              <a:off x="3994001" y="2127151"/>
              <a:ext cx="2425824" cy="2207172"/>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26" dirty="0"/>
            </a:p>
            <a:p>
              <a:pPr algn="ctr"/>
              <a:endParaRPr lang="en-US" sz="1126" dirty="0"/>
            </a:p>
          </p:txBody>
        </p:sp>
      </p:grpSp>
      <p:cxnSp>
        <p:nvCxnSpPr>
          <p:cNvPr id="26" name="Straight Connector 25"/>
          <p:cNvCxnSpPr/>
          <p:nvPr/>
        </p:nvCxnSpPr>
        <p:spPr>
          <a:xfrm flipV="1">
            <a:off x="4232539" y="3474479"/>
            <a:ext cx="0" cy="123390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a:off x="1716433" y="3458603"/>
            <a:ext cx="2515298" cy="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H="1" flipV="1">
            <a:off x="4313074" y="3909115"/>
            <a:ext cx="0" cy="799266"/>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H="1">
            <a:off x="1716433" y="3917094"/>
            <a:ext cx="2596643" cy="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346738" y="1942043"/>
            <a:ext cx="3500554" cy="2804583"/>
          </a:xfrm>
          <a:prstGeom prst="line">
            <a:avLst/>
          </a:prstGeom>
          <a:ln>
            <a:solidFill>
              <a:srgbClr val="005EB8"/>
            </a:solidFill>
          </a:ln>
          <a:effectLst/>
        </p:spPr>
        <p:style>
          <a:lnRef idx="2">
            <a:schemeClr val="accent1"/>
          </a:lnRef>
          <a:fillRef idx="0">
            <a:schemeClr val="accent1"/>
          </a:fillRef>
          <a:effectRef idx="1">
            <a:schemeClr val="accent1"/>
          </a:effectRef>
          <a:fontRef idx="minor">
            <a:schemeClr val="tx1"/>
          </a:fontRef>
        </p:style>
      </p:cxnSp>
      <p:sp>
        <p:nvSpPr>
          <p:cNvPr id="27" name="Oval 26"/>
          <p:cNvSpPr/>
          <p:nvPr/>
        </p:nvSpPr>
        <p:spPr>
          <a:xfrm flipV="1">
            <a:off x="4205272" y="3427032"/>
            <a:ext cx="60000" cy="60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6"/>
          </a:p>
        </p:txBody>
      </p:sp>
      <p:cxnSp>
        <p:nvCxnSpPr>
          <p:cNvPr id="20" name="Straight Connector 19"/>
          <p:cNvCxnSpPr/>
          <p:nvPr/>
        </p:nvCxnSpPr>
        <p:spPr>
          <a:xfrm>
            <a:off x="1765093" y="2188299"/>
            <a:ext cx="4130860" cy="2183795"/>
          </a:xfrm>
          <a:prstGeom prst="line">
            <a:avLst/>
          </a:prstGeom>
          <a:ln w="28575" cmpd="sng">
            <a:prstDash val="dash"/>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4565981" y="3667127"/>
            <a:ext cx="0" cy="1079499"/>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a:off x="1716436" y="3654143"/>
            <a:ext cx="2823090" cy="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25" name="Oval 24"/>
          <p:cNvSpPr/>
          <p:nvPr/>
        </p:nvSpPr>
        <p:spPr>
          <a:xfrm flipV="1">
            <a:off x="4533356" y="3617533"/>
            <a:ext cx="60000" cy="60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6"/>
          </a:p>
        </p:txBody>
      </p:sp>
      <p:sp>
        <p:nvSpPr>
          <p:cNvPr id="29" name="TextBox 28"/>
          <p:cNvSpPr txBox="1"/>
          <p:nvPr/>
        </p:nvSpPr>
        <p:spPr>
          <a:xfrm>
            <a:off x="4511454" y="3370457"/>
            <a:ext cx="366890" cy="297454"/>
          </a:xfrm>
          <a:prstGeom prst="rect">
            <a:avLst/>
          </a:prstGeom>
          <a:noFill/>
        </p:spPr>
        <p:txBody>
          <a:bodyPr wrap="square" rtlCol="0">
            <a:spAutoFit/>
          </a:bodyPr>
          <a:lstStyle/>
          <a:p>
            <a:r>
              <a:rPr lang="en-US" sz="1333" i="1" dirty="0">
                <a:latin typeface="Times"/>
                <a:cs typeface="Times"/>
              </a:rPr>
              <a:t>D</a:t>
            </a:r>
          </a:p>
        </p:txBody>
      </p:sp>
      <p:sp>
        <p:nvSpPr>
          <p:cNvPr id="30" name="Rectangle 29"/>
          <p:cNvSpPr/>
          <p:nvPr/>
        </p:nvSpPr>
        <p:spPr>
          <a:xfrm>
            <a:off x="4334065" y="1412541"/>
            <a:ext cx="3953159" cy="1054199"/>
          </a:xfrm>
          <a:prstGeom prst="rect">
            <a:avLst/>
          </a:prstGeom>
        </p:spPr>
        <p:txBody>
          <a:bodyPr wrap="square">
            <a:spAutoFit/>
          </a:bodyPr>
          <a:lstStyle/>
          <a:p>
            <a:r>
              <a:rPr lang="en-GB" sz="1126" b="1" dirty="0"/>
              <a:t>2. Substitution effect</a:t>
            </a:r>
            <a:r>
              <a:rPr lang="en-GB" sz="1126" dirty="0"/>
              <a:t>: The opportunity cost of free time is higher when wages are higher</a:t>
            </a:r>
          </a:p>
          <a:p>
            <a:pPr marL="238108" indent="-238108">
              <a:buFont typeface="Arial"/>
              <a:buChar char="•"/>
            </a:pPr>
            <a:r>
              <a:rPr lang="en-GB" sz="1333" i="1" dirty="0"/>
              <a:t>Higher wage &lt;-&gt; an hour more of free time leads to a higher reduction in other consumption</a:t>
            </a:r>
          </a:p>
        </p:txBody>
      </p:sp>
      <p:sp>
        <p:nvSpPr>
          <p:cNvPr id="32" name="Rectangle 31"/>
          <p:cNvSpPr/>
          <p:nvPr/>
        </p:nvSpPr>
        <p:spPr>
          <a:xfrm>
            <a:off x="3584225" y="4449605"/>
            <a:ext cx="1795638" cy="297454"/>
          </a:xfrm>
          <a:prstGeom prst="rect">
            <a:avLst/>
          </a:prstGeom>
        </p:spPr>
        <p:txBody>
          <a:bodyPr wrap="square">
            <a:spAutoFit/>
          </a:bodyPr>
          <a:lstStyle/>
          <a:p>
            <a:r>
              <a:rPr lang="en-GB" sz="1333" dirty="0">
                <a:solidFill>
                  <a:schemeClr val="accent3"/>
                </a:solidFill>
              </a:rPr>
              <a:t>substitution effect</a:t>
            </a:r>
          </a:p>
        </p:txBody>
      </p:sp>
      <p:cxnSp>
        <p:nvCxnSpPr>
          <p:cNvPr id="40" name="Straight Arrow Connector 39"/>
          <p:cNvCxnSpPr/>
          <p:nvPr/>
        </p:nvCxnSpPr>
        <p:spPr>
          <a:xfrm flipH="1">
            <a:off x="4231730" y="4446571"/>
            <a:ext cx="334252" cy="3035"/>
          </a:xfrm>
          <a:prstGeom prst="straightConnector1">
            <a:avLst/>
          </a:prstGeom>
          <a:ln>
            <a:solidFill>
              <a:schemeClr val="accent3"/>
            </a:solidFill>
            <a:tailEnd type="arrow"/>
          </a:ln>
          <a:effectLst/>
        </p:spPr>
        <p:style>
          <a:lnRef idx="2">
            <a:schemeClr val="accent2"/>
          </a:lnRef>
          <a:fillRef idx="0">
            <a:schemeClr val="accent2"/>
          </a:fillRef>
          <a:effectRef idx="1">
            <a:schemeClr val="accent2"/>
          </a:effectRef>
          <a:fontRef idx="minor">
            <a:schemeClr val="tx1"/>
          </a:fontRef>
        </p:style>
      </p:cxnSp>
      <p:sp>
        <p:nvSpPr>
          <p:cNvPr id="41" name="Rectangle 40"/>
          <p:cNvSpPr/>
          <p:nvPr/>
        </p:nvSpPr>
        <p:spPr>
          <a:xfrm>
            <a:off x="4428844" y="2613348"/>
            <a:ext cx="3953159" cy="438838"/>
          </a:xfrm>
          <a:prstGeom prst="rect">
            <a:avLst/>
          </a:prstGeom>
        </p:spPr>
        <p:txBody>
          <a:bodyPr wrap="square">
            <a:spAutoFit/>
          </a:bodyPr>
          <a:lstStyle/>
          <a:p>
            <a:r>
              <a:rPr lang="en-GB" sz="1126" b="1" dirty="0">
                <a:solidFill>
                  <a:srgbClr val="FF0000"/>
                </a:solidFill>
              </a:rPr>
              <a:t>Substitution effect = difference between D and B in the figure</a:t>
            </a:r>
            <a:endParaRPr lang="en-GB" sz="1333" b="1" dirty="0">
              <a:solidFill>
                <a:srgbClr val="FF0000"/>
              </a:solidFill>
            </a:endParaRPr>
          </a:p>
        </p:txBody>
      </p:sp>
      <p:sp>
        <p:nvSpPr>
          <p:cNvPr id="42" name="Rectangle 41"/>
          <p:cNvSpPr/>
          <p:nvPr/>
        </p:nvSpPr>
        <p:spPr>
          <a:xfrm>
            <a:off x="6173884" y="3219143"/>
            <a:ext cx="2145089" cy="1528175"/>
          </a:xfrm>
          <a:prstGeom prst="rect">
            <a:avLst/>
          </a:prstGeom>
        </p:spPr>
        <p:txBody>
          <a:bodyPr wrap="square">
            <a:spAutoFit/>
          </a:bodyPr>
          <a:lstStyle/>
          <a:p>
            <a:r>
              <a:rPr lang="en-GB" sz="1333" dirty="0"/>
              <a:t>Here the substitution effect dominates the income effect. In the previous picture an even higher wage resulted in choice of point C where income effect dominates.</a:t>
            </a:r>
            <a:endParaRPr lang="en-GB" sz="1167" dirty="0"/>
          </a:p>
        </p:txBody>
      </p:sp>
    </p:spTree>
    <p:extLst>
      <p:ext uri="{BB962C8B-B14F-4D97-AF65-F5344CB8AC3E}">
        <p14:creationId xmlns:p14="http://schemas.microsoft.com/office/powerpoint/2010/main" val="3555781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1" grpId="0"/>
      <p:bldP spid="42" grpId="0"/>
    </p:bldLst>
  </p:timing>
</p:sld>
</file>

<file path=ppt/theme/theme1.xml><?xml version="1.0" encoding="utf-8"?>
<a:theme xmlns:a="http://schemas.openxmlformats.org/drawingml/2006/main" name="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3.xml><?xml version="1.0" encoding="utf-8"?>
<a:theme xmlns:a="http://schemas.openxmlformats.org/drawingml/2006/main" name="2_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4.xml><?xml version="1.0" encoding="utf-8"?>
<a:theme xmlns:a="http://schemas.openxmlformats.org/drawingml/2006/main" name="3_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5.xml><?xml version="1.0" encoding="utf-8"?>
<a:theme xmlns:a="http://schemas.openxmlformats.org/drawingml/2006/main" name="4_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6.xml><?xml version="1.0" encoding="utf-8"?>
<a:theme xmlns:a="http://schemas.openxmlformats.org/drawingml/2006/main" name="8_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7.xml><?xml version="1.0" encoding="utf-8"?>
<a:theme xmlns:a="http://schemas.openxmlformats.org/drawingml/2006/main" name="9_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8.xml><?xml version="1.0" encoding="utf-8"?>
<a:theme xmlns:a="http://schemas.openxmlformats.org/drawingml/2006/main" name="10_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9.xml><?xml version="1.0" encoding="utf-8"?>
<a:theme xmlns:a="http://schemas.openxmlformats.org/drawingml/2006/main" name="14_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Aalto_BIZ_EN_2013.pptx</Template>
  <TotalTime>15559</TotalTime>
  <Words>2587</Words>
  <Application>Microsoft Macintosh PowerPoint</Application>
  <PresentationFormat>On-screen Show (4:3)</PresentationFormat>
  <Paragraphs>287</Paragraphs>
  <Slides>35</Slides>
  <Notes>10</Notes>
  <HiddenSlides>0</HiddenSlides>
  <MMClips>0</MMClips>
  <ScaleCrop>false</ScaleCrop>
  <HeadingPairs>
    <vt:vector size="6" baseType="variant">
      <vt:variant>
        <vt:lpstr>Fonts Used</vt:lpstr>
      </vt:variant>
      <vt:variant>
        <vt:i4>8</vt:i4>
      </vt:variant>
      <vt:variant>
        <vt:lpstr>Theme</vt:lpstr>
      </vt:variant>
      <vt:variant>
        <vt:i4>9</vt:i4>
      </vt:variant>
      <vt:variant>
        <vt:lpstr>Slide Titles</vt:lpstr>
      </vt:variant>
      <vt:variant>
        <vt:i4>35</vt:i4>
      </vt:variant>
    </vt:vector>
  </HeadingPairs>
  <TitlesOfParts>
    <vt:vector size="52" baseType="lpstr">
      <vt:lpstr>Arial</vt:lpstr>
      <vt:lpstr>Arial</vt:lpstr>
      <vt:lpstr>Calibri</vt:lpstr>
      <vt:lpstr>Courier New</vt:lpstr>
      <vt:lpstr>Georgia</vt:lpstr>
      <vt:lpstr>Lucida Grande</vt:lpstr>
      <vt:lpstr>Times</vt:lpstr>
      <vt:lpstr>Wingdings</vt:lpstr>
      <vt:lpstr>Aalto_BIZ_121031</vt:lpstr>
      <vt:lpstr>1_Aalto_BIZ_121031</vt:lpstr>
      <vt:lpstr>2_Aalto_BIZ_121031</vt:lpstr>
      <vt:lpstr>3_Aalto_BIZ_121031</vt:lpstr>
      <vt:lpstr>4_Aalto_BIZ_121031</vt:lpstr>
      <vt:lpstr>8_Aalto_BIZ_121031</vt:lpstr>
      <vt:lpstr>9_Aalto_BIZ_121031</vt:lpstr>
      <vt:lpstr>10_Aalto_BIZ_121031</vt:lpstr>
      <vt:lpstr>14_Aalto_BIZ_121031</vt:lpstr>
      <vt:lpstr>Lecture 3: Scarcity and choice: labor supply</vt:lpstr>
      <vt:lpstr>This lecture: how much to work?</vt:lpstr>
      <vt:lpstr>Working for wages</vt:lpstr>
      <vt:lpstr>Choice between consumption and free time</vt:lpstr>
      <vt:lpstr>Income effect</vt:lpstr>
      <vt:lpstr>Wage increase</vt:lpstr>
      <vt:lpstr>Bigger raise in wages</vt:lpstr>
      <vt:lpstr>Income and substitution effetcs</vt:lpstr>
      <vt:lpstr>Income and substitution effects</vt:lpstr>
      <vt:lpstr>Restricted choice set</vt:lpstr>
      <vt:lpstr>Restricted choice set</vt:lpstr>
      <vt:lpstr>Is this a good model?</vt:lpstr>
      <vt:lpstr>Is this a good model?</vt:lpstr>
      <vt:lpstr>Empirical testing of causal effects</vt:lpstr>
      <vt:lpstr>Measuring causal effects: bad choices</vt:lpstr>
      <vt:lpstr>Measuring causal effects: good choices</vt:lpstr>
      <vt:lpstr>An example of a natural experiment: lottery winners</vt:lpstr>
      <vt:lpstr>Winning reduces wage income (by a bit)</vt:lpstr>
      <vt:lpstr>  Taxes, transfers and basic income</vt:lpstr>
      <vt:lpstr>Taxes in Finland, 2015</vt:lpstr>
      <vt:lpstr>Taxes and transfers, 2015 Living alone, rent 440 €/kk</vt:lpstr>
      <vt:lpstr>Taxes and transfers in Finland, 2015 Single parent, one child (2y.), rent 660 €/month</vt:lpstr>
      <vt:lpstr>Taxes and transfers</vt:lpstr>
      <vt:lpstr>Comparison: no transfers</vt:lpstr>
      <vt:lpstr>Current system (roughly)</vt:lpstr>
      <vt:lpstr>Basic Income (one possible version)</vt:lpstr>
      <vt:lpstr>Basic income (second version)</vt:lpstr>
      <vt:lpstr>How should taxes and transfers be reformed?</vt:lpstr>
      <vt:lpstr>  Working hours and free time: the role of technological change</vt:lpstr>
      <vt:lpstr>PowerPoint Presentation</vt:lpstr>
      <vt:lpstr>PowerPoint Presentation</vt:lpstr>
      <vt:lpstr>PowerPoint Presentation</vt:lpstr>
      <vt:lpstr>Is this a good model?</vt:lpstr>
      <vt:lpstr>Lectures 2-3: Summary</vt:lpstr>
      <vt:lpstr>Next lecture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Valinta työn ja vapaa-ajan välillä</dc:title>
  <dc:subject/>
  <dc:creator>Matti</dc:creator>
  <cp:keywords/>
  <dc:description/>
  <cp:lastModifiedBy>Välimäki Juuso</cp:lastModifiedBy>
  <cp:revision>1271</cp:revision>
  <cp:lastPrinted>2019-09-16T17:57:52Z</cp:lastPrinted>
  <dcterms:created xsi:type="dcterms:W3CDTF">2018-05-03T06:23:53Z</dcterms:created>
  <dcterms:modified xsi:type="dcterms:W3CDTF">2021-09-20T07:43:01Z</dcterms:modified>
  <cp:category/>
</cp:coreProperties>
</file>