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8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9" r:id="rId2"/>
    <p:sldMasterId id="2147483690" r:id="rId3"/>
    <p:sldMasterId id="2147483699" r:id="rId4"/>
    <p:sldMasterId id="2147483707" r:id="rId5"/>
    <p:sldMasterId id="2147483739" r:id="rId6"/>
    <p:sldMasterId id="2147483747" r:id="rId7"/>
    <p:sldMasterId id="2147483756" r:id="rId8"/>
    <p:sldMasterId id="2147483788" r:id="rId9"/>
  </p:sldMasterIdLst>
  <p:notesMasterIdLst>
    <p:notesMasterId r:id="rId34"/>
  </p:notesMasterIdLst>
  <p:sldIdLst>
    <p:sldId id="433" r:id="rId10"/>
    <p:sldId id="305" r:id="rId11"/>
    <p:sldId id="434" r:id="rId12"/>
    <p:sldId id="435" r:id="rId13"/>
    <p:sldId id="395" r:id="rId14"/>
    <p:sldId id="370" r:id="rId15"/>
    <p:sldId id="372" r:id="rId16"/>
    <p:sldId id="436" r:id="rId17"/>
    <p:sldId id="437" r:id="rId18"/>
    <p:sldId id="438" r:id="rId19"/>
    <p:sldId id="441" r:id="rId20"/>
    <p:sldId id="439" r:id="rId21"/>
    <p:sldId id="440" r:id="rId22"/>
    <p:sldId id="374" r:id="rId23"/>
    <p:sldId id="376" r:id="rId24"/>
    <p:sldId id="381" r:id="rId25"/>
    <p:sldId id="442" r:id="rId26"/>
    <p:sldId id="443" r:id="rId27"/>
    <p:sldId id="389" r:id="rId28"/>
    <p:sldId id="392" r:id="rId29"/>
    <p:sldId id="444" r:id="rId30"/>
    <p:sldId id="445" r:id="rId31"/>
    <p:sldId id="447" r:id="rId32"/>
    <p:sldId id="44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2"/>
    <p:restoredTop sz="92650" autoAdjust="0"/>
  </p:normalViewPr>
  <p:slideViewPr>
    <p:cSldViewPr snapToGrid="0" snapToObjects="1">
      <p:cViewPr varScale="1">
        <p:scale>
          <a:sx n="131" d="100"/>
          <a:sy n="131" d="100"/>
        </p:scale>
        <p:origin x="10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notesViewPr>
    <p:cSldViewPr snapToGrid="0" snapToObjects="1">
      <p:cViewPr varScale="1">
        <p:scale>
          <a:sx n="75" d="100"/>
          <a:sy n="75" d="100"/>
        </p:scale>
        <p:origin x="-32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32F94-A199-BA43-994C-49B452EB5760}" type="datetimeFigureOut">
              <a:t>20/09/2021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A87C9-09FB-1440-9709-679134179B9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58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419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07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768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61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133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6147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022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186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68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A87C9-09FB-1440-9709-679134179B9F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9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612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580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399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19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9" y="0"/>
            <a:ext cx="257016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26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654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5599113"/>
            <a:ext cx="2778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0487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" y="292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145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15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061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0"/>
            <a:ext cx="2551112" cy="228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3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930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4291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5599113"/>
            <a:ext cx="274796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07502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9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3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1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1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9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4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8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" y="6588034"/>
            <a:ext cx="9150123" cy="278130"/>
            <a:chOff x="0" y="6588034"/>
            <a:chExt cx="12200164" cy="27813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604907"/>
              <a:ext cx="12192000" cy="2530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9514" y="6588034"/>
              <a:ext cx="1390650" cy="2781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255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" y="290"/>
            <a:ext cx="2569190" cy="22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Matti Sarvimäki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9/20/21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9/20/21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0" y="5599324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9/20/21</a:t>
            </a:fld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Matti Sarvimäki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8703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rPr lang="en-US"/>
              <a:t>9/20/21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5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2" y="1685677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1" y="5599326"/>
            <a:ext cx="2777573" cy="119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C5988-717D-E04E-9E9B-8A4DBFEC1146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61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5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797" r:id="rId7"/>
    <p:sldLayoutId id="2147483667" r:id="rId8"/>
    <p:sldLayoutId id="2147483668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t>20/09/2021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5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rPr lang="en-US"/>
              <a:t>9/20/21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8D82-2964-1544-BECA-E6D4836DD847}" type="datetimeFigureOut">
              <a:rPr lang="en-US"/>
              <a:t>9/20/21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5988-717D-E04E-9E9B-8A4DBFEC114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68A27B9-1314-A442-8D1C-55D4F9566C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Juuso Välimäki</a:t>
            </a:r>
          </a:p>
          <a:p>
            <a:r>
              <a:rPr lang="fi-FI" dirty="0" err="1"/>
              <a:t>September</a:t>
            </a:r>
            <a:r>
              <a:rPr lang="fi-FI" dirty="0"/>
              <a:t> 23, 2021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1EAF52-B3E3-BB41-A472-F9DED1FBE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07" y="1766300"/>
            <a:ext cx="7975385" cy="2636000"/>
          </a:xfrm>
        </p:spPr>
        <p:txBody>
          <a:bodyPr/>
          <a:lstStyle/>
          <a:p>
            <a:r>
              <a:rPr lang="fi-FI" sz="3600" dirty="0" err="1"/>
              <a:t>Lecture</a:t>
            </a:r>
            <a:r>
              <a:rPr lang="fi-FI" sz="3600" dirty="0"/>
              <a:t> 4: </a:t>
            </a:r>
            <a:r>
              <a:rPr lang="fi-FI" sz="3600" dirty="0" err="1"/>
              <a:t>Social</a:t>
            </a:r>
            <a:r>
              <a:rPr lang="fi-FI" sz="3600" dirty="0"/>
              <a:t> </a:t>
            </a:r>
            <a:r>
              <a:rPr lang="fi-FI" sz="3600" dirty="0" err="1"/>
              <a:t>interactions</a:t>
            </a:r>
            <a:r>
              <a:rPr lang="fi-FI" sz="3600" dirty="0"/>
              <a:t> and </a:t>
            </a:r>
            <a:r>
              <a:rPr lang="fi-FI" sz="3600" dirty="0" err="1"/>
              <a:t>elements</a:t>
            </a:r>
            <a:r>
              <a:rPr lang="fi-FI" sz="3600" dirty="0"/>
              <a:t> of </a:t>
            </a:r>
            <a:r>
              <a:rPr lang="fi-FI" sz="3600" dirty="0" err="1"/>
              <a:t>game</a:t>
            </a:r>
            <a:r>
              <a:rPr lang="fi-FI" sz="3600" dirty="0"/>
              <a:t> </a:t>
            </a:r>
            <a:r>
              <a:rPr lang="fi-FI" sz="3600" dirty="0" err="1"/>
              <a:t>theory</a:t>
            </a:r>
            <a:br>
              <a:rPr lang="fi-FI" sz="3600" dirty="0"/>
            </a:b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24334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487087"/>
            <a:ext cx="8085599" cy="553772"/>
          </a:xfrm>
        </p:spPr>
        <p:txBody>
          <a:bodyPr/>
          <a:lstStyle/>
          <a:p>
            <a:r>
              <a:rPr lang="en-US" sz="2800" dirty="0"/>
              <a:t>How to think about payoffs: steal or don’t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1348550"/>
            <a:ext cx="8085599" cy="5256530"/>
          </a:xfrm>
        </p:spPr>
        <p:txBody>
          <a:bodyPr/>
          <a:lstStyle/>
          <a:p>
            <a:r>
              <a:rPr lang="en-US" dirty="0"/>
              <a:t>Monetary payoffs in this game</a:t>
            </a:r>
          </a:p>
          <a:p>
            <a:pPr marL="580500" lvl="1" indent="-342900"/>
            <a:r>
              <a:rPr lang="en-US" dirty="0"/>
              <a:t>Suppose each player has €10 at the beginning</a:t>
            </a:r>
          </a:p>
          <a:p>
            <a:pPr marL="580500" lvl="1" indent="-342900"/>
            <a:r>
              <a:rPr lang="en-US" dirty="0">
                <a:effectLst/>
              </a:rPr>
              <a:t>If you steal €5 from </a:t>
            </a:r>
            <a:r>
              <a:rPr lang="en-US" dirty="0"/>
              <a:t>the other player (and the other does not), you end up with €15 </a:t>
            </a:r>
          </a:p>
          <a:p>
            <a:pPr marL="580500" lvl="1" indent="-342900"/>
            <a:r>
              <a:rPr lang="en-US" dirty="0">
                <a:effectLst/>
              </a:rPr>
              <a:t>If the other player </a:t>
            </a:r>
            <a:r>
              <a:rPr lang="en-US" dirty="0"/>
              <a:t>steals from you and you don’t, you end up with €5</a:t>
            </a:r>
          </a:p>
          <a:p>
            <a:pPr marL="580500" lvl="1" indent="-342900"/>
            <a:r>
              <a:rPr lang="en-US" dirty="0">
                <a:effectLst/>
              </a:rPr>
              <a:t>If both steal </a:t>
            </a:r>
            <a:r>
              <a:rPr lang="en-US" dirty="0"/>
              <a:t>or if neither steals you end up with €10</a:t>
            </a:r>
          </a:p>
          <a:p>
            <a:pPr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30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280" y="266123"/>
            <a:ext cx="8085599" cy="531545"/>
          </a:xfrm>
        </p:spPr>
        <p:txBody>
          <a:bodyPr/>
          <a:lstStyle/>
          <a:p>
            <a:r>
              <a:rPr lang="fi-FI" sz="2800" dirty="0" err="1"/>
              <a:t>Monetary</a:t>
            </a:r>
            <a:r>
              <a:rPr lang="fi-FI" sz="2800" dirty="0"/>
              <a:t> </a:t>
            </a:r>
            <a:r>
              <a:rPr lang="fi-FI" sz="2800" dirty="0" err="1"/>
              <a:t>preferences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game</a:t>
            </a:r>
            <a:endParaRPr lang="fi-FI" sz="2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10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698039" y="249766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15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81333" y="249083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5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5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15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850" y="797668"/>
            <a:ext cx="3988079" cy="5246335"/>
          </a:xfrm>
        </p:spPr>
        <p:txBody>
          <a:bodyPr wrap="square"/>
          <a:lstStyle/>
          <a:p>
            <a:pPr lvl="1" indent="0">
              <a:buNone/>
            </a:pPr>
            <a:r>
              <a:rPr lang="en-US" dirty="0"/>
              <a:t>Should we write these numbers in the matrix?</a:t>
            </a:r>
          </a:p>
          <a:p>
            <a:pPr lvl="1" indent="0">
              <a:buNone/>
            </a:pPr>
            <a:r>
              <a:rPr lang="en-US" dirty="0"/>
              <a:t>Yes, if you are a psychopath and do not mind stealing from others or being stolen from</a:t>
            </a:r>
          </a:p>
          <a:p>
            <a:pPr lvl="1" indent="0">
              <a:buNone/>
            </a:pPr>
            <a:r>
              <a:rPr lang="en-US" dirty="0"/>
              <a:t>No, if you care about not stealing and we want to predict behavior in this game</a:t>
            </a:r>
          </a:p>
          <a:p>
            <a:r>
              <a:rPr lang="en-US" dirty="0"/>
              <a:t>Subjective payoffs</a:t>
            </a:r>
          </a:p>
          <a:p>
            <a:pPr lvl="1" indent="0">
              <a:buNone/>
            </a:pPr>
            <a:r>
              <a:rPr lang="en-US" dirty="0"/>
              <a:t>We should really be interested in how you feel about outcomes (</a:t>
            </a:r>
            <a:r>
              <a:rPr lang="en-US" dirty="0" err="1"/>
              <a:t>don’t,don’t</a:t>
            </a:r>
            <a:r>
              <a:rPr lang="en-US" dirty="0"/>
              <a:t>),(</a:t>
            </a:r>
            <a:r>
              <a:rPr lang="en-US" dirty="0" err="1"/>
              <a:t>steal,don’t</a:t>
            </a:r>
            <a:r>
              <a:rPr lang="en-US" dirty="0"/>
              <a:t>),</a:t>
            </a:r>
          </a:p>
          <a:p>
            <a:pPr lvl="1" indent="0">
              <a:buNone/>
            </a:pPr>
            <a:r>
              <a:rPr lang="en-US" dirty="0"/>
              <a:t>(</a:t>
            </a:r>
            <a:r>
              <a:rPr lang="en-US" dirty="0" err="1"/>
              <a:t>don’t,steal</a:t>
            </a:r>
            <a:r>
              <a:rPr lang="en-US" dirty="0"/>
              <a:t>),(</a:t>
            </a:r>
            <a:r>
              <a:rPr lang="en-US" dirty="0" err="1"/>
              <a:t>steal,steal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551" y="125658"/>
            <a:ext cx="8085599" cy="531545"/>
          </a:xfrm>
        </p:spPr>
        <p:txBody>
          <a:bodyPr/>
          <a:lstStyle/>
          <a:p>
            <a:r>
              <a:rPr lang="fi-FI" sz="2800" dirty="0" err="1"/>
              <a:t>Subjective</a:t>
            </a:r>
            <a:r>
              <a:rPr lang="fi-FI" sz="2800" dirty="0"/>
              <a:t> </a:t>
            </a:r>
            <a:r>
              <a:rPr lang="fi-FI" sz="2800" dirty="0" err="1"/>
              <a:t>preferences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game</a:t>
            </a:r>
            <a:endParaRPr lang="fi-FI" sz="2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3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698039" y="249766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1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81333" y="249083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2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1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 dirty="0"/>
              <a:t>4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2850" y="496455"/>
            <a:ext cx="3988079" cy="5246335"/>
          </a:xfrm>
        </p:spPr>
        <p:txBody>
          <a:bodyPr wrap="square"/>
          <a:lstStyle/>
          <a:p>
            <a:r>
              <a:rPr lang="en-US" dirty="0"/>
              <a:t>Meaning of the payoffs: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These are no longer monetary numbers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The number in the matrix reflects your feelings regarding your final money holdings and stealing (own strategy first, the other player’s second)</a:t>
            </a:r>
            <a:endParaRPr lang="fi-FI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 higher number means only that the outcome is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Hence the numbers indicate that (</a:t>
            </a:r>
            <a:r>
              <a:rPr lang="en-US" sz="2000" b="0" dirty="0" err="1"/>
              <a:t>don’t,don’t</a:t>
            </a:r>
            <a:r>
              <a:rPr lang="en-US" sz="2000" b="0" dirty="0"/>
              <a:t>) is the best outcome.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Also (don’t, steal) is better than (</a:t>
            </a:r>
            <a:r>
              <a:rPr lang="en-US" sz="2000" b="0" dirty="0" err="1"/>
              <a:t>steal,don’t</a:t>
            </a:r>
            <a:r>
              <a:rPr lang="en-US" sz="2000" b="0" dirty="0"/>
              <a:t>) indicating that guilt is a strong feeling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9794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99" y="146619"/>
            <a:ext cx="8085599" cy="553772"/>
          </a:xfrm>
        </p:spPr>
        <p:txBody>
          <a:bodyPr/>
          <a:lstStyle/>
          <a:p>
            <a:r>
              <a:rPr lang="en-US" dirty="0"/>
              <a:t>How to think about payoffs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8398" y="800735"/>
            <a:ext cx="8085599" cy="4588388"/>
          </a:xfrm>
        </p:spPr>
        <p:txBody>
          <a:bodyPr/>
          <a:lstStyle/>
          <a:p>
            <a:pPr marL="580500" lvl="1" indent="-342900"/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on,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numbers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payoff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 </a:t>
            </a:r>
            <a:r>
              <a:rPr lang="fi-FI" dirty="0" err="1"/>
              <a:t>represent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subjective</a:t>
            </a:r>
            <a:r>
              <a:rPr lang="fi-FI" dirty="0"/>
              <a:t> </a:t>
            </a:r>
            <a:r>
              <a:rPr lang="fi-FI" dirty="0" err="1"/>
              <a:t>payoffs</a:t>
            </a:r>
            <a:endParaRPr lang="fi-FI" dirty="0"/>
          </a:p>
          <a:p>
            <a:pPr marL="580500" lvl="1" indent="-342900"/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simply</a:t>
            </a:r>
            <a:r>
              <a:rPr lang="fi-FI" dirty="0"/>
              <a:t> </a:t>
            </a:r>
            <a:r>
              <a:rPr lang="fi-FI" dirty="0" err="1"/>
              <a:t>tries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as </a:t>
            </a:r>
            <a:r>
              <a:rPr lang="fi-FI" dirty="0" err="1"/>
              <a:t>high</a:t>
            </a:r>
            <a:r>
              <a:rPr lang="fi-FI" dirty="0"/>
              <a:t> a </a:t>
            </a:r>
            <a:r>
              <a:rPr lang="fi-FI" dirty="0" err="1"/>
              <a:t>payoff</a:t>
            </a:r>
            <a:r>
              <a:rPr lang="fi-FI" dirty="0"/>
              <a:t> as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chooses</a:t>
            </a:r>
            <a:endParaRPr lang="fi-FI" dirty="0"/>
          </a:p>
          <a:p>
            <a:pPr marL="580500" lvl="1" indent="-342900"/>
            <a:r>
              <a:rPr lang="fi-FI" dirty="0"/>
              <a:t>As a </a:t>
            </a:r>
            <a:r>
              <a:rPr lang="fi-FI" dirty="0" err="1"/>
              <a:t>result</a:t>
            </a:r>
            <a:r>
              <a:rPr lang="fi-FI" dirty="0"/>
              <a:t>,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contemplate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/>
              <a:t>It is </a:t>
            </a:r>
            <a:r>
              <a:rPr lang="fi-FI" dirty="0" err="1"/>
              <a:t>easy</a:t>
            </a:r>
            <a:r>
              <a:rPr lang="fi-FI" dirty="0"/>
              <a:t> to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depend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choice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/>
              <a:t>If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depends</a:t>
            </a:r>
            <a:r>
              <a:rPr lang="fi-FI" dirty="0"/>
              <a:t> on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is a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predict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player</a:t>
            </a:r>
            <a:endParaRPr lang="fi-FI" dirty="0"/>
          </a:p>
          <a:p>
            <a:pPr marL="580500" lvl="1" indent="-342900"/>
            <a:r>
              <a:rPr lang="fi-FI" dirty="0" err="1"/>
              <a:t>This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strategic</a:t>
            </a:r>
            <a:r>
              <a:rPr lang="fi-FI" dirty="0"/>
              <a:t> </a:t>
            </a:r>
            <a:r>
              <a:rPr lang="fi-FI" dirty="0" err="1"/>
              <a:t>aspect</a:t>
            </a:r>
            <a:r>
              <a:rPr lang="fi-FI" dirty="0"/>
              <a:t> of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interactions</a:t>
            </a:r>
            <a:endParaRPr lang="fi-FI" dirty="0"/>
          </a:p>
          <a:p>
            <a:pPr marL="580500" lvl="1" indent="-342900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outcomes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expect</a:t>
            </a:r>
            <a:r>
              <a:rPr lang="fi-FI" dirty="0"/>
              <a:t> to </a:t>
            </a:r>
            <a:r>
              <a:rPr lang="fi-FI" dirty="0" err="1"/>
              <a:t>see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stealing</a:t>
            </a:r>
            <a:r>
              <a:rPr lang="fi-FI" dirty="0"/>
              <a:t> </a:t>
            </a:r>
            <a:r>
              <a:rPr lang="fi-FI" dirty="0" err="1"/>
              <a:t>game</a:t>
            </a:r>
            <a:r>
              <a:rPr lang="fi-FI" dirty="0"/>
              <a:t>?</a:t>
            </a:r>
          </a:p>
          <a:p>
            <a:pPr lvl="1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946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ight Triangle 36"/>
          <p:cNvSpPr/>
          <p:nvPr/>
        </p:nvSpPr>
        <p:spPr>
          <a:xfrm rot="10800000">
            <a:off x="7273600" y="405141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89" y="217532"/>
            <a:ext cx="8085599" cy="1195798"/>
          </a:xfrm>
        </p:spPr>
        <p:txBody>
          <a:bodyPr/>
          <a:lstStyle/>
          <a:p>
            <a:r>
              <a:rPr lang="fi-FI" sz="2800" dirty="0"/>
              <a:t>Back to </a:t>
            </a:r>
            <a:r>
              <a:rPr lang="fi-FI" sz="2800" dirty="0" err="1"/>
              <a:t>barley</a:t>
            </a:r>
            <a:r>
              <a:rPr lang="fi-FI" sz="2800" dirty="0"/>
              <a:t> </a:t>
            </a:r>
            <a:r>
              <a:rPr lang="fi-FI" sz="2800" dirty="0" err="1"/>
              <a:t>or</a:t>
            </a:r>
            <a:r>
              <a:rPr lang="fi-FI" sz="2800" dirty="0"/>
              <a:t> </a:t>
            </a:r>
            <a:r>
              <a:rPr lang="fi-FI" sz="2800" dirty="0" err="1"/>
              <a:t>hops</a:t>
            </a:r>
            <a:r>
              <a:rPr lang="fi-FI" sz="2800" dirty="0"/>
              <a:t>: </a:t>
            </a:r>
            <a:r>
              <a:rPr lang="fi-FI" sz="2800" dirty="0" err="1"/>
              <a:t>monetary</a:t>
            </a:r>
            <a:r>
              <a:rPr lang="fi-FI" sz="2800" dirty="0"/>
              <a:t> </a:t>
            </a:r>
            <a:r>
              <a:rPr lang="fi-FI" sz="2800" dirty="0" err="1"/>
              <a:t>payoffs</a:t>
            </a:r>
            <a:r>
              <a:rPr lang="fi-FI" sz="2800" dirty="0"/>
              <a:t> </a:t>
            </a:r>
            <a:r>
              <a:rPr lang="fi-FI" sz="2800" dirty="0" err="1"/>
              <a:t>coincide</a:t>
            </a:r>
            <a:r>
              <a:rPr lang="fi-FI" sz="2800" dirty="0"/>
              <a:t> </a:t>
            </a:r>
            <a:r>
              <a:rPr lang="fi-FI" sz="2800" dirty="0" err="1"/>
              <a:t>with</a:t>
            </a:r>
            <a:r>
              <a:rPr lang="fi-FI" sz="2800" dirty="0"/>
              <a:t> </a:t>
            </a:r>
            <a:r>
              <a:rPr lang="fi-FI" sz="2800" dirty="0" err="1"/>
              <a:t>subjective</a:t>
            </a:r>
            <a:r>
              <a:rPr lang="fi-FI" sz="2800" dirty="0"/>
              <a:t> </a:t>
            </a:r>
            <a:r>
              <a:rPr lang="fi-FI" sz="2800" dirty="0" err="1"/>
              <a:t>payoffs</a:t>
            </a:r>
            <a:endParaRPr lang="fi-FI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4219157" cy="3831557"/>
          </a:xfrm>
        </p:spPr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Ann’s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?</a:t>
            </a:r>
          </a:p>
          <a:p>
            <a:pPr marL="580500" lvl="1" indent="-342900"/>
            <a:r>
              <a:rPr lang="fi-FI" dirty="0"/>
              <a:t>If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, Ann </a:t>
            </a:r>
            <a:r>
              <a:rPr lang="fi-FI" dirty="0" err="1"/>
              <a:t>shoud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580500" lvl="1" indent="-342900"/>
            <a:r>
              <a:rPr lang="fi-FI" dirty="0"/>
              <a:t>If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, Ann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342900" indent="-342900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Bob </a:t>
            </a:r>
            <a:r>
              <a:rPr lang="fi-FI" dirty="0" err="1"/>
              <a:t>choose</a:t>
            </a:r>
            <a:r>
              <a:rPr lang="fi-FI" dirty="0"/>
              <a:t>?</a:t>
            </a:r>
          </a:p>
          <a:p>
            <a:pPr marL="580500" lvl="1" indent="-342900"/>
            <a:r>
              <a:rPr lang="fi-FI" dirty="0"/>
              <a:t>If Ann </a:t>
            </a:r>
            <a:r>
              <a:rPr lang="fi-FI" dirty="0" err="1"/>
              <a:t>chosses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, Bob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  <a:p>
            <a:pPr marL="580500" lvl="1" indent="-342900"/>
            <a:r>
              <a:rPr lang="fi-FI" dirty="0"/>
              <a:t>If Ann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, Bob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25" name="Right Triangle 24"/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26" name="Right Triangle 25"/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40" name="Right Triangle 39"/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41" name="Right Triangle 40"/>
          <p:cNvSpPr/>
          <p:nvPr/>
        </p:nvSpPr>
        <p:spPr>
          <a:xfrm rot="10800000">
            <a:off x="7272867" y="249714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46" name="Right Triangle 45"/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47" name="Right Triangle 46"/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48" name="Right Triangle 47"/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49" name="Right Triangle 48"/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481314" y="4835328"/>
            <a:ext cx="73978" cy="7397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6" name="Oval 5"/>
          <p:cNvSpPr/>
          <p:nvPr/>
        </p:nvSpPr>
        <p:spPr>
          <a:xfrm>
            <a:off x="5833567" y="3494854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27" name="Oval 26"/>
          <p:cNvSpPr/>
          <p:nvPr/>
        </p:nvSpPr>
        <p:spPr>
          <a:xfrm>
            <a:off x="5832218" y="504142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28" name="Rectangle 27"/>
          <p:cNvSpPr/>
          <p:nvPr/>
        </p:nvSpPr>
        <p:spPr>
          <a:xfrm>
            <a:off x="7254936" y="1697834"/>
            <a:ext cx="1575791" cy="405963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Oval 28"/>
          <p:cNvSpPr/>
          <p:nvPr/>
        </p:nvSpPr>
        <p:spPr>
          <a:xfrm>
            <a:off x="7394458" y="3494685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0" name="Oval 29"/>
          <p:cNvSpPr/>
          <p:nvPr/>
        </p:nvSpPr>
        <p:spPr>
          <a:xfrm>
            <a:off x="7398065" y="5047837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1" name="Oval 30"/>
          <p:cNvSpPr/>
          <p:nvPr/>
        </p:nvSpPr>
        <p:spPr>
          <a:xfrm>
            <a:off x="8069746" y="4845531"/>
            <a:ext cx="73978" cy="7397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2" name="Rectangle 31"/>
          <p:cNvSpPr/>
          <p:nvPr/>
        </p:nvSpPr>
        <p:spPr>
          <a:xfrm>
            <a:off x="4932947" y="2501896"/>
            <a:ext cx="4030724" cy="155504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Oval 32"/>
          <p:cNvSpPr/>
          <p:nvPr/>
        </p:nvSpPr>
        <p:spPr>
          <a:xfrm>
            <a:off x="8351388" y="267629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4" name="Oval 33"/>
          <p:cNvSpPr/>
          <p:nvPr/>
        </p:nvSpPr>
        <p:spPr>
          <a:xfrm>
            <a:off x="6794449" y="2676298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36" name="Oval 35"/>
          <p:cNvSpPr/>
          <p:nvPr/>
        </p:nvSpPr>
        <p:spPr>
          <a:xfrm>
            <a:off x="6404708" y="3206058"/>
            <a:ext cx="189608" cy="190218"/>
          </a:xfrm>
          <a:prstGeom prst="ellipse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2" name="Rectangle 41"/>
          <p:cNvSpPr/>
          <p:nvPr/>
        </p:nvSpPr>
        <p:spPr>
          <a:xfrm>
            <a:off x="4951610" y="4069972"/>
            <a:ext cx="4030724" cy="1555043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Oval 42"/>
          <p:cNvSpPr/>
          <p:nvPr/>
        </p:nvSpPr>
        <p:spPr>
          <a:xfrm>
            <a:off x="8370687" y="4258180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4" name="Oval 43"/>
          <p:cNvSpPr/>
          <p:nvPr/>
        </p:nvSpPr>
        <p:spPr>
          <a:xfrm>
            <a:off x="6819478" y="4244812"/>
            <a:ext cx="360000" cy="360000"/>
          </a:xfrm>
          <a:prstGeom prst="ellipse">
            <a:avLst/>
          </a:prstGeom>
          <a:noFill/>
          <a:ln>
            <a:solidFill>
              <a:srgbClr val="EF33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45" name="Oval 44"/>
          <p:cNvSpPr/>
          <p:nvPr/>
        </p:nvSpPr>
        <p:spPr>
          <a:xfrm>
            <a:off x="6423499" y="4770887"/>
            <a:ext cx="189608" cy="190218"/>
          </a:xfrm>
          <a:prstGeom prst="ellipse">
            <a:avLst/>
          </a:prstGeom>
          <a:noFill/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000"/>
          </a:p>
        </p:txBody>
      </p:sp>
      <p:sp>
        <p:nvSpPr>
          <p:cNvPr id="7" name="TextBox 6"/>
          <p:cNvSpPr txBox="1"/>
          <p:nvPr/>
        </p:nvSpPr>
        <p:spPr>
          <a:xfrm>
            <a:off x="5673377" y="1003801"/>
            <a:ext cx="179808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 err="1">
                <a:solidFill>
                  <a:schemeClr val="accent2"/>
                </a:solidFill>
              </a:rPr>
              <a:t>Consider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first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the</a:t>
            </a:r>
            <a:r>
              <a:rPr lang="fi-FI" sz="1400" dirty="0">
                <a:solidFill>
                  <a:schemeClr val="accent2"/>
                </a:solidFill>
              </a:rPr>
              <a:t> case </a:t>
            </a:r>
            <a:r>
              <a:rPr lang="fi-FI" sz="1400" dirty="0" err="1">
                <a:solidFill>
                  <a:schemeClr val="accent2"/>
                </a:solidFill>
              </a:rPr>
              <a:t>where</a:t>
            </a:r>
            <a:r>
              <a:rPr lang="fi-FI" sz="1400" dirty="0">
                <a:solidFill>
                  <a:schemeClr val="accent2"/>
                </a:solidFill>
              </a:rPr>
              <a:t> Bob </a:t>
            </a:r>
            <a:r>
              <a:rPr lang="fi-FI" sz="1400" dirty="0" err="1">
                <a:solidFill>
                  <a:schemeClr val="accent2"/>
                </a:solidFill>
              </a:rPr>
              <a:t>chooses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barley</a:t>
            </a:r>
            <a:endParaRPr lang="fi-FI" sz="1400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470711" y="1199647"/>
            <a:ext cx="14929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 err="1">
                <a:solidFill>
                  <a:schemeClr val="accent2"/>
                </a:solidFill>
              </a:rPr>
              <a:t>What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if</a:t>
            </a:r>
            <a:r>
              <a:rPr lang="fi-FI" sz="1400" dirty="0">
                <a:solidFill>
                  <a:schemeClr val="accent2"/>
                </a:solidFill>
              </a:rPr>
              <a:t> Bob </a:t>
            </a:r>
            <a:r>
              <a:rPr lang="fi-FI" sz="1400" dirty="0" err="1">
                <a:solidFill>
                  <a:schemeClr val="accent2"/>
                </a:solidFill>
              </a:rPr>
              <a:t>chooses</a:t>
            </a:r>
            <a:r>
              <a:rPr lang="fi-FI" sz="1400" dirty="0">
                <a:solidFill>
                  <a:schemeClr val="accent2"/>
                </a:solidFill>
              </a:rPr>
              <a:t> </a:t>
            </a:r>
            <a:r>
              <a:rPr lang="fi-FI" sz="1400" dirty="0" err="1">
                <a:solidFill>
                  <a:schemeClr val="accent2"/>
                </a:solidFill>
              </a:rPr>
              <a:t>hops</a:t>
            </a:r>
            <a:r>
              <a:rPr lang="fi-FI" sz="1400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5705549" y="1685674"/>
            <a:ext cx="1575791" cy="4059635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23687" y="5797425"/>
            <a:ext cx="909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b="1" dirty="0"/>
              <a:t>Ann </a:t>
            </a:r>
            <a:r>
              <a:rPr lang="fi-FI" sz="2000" b="1" dirty="0" err="1"/>
              <a:t>should</a:t>
            </a:r>
            <a:r>
              <a:rPr lang="fi-FI" sz="2000" b="1" dirty="0"/>
              <a:t> </a:t>
            </a:r>
            <a:r>
              <a:rPr lang="fi-FI" sz="2000" b="1" dirty="0" err="1"/>
              <a:t>always</a:t>
            </a:r>
            <a:r>
              <a:rPr lang="fi-FI" sz="2000" b="1" dirty="0"/>
              <a:t> </a:t>
            </a:r>
            <a:r>
              <a:rPr lang="fi-FI" sz="2000" b="1" dirty="0" err="1"/>
              <a:t>choose</a:t>
            </a:r>
            <a:r>
              <a:rPr lang="fi-FI" sz="2000" b="1" dirty="0"/>
              <a:t> </a:t>
            </a:r>
            <a:r>
              <a:rPr lang="fi-FI" sz="2000" b="1" dirty="0" err="1"/>
              <a:t>hops</a:t>
            </a:r>
            <a:r>
              <a:rPr lang="fi-FI" sz="2000" b="1" dirty="0"/>
              <a:t>, Bob </a:t>
            </a:r>
            <a:r>
              <a:rPr lang="fi-FI" sz="2000" b="1" dirty="0" err="1"/>
              <a:t>should</a:t>
            </a:r>
            <a:r>
              <a:rPr lang="fi-FI" sz="2000" b="1" dirty="0"/>
              <a:t> </a:t>
            </a:r>
            <a:r>
              <a:rPr lang="fi-FI" sz="2000" b="1" dirty="0" err="1"/>
              <a:t>always</a:t>
            </a:r>
            <a:r>
              <a:rPr lang="fi-FI" sz="2000" b="1" dirty="0"/>
              <a:t> </a:t>
            </a:r>
            <a:r>
              <a:rPr lang="fi-FI" sz="2000" b="1" dirty="0" err="1"/>
              <a:t>choose</a:t>
            </a:r>
            <a:r>
              <a:rPr lang="fi-FI" sz="2000" b="1" dirty="0"/>
              <a:t> </a:t>
            </a:r>
            <a:r>
              <a:rPr lang="fi-FI" sz="2000" b="1" dirty="0" err="1"/>
              <a:t>barley</a:t>
            </a:r>
            <a:br>
              <a:rPr lang="fi-FI" sz="2000" b="1" dirty="0"/>
            </a:br>
            <a:r>
              <a:rPr lang="fi-FI" dirty="0"/>
              <a:t>-&gt;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 is a </a:t>
            </a:r>
            <a:r>
              <a:rPr lang="fi-FI" dirty="0" err="1"/>
              <a:t>dominant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Ann and </a:t>
            </a:r>
            <a:r>
              <a:rPr lang="fi-FI" dirty="0" err="1"/>
              <a:t>barley</a:t>
            </a:r>
            <a:r>
              <a:rPr lang="fi-FI" dirty="0"/>
              <a:t> s a </a:t>
            </a:r>
            <a:r>
              <a:rPr lang="fi-FI" dirty="0" err="1"/>
              <a:t>dominant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for Bob and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strategy</a:t>
            </a:r>
            <a:r>
              <a:rPr lang="fi-FI" dirty="0"/>
              <a:t> </a:t>
            </a:r>
            <a:r>
              <a:rPr lang="fi-FI" dirty="0" err="1"/>
              <a:t>profile</a:t>
            </a:r>
            <a:r>
              <a:rPr lang="fi-FI" dirty="0"/>
              <a:t> (</a:t>
            </a:r>
            <a:r>
              <a:rPr lang="fi-FI" dirty="0" err="1"/>
              <a:t>hops,barley</a:t>
            </a:r>
            <a:r>
              <a:rPr lang="fi-FI" dirty="0"/>
              <a:t>)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solution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game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761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7" grpId="0"/>
      <p:bldP spid="7" grpId="1"/>
      <p:bldP spid="54" grpId="0"/>
      <p:bldP spid="54" grpId="1"/>
      <p:bldP spid="3" grpId="0" animBg="1"/>
      <p:bldP spid="3" grpId="1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/>
              <a:t>Best </a:t>
            </a:r>
            <a:r>
              <a:rPr lang="fi-FI" sz="3200" dirty="0" err="1"/>
              <a:t>response</a:t>
            </a:r>
            <a:r>
              <a:rPr lang="fi-FI" sz="3200" dirty="0"/>
              <a:t> and a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strategy</a:t>
            </a:r>
            <a:endParaRPr lang="fi-FI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25403" y="978899"/>
            <a:ext cx="8085599" cy="4692327"/>
          </a:xfrm>
        </p:spPr>
        <p:txBody>
          <a:bodyPr/>
          <a:lstStyle/>
          <a:p>
            <a:r>
              <a:rPr lang="en-US" dirty="0"/>
              <a:t>Best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 the strategy that yields the best outcome for a </a:t>
            </a:r>
            <a:r>
              <a:rPr lang="en-US" sz="2000" i="1" dirty="0"/>
              <a:t>given</a:t>
            </a:r>
            <a:r>
              <a:rPr lang="en-US" sz="2000" b="0" dirty="0"/>
              <a:t> strategy by the other player</a:t>
            </a:r>
          </a:p>
          <a:p>
            <a:pPr marL="803700" lvl="2" indent="-342900"/>
            <a:r>
              <a:rPr lang="en-US" dirty="0">
                <a:effectLst/>
              </a:rPr>
              <a:t>E.g. Ann’s best response to barley by Bob is hops</a:t>
            </a:r>
          </a:p>
          <a:p>
            <a:r>
              <a:rPr lang="en-US" dirty="0"/>
              <a:t>Dominant strategy</a:t>
            </a:r>
          </a:p>
          <a:p>
            <a:pPr marL="580500" lvl="1" indent="-342900"/>
            <a:r>
              <a:rPr lang="en-US" dirty="0"/>
              <a:t> best response does not depend on the strategy of the other player</a:t>
            </a:r>
          </a:p>
          <a:p>
            <a:pPr marL="803700" lvl="2" indent="-342900"/>
            <a:r>
              <a:rPr lang="en-US" dirty="0"/>
              <a:t>E.g. Ann’s best strategy is hops regardless of what Bob chooses</a:t>
            </a:r>
          </a:p>
          <a:p>
            <a:pPr marL="580500" lvl="1" indent="-342900"/>
            <a:r>
              <a:rPr lang="en-US" dirty="0"/>
              <a:t> games do not always have dominant strategies</a:t>
            </a:r>
            <a:endParaRPr lang="en-US" dirty="0">
              <a:effectLst/>
            </a:endParaRPr>
          </a:p>
          <a:p>
            <a:r>
              <a:rPr lang="en-US" dirty="0"/>
              <a:t>Equilibrium in dominant strategies</a:t>
            </a:r>
          </a:p>
          <a:p>
            <a:pPr marL="580500" lvl="1" indent="-342900"/>
            <a:r>
              <a:rPr lang="en-US" dirty="0"/>
              <a:t> the outcome where all players choose their dominant strategy</a:t>
            </a:r>
          </a:p>
          <a:p>
            <a:pPr marL="803700" lvl="2" indent="-342900"/>
            <a:r>
              <a:rPr lang="en-US" dirty="0"/>
              <a:t> Since dominant strategies do not always exist, not all games have dominant strategy equilibria</a:t>
            </a:r>
          </a:p>
          <a:p>
            <a:pPr marL="803700" lvl="2" indent="-342900"/>
            <a:r>
              <a:rPr lang="en-US" dirty="0"/>
              <a:t>If they have one, it is reasonable to predict that the outcome in the game coincides with the dominant strategy equilibrium</a:t>
            </a:r>
          </a:p>
        </p:txBody>
      </p:sp>
    </p:spTree>
    <p:extLst>
      <p:ext uri="{BB962C8B-B14F-4D97-AF65-F5344CB8AC3E}">
        <p14:creationId xmlns:p14="http://schemas.microsoft.com/office/powerpoint/2010/main" val="4745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/>
              <a:t>Nash </a:t>
            </a:r>
            <a:r>
              <a:rPr lang="fi-FI" dirty="0" err="1"/>
              <a:t>equilibrium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326017"/>
          </a:xfrm>
        </p:spPr>
        <p:txBody>
          <a:bodyPr/>
          <a:lstStyle/>
          <a:p>
            <a:r>
              <a:rPr lang="en-US" dirty="0"/>
              <a:t>Both players choose a best response to the strategy of the other player</a:t>
            </a:r>
          </a:p>
          <a:p>
            <a:pPr marL="580500" lvl="1" indent="-342900"/>
            <a:r>
              <a:rPr lang="en-US" dirty="0"/>
              <a:t> nobody wants to change her own strategy</a:t>
            </a:r>
          </a:p>
          <a:p>
            <a:pPr marL="803700" lvl="2" indent="-342900"/>
            <a:r>
              <a:rPr lang="en-US" dirty="0"/>
              <a:t> Any equilibrium in dominant strategies is a Nash equilibrium but not vice versa</a:t>
            </a:r>
          </a:p>
          <a:p>
            <a:r>
              <a:rPr lang="en-US" dirty="0"/>
              <a:t>A game can have multiple Nash equilibria</a:t>
            </a:r>
          </a:p>
          <a:p>
            <a:pPr marL="580500" lvl="1" indent="-342900"/>
            <a:r>
              <a:rPr lang="en-US" dirty="0"/>
              <a:t> some equilibria may be bad and it is also possible that the game has a single Nash equilibrium but it is not a good social outcome (we’ll see examples)</a:t>
            </a:r>
          </a:p>
          <a:p>
            <a:pPr marL="342900" indent="-342900"/>
            <a:r>
              <a:rPr lang="en-US" dirty="0"/>
              <a:t>Not all games have Nash equilibria of the type above, but in second and third year courses, we’ll see how to deal with this</a:t>
            </a:r>
          </a:p>
        </p:txBody>
      </p:sp>
    </p:spTree>
    <p:extLst>
      <p:ext uri="{BB962C8B-B14F-4D97-AF65-F5344CB8AC3E}">
        <p14:creationId xmlns:p14="http://schemas.microsoft.com/office/powerpoint/2010/main" val="12551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games</a:t>
            </a:r>
            <a:r>
              <a:rPr lang="fi-FI" sz="3200" dirty="0"/>
              <a:t>: no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 and </a:t>
            </a:r>
            <a:r>
              <a:rPr lang="fi-FI" sz="3200" dirty="0" err="1"/>
              <a:t>two</a:t>
            </a:r>
            <a:r>
              <a:rPr lang="fi-FI" sz="3200" dirty="0"/>
              <a:t>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410511"/>
            <a:ext cx="4526488" cy="4185953"/>
          </a:xfrm>
        </p:spPr>
        <p:txBody>
          <a:bodyPr/>
          <a:lstStyle/>
          <a:p>
            <a:r>
              <a:rPr lang="en-US" dirty="0"/>
              <a:t>Driving left or right</a:t>
            </a:r>
          </a:p>
          <a:p>
            <a:pPr marL="580500" lvl="1" indent="-342900"/>
            <a:r>
              <a:rPr lang="en-US" dirty="0"/>
              <a:t>If Ann and Bob choose the same side of the road, no accidents</a:t>
            </a:r>
          </a:p>
          <a:p>
            <a:pPr marL="580500" lvl="1" indent="-342900"/>
            <a:r>
              <a:rPr lang="en-US" dirty="0"/>
              <a:t>If they choose different sides, a collision results</a:t>
            </a:r>
          </a:p>
          <a:p>
            <a:pPr marL="580500" lvl="1" indent="-342900"/>
            <a:r>
              <a:rPr lang="en-US" dirty="0"/>
              <a:t>No dominant strategies</a:t>
            </a:r>
          </a:p>
          <a:p>
            <a:pPr marL="580500" lvl="1" indent="-342900"/>
            <a:r>
              <a:rPr lang="en-US" dirty="0"/>
              <a:t>Ann wants to choose the same as Bob (both want to coordinate)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England: (</a:t>
            </a:r>
            <a:r>
              <a:rPr lang="en-US" sz="1900" b="0" dirty="0" err="1"/>
              <a:t>left,left</a:t>
            </a:r>
            <a:r>
              <a:rPr lang="en-US" sz="1900" b="0" dirty="0"/>
              <a:t>)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Finland: (</a:t>
            </a:r>
            <a:r>
              <a:rPr lang="en-US" sz="1900" dirty="0" err="1"/>
              <a:t>right,right</a:t>
            </a:r>
            <a:r>
              <a:rPr lang="en-US" sz="1900" dirty="0"/>
              <a:t>)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In a new country, how to choose?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left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right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0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1</a:t>
            </a:r>
            <a:endParaRPr lang="fi-FI" sz="2400" dirty="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left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right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games</a:t>
            </a:r>
            <a:r>
              <a:rPr lang="fi-FI" sz="3200" dirty="0"/>
              <a:t>: no </a:t>
            </a:r>
            <a:r>
              <a:rPr lang="fi-FI" sz="3200" dirty="0" err="1"/>
              <a:t>dominant</a:t>
            </a:r>
            <a:r>
              <a:rPr lang="fi-FI" sz="3200" dirty="0"/>
              <a:t> </a:t>
            </a:r>
            <a:r>
              <a:rPr lang="fi-FI" sz="3200" dirty="0" err="1"/>
              <a:t>strategies</a:t>
            </a:r>
            <a:r>
              <a:rPr lang="fi-FI" sz="3200" dirty="0"/>
              <a:t> and </a:t>
            </a:r>
            <a:r>
              <a:rPr lang="fi-FI" sz="3200" dirty="0" err="1"/>
              <a:t>two</a:t>
            </a:r>
            <a:r>
              <a:rPr lang="fi-FI" sz="3200" dirty="0"/>
              <a:t>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410511"/>
            <a:ext cx="4526488" cy="4185953"/>
          </a:xfrm>
        </p:spPr>
        <p:txBody>
          <a:bodyPr/>
          <a:lstStyle/>
          <a:p>
            <a:r>
              <a:rPr lang="en-US" dirty="0"/>
              <a:t>Stag hunt</a:t>
            </a:r>
          </a:p>
          <a:p>
            <a:pPr marL="580500" lvl="1" indent="-342900"/>
            <a:r>
              <a:rPr lang="en-US" dirty="0"/>
              <a:t>If Ann and Bob choose to hunt for a stag, they succeed</a:t>
            </a:r>
          </a:p>
          <a:p>
            <a:pPr marL="580500" lvl="1" indent="-342900"/>
            <a:r>
              <a:rPr lang="en-US" dirty="0"/>
              <a:t>If one of them chooses to catch a hare, the stag escapes </a:t>
            </a:r>
          </a:p>
          <a:p>
            <a:pPr marL="580500" lvl="1" indent="-342900"/>
            <a:r>
              <a:rPr lang="en-US" dirty="0"/>
              <a:t>If both choose to catch a hare, they both get the hare and no stag</a:t>
            </a:r>
          </a:p>
          <a:p>
            <a:pPr marL="580500" lvl="1" indent="-342900"/>
            <a:r>
              <a:rPr lang="en-US" dirty="0"/>
              <a:t>Sharing a stag is better than catching a hare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sz="1900" b="0" dirty="0"/>
              <a:t>Good one: (</a:t>
            </a:r>
            <a:r>
              <a:rPr lang="en-US" sz="1900" b="0" dirty="0" err="1"/>
              <a:t>stag,stag</a:t>
            </a:r>
            <a:r>
              <a:rPr lang="en-US" sz="1900" b="0" dirty="0"/>
              <a:t>), b</a:t>
            </a:r>
            <a:r>
              <a:rPr lang="en-US" sz="1900" dirty="0"/>
              <a:t>ad one: (</a:t>
            </a:r>
            <a:r>
              <a:rPr lang="en-US" sz="1900" dirty="0" err="1"/>
              <a:t>hare,hare</a:t>
            </a:r>
            <a:r>
              <a:rPr lang="en-US" sz="1900" dirty="0"/>
              <a:t>). </a:t>
            </a:r>
            <a:r>
              <a:rPr lang="en-US" sz="1900" b="0" dirty="0"/>
              <a:t>Which is safer for the players?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5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stag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hare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4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4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stag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hare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 err="1"/>
              <a:t>Barley</a:t>
            </a:r>
            <a:r>
              <a:rPr lang="fi-FI" sz="3200" dirty="0"/>
              <a:t> and </a:t>
            </a:r>
            <a:r>
              <a:rPr lang="fi-FI" sz="3200" dirty="0" err="1"/>
              <a:t>hops</a:t>
            </a:r>
            <a:r>
              <a:rPr lang="fi-FI" sz="3200" dirty="0"/>
              <a:t> as a </a:t>
            </a:r>
            <a:r>
              <a:rPr lang="fi-FI" sz="3200" dirty="0" err="1"/>
              <a:t>coordination</a:t>
            </a:r>
            <a:r>
              <a:rPr lang="fi-FI" sz="3200" dirty="0"/>
              <a:t> </a:t>
            </a:r>
            <a:r>
              <a:rPr lang="fi-FI" sz="3200" dirty="0" err="1"/>
              <a:t>game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400" y="1072739"/>
            <a:ext cx="4526488" cy="4523725"/>
          </a:xfrm>
        </p:spPr>
        <p:txBody>
          <a:bodyPr/>
          <a:lstStyle/>
          <a:p>
            <a:r>
              <a:rPr lang="en-US" dirty="0"/>
              <a:t>Same game as before but:</a:t>
            </a:r>
          </a:p>
          <a:p>
            <a:pPr marL="580500" lvl="1" indent="-342900"/>
            <a:r>
              <a:rPr lang="en-US" dirty="0"/>
              <a:t>If Ann and Bob choose the same crop, price falls so much that they both make a loss</a:t>
            </a:r>
          </a:p>
          <a:p>
            <a:r>
              <a:rPr lang="en-US" dirty="0"/>
              <a:t>Now we have two Nash equilibria</a:t>
            </a:r>
          </a:p>
          <a:p>
            <a:pPr marL="580500" lvl="1" indent="-342900"/>
            <a:r>
              <a:rPr lang="en-US" dirty="0"/>
              <a:t>If both choose different crops, neither wants to change</a:t>
            </a:r>
          </a:p>
          <a:p>
            <a:pPr marL="580500" lvl="1" indent="-342900"/>
            <a:r>
              <a:rPr lang="en-US" dirty="0"/>
              <a:t>Notice that the inefficient outcome (</a:t>
            </a:r>
            <a:r>
              <a:rPr lang="en-US" dirty="0" err="1"/>
              <a:t>barley,hops</a:t>
            </a:r>
            <a:r>
              <a:rPr lang="en-US" dirty="0"/>
              <a:t>) is now a Nash equilibrium</a:t>
            </a:r>
          </a:p>
          <a:p>
            <a:pPr marL="580500" lvl="1" indent="-342900"/>
            <a:r>
              <a:rPr lang="en-US" dirty="0"/>
              <a:t>Why do we say this is inefficient? Both would be strictly better off at (</a:t>
            </a:r>
            <a:r>
              <a:rPr lang="en-US" dirty="0" err="1"/>
              <a:t>hops,barley</a:t>
            </a:r>
            <a:r>
              <a:rPr lang="en-US" dirty="0"/>
              <a:t>)</a:t>
            </a:r>
          </a:p>
          <a:p>
            <a:pPr marL="580500" lvl="1" indent="-342900"/>
            <a:r>
              <a:rPr lang="en-US" dirty="0"/>
              <a:t>Why is this a coordination game?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-1</a:t>
            </a:r>
            <a:endParaRPr lang="fi-FI" sz="2400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-1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2</a:t>
            </a:r>
            <a:endParaRPr lang="fi-FI" sz="2400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2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4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4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/>
              <a:t>-1</a:t>
            </a:r>
            <a:endParaRPr lang="fi-FI" sz="240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/>
              <a:t>-1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118353"/>
            <a:ext cx="8085599" cy="1195798"/>
          </a:xfrm>
        </p:spPr>
        <p:txBody>
          <a:bodyPr/>
          <a:lstStyle/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lecture</a:t>
            </a:r>
            <a:r>
              <a:rPr lang="fi-FI" dirty="0"/>
              <a:t>: </a:t>
            </a:r>
            <a:r>
              <a:rPr lang="fi-FI" dirty="0" err="1"/>
              <a:t>interdependent</a:t>
            </a:r>
            <a:r>
              <a:rPr lang="fi-FI" dirty="0"/>
              <a:t> </a:t>
            </a:r>
            <a:r>
              <a:rPr lang="fi-FI" dirty="0" err="1"/>
              <a:t>choice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537814"/>
            <a:ext cx="8206238" cy="51431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Last lecture: choice does not depend on others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Your preferences over consumption and free time do not depend on choices of others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We did not (yet) talk about the effect of others’ choices on wages and prices (or we fixed the behavior of others)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Next: preferences may depend on the choices of others?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When is this relevant?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Free time is valuable only if your partner has also free time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Your preferences on consumption depend on the consumption of others (keeping up with the Joneses, conspicuous consumption, virtue signaling)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Infectious diseases: probability if getting infected at movies depends on others’ wearing masks, distancing, hygiene,…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Other examples: congestion (on roads, telecommunication etc.), vaccination, coordination,…</a:t>
            </a:r>
          </a:p>
          <a:p>
            <a:pPr marL="604186" lvl="2" indent="0">
              <a:buNone/>
            </a:pP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89288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err="1"/>
              <a:t>Climate</a:t>
            </a:r>
            <a:r>
              <a:rPr lang="fi-FI" sz="2800" dirty="0"/>
              <a:t> </a:t>
            </a:r>
            <a:r>
              <a:rPr lang="fi-FI" sz="2800" dirty="0" err="1"/>
              <a:t>control</a:t>
            </a:r>
            <a:r>
              <a:rPr lang="fi-FI" sz="2800" dirty="0"/>
              <a:t>: an </a:t>
            </a:r>
            <a:r>
              <a:rPr lang="fi-FI" sz="2800" dirty="0" err="1"/>
              <a:t>example</a:t>
            </a:r>
            <a:r>
              <a:rPr lang="fi-FI" sz="2800" dirty="0"/>
              <a:t> of a </a:t>
            </a:r>
            <a:r>
              <a:rPr lang="fi-FI" sz="2800" dirty="0" err="1"/>
              <a:t>social</a:t>
            </a:r>
            <a:r>
              <a:rPr lang="fi-FI" sz="2800" dirty="0"/>
              <a:t> dilemma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1925" y="830531"/>
            <a:ext cx="3988079" cy="494128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Players</a:t>
            </a:r>
            <a:r>
              <a:rPr lang="en-US" sz="1800" b="0" dirty="0"/>
              <a:t>: EU and 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Possible </a:t>
            </a:r>
            <a:r>
              <a:rPr lang="en-US" sz="1800" dirty="0"/>
              <a:t>strategies</a:t>
            </a:r>
            <a:r>
              <a:rPr lang="en-US" sz="1800" b="0" dirty="0"/>
              <a:t>: </a:t>
            </a:r>
            <a:br>
              <a:rPr lang="en-US" sz="1800" b="0" dirty="0"/>
            </a:br>
            <a:r>
              <a:rPr lang="en-US" sz="1800" b="0" dirty="0"/>
              <a:t>reduce or not reduce use of fossil fuels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Information</a:t>
            </a:r>
            <a:r>
              <a:rPr lang="en-US" sz="1800" b="0" dirty="0"/>
              <a:t>: simultaneous choice of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/>
              <a:t>Oucomes</a:t>
            </a:r>
            <a:r>
              <a:rPr lang="en-US" sz="1800" b="0" dirty="0"/>
              <a:t>: (</a:t>
            </a:r>
            <a:r>
              <a:rPr lang="en-US" sz="1800" b="0" dirty="0" err="1"/>
              <a:t>reduce,reduce</a:t>
            </a:r>
            <a:r>
              <a:rPr lang="en-US" sz="1800" b="0" dirty="0"/>
              <a:t>), (</a:t>
            </a:r>
            <a:r>
              <a:rPr lang="en-US" sz="1800" b="0" dirty="0" err="1"/>
              <a:t>reduce,not</a:t>
            </a:r>
            <a:r>
              <a:rPr lang="en-US" sz="1800" b="0" dirty="0"/>
              <a:t>),(</a:t>
            </a:r>
            <a:r>
              <a:rPr lang="en-US" sz="1800" b="0" dirty="0" err="1"/>
              <a:t>not,reduce</a:t>
            </a:r>
            <a:r>
              <a:rPr lang="en-US" sz="1800" b="0" dirty="0"/>
              <a:t>), (</a:t>
            </a:r>
            <a:r>
              <a:rPr lang="en-US" sz="1800" b="0" dirty="0" err="1"/>
              <a:t>not,not</a:t>
            </a:r>
            <a:r>
              <a:rPr lang="en-US" sz="1800" b="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Payoffs</a:t>
            </a:r>
            <a:r>
              <a:rPr lang="en-US" sz="1800" b="0" dirty="0"/>
              <a:t>: as in the matrix. Reducing costs 3 and brings savings from smaller climate damages worth 2 to each player.</a:t>
            </a:r>
          </a:p>
          <a:p>
            <a:r>
              <a:rPr lang="en-US" sz="1800" dirty="0"/>
              <a:t>Unfortunately both players have a dominant strategy not to reduce even though both would gain by moving to (</a:t>
            </a:r>
            <a:r>
              <a:rPr lang="en-US" sz="1800" dirty="0" err="1"/>
              <a:t>reduce,reduce</a:t>
            </a:r>
            <a:r>
              <a:rPr lang="en-US" sz="1800" dirty="0"/>
              <a:t>)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430005" y="1969312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421532" y="196930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430005" y="1308494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EU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430200" y="1685073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reduce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6995129" y="1685073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not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6996345" y="1969316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-1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6987872" y="196931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2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429998" y="3518712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2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421525" y="3518708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6996338" y="3518716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0</a:t>
            </a:r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6987865" y="3518712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406961" y="3344630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US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513650" y="2605198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reduce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512085" y="4159640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not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573C22-215A-DA4D-B888-A48BA4F46201}"/>
              </a:ext>
            </a:extLst>
          </p:cNvPr>
          <p:cNvSpPr/>
          <p:nvPr/>
        </p:nvSpPr>
        <p:spPr>
          <a:xfrm>
            <a:off x="3120886" y="5771820"/>
            <a:ext cx="5813073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216097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567262"/>
          </a:xfrm>
        </p:spPr>
        <p:txBody>
          <a:bodyPr/>
          <a:lstStyle/>
          <a:p>
            <a:r>
              <a:rPr lang="fi-FI" sz="3200" dirty="0" err="1"/>
              <a:t>Penalty</a:t>
            </a:r>
            <a:r>
              <a:rPr lang="fi-FI" sz="3200" dirty="0"/>
              <a:t> </a:t>
            </a:r>
            <a:r>
              <a:rPr lang="fi-FI" sz="3200" dirty="0" err="1"/>
              <a:t>kicks</a:t>
            </a:r>
            <a:r>
              <a:rPr lang="fi-FI" sz="3200" dirty="0"/>
              <a:t>: </a:t>
            </a:r>
            <a:r>
              <a:rPr lang="fi-FI" sz="3200" dirty="0" err="1"/>
              <a:t>game</a:t>
            </a:r>
            <a:r>
              <a:rPr lang="fi-FI" sz="3200" dirty="0"/>
              <a:t> </a:t>
            </a:r>
            <a:r>
              <a:rPr lang="fi-FI" sz="3200" dirty="0" err="1"/>
              <a:t>with</a:t>
            </a:r>
            <a:r>
              <a:rPr lang="fi-FI" sz="3200" dirty="0"/>
              <a:t> no Nash </a:t>
            </a:r>
            <a:r>
              <a:rPr lang="fi-FI" sz="3200" dirty="0" err="1"/>
              <a:t>equilibria</a:t>
            </a:r>
            <a:endParaRPr lang="fi-FI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1919" y="1179283"/>
            <a:ext cx="4526488" cy="4185953"/>
          </a:xfrm>
        </p:spPr>
        <p:txBody>
          <a:bodyPr/>
          <a:lstStyle/>
          <a:p>
            <a:pPr marL="694800" lvl="1" indent="-457200">
              <a:buFont typeface="+mj-lt"/>
              <a:buAutoNum type="arabicPeriod"/>
            </a:pPr>
            <a:r>
              <a:rPr lang="en-US" b="1" dirty="0" err="1"/>
              <a:t>Players</a:t>
            </a:r>
            <a:r>
              <a:rPr lang="en-US" dirty="0" err="1"/>
              <a:t>:goalie</a:t>
            </a:r>
            <a:r>
              <a:rPr lang="en-US" dirty="0"/>
              <a:t> and striker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dirty="0"/>
              <a:t>Possible </a:t>
            </a:r>
            <a:r>
              <a:rPr lang="en-US" b="1" dirty="0"/>
              <a:t>strategies: </a:t>
            </a:r>
            <a:r>
              <a:rPr lang="en-US" dirty="0"/>
              <a:t>left, right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Information</a:t>
            </a:r>
            <a:r>
              <a:rPr lang="en-US" dirty="0"/>
              <a:t>: simultaneous choice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Outcomes: </a:t>
            </a:r>
            <a:r>
              <a:rPr lang="en-US" dirty="0"/>
              <a:t>(</a:t>
            </a:r>
            <a:r>
              <a:rPr lang="en-US" dirty="0" err="1"/>
              <a:t>left,left</a:t>
            </a:r>
            <a:r>
              <a:rPr lang="en-US" dirty="0"/>
              <a:t>),(</a:t>
            </a:r>
            <a:r>
              <a:rPr lang="en-US" dirty="0" err="1"/>
              <a:t>right,left</a:t>
            </a:r>
            <a:r>
              <a:rPr lang="en-US" dirty="0"/>
              <a:t>),(</a:t>
            </a:r>
            <a:r>
              <a:rPr lang="en-US" dirty="0" err="1"/>
              <a:t>left,right</a:t>
            </a:r>
            <a:r>
              <a:rPr lang="en-US" dirty="0"/>
              <a:t>), (</a:t>
            </a:r>
            <a:r>
              <a:rPr lang="en-US" dirty="0" err="1"/>
              <a:t>right,right</a:t>
            </a:r>
            <a:r>
              <a:rPr lang="en-US" dirty="0"/>
              <a:t>)</a:t>
            </a:r>
          </a:p>
          <a:p>
            <a:pPr marL="694800" lvl="1" indent="-457200">
              <a:buFont typeface="+mj-lt"/>
              <a:buAutoNum type="arabicPeriod"/>
            </a:pPr>
            <a:r>
              <a:rPr lang="en-US" b="1" dirty="0"/>
              <a:t>Payoffs: </a:t>
            </a:r>
            <a:r>
              <a:rPr lang="en-US" dirty="0"/>
              <a:t>goalie saves and wins if same choice, striker scores and wins otherwise</a:t>
            </a:r>
            <a:endParaRPr lang="en-US" b="1" dirty="0"/>
          </a:p>
          <a:p>
            <a:r>
              <a:rPr lang="en-US" dirty="0"/>
              <a:t>Clearly no Nash equilibria: each player wants fool the other</a:t>
            </a:r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1BA505-65C0-184D-89A3-942DAC9AFE34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1</a:t>
            </a: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A0B4E13B-6A10-8C41-858D-5B0C53D1C7D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C631B2-148D-7A44-8A24-2FF4FA367072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striker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C3832-5E2D-5A4B-A013-BDF491BFF193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left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E8CB2C-9651-4D49-911D-5E653370975B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005EB8"/>
                </a:solidFill>
              </a:rPr>
              <a:t> </a:t>
            </a:r>
            <a:r>
              <a:rPr lang="fi-FI" dirty="0" err="1">
                <a:solidFill>
                  <a:srgbClr val="005EB8"/>
                </a:solidFill>
              </a:rPr>
              <a:t>right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7601A233-970F-DF40-BF18-B3E2EAA51741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dirty="0"/>
              <a:t>-1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AE0BCF3-AD2E-DF4C-ABFC-5E5EB1DF40E3}"/>
              </a:ext>
            </a:extLst>
          </p:cNvPr>
          <p:cNvSpPr/>
          <p:nvPr/>
        </p:nvSpPr>
        <p:spPr>
          <a:xfrm rot="10800000">
            <a:off x="7281332" y="2526325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C44A3367-C199-D245-80DA-D816ED180161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-1</a:t>
            </a:r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43A1B5F-C383-4A41-B8DB-F873234F5B3C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1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C7870160-05B5-5D42-9CE6-D01D4F4FB40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/>
              <a:t>1</a:t>
            </a:r>
            <a:endParaRPr lang="fi-FI" sz="2400" dirty="0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A721D3B0-69EA-074F-ABF4-4951EBC338BB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dirty="0"/>
              <a:t>-1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72DCC6D-6CDF-9145-AC59-5497D86F70DD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bg1"/>
                </a:solidFill>
              </a:rPr>
              <a:t>goalie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FDEA70-AE42-DB43-99D1-06CB71DC75EC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left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DF14C5A-FCF1-D74B-B7F9-D52CB4A24A23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right</a:t>
            </a:r>
            <a:endParaRPr lang="fi-FI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34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199" y="112643"/>
            <a:ext cx="8085599" cy="493644"/>
          </a:xfrm>
        </p:spPr>
        <p:txBody>
          <a:bodyPr/>
          <a:lstStyle/>
          <a:p>
            <a:r>
              <a:rPr lang="fi-FI" dirty="0"/>
              <a:t>How </a:t>
            </a:r>
            <a:r>
              <a:rPr lang="fi-FI" dirty="0" err="1"/>
              <a:t>far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199" y="676466"/>
            <a:ext cx="8085599" cy="4949081"/>
          </a:xfrm>
        </p:spPr>
        <p:txBody>
          <a:bodyPr/>
          <a:lstStyle/>
          <a:p>
            <a:r>
              <a:rPr lang="en-US" dirty="0"/>
              <a:t>We can have as many strategies as we want for each player </a:t>
            </a:r>
          </a:p>
          <a:p>
            <a:pPr marL="580500" lvl="1" indent="-342900"/>
            <a:r>
              <a:rPr lang="en-US" dirty="0"/>
              <a:t> we just have to draw bigger matrices</a:t>
            </a:r>
          </a:p>
          <a:p>
            <a:pPr marL="580500" lvl="1" indent="-342900"/>
            <a:r>
              <a:rPr lang="en-US" dirty="0"/>
              <a:t> how would you draw the matrix and payoffs for Rock-Paper-Scissors? </a:t>
            </a:r>
          </a:p>
          <a:p>
            <a:pPr marL="580500" lvl="1" indent="-342900"/>
            <a:r>
              <a:rPr lang="en-US" dirty="0"/>
              <a:t> actually we could even have the set of strategies to be the positive real numbers etc. Of course we cannot draw the matrix then</a:t>
            </a:r>
          </a:p>
          <a:p>
            <a:pPr marL="580500" lvl="1" indent="-342900"/>
            <a:r>
              <a:rPr lang="en-US" dirty="0"/>
              <a:t> but we still define payoffs as functions of strategy choices</a:t>
            </a:r>
          </a:p>
          <a:p>
            <a:r>
              <a:rPr lang="en-US" dirty="0"/>
              <a:t>We can have more than two players </a:t>
            </a:r>
          </a:p>
          <a:p>
            <a:pPr marL="580500" lvl="1" indent="-342900"/>
            <a:r>
              <a:rPr lang="en-US" dirty="0"/>
              <a:t> again in this case, cannot draw matrices, but the analysis is still similar</a:t>
            </a:r>
          </a:p>
          <a:p>
            <a:r>
              <a:rPr lang="en-US" dirty="0"/>
              <a:t>In more advanced courses, we introduce different timing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this requires a more complicated notion of strategy</a:t>
            </a:r>
          </a:p>
          <a:p>
            <a:r>
              <a:rPr lang="en-US" dirty="0"/>
              <a:t>Games are used also outside economics 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political science, biology etc.</a:t>
            </a:r>
          </a:p>
        </p:txBody>
      </p:sp>
    </p:spTree>
    <p:extLst>
      <p:ext uri="{BB962C8B-B14F-4D97-AF65-F5344CB8AC3E}">
        <p14:creationId xmlns:p14="http://schemas.microsoft.com/office/powerpoint/2010/main" val="29925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 err="1"/>
              <a:t>Summary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554828"/>
          </a:xfrm>
        </p:spPr>
        <p:txBody>
          <a:bodyPr/>
          <a:lstStyle/>
          <a:p>
            <a:r>
              <a:rPr lang="en-US" dirty="0"/>
              <a:t>Games as representations of social interactions</a:t>
            </a:r>
          </a:p>
          <a:p>
            <a:pPr marL="580500" lvl="1" indent="-342900"/>
            <a:r>
              <a:rPr lang="en-US" dirty="0"/>
              <a:t> players, strategies, outcomes, payoffs</a:t>
            </a:r>
          </a:p>
          <a:p>
            <a:pPr marL="342900" indent="-342900"/>
            <a:r>
              <a:rPr lang="en-US" dirty="0"/>
              <a:t>Monetary or subjective payoffs?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we could have other objective payoffs (in biological contexts, number of offspring from a given profile of behaviors)</a:t>
            </a:r>
          </a:p>
          <a:p>
            <a:pPr marL="342900" indent="-342900"/>
            <a:r>
              <a:rPr lang="en-US" dirty="0"/>
              <a:t>Solutions by dominant strategies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very compelling if such strategies exist</a:t>
            </a:r>
          </a:p>
          <a:p>
            <a:r>
              <a:rPr lang="en-US" dirty="0"/>
              <a:t>Nash equilibrium</a:t>
            </a:r>
          </a:p>
          <a:p>
            <a:pPr marL="580500" lvl="1" indent="-342900"/>
            <a:r>
              <a:rPr lang="en-US" dirty="0"/>
              <a:t> no incentive to change own strategy for fixed strategy of others</a:t>
            </a:r>
          </a:p>
          <a:p>
            <a:r>
              <a:rPr lang="en-US" dirty="0"/>
              <a:t>Social dilemmas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Individual incentives lead to bad social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85599" cy="640404"/>
          </a:xfrm>
        </p:spPr>
        <p:txBody>
          <a:bodyPr/>
          <a:lstStyle/>
          <a:p>
            <a:r>
              <a:rPr lang="fi-FI" dirty="0"/>
              <a:t>Next </a:t>
            </a:r>
            <a:r>
              <a:rPr lang="fi-FI" dirty="0" err="1"/>
              <a:t>lecture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29200" y="1170111"/>
            <a:ext cx="8085599" cy="4554828"/>
          </a:xfrm>
        </p:spPr>
        <p:txBody>
          <a:bodyPr/>
          <a:lstStyle/>
          <a:p>
            <a:r>
              <a:rPr lang="en-US" dirty="0"/>
              <a:t>We return to the case of social dilemmas</a:t>
            </a:r>
          </a:p>
          <a:p>
            <a:pPr marL="580500" lvl="1" indent="-342900"/>
            <a:r>
              <a:rPr lang="en-US" dirty="0"/>
              <a:t> divergence of social and individual goals</a:t>
            </a:r>
          </a:p>
          <a:p>
            <a:pPr marL="580500" lvl="1" indent="-342900"/>
            <a:r>
              <a:rPr lang="en-US" dirty="0"/>
              <a:t> we go over a number of examples on this</a:t>
            </a:r>
          </a:p>
          <a:p>
            <a:pPr marL="580500" lvl="1" indent="-342900"/>
            <a:r>
              <a:rPr lang="en-US" dirty="0"/>
              <a:t> discuss potential solutions to social dilemmas</a:t>
            </a:r>
          </a:p>
          <a:p>
            <a:pPr marL="342900" indent="-342900"/>
            <a:r>
              <a:rPr lang="en-US" dirty="0"/>
              <a:t>We look at the simplest games where players do not choose their strategies simultaneously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A first encounter with backward induction</a:t>
            </a:r>
          </a:p>
          <a:p>
            <a:r>
              <a:rPr lang="en-US" dirty="0"/>
              <a:t>We also look at how to determine preferences from experimental evidence</a:t>
            </a:r>
          </a:p>
          <a:p>
            <a:pPr marL="580500" lvl="1" indent="-342900"/>
            <a:r>
              <a:rPr lang="en-US" dirty="0"/>
              <a:t> a perspective on other regarding preferences</a:t>
            </a:r>
          </a:p>
        </p:txBody>
      </p:sp>
    </p:spTree>
    <p:extLst>
      <p:ext uri="{BB962C8B-B14F-4D97-AF65-F5344CB8AC3E}">
        <p14:creationId xmlns:p14="http://schemas.microsoft.com/office/powerpoint/2010/main" val="200651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200" y="0"/>
            <a:ext cx="8085599" cy="1195798"/>
          </a:xfrm>
        </p:spPr>
        <p:txBody>
          <a:bodyPr/>
          <a:lstStyle/>
          <a:p>
            <a:r>
              <a:rPr lang="fi-FI" dirty="0"/>
              <a:t>Basic </a:t>
            </a:r>
            <a:r>
              <a:rPr lang="fi-FI" dirty="0" err="1"/>
              <a:t>method</a:t>
            </a:r>
            <a:r>
              <a:rPr lang="fi-FI" dirty="0"/>
              <a:t>: </a:t>
            </a: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theory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29200" y="597899"/>
            <a:ext cx="8085599" cy="38315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 least two decision makers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The feasible set of choices (for each decision maker) does not depend on what others choose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Preferences over collective choices (i.e. my preference depends on my own choice, but also on the choice of all others)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player chooses the best option for herself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What does this mean when preferences depend on the choice of others?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Sometimes the best choice does not depend on what the others do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Sometimes the best choice varies with other decision makers’ choices</a:t>
            </a:r>
          </a:p>
          <a:p>
            <a:pPr marL="651368" indent="-507982">
              <a:buFont typeface="Arial" panose="020B0604020202020204" pitchFamily="34" charset="0"/>
              <a:buChar char="•"/>
            </a:pPr>
            <a:r>
              <a:rPr lang="en-US" sz="2000" i="0" dirty="0"/>
              <a:t>Language of game theory: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Decision makers called players, players choose actions, collective choices are called profiles of actions.</a:t>
            </a:r>
            <a:endParaRPr lang="en-US" sz="1900" i="0" dirty="0"/>
          </a:p>
        </p:txBody>
      </p:sp>
    </p:spTree>
    <p:extLst>
      <p:ext uri="{BB962C8B-B14F-4D97-AF65-F5344CB8AC3E}">
        <p14:creationId xmlns:p14="http://schemas.microsoft.com/office/powerpoint/2010/main" val="282401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0"/>
            <a:ext cx="8085599" cy="1195798"/>
          </a:xfrm>
        </p:spPr>
        <p:txBody>
          <a:bodyPr/>
          <a:lstStyle/>
          <a:p>
            <a:r>
              <a:rPr lang="fi-FI" dirty="0"/>
              <a:t>Main </a:t>
            </a:r>
            <a:r>
              <a:rPr lang="fi-FI" dirty="0" err="1"/>
              <a:t>lessons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18399" y="528086"/>
            <a:ext cx="8207312" cy="51334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Incredibly versatile tool to model social interactions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dirty="0"/>
              <a:t>All the examples above fit in this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E.g. you can choose which road to take from A to B regardless of what others do</a:t>
            </a:r>
          </a:p>
          <a:p>
            <a:pPr marL="1112168" lvl="2" indent="-507982">
              <a:buFont typeface="Wingdings" pitchFamily="2" charset="2"/>
              <a:buChar char="Ø"/>
            </a:pPr>
            <a:r>
              <a:rPr lang="en-US" sz="2000" i="0" dirty="0"/>
              <a:t>The time to get from A to B depends on choices by others if the roads can get congested (example on board…)</a:t>
            </a:r>
          </a:p>
          <a:p>
            <a:pPr marL="651368" indent="-507982">
              <a:buFont typeface="Arial" panose="020B0604020202020204" pitchFamily="34" charset="0"/>
              <a:buChar char="•"/>
            </a:pPr>
            <a:r>
              <a:rPr lang="en-US" sz="2000" dirty="0"/>
              <a:t>Individual versus social goals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If all players pursue their individual preferences (or goals), are the resulting choices good from the societal point of view?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i="0" dirty="0"/>
              <a:t>What </a:t>
            </a:r>
            <a:r>
              <a:rPr lang="en-US" sz="1900" dirty="0"/>
              <a:t>could we mean by societal goals</a:t>
            </a:r>
            <a:r>
              <a:rPr lang="en-US" sz="1900" i="0" dirty="0"/>
              <a:t>?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Adam Smith: In competitive settings, market mechanism is the invisible hand that guarantees good societal outcomes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dirty="0"/>
              <a:t>In general, not necessarily true: examples of </a:t>
            </a:r>
            <a:r>
              <a:rPr lang="en-US" sz="1900" i="1" dirty="0"/>
              <a:t>social dilemmas</a:t>
            </a:r>
          </a:p>
          <a:p>
            <a:pPr marL="888968" lvl="1" indent="-507982">
              <a:buFont typeface="Wingdings" pitchFamily="2" charset="2"/>
              <a:buChar char="Ø"/>
            </a:pPr>
            <a:r>
              <a:rPr lang="en-US" sz="1900" i="0" dirty="0"/>
              <a:t>Hence there is a need to think about ins</a:t>
            </a:r>
            <a:r>
              <a:rPr lang="en-US" sz="1900" dirty="0"/>
              <a:t>titutions that guarantee good outcomes for the society</a:t>
            </a:r>
            <a:endParaRPr lang="en-US" sz="1900" i="0" dirty="0"/>
          </a:p>
        </p:txBody>
      </p:sp>
    </p:spTree>
    <p:extLst>
      <p:ext uri="{BB962C8B-B14F-4D97-AF65-F5344CB8AC3E}">
        <p14:creationId xmlns:p14="http://schemas.microsoft.com/office/powerpoint/2010/main" val="302993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7033" y="1232547"/>
            <a:ext cx="7975385" cy="2636000"/>
          </a:xfrm>
        </p:spPr>
        <p:txBody>
          <a:bodyPr/>
          <a:lstStyle/>
          <a:p>
            <a:r>
              <a:rPr lang="fi-FI" sz="4800" dirty="0" err="1"/>
              <a:t>Elements</a:t>
            </a:r>
            <a:r>
              <a:rPr lang="fi-FI" sz="4800" dirty="0"/>
              <a:t> of </a:t>
            </a:r>
            <a:r>
              <a:rPr lang="fi-FI" sz="4800" dirty="0" err="1"/>
              <a:t>Game</a:t>
            </a:r>
            <a:r>
              <a:rPr lang="fi-FI" sz="4800" dirty="0"/>
              <a:t> </a:t>
            </a:r>
            <a:r>
              <a:rPr lang="fi-FI" sz="4800" dirty="0" err="1"/>
              <a:t>Theory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421839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Interactions, strategies and games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2" y="978899"/>
            <a:ext cx="8085599" cy="4536684"/>
          </a:xfrm>
        </p:spPr>
        <p:txBody>
          <a:bodyPr/>
          <a:lstStyle/>
          <a:p>
            <a:r>
              <a:rPr lang="en-US" dirty="0"/>
              <a:t>Social interaction</a:t>
            </a:r>
            <a:endParaRPr lang="en-US" b="0" dirty="0"/>
          </a:p>
          <a:p>
            <a:pPr marL="580500" lvl="1" indent="-342900"/>
            <a:r>
              <a:rPr lang="en-US" dirty="0"/>
              <a:t>p</a:t>
            </a:r>
            <a:r>
              <a:rPr lang="en-US" dirty="0">
                <a:effectLst/>
              </a:rPr>
              <a:t>layers’ choices affect own outcomes and outcomes for others</a:t>
            </a:r>
          </a:p>
          <a:p>
            <a:r>
              <a:rPr lang="en-US" dirty="0"/>
              <a:t>Strategic interaction</a:t>
            </a:r>
          </a:p>
          <a:p>
            <a:pPr marL="580500" lvl="1" indent="-342900"/>
            <a:r>
              <a:rPr lang="en-US" dirty="0"/>
              <a:t>anticipating the effects of own choices on others and of others’ choices on own outcomes</a:t>
            </a:r>
            <a:endParaRPr lang="en-US" b="1" dirty="0"/>
          </a:p>
          <a:p>
            <a:r>
              <a:rPr lang="en-US" dirty="0"/>
              <a:t>Strategy</a:t>
            </a:r>
          </a:p>
          <a:p>
            <a:pPr marL="580500" lvl="1" indent="-342900"/>
            <a:r>
              <a:rPr lang="en-US" dirty="0"/>
              <a:t>plan of action for all possible situations</a:t>
            </a:r>
          </a:p>
          <a:p>
            <a:pPr marL="342900" indent="-342900"/>
            <a:r>
              <a:rPr lang="en-US" dirty="0"/>
              <a:t>Game = a model of strategic interactions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in this course, only the simplest types of games covered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en-US" dirty="0"/>
              <a:t> in later courses, games with time, uncertainty (e.g. chess, poker,…) and applications to more complex situations such as pricing and bidding in auctions etc.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11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of a </a:t>
            </a:r>
            <a:r>
              <a:rPr lang="fi-FI" dirty="0" err="1"/>
              <a:t>game</a:t>
            </a:r>
            <a:r>
              <a:rPr lang="fi-FI" dirty="0"/>
              <a:t>: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40002" y="1685677"/>
            <a:ext cx="4196513" cy="3831557"/>
          </a:xfrm>
        </p:spPr>
        <p:txBody>
          <a:bodyPr wrap="square"/>
          <a:lstStyle/>
          <a:p>
            <a:r>
              <a:rPr lang="fi-FI" dirty="0"/>
              <a:t>Ann ja Bob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whether</a:t>
            </a:r>
            <a:r>
              <a:rPr lang="fi-FI" dirty="0"/>
              <a:t> to </a:t>
            </a:r>
            <a:r>
              <a:rPr lang="fi-FI" dirty="0" err="1"/>
              <a:t>farm</a:t>
            </a:r>
            <a:r>
              <a:rPr lang="fi-FI" dirty="0"/>
              <a:t>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r>
              <a:rPr lang="fi-FI" dirty="0"/>
              <a:t> for </a:t>
            </a:r>
            <a:r>
              <a:rPr lang="fi-FI" dirty="0" err="1"/>
              <a:t>sale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market </a:t>
            </a:r>
            <a:r>
              <a:rPr lang="fi-FI" dirty="0" err="1"/>
              <a:t>place</a:t>
            </a:r>
            <a:endParaRPr lang="fi-FI" dirty="0"/>
          </a:p>
          <a:p>
            <a:pPr marL="580500" lvl="1" indent="-342900"/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decide</a:t>
            </a:r>
            <a:r>
              <a:rPr lang="fi-FI" dirty="0"/>
              <a:t> </a:t>
            </a:r>
            <a:r>
              <a:rPr lang="fi-FI" dirty="0" err="1"/>
              <a:t>simultaneously</a:t>
            </a:r>
            <a:endParaRPr lang="fi-FI" dirty="0"/>
          </a:p>
          <a:p>
            <a:pPr marL="803700" lvl="2" indent="-342900"/>
            <a:r>
              <a:rPr lang="fi-FI" dirty="0" err="1"/>
              <a:t>Ann’s</a:t>
            </a:r>
            <a:r>
              <a:rPr lang="fi-FI" dirty="0"/>
              <a:t> </a:t>
            </a:r>
            <a:r>
              <a:rPr lang="fi-FI" dirty="0" err="1"/>
              <a:t>land</a:t>
            </a:r>
            <a:r>
              <a:rPr lang="fi-FI" dirty="0"/>
              <a:t> is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suited</a:t>
            </a:r>
            <a:r>
              <a:rPr lang="fi-FI" dirty="0"/>
              <a:t> for </a:t>
            </a:r>
            <a:r>
              <a:rPr lang="fi-FI" dirty="0" err="1"/>
              <a:t>hops</a:t>
            </a:r>
            <a:r>
              <a:rPr lang="fi-FI" dirty="0"/>
              <a:t>, </a:t>
            </a:r>
            <a:r>
              <a:rPr lang="fi-FI" dirty="0" err="1"/>
              <a:t>Bob’s</a:t>
            </a:r>
            <a:r>
              <a:rPr lang="fi-FI" dirty="0"/>
              <a:t> for </a:t>
            </a:r>
            <a:r>
              <a:rPr lang="fi-FI" dirty="0" err="1"/>
              <a:t>barley</a:t>
            </a:r>
            <a:endParaRPr lang="fi-FI" dirty="0"/>
          </a:p>
          <a:p>
            <a:pPr marL="580500" lvl="1" indent="-342900"/>
            <a:r>
              <a:rPr lang="fi-FI" dirty="0"/>
              <a:t>If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choose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crops</a:t>
            </a:r>
            <a:r>
              <a:rPr lang="fi-FI" dirty="0"/>
              <a:t>,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fall</a:t>
            </a:r>
            <a:r>
              <a:rPr lang="fi-FI" dirty="0"/>
              <a:t> and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less</a:t>
            </a:r>
            <a:endParaRPr lang="fi-FI" dirty="0"/>
          </a:p>
          <a:p>
            <a:pPr marL="18000" indent="-342900">
              <a:spcBef>
                <a:spcPts val="104"/>
              </a:spcBef>
            </a:pPr>
            <a:r>
              <a:rPr lang="fi-FI" dirty="0" err="1"/>
              <a:t>Game</a:t>
            </a:r>
            <a:r>
              <a:rPr lang="fi-FI" dirty="0"/>
              <a:t> </a:t>
            </a:r>
            <a:r>
              <a:rPr lang="fi-FI" dirty="0" err="1"/>
              <a:t>matrix</a:t>
            </a:r>
            <a:r>
              <a:rPr lang="fi-FI" dirty="0"/>
              <a:t>: </a:t>
            </a:r>
            <a:r>
              <a:rPr lang="fi-FI" dirty="0" err="1"/>
              <a:t>profits</a:t>
            </a:r>
            <a:r>
              <a:rPr lang="fi-FI" dirty="0"/>
              <a:t> 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choice</a:t>
            </a:r>
            <a:r>
              <a:rPr lang="fi-FI" dirty="0"/>
              <a:t> (Ann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row</a:t>
            </a:r>
            <a:r>
              <a:rPr lang="fi-FI" dirty="0"/>
              <a:t>, Bob </a:t>
            </a:r>
            <a:r>
              <a:rPr lang="fi-FI" dirty="0" err="1"/>
              <a:t>chooses</a:t>
            </a:r>
            <a:r>
              <a:rPr lang="fi-FI" dirty="0"/>
              <a:t> </a:t>
            </a:r>
            <a:r>
              <a:rPr lang="fi-FI" dirty="0" err="1"/>
              <a:t>column</a:t>
            </a:r>
            <a:r>
              <a:rPr lang="fi-FI" dirty="0"/>
              <a:t>) 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763B44B-EEDD-D847-B26D-66063B446C4A}"/>
              </a:ext>
            </a:extLst>
          </p:cNvPr>
          <p:cNvCxnSpPr/>
          <p:nvPr/>
        </p:nvCxnSpPr>
        <p:spPr>
          <a:xfrm flipH="1" flipV="1">
            <a:off x="7700211" y="5400838"/>
            <a:ext cx="286289" cy="456686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0E7E5A9-D30F-7148-A4EB-2C9B9A54CAAC}"/>
              </a:ext>
            </a:extLst>
          </p:cNvPr>
          <p:cNvSpPr txBox="1"/>
          <p:nvPr/>
        </p:nvSpPr>
        <p:spPr>
          <a:xfrm>
            <a:off x="7413876" y="5857524"/>
            <a:ext cx="163144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/>
              <a:t>If </a:t>
            </a:r>
            <a:r>
              <a:rPr lang="fi-FI" sz="1400" dirty="0" err="1"/>
              <a:t>bpth</a:t>
            </a:r>
            <a:r>
              <a:rPr lang="fi-FI" sz="1400" dirty="0"/>
              <a:t> </a:t>
            </a:r>
            <a:r>
              <a:rPr lang="fi-FI" sz="1400" dirty="0" err="1"/>
              <a:t>choose</a:t>
            </a:r>
            <a:r>
              <a:rPr lang="fi-FI" sz="1400" dirty="0"/>
              <a:t> </a:t>
            </a:r>
            <a:r>
              <a:rPr lang="fi-FI" sz="1400" dirty="0" err="1"/>
              <a:t>hops</a:t>
            </a:r>
            <a:r>
              <a:rPr lang="fi-FI" sz="1400" dirty="0"/>
              <a:t>, Ann </a:t>
            </a:r>
            <a:r>
              <a:rPr lang="fi-FI" sz="1400" dirty="0" err="1"/>
              <a:t>makes</a:t>
            </a:r>
            <a:r>
              <a:rPr lang="fi-FI" sz="1400" dirty="0"/>
              <a:t> €30,000 </a:t>
            </a:r>
            <a:r>
              <a:rPr lang="fi-FI" sz="1400" dirty="0" err="1"/>
              <a:t>while</a:t>
            </a:r>
            <a:r>
              <a:rPr lang="fi-FI" sz="1400" dirty="0"/>
              <a:t> Bob </a:t>
            </a:r>
            <a:r>
              <a:rPr lang="fi-FI" sz="1400" dirty="0" err="1"/>
              <a:t>makes</a:t>
            </a:r>
            <a:r>
              <a:rPr lang="fi-FI" sz="1400" dirty="0"/>
              <a:t> €10,000.</a:t>
            </a:r>
            <a:endParaRPr lang="fi-FI" sz="1400" b="1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E4C91FF-7620-FA41-9EEE-B3F84EBAD6F4}"/>
              </a:ext>
            </a:extLst>
          </p:cNvPr>
          <p:cNvCxnSpPr>
            <a:cxnSpLocks/>
            <a:stCxn id="44" idx="0"/>
          </p:cNvCxnSpPr>
          <p:nvPr/>
        </p:nvCxnSpPr>
        <p:spPr>
          <a:xfrm flipV="1">
            <a:off x="8229600" y="4593424"/>
            <a:ext cx="315764" cy="12641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20D6C5-764B-ED41-8247-E58DD3E9755C}"/>
              </a:ext>
            </a:extLst>
          </p:cNvPr>
          <p:cNvCxnSpPr>
            <a:cxnSpLocks/>
          </p:cNvCxnSpPr>
          <p:nvPr/>
        </p:nvCxnSpPr>
        <p:spPr>
          <a:xfrm flipH="1">
            <a:off x="7598185" y="1477057"/>
            <a:ext cx="388314" cy="195848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605B27E8-318B-C245-B3D8-18668E8EB3F2}"/>
              </a:ext>
            </a:extLst>
          </p:cNvPr>
          <p:cNvSpPr txBox="1"/>
          <p:nvPr/>
        </p:nvSpPr>
        <p:spPr>
          <a:xfrm>
            <a:off x="7255920" y="823901"/>
            <a:ext cx="1789404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dirty="0"/>
              <a:t>If Ann </a:t>
            </a:r>
            <a:r>
              <a:rPr lang="fi-FI" sz="1400" dirty="0" err="1"/>
              <a:t>chooses</a:t>
            </a:r>
            <a:r>
              <a:rPr lang="fi-FI" sz="1400" dirty="0"/>
              <a:t> </a:t>
            </a:r>
            <a:r>
              <a:rPr lang="fi-FI" sz="1400" dirty="0" err="1"/>
              <a:t>barley</a:t>
            </a:r>
            <a:r>
              <a:rPr lang="fi-FI" sz="1400" dirty="0"/>
              <a:t> </a:t>
            </a:r>
            <a:r>
              <a:rPr lang="fi-FI" sz="1400" dirty="0" err="1"/>
              <a:t>while</a:t>
            </a:r>
            <a:r>
              <a:rPr lang="fi-FI" sz="1400" dirty="0"/>
              <a:t> Bob </a:t>
            </a:r>
            <a:r>
              <a:rPr lang="fi-FI" sz="1400" dirty="0" err="1"/>
              <a:t>chooses</a:t>
            </a:r>
            <a:r>
              <a:rPr lang="fi-FI" sz="1400" dirty="0"/>
              <a:t> </a:t>
            </a:r>
            <a:r>
              <a:rPr lang="fi-FI" sz="1400" dirty="0" err="1"/>
              <a:t>hops</a:t>
            </a:r>
            <a:r>
              <a:rPr lang="fi-FI" sz="1400" dirty="0"/>
              <a:t>, </a:t>
            </a:r>
            <a:r>
              <a:rPr lang="fi-FI" sz="1400" dirty="0" err="1"/>
              <a:t>they</a:t>
            </a:r>
            <a:r>
              <a:rPr lang="fi-FI" sz="1400" dirty="0"/>
              <a:t> </a:t>
            </a:r>
            <a:r>
              <a:rPr lang="fi-FI" sz="1400" dirty="0" err="1"/>
              <a:t>both</a:t>
            </a:r>
            <a:r>
              <a:rPr lang="fi-FI" sz="1400" dirty="0"/>
              <a:t> </a:t>
            </a:r>
            <a:r>
              <a:rPr lang="fi-FI" sz="1400" dirty="0" err="1"/>
              <a:t>make</a:t>
            </a:r>
            <a:r>
              <a:rPr lang="fi-FI" sz="1400" dirty="0"/>
              <a:t> €20,000.</a:t>
            </a:r>
            <a:endParaRPr lang="fi-FI" sz="1400" b="1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751096B-7FA7-054B-ACBD-6111B8CAFE85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8150622" y="1685675"/>
            <a:ext cx="310855" cy="106622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28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4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of a </a:t>
            </a:r>
            <a:r>
              <a:rPr lang="fi-FI" dirty="0" err="1"/>
              <a:t>game</a:t>
            </a:r>
            <a:r>
              <a:rPr lang="fi-FI" dirty="0"/>
              <a:t>: </a:t>
            </a:r>
            <a:r>
              <a:rPr lang="fi-FI" dirty="0" err="1"/>
              <a:t>barley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hops</a:t>
            </a:r>
            <a:endParaRPr lang="fi-FI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1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 dirty="0"/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Barley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Hops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2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2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4</a:t>
            </a: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4</a:t>
            </a: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000"/>
              <a:t>3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r>
              <a:rPr lang="fi-FI" sz="200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Barley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chemeClr val="accent1"/>
                </a:solidFill>
              </a:rPr>
              <a:t>Hops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002" y="990206"/>
            <a:ext cx="3988079" cy="4291913"/>
          </a:xfrm>
        </p:spPr>
        <p:txBody>
          <a:bodyPr wrap="square"/>
          <a:lstStyle/>
          <a:p>
            <a:r>
              <a:rPr lang="en-US" dirty="0"/>
              <a:t>More precisely: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Players</a:t>
            </a:r>
            <a:r>
              <a:rPr lang="en-US" b="0" dirty="0"/>
              <a:t>: Ann, Bob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</a:t>
            </a:r>
            <a:r>
              <a:rPr lang="en-US" b="0" dirty="0"/>
              <a:t> of each player: </a:t>
            </a:r>
            <a:br>
              <a:rPr lang="en-US" b="0" dirty="0"/>
            </a:br>
            <a:r>
              <a:rPr lang="en-US" b="0" dirty="0"/>
              <a:t>barley, hops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</a:t>
            </a:r>
            <a:r>
              <a:rPr lang="en-US" b="0" dirty="0"/>
              <a:t>: simultaneous choice: neither knows what the other chose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Outcomes:</a:t>
            </a:r>
            <a:r>
              <a:rPr lang="en-US" b="0" dirty="0"/>
              <a:t> profile of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Payoffs</a:t>
            </a:r>
            <a:r>
              <a:rPr lang="en-US" b="0" dirty="0"/>
              <a:t>: preferences on outcomes (higher number indicates higher preference)</a:t>
            </a:r>
          </a:p>
          <a:p>
            <a:r>
              <a:rPr lang="en-US" dirty="0"/>
              <a:t>How would you play the game?</a:t>
            </a:r>
          </a:p>
        </p:txBody>
      </p:sp>
    </p:spTree>
    <p:extLst>
      <p:ext uri="{BB962C8B-B14F-4D97-AF65-F5344CB8AC3E}">
        <p14:creationId xmlns:p14="http://schemas.microsoft.com/office/powerpoint/2010/main" val="38227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How to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payoffs</a:t>
            </a:r>
            <a:r>
              <a:rPr lang="fi-FI" dirty="0"/>
              <a:t>: </a:t>
            </a:r>
            <a:r>
              <a:rPr lang="fi-FI" dirty="0" err="1"/>
              <a:t>steal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steal</a:t>
            </a:r>
            <a:endParaRPr lang="fi-FI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B44A1EBC-9DC0-4E4E-87B7-F46A14374D65}"/>
              </a:ext>
            </a:extLst>
          </p:cNvPr>
          <p:cNvSpPr/>
          <p:nvPr/>
        </p:nvSpPr>
        <p:spPr>
          <a:xfrm>
            <a:off x="5715000" y="24976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6869A160-8856-DA48-B27B-27159E1A5A9F}"/>
              </a:ext>
            </a:extLst>
          </p:cNvPr>
          <p:cNvSpPr/>
          <p:nvPr/>
        </p:nvSpPr>
        <p:spPr>
          <a:xfrm rot="10800000">
            <a:off x="5706527" y="24976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CDC162-BC83-5443-9866-8A0417747898}"/>
              </a:ext>
            </a:extLst>
          </p:cNvPr>
          <p:cNvSpPr/>
          <p:nvPr/>
        </p:nvSpPr>
        <p:spPr>
          <a:xfrm>
            <a:off x="5715000" y="1836849"/>
            <a:ext cx="3107261" cy="353602"/>
          </a:xfrm>
          <a:prstGeom prst="rect">
            <a:avLst/>
          </a:prstGeom>
          <a:solidFill>
            <a:schemeClr val="tx2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Bob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95956E-78F0-0044-9C7D-846589370F8E}"/>
              </a:ext>
            </a:extLst>
          </p:cNvPr>
          <p:cNvSpPr/>
          <p:nvPr/>
        </p:nvSpPr>
        <p:spPr>
          <a:xfrm>
            <a:off x="5715195" y="2213428"/>
            <a:ext cx="1540725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steal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F86648-CB3B-1C44-9135-7099BA409920}"/>
              </a:ext>
            </a:extLst>
          </p:cNvPr>
          <p:cNvSpPr/>
          <p:nvPr/>
        </p:nvSpPr>
        <p:spPr>
          <a:xfrm>
            <a:off x="7280124" y="2213428"/>
            <a:ext cx="1542137" cy="277414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>
                <a:solidFill>
                  <a:srgbClr val="005EB8"/>
                </a:solidFill>
              </a:rPr>
              <a:t>don’t</a:t>
            </a:r>
            <a:endParaRPr lang="fi-FI" dirty="0">
              <a:solidFill>
                <a:srgbClr val="005EB8"/>
              </a:solidFill>
            </a:endParaRPr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5F2440A-14E7-4B49-AE44-99DD8D55C8D5}"/>
              </a:ext>
            </a:extLst>
          </p:cNvPr>
          <p:cNvSpPr/>
          <p:nvPr/>
        </p:nvSpPr>
        <p:spPr>
          <a:xfrm>
            <a:off x="7281340" y="24976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DE1D155A-ED9E-AF4A-8107-410FEAF736BC}"/>
              </a:ext>
            </a:extLst>
          </p:cNvPr>
          <p:cNvSpPr/>
          <p:nvPr/>
        </p:nvSpPr>
        <p:spPr>
          <a:xfrm rot="10800000">
            <a:off x="7272867" y="24976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54101B5E-6BA6-8B44-9C80-6FB4EBDFA69C}"/>
              </a:ext>
            </a:extLst>
          </p:cNvPr>
          <p:cNvSpPr/>
          <p:nvPr/>
        </p:nvSpPr>
        <p:spPr>
          <a:xfrm>
            <a:off x="5714993" y="4047067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D95C780-4AE9-4642-94DD-72E94C6FD329}"/>
              </a:ext>
            </a:extLst>
          </p:cNvPr>
          <p:cNvSpPr/>
          <p:nvPr/>
        </p:nvSpPr>
        <p:spPr>
          <a:xfrm rot="10800000">
            <a:off x="5706520" y="4047063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3F33FCB3-C0D6-454D-9063-8266A479258E}"/>
              </a:ext>
            </a:extLst>
          </p:cNvPr>
          <p:cNvSpPr/>
          <p:nvPr/>
        </p:nvSpPr>
        <p:spPr>
          <a:xfrm>
            <a:off x="7281333" y="4047071"/>
            <a:ext cx="1557867" cy="1549400"/>
          </a:xfrm>
          <a:prstGeom prst="rtTriangl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2000" dirty="0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E0754DA9-65B3-3946-B17E-71B0FE01A6BC}"/>
              </a:ext>
            </a:extLst>
          </p:cNvPr>
          <p:cNvSpPr/>
          <p:nvPr/>
        </p:nvSpPr>
        <p:spPr>
          <a:xfrm rot="10800000">
            <a:off x="7272860" y="4047067"/>
            <a:ext cx="1557867" cy="1549400"/>
          </a:xfrm>
          <a:prstGeom prst="rtTriangl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endParaRPr lang="fi-FI" sz="2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9B6D17-4105-4A4C-8082-60AD8B9A8CB9}"/>
              </a:ext>
            </a:extLst>
          </p:cNvPr>
          <p:cNvSpPr/>
          <p:nvPr/>
        </p:nvSpPr>
        <p:spPr>
          <a:xfrm rot="16200000">
            <a:off x="3691956" y="3872985"/>
            <a:ext cx="3093356" cy="3536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1"/>
                </a:solidFill>
              </a:rPr>
              <a:t>Ann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F42DE6-42EE-8D4A-8D7D-BC16C47D54ED}"/>
              </a:ext>
            </a:extLst>
          </p:cNvPr>
          <p:cNvSpPr/>
          <p:nvPr/>
        </p:nvSpPr>
        <p:spPr>
          <a:xfrm rot="16200000">
            <a:off x="4798645" y="3133553"/>
            <a:ext cx="1540725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steal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A8B72BA-E881-DE4E-A191-8B048864DDCB}"/>
              </a:ext>
            </a:extLst>
          </p:cNvPr>
          <p:cNvSpPr/>
          <p:nvPr/>
        </p:nvSpPr>
        <p:spPr>
          <a:xfrm rot="16200000">
            <a:off x="4797080" y="4687995"/>
            <a:ext cx="1539523" cy="2774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accent1"/>
                </a:solidFill>
              </a:rPr>
              <a:t> </a:t>
            </a:r>
            <a:r>
              <a:rPr lang="fi-FI" dirty="0" err="1">
                <a:solidFill>
                  <a:schemeClr val="accent1"/>
                </a:solidFill>
              </a:rPr>
              <a:t>don’t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3AF8BFF7-0266-8A4D-8236-6585575CE5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</p:spPr>
        <p:txBody>
          <a:bodyPr wrap="square"/>
          <a:lstStyle/>
          <a:p>
            <a:r>
              <a:rPr lang="en-US" dirty="0"/>
              <a:t>In this game: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Players</a:t>
            </a:r>
            <a:r>
              <a:rPr lang="en-US" b="0" dirty="0"/>
              <a:t>: Ann, Bob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Strategy</a:t>
            </a:r>
            <a:r>
              <a:rPr lang="en-US" b="0" dirty="0"/>
              <a:t> of each player: </a:t>
            </a:r>
            <a:br>
              <a:rPr lang="en-US" b="0" dirty="0"/>
            </a:br>
            <a:r>
              <a:rPr lang="en-US" b="0" dirty="0"/>
              <a:t>steal €5 from the other player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Information</a:t>
            </a:r>
            <a:r>
              <a:rPr lang="en-US" b="0" dirty="0"/>
              <a:t>: simultaneous choice: neither knows what the other chose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Outcomes:</a:t>
            </a:r>
            <a:r>
              <a:rPr lang="en-US" b="0" dirty="0"/>
              <a:t> profile of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Payoffs</a:t>
            </a:r>
            <a:r>
              <a:rPr lang="en-US" b="0" dirty="0"/>
              <a:t>: what should we write in the matrix</a:t>
            </a:r>
          </a:p>
        </p:txBody>
      </p:sp>
    </p:spTree>
    <p:extLst>
      <p:ext uri="{BB962C8B-B14F-4D97-AF65-F5344CB8AC3E}">
        <p14:creationId xmlns:p14="http://schemas.microsoft.com/office/powerpoint/2010/main" val="38717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2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3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4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6.xml><?xml version="1.0" encoding="utf-8"?>
<a:theme xmlns:a="http://schemas.openxmlformats.org/drawingml/2006/main" name="8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7.xml><?xml version="1.0" encoding="utf-8"?>
<a:theme xmlns:a="http://schemas.openxmlformats.org/drawingml/2006/main" name="9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8.xml><?xml version="1.0" encoding="utf-8"?>
<a:theme xmlns:a="http://schemas.openxmlformats.org/drawingml/2006/main" name="10_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9.xml><?xml version="1.0" encoding="utf-8"?>
<a:theme xmlns:a="http://schemas.openxmlformats.org/drawingml/2006/main" name="14_Aalto_BIZ_12103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78BE2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Aalto_BIZ_EN_2013.pptx</Template>
  <TotalTime>28878</TotalTime>
  <Words>2343</Words>
  <Application>Microsoft Macintosh PowerPoint</Application>
  <PresentationFormat>On-screen Show (4:3)</PresentationFormat>
  <Paragraphs>354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Arial</vt:lpstr>
      <vt:lpstr>Calibri</vt:lpstr>
      <vt:lpstr>Courier New</vt:lpstr>
      <vt:lpstr>Georgia</vt:lpstr>
      <vt:lpstr>Lucida Grande</vt:lpstr>
      <vt:lpstr>Wingdings</vt:lpstr>
      <vt:lpstr>Aalto_BIZ_121031</vt:lpstr>
      <vt:lpstr>1_Aalto_BIZ_121031</vt:lpstr>
      <vt:lpstr>2_Aalto_BIZ_121031</vt:lpstr>
      <vt:lpstr>3_Aalto_BIZ_121031</vt:lpstr>
      <vt:lpstr>4_Aalto_BIZ_121031</vt:lpstr>
      <vt:lpstr>8_Aalto_BIZ_121031</vt:lpstr>
      <vt:lpstr>9_Aalto_BIZ_121031</vt:lpstr>
      <vt:lpstr>10_Aalto_BIZ_121031</vt:lpstr>
      <vt:lpstr>14_Aalto_BIZ_121031</vt:lpstr>
      <vt:lpstr>Lecture 4: Social interactions and elements of game theory </vt:lpstr>
      <vt:lpstr>This lecture: interdependent choice</vt:lpstr>
      <vt:lpstr>Basic method: game theory</vt:lpstr>
      <vt:lpstr>Main lessons</vt:lpstr>
      <vt:lpstr>Elements of Game Theory</vt:lpstr>
      <vt:lpstr>Interactions, strategies and games</vt:lpstr>
      <vt:lpstr>Example of a game: barley or hops</vt:lpstr>
      <vt:lpstr>Example of a game: barley or hops</vt:lpstr>
      <vt:lpstr>How to think about the payoffs: steal or don’t steal</vt:lpstr>
      <vt:lpstr>How to think about payoffs: steal or don’t</vt:lpstr>
      <vt:lpstr>Monetary preferences in the game</vt:lpstr>
      <vt:lpstr>Subjective preferences in the game</vt:lpstr>
      <vt:lpstr>How to think about payoffs</vt:lpstr>
      <vt:lpstr>Back to barley or hops: monetary payoffs coincide with subjective payoffs</vt:lpstr>
      <vt:lpstr>Best response and a dominant strategy</vt:lpstr>
      <vt:lpstr>Nash equilibrium</vt:lpstr>
      <vt:lpstr>Coordination games: no dominant strategies and two Nash equilibria</vt:lpstr>
      <vt:lpstr>Coordination games: no dominant strategies and two Nash equilibria</vt:lpstr>
      <vt:lpstr>Barley and hops as a coordination game</vt:lpstr>
      <vt:lpstr>Climate control: an example of a social dilemma</vt:lpstr>
      <vt:lpstr>Penalty kicks: game with no Nash equilibria</vt:lpstr>
      <vt:lpstr>How far can we take this?</vt:lpstr>
      <vt:lpstr>Summary</vt:lpstr>
      <vt:lpstr>Next lecture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Valinta työn ja vapaa-ajan välillä</dc:title>
  <dc:subject/>
  <dc:creator>Matti</dc:creator>
  <cp:keywords/>
  <dc:description/>
  <cp:lastModifiedBy>Välimäki Juuso</cp:lastModifiedBy>
  <cp:revision>1311</cp:revision>
  <dcterms:created xsi:type="dcterms:W3CDTF">2018-05-03T06:23:53Z</dcterms:created>
  <dcterms:modified xsi:type="dcterms:W3CDTF">2021-09-20T08:03:57Z</dcterms:modified>
  <cp:category/>
</cp:coreProperties>
</file>