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34"/>
  </p:notesMasterIdLst>
  <p:sldIdLst>
    <p:sldId id="433" r:id="rId10"/>
    <p:sldId id="305" r:id="rId11"/>
    <p:sldId id="395" r:id="rId12"/>
    <p:sldId id="370" r:id="rId13"/>
    <p:sldId id="436" r:id="rId14"/>
    <p:sldId id="448" r:id="rId15"/>
    <p:sldId id="449" r:id="rId16"/>
    <p:sldId id="445" r:id="rId17"/>
    <p:sldId id="450" r:id="rId18"/>
    <p:sldId id="447" r:id="rId19"/>
    <p:sldId id="451" r:id="rId20"/>
    <p:sldId id="452" r:id="rId21"/>
    <p:sldId id="406" r:id="rId22"/>
    <p:sldId id="453" r:id="rId23"/>
    <p:sldId id="407" r:id="rId24"/>
    <p:sldId id="457" r:id="rId25"/>
    <p:sldId id="454" r:id="rId26"/>
    <p:sldId id="414" r:id="rId27"/>
    <p:sldId id="455" r:id="rId28"/>
    <p:sldId id="420" r:id="rId29"/>
    <p:sldId id="415" r:id="rId30"/>
    <p:sldId id="416" r:id="rId31"/>
    <p:sldId id="418" r:id="rId32"/>
    <p:sldId id="41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27/09/2021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76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07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55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ZZJXw4MTA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 err="1"/>
              <a:t>September</a:t>
            </a:r>
            <a:r>
              <a:rPr lang="fi-FI" dirty="0"/>
              <a:t> 29, 2021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5: </a:t>
            </a:r>
            <a:r>
              <a:rPr lang="fi-FI" sz="3600" dirty="0" err="1"/>
              <a:t>Social</a:t>
            </a:r>
            <a:r>
              <a:rPr lang="fi-FI" sz="3600" dirty="0"/>
              <a:t> </a:t>
            </a:r>
            <a:r>
              <a:rPr lang="fi-FI" sz="3600" dirty="0" err="1"/>
              <a:t>interactions</a:t>
            </a:r>
            <a:r>
              <a:rPr lang="fi-FI" sz="3600" dirty="0"/>
              <a:t> and </a:t>
            </a:r>
            <a:r>
              <a:rPr lang="fi-FI" sz="3600" dirty="0" err="1"/>
              <a:t>elements</a:t>
            </a:r>
            <a:r>
              <a:rPr lang="fi-FI" sz="3600" dirty="0"/>
              <a:t> of </a:t>
            </a:r>
            <a:r>
              <a:rPr lang="fi-FI" sz="3600" dirty="0" err="1"/>
              <a:t>game</a:t>
            </a:r>
            <a:r>
              <a:rPr lang="fi-FI" sz="3600" dirty="0"/>
              <a:t> </a:t>
            </a:r>
            <a:r>
              <a:rPr lang="fi-FI" sz="3600" dirty="0" err="1"/>
              <a:t>theory</a:t>
            </a:r>
            <a:r>
              <a:rPr lang="fi-FI" sz="3600" dirty="0"/>
              <a:t> </a:t>
            </a:r>
            <a:r>
              <a:rPr lang="fi-FI" sz="3600" dirty="0" err="1"/>
              <a:t>continued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40404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escape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959570"/>
            <a:ext cx="8085599" cy="4938859"/>
          </a:xfrm>
        </p:spPr>
        <p:txBody>
          <a:bodyPr/>
          <a:lstStyle/>
          <a:p>
            <a:r>
              <a:rPr lang="en-US" dirty="0"/>
              <a:t>The only way is by changing the payoffs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Ways of doing this: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Legislation: use outside enforcement capacity to punish (e.g. by jail sentences) for undesirable behavior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This changes the payoffs directly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Fiscal means: taxes for bad and subsidies for good behavior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Educational campaigns to raise consciousness of the harm imposed on others (manipulating subjective payoffs?)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Voluntary participation in binding contracts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Montreal protocol (1987) to save the ozone layer (phasing out CFC’s and NCFC’s). All countries signed. What explains the success?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 Acid rain: US (and European) cap and trade programs hugely successful. What explains this success?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Why is it so hard to get similar success with CO2 control?</a:t>
            </a:r>
          </a:p>
        </p:txBody>
      </p:sp>
    </p:spTree>
    <p:extLst>
      <p:ext uri="{BB962C8B-B14F-4D97-AF65-F5344CB8AC3E}">
        <p14:creationId xmlns:p14="http://schemas.microsoft.com/office/powerpoint/2010/main" val="370984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40404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escape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2" y="888008"/>
            <a:ext cx="8085599" cy="4938859"/>
          </a:xfrm>
        </p:spPr>
        <p:txBody>
          <a:bodyPr/>
          <a:lstStyle/>
          <a:p>
            <a:pPr marL="25200" lvl="1" indent="0">
              <a:buNone/>
            </a:pPr>
            <a:r>
              <a:rPr lang="en-US" sz="2200" b="1" dirty="0"/>
              <a:t>Responses without external enforcement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/>
              <a:t>Responses using timing:</a:t>
            </a:r>
            <a:endParaRPr lang="en-US" sz="1800" i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Reciprocity: since most of social interactions take place over time, rewarding for good behavior and punishing for bad in future periods may work: e.g. firms may charge high prices if undercutting leads to price wars in the future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This response requires a future to give incentives for current behavior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/>
              <a:t>Linking together different decisions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Social norms: the traditional way of dealing with stealing, adultery etc. Bad behavior leads to exclusion from the group of players or other punishment in other interactions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Even if punishment is unpleasant (…this hurts me more than it hurts you but…), the social norm must insist that the  group members carry out the punishment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Forgiveness may be good, but too much of it takes away the effect of the social norm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0" dirty="0"/>
              <a:t>Subjective payoffs may be such that social dilemmas in terms of the material payoffs are actually not social dilemmas (altruism and other regarding preferences)</a:t>
            </a:r>
          </a:p>
        </p:txBody>
      </p:sp>
    </p:spTree>
    <p:extLst>
      <p:ext uri="{BB962C8B-B14F-4D97-AF65-F5344CB8AC3E}">
        <p14:creationId xmlns:p14="http://schemas.microsoft.com/office/powerpoint/2010/main" val="157336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Measuring</a:t>
            </a:r>
            <a:r>
              <a:rPr lang="fi-FI" sz="4800" dirty="0"/>
              <a:t> </a:t>
            </a:r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preferences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33739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1" y="943583"/>
            <a:ext cx="8085599" cy="4468897"/>
          </a:xfrm>
        </p:spPr>
        <p:txBody>
          <a:bodyPr/>
          <a:lstStyle/>
          <a:p>
            <a:r>
              <a:rPr lang="en-US" dirty="0"/>
              <a:t>Questionnaires</a:t>
            </a:r>
          </a:p>
          <a:p>
            <a:pPr marL="694800" lvl="1" indent="-457200"/>
            <a:r>
              <a:rPr lang="en-US" dirty="0"/>
              <a:t>ask directly how individuals value various alternatives</a:t>
            </a:r>
          </a:p>
          <a:p>
            <a:pPr marL="694800" lvl="1" indent="-457200"/>
            <a:r>
              <a:rPr lang="en-US" dirty="0"/>
              <a:t>how can you make sure that they respond truthfully</a:t>
            </a:r>
          </a:p>
          <a:p>
            <a:pPr marL="918000" lvl="2" indent="-457200"/>
            <a:r>
              <a:rPr lang="en-US" dirty="0"/>
              <a:t>e.g. Becker-De Groot-</a:t>
            </a:r>
            <a:r>
              <a:rPr lang="en-US" dirty="0" err="1"/>
              <a:t>Marschak</a:t>
            </a:r>
            <a:r>
              <a:rPr lang="en-US" dirty="0"/>
              <a:t> (BDM) method does this nicely</a:t>
            </a:r>
          </a:p>
          <a:p>
            <a:pPr marL="918000" lvl="2" indent="-457200"/>
            <a:r>
              <a:rPr lang="en-US" dirty="0"/>
              <a:t>Here is an example from development economics: how valuable is a portable water purifier for a potential recipient? Put € X in an envelope and ask what is the value Y of the purifier to the family. After answering, one randomly selected family gets to open the envelope and gets € X if X&gt;Y and gets the purifier if Y&gt;X. Now you want to tell the truth!</a:t>
            </a:r>
          </a:p>
          <a:p>
            <a:pPr marL="694800" lvl="1" indent="-457200"/>
            <a:r>
              <a:rPr lang="en-US" dirty="0"/>
              <a:t>the answers may depend on how the question is framed</a:t>
            </a:r>
          </a:p>
          <a:p>
            <a:pPr marL="918000" lvl="2" indent="-457200"/>
            <a:r>
              <a:rPr lang="en-US" dirty="0"/>
              <a:t>an amusing example: </a:t>
            </a:r>
            <a:r>
              <a:rPr lang="en-US" dirty="0">
                <a:hlinkClick r:id="rId2"/>
              </a:rPr>
              <a:t>https://www.youtube.com/watch?v=G0ZZJXw4MTA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1" y="943583"/>
            <a:ext cx="8085599" cy="4468897"/>
          </a:xfrm>
        </p:spPr>
        <p:txBody>
          <a:bodyPr/>
          <a:lstStyle/>
          <a:p>
            <a:r>
              <a:rPr lang="en-US" dirty="0"/>
              <a:t>Observing actual choices</a:t>
            </a:r>
          </a:p>
          <a:p>
            <a:pPr marL="694800" lvl="1" indent="-457200"/>
            <a:r>
              <a:rPr lang="en-US" dirty="0"/>
              <a:t>economists often insist on revealed preferences</a:t>
            </a:r>
          </a:p>
          <a:p>
            <a:pPr marL="918000" lvl="2" indent="-457200"/>
            <a:r>
              <a:rPr lang="en-US" dirty="0"/>
              <a:t>t</a:t>
            </a:r>
            <a:r>
              <a:rPr lang="en-US" i="1" dirty="0"/>
              <a:t>he only information that the economist has consists of the observed choices -&gt; the preferences must be consistent with these choices (-&gt; we can test the consistency or coherence of choices in observational data)</a:t>
            </a:r>
          </a:p>
          <a:p>
            <a:pPr marL="694800" lvl="1" indent="-457200"/>
            <a:r>
              <a:rPr lang="en-US" dirty="0"/>
              <a:t>very hard to tell preferences from other factors</a:t>
            </a:r>
          </a:p>
          <a:p>
            <a:pPr marL="918000" lvl="2" indent="-457200"/>
            <a:r>
              <a:rPr lang="en-US" dirty="0"/>
              <a:t> e.g. did Ann choose an apple over an orange because she likes them more or because apples were less expensive</a:t>
            </a:r>
          </a:p>
          <a:p>
            <a:pPr marL="918000" lvl="2" indent="-457200"/>
            <a:r>
              <a:rPr lang="en-US" dirty="0"/>
              <a:t> unless we have full information about all the factors affecting the decisions (prices in this example) we will not be able to find out the preferences in observational data</a:t>
            </a:r>
          </a:p>
          <a:p>
            <a:pPr marL="694800" lvl="1" indent="-457200"/>
            <a:r>
              <a:rPr lang="en-US" dirty="0"/>
              <a:t> the obvious advantage is that with this method, the economist observes real decisions with economic consequences</a:t>
            </a:r>
          </a:p>
          <a:p>
            <a:pPr marL="6948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8626"/>
            <a:ext cx="8085599" cy="679315"/>
          </a:xfrm>
        </p:spPr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554476"/>
            <a:ext cx="8085599" cy="5301574"/>
          </a:xfrm>
        </p:spPr>
        <p:txBody>
          <a:bodyPr/>
          <a:lstStyle/>
          <a:p>
            <a:r>
              <a:rPr lang="en-US" dirty="0"/>
              <a:t>Laboratory experiments</a:t>
            </a:r>
          </a:p>
          <a:p>
            <a:pPr marL="694800" lvl="1" indent="-457200"/>
            <a:r>
              <a:rPr lang="en-US" dirty="0"/>
              <a:t>subjects recruited for an experimental session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college students participate in a game or in a task in a laboratory (often a collection of isolated computer terminals)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M-Turk and other online platforms for incentivized tasks and games</a:t>
            </a:r>
          </a:p>
          <a:p>
            <a:pPr marL="580500" lvl="1" indent="-342900"/>
            <a:r>
              <a:rPr lang="en-US" dirty="0"/>
              <a:t>choices, outcomes, payoffs and all other factors in the game are under the experimenter’s control -&gt; the design (often called the treatment) can be manipulated along many dimensions</a:t>
            </a:r>
          </a:p>
          <a:p>
            <a:pPr marL="580500" lvl="1" indent="-342900"/>
            <a:r>
              <a:rPr lang="en-US" dirty="0"/>
              <a:t>the experiment may be reproduced in the same form for different subjects, different populations etc. -&gt; makes possible to test the sensitivity of behavior to different populations</a:t>
            </a:r>
          </a:p>
          <a:p>
            <a:pPr marL="580500" lvl="1" indent="-342900"/>
            <a:r>
              <a:rPr lang="en-US" dirty="0"/>
              <a:t>strange context -&gt; what does behavior in an experimental setting imply about behavior in the real world? -&gt; external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422078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8626"/>
            <a:ext cx="8085599" cy="679315"/>
          </a:xfrm>
        </p:spPr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554476"/>
            <a:ext cx="8085599" cy="5301574"/>
          </a:xfrm>
        </p:spPr>
        <p:txBody>
          <a:bodyPr/>
          <a:lstStyle/>
          <a:p>
            <a:r>
              <a:rPr lang="en-US" dirty="0"/>
              <a:t>Field Experiments</a:t>
            </a:r>
          </a:p>
          <a:p>
            <a:pPr marL="694800" lvl="1" indent="-457200"/>
            <a:r>
              <a:rPr lang="en-US" dirty="0"/>
              <a:t>Different types of field experiments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Artefactual field experiments: Lab experiment with a different population of players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Use a public goods experiment to predict non-experimental outcomes (examples of this: increased giving correlates in some studies with higher wages in public sector and with less pressure in the working place in another)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Framed field experiments: tasks or games that correspond to the actual activities of the players but are performed in controlled and observed settings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Trading decisions by professional traders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Financial decisions by finance professionals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Auctions for professionals organizing procurement or bidding in procurement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Natural experiments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Subjects not aware that they are participating in an experiment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Examples: experiments to infer price responses from consumers, effect of nudges in taxation etc., natural experiments on hiring (imaginary CV’s with experimentally chosen names that indicate sex, ethnicity, etc.)</a:t>
            </a:r>
          </a:p>
        </p:txBody>
      </p:sp>
    </p:spTree>
    <p:extLst>
      <p:ext uri="{BB962C8B-B14F-4D97-AF65-F5344CB8AC3E}">
        <p14:creationId xmlns:p14="http://schemas.microsoft.com/office/powerpoint/2010/main" val="185669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129956"/>
            <a:ext cx="8085599" cy="11957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simplest</a:t>
            </a:r>
            <a:r>
              <a:rPr lang="fi-FI" dirty="0"/>
              <a:t> </a:t>
            </a:r>
            <a:r>
              <a:rPr lang="fi-FI" dirty="0" err="1"/>
              <a:t>laboratory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dictator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399" y="995013"/>
            <a:ext cx="8085599" cy="4802672"/>
          </a:xfrm>
        </p:spPr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a single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endParaRPr lang="fi-FI" dirty="0"/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  <a:p>
            <a:pPr marL="580500" lvl="1" indent="-342900"/>
            <a:r>
              <a:rPr lang="fi-FI" dirty="0"/>
              <a:t>One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€10 and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divide</a:t>
            </a:r>
            <a:r>
              <a:rPr lang="fi-FI" dirty="0"/>
              <a:t> it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: € X for </a:t>
            </a:r>
            <a:r>
              <a:rPr lang="fi-FI" dirty="0" err="1"/>
              <a:t>herself</a:t>
            </a:r>
            <a:r>
              <a:rPr lang="fi-FI" dirty="0"/>
              <a:t> and € (10-X)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player</a:t>
            </a:r>
            <a:endParaRPr lang="fi-FI" dirty="0"/>
          </a:p>
          <a:p>
            <a:pPr marL="580500" lvl="1" indent="-342900"/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awarded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sums</a:t>
            </a:r>
            <a:r>
              <a:rPr lang="fi-FI" dirty="0"/>
              <a:t> as </a:t>
            </a:r>
            <a:r>
              <a:rPr lang="fi-FI" dirty="0" err="1"/>
              <a:t>decided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endParaRPr lang="fi-FI" dirty="0"/>
          </a:p>
          <a:p>
            <a:pPr marL="580500" lvl="1" indent="-342900"/>
            <a:r>
              <a:rPr lang="fi-FI" dirty="0" err="1"/>
              <a:t>Material</a:t>
            </a:r>
            <a:r>
              <a:rPr lang="fi-FI" dirty="0"/>
              <a:t> (</a:t>
            </a:r>
            <a:r>
              <a:rPr lang="fi-FI" dirty="0" err="1"/>
              <a:t>monetrary</a:t>
            </a:r>
            <a:r>
              <a:rPr lang="fi-FI" dirty="0"/>
              <a:t> </a:t>
            </a:r>
            <a:r>
              <a:rPr lang="fi-FI" dirty="0" err="1"/>
              <a:t>payoffs</a:t>
            </a:r>
            <a:r>
              <a:rPr lang="fi-FI" dirty="0"/>
              <a:t>) </a:t>
            </a:r>
            <a:r>
              <a:rPr lang="fi-FI" dirty="0" err="1"/>
              <a:t>are</a:t>
            </a:r>
            <a:r>
              <a:rPr lang="fi-FI" dirty="0"/>
              <a:t> just € X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r>
              <a:rPr lang="fi-FI" dirty="0"/>
              <a:t> and € (10-X)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player</a:t>
            </a:r>
            <a:endParaRPr lang="fi-FI" dirty="0"/>
          </a:p>
          <a:p>
            <a:pPr marL="580500" lvl="1" indent="-342900"/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 </a:t>
            </a:r>
            <a:r>
              <a:rPr lang="fi-FI" dirty="0" err="1"/>
              <a:t>maximization</a:t>
            </a:r>
            <a:r>
              <a:rPr lang="fi-FI" dirty="0"/>
              <a:t>: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for </a:t>
            </a:r>
            <a:r>
              <a:rPr lang="fi-FI" dirty="0" err="1"/>
              <a:t>herself</a:t>
            </a:r>
            <a:endParaRPr lang="fi-FI" dirty="0"/>
          </a:p>
          <a:p>
            <a:pPr marL="580500" lvl="1" indent="-342900"/>
            <a:r>
              <a:rPr lang="fi-FI" dirty="0"/>
              <a:t>In </a:t>
            </a:r>
            <a:r>
              <a:rPr lang="fi-FI" dirty="0" err="1"/>
              <a:t>lab</a:t>
            </a:r>
            <a:r>
              <a:rPr lang="fi-FI" dirty="0"/>
              <a:t>, </a:t>
            </a:r>
            <a:r>
              <a:rPr lang="fi-FI" dirty="0" err="1"/>
              <a:t>often</a:t>
            </a:r>
            <a:r>
              <a:rPr lang="fi-FI" dirty="0"/>
              <a:t> €6 </a:t>
            </a:r>
            <a:r>
              <a:rPr lang="fi-FI" dirty="0" err="1"/>
              <a:t>or</a:t>
            </a:r>
            <a:r>
              <a:rPr lang="fi-FI" dirty="0"/>
              <a:t> €7 is </a:t>
            </a:r>
            <a:r>
              <a:rPr lang="fi-FI" dirty="0" err="1"/>
              <a:t>kept</a:t>
            </a:r>
            <a:r>
              <a:rPr lang="fi-FI" dirty="0"/>
              <a:t>: </a:t>
            </a:r>
            <a:r>
              <a:rPr lang="fi-FI" dirty="0" err="1"/>
              <a:t>therefore</a:t>
            </a:r>
            <a:r>
              <a:rPr lang="fi-FI" dirty="0"/>
              <a:t> </a:t>
            </a:r>
            <a:r>
              <a:rPr lang="fi-FI" dirty="0" err="1"/>
              <a:t>altruism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external</a:t>
            </a:r>
            <a:r>
              <a:rPr lang="fi-FI" dirty="0"/>
              <a:t> </a:t>
            </a:r>
            <a:r>
              <a:rPr lang="fi-FI" dirty="0" err="1"/>
              <a:t>validity</a:t>
            </a:r>
            <a:r>
              <a:rPr lang="fi-FI" dirty="0"/>
              <a:t>: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outside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lab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013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04-11.jpg"/>
          <p:cNvPicPr>
            <a:picLocks noChangeAspect="1"/>
          </p:cNvPicPr>
          <p:nvPr/>
        </p:nvPicPr>
        <p:blipFill>
          <a:blip r:embed="rId2"/>
          <a:srcRect l="12257" r="10480" b="818"/>
          <a:stretch>
            <a:fillRect/>
          </a:stretch>
        </p:blipFill>
        <p:spPr>
          <a:xfrm>
            <a:off x="3648947" y="1716592"/>
            <a:ext cx="5526740" cy="399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73868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298303"/>
            <a:ext cx="3988079" cy="3831557"/>
          </a:xfrm>
        </p:spPr>
        <p:txBody>
          <a:bodyPr/>
          <a:lstStyle/>
          <a:p>
            <a:r>
              <a:rPr lang="en-US" dirty="0"/>
              <a:t>Sequential decisions</a:t>
            </a:r>
          </a:p>
          <a:p>
            <a:pPr marL="580500" lvl="1" indent="-342900"/>
            <a:r>
              <a:rPr lang="en-US" dirty="0"/>
              <a:t>Player 1 proposes a division of 100 €</a:t>
            </a:r>
          </a:p>
          <a:p>
            <a:pPr marL="580500" lvl="1" indent="-342900"/>
            <a:r>
              <a:rPr lang="en-US" dirty="0"/>
              <a:t>Player 2 accepts or rejects (if rejected neither player gets anything)</a:t>
            </a:r>
            <a:endParaRPr lang="en-US" sz="1800" dirty="0"/>
          </a:p>
          <a:p>
            <a:pPr marL="580500" lvl="1" indent="-342900"/>
            <a:r>
              <a:rPr lang="en-US" dirty="0"/>
              <a:t>What would you propose, what would you accept?</a:t>
            </a:r>
          </a:p>
          <a:p>
            <a:pPr marL="580500" lvl="1" indent="-342900"/>
            <a:r>
              <a:rPr lang="en-US" dirty="0"/>
              <a:t>This calls for new type of analysis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398" y="159139"/>
            <a:ext cx="8085599" cy="648257"/>
          </a:xfrm>
        </p:spPr>
        <p:txBody>
          <a:bodyPr/>
          <a:lstStyle/>
          <a:p>
            <a:r>
              <a:rPr lang="fi-FI" dirty="0" err="1"/>
              <a:t>Backward</a:t>
            </a:r>
            <a:r>
              <a:rPr lang="fi-FI" dirty="0"/>
              <a:t> </a:t>
            </a:r>
            <a:r>
              <a:rPr lang="fi-FI" dirty="0" err="1"/>
              <a:t>induction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399" y="632298"/>
            <a:ext cx="8085599" cy="5165387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propose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Even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payoffs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proposal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To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sense</a:t>
            </a:r>
            <a:r>
              <a:rPr lang="fi-FI" dirty="0"/>
              <a:t> of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accepted</a:t>
            </a:r>
            <a:r>
              <a:rPr lang="fi-FI" dirty="0"/>
              <a:t>, </a:t>
            </a:r>
            <a:r>
              <a:rPr lang="fi-FI" dirty="0" err="1"/>
              <a:t>put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shoes</a:t>
            </a:r>
            <a:r>
              <a:rPr lang="fi-FI" dirty="0"/>
              <a:t> of Player 2.</a:t>
            </a:r>
          </a:p>
          <a:p>
            <a:pPr marL="7200" lvl="1" indent="0">
              <a:buNone/>
            </a:pPr>
            <a:r>
              <a:rPr lang="fi-FI" b="1" dirty="0" err="1">
                <a:latin typeface="+mj-lt"/>
              </a:rPr>
              <a:t>Backward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induction</a:t>
            </a:r>
            <a:r>
              <a:rPr lang="fi-FI" dirty="0">
                <a:latin typeface="+mj-lt"/>
              </a:rPr>
              <a:t> is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process</a:t>
            </a:r>
            <a:r>
              <a:rPr lang="fi-FI" dirty="0">
                <a:latin typeface="+mj-lt"/>
              </a:rPr>
              <a:t> of </a:t>
            </a:r>
            <a:r>
              <a:rPr lang="fi-FI" dirty="0" err="1">
                <a:latin typeface="+mj-lt"/>
              </a:rPr>
              <a:t>solving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game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from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its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end</a:t>
            </a:r>
            <a:endParaRPr lang="fi-FI" dirty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game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ends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Player 2’s </a:t>
            </a:r>
            <a:r>
              <a:rPr lang="fi-FI" dirty="0" err="1">
                <a:latin typeface="Georgia" panose="02040502050405020303" pitchFamily="18" charset="0"/>
              </a:rPr>
              <a:t>decision</a:t>
            </a:r>
            <a:r>
              <a:rPr lang="fi-FI" dirty="0">
                <a:latin typeface="Georgia" panose="02040502050405020303" pitchFamily="18" charset="0"/>
              </a:rPr>
              <a:t>: Player 1’s </a:t>
            </a:r>
            <a:r>
              <a:rPr lang="fi-FI" dirty="0" err="1">
                <a:latin typeface="Georgia" panose="02040502050405020303" pitchFamily="18" charset="0"/>
              </a:rPr>
              <a:t>decisions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are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all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know</a:t>
            </a:r>
            <a:r>
              <a:rPr lang="fi-FI" dirty="0">
                <a:latin typeface="Georgia" panose="02040502050405020303" pitchFamily="18" charset="0"/>
              </a:rPr>
              <a:t> at </a:t>
            </a:r>
            <a:r>
              <a:rPr lang="fi-FI" dirty="0" err="1">
                <a:latin typeface="Georgia" panose="02040502050405020303" pitchFamily="18" charset="0"/>
              </a:rPr>
              <a:t>this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point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Therefore</a:t>
            </a:r>
            <a:r>
              <a:rPr lang="fi-FI" dirty="0">
                <a:latin typeface="Georgia" panose="02040502050405020303" pitchFamily="18" charset="0"/>
              </a:rPr>
              <a:t> Player 2 </a:t>
            </a:r>
            <a:r>
              <a:rPr lang="fi-FI" dirty="0" err="1">
                <a:latin typeface="Georgia" panose="02040502050405020303" pitchFamily="18" charset="0"/>
              </a:rPr>
              <a:t>accepts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if</a:t>
            </a:r>
            <a:r>
              <a:rPr lang="fi-FI" dirty="0">
                <a:latin typeface="Georgia" panose="02040502050405020303" pitchFamily="18" charset="0"/>
              </a:rPr>
              <a:t> it is </a:t>
            </a: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most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preferred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choice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payoffs</a:t>
            </a:r>
            <a:r>
              <a:rPr lang="fi-FI" dirty="0">
                <a:latin typeface="Georgia" panose="02040502050405020303" pitchFamily="18" charset="0"/>
              </a:rPr>
              <a:t>, </a:t>
            </a:r>
            <a:r>
              <a:rPr lang="fi-FI" dirty="0" err="1">
                <a:latin typeface="Georgia" panose="02040502050405020303" pitchFamily="18" charset="0"/>
              </a:rPr>
              <a:t>she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should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accept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all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positive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offers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But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then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payoffs</a:t>
            </a:r>
            <a:r>
              <a:rPr lang="fi-FI" dirty="0">
                <a:latin typeface="Georgia" panose="02040502050405020303" pitchFamily="18" charset="0"/>
              </a:rPr>
              <a:t>, Player 1 </a:t>
            </a:r>
            <a:r>
              <a:rPr lang="fi-FI" dirty="0" err="1">
                <a:latin typeface="Georgia" panose="02040502050405020303" pitchFamily="18" charset="0"/>
              </a:rPr>
              <a:t>should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propose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split</a:t>
            </a:r>
            <a:r>
              <a:rPr lang="fi-FI" dirty="0">
                <a:latin typeface="Georgia" panose="02040502050405020303" pitchFamily="18" charset="0"/>
              </a:rPr>
              <a:t> (99 €, 1 €).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Do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really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expect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this</a:t>
            </a:r>
            <a:r>
              <a:rPr lang="fi-FI" dirty="0">
                <a:latin typeface="Georgia" panose="02040502050405020303" pitchFamily="18" charset="0"/>
              </a:rPr>
              <a:t>?</a:t>
            </a:r>
          </a:p>
          <a:p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payoffs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accept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money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preferences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outrageously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(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is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outrageous</a:t>
            </a:r>
            <a:r>
              <a:rPr lang="fi-FI" dirty="0"/>
              <a:t> </a:t>
            </a:r>
            <a:r>
              <a:rPr lang="fi-FI" dirty="0" err="1"/>
              <a:t>varies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plays</a:t>
            </a:r>
            <a:r>
              <a:rPr lang="fi-FI" dirty="0"/>
              <a:t> out: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1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118353"/>
            <a:ext cx="8085599" cy="1195798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Interactions</a:t>
            </a:r>
            <a:r>
              <a:rPr lang="fi-FI" dirty="0"/>
              <a:t> and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605907"/>
            <a:ext cx="8085599" cy="51625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lecture: elements of games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Simultaneous choice of strategies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Outcomes and preferences (payoffs resulting from them)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Dominant strategy equilibria and Nash equilibria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Not all equilibrium outcomes are good: social dilemmas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lecture: closer look at social dilemmas, measuring preferences?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Definition and examples of social dilemmas?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Public goods, externalities, business stealing, race to the bottom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Societal responses to social dilemmas: institutions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Game theoretic responses: reciprocity in repeated games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Measuring preferences in games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Experimental method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A sequential game: backward induction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Results on other regarding preferences in some famous experiments</a:t>
            </a:r>
          </a:p>
        </p:txBody>
      </p:sp>
    </p:spTree>
    <p:extLst>
      <p:ext uri="{BB962C8B-B14F-4D97-AF65-F5344CB8AC3E}">
        <p14:creationId xmlns:p14="http://schemas.microsoft.com/office/powerpoint/2010/main" val="8928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accepted</a:t>
            </a:r>
            <a:r>
              <a:rPr lang="fi-FI" dirty="0"/>
              <a:t>? 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Kenyan</a:t>
            </a:r>
            <a:r>
              <a:rPr lang="fi-FI" sz="2400" dirty="0"/>
              <a:t> </a:t>
            </a:r>
            <a:r>
              <a:rPr lang="fi-FI" sz="2400" dirty="0" err="1"/>
              <a:t>farmers</a:t>
            </a:r>
            <a:r>
              <a:rPr lang="fi-FI" sz="2400" dirty="0"/>
              <a:t> vs. US </a:t>
            </a:r>
            <a:r>
              <a:rPr lang="fi-FI" sz="2400" dirty="0" err="1"/>
              <a:t>students</a:t>
            </a:r>
            <a:r>
              <a:rPr lang="fi-FI" sz="2400" dirty="0"/>
              <a:t>)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C62FE-FA0F-0647-A90C-101473E7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63" y="1695450"/>
            <a:ext cx="7713973" cy="4018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9619B-9C3A-814E-897D-B5B7B59C397E}"/>
              </a:ext>
            </a:extLst>
          </p:cNvPr>
          <p:cNvSpPr txBox="1"/>
          <p:nvPr/>
        </p:nvSpPr>
        <p:spPr>
          <a:xfrm>
            <a:off x="6553200" y="1255757"/>
            <a:ext cx="2466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50/50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F04D6B-AD50-E447-93C1-F46FE680038E}"/>
              </a:ext>
            </a:extLst>
          </p:cNvPr>
          <p:cNvCxnSpPr>
            <a:cxnSpLocks/>
          </p:cNvCxnSpPr>
          <p:nvPr/>
        </p:nvCxnSpPr>
        <p:spPr>
          <a:xfrm flipH="1">
            <a:off x="8016689" y="1463320"/>
            <a:ext cx="1" cy="23213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F2176-EAA6-434F-A69B-DBD564C152AB}"/>
              </a:ext>
            </a:extLst>
          </p:cNvPr>
          <p:cNvSpPr txBox="1"/>
          <p:nvPr/>
        </p:nvSpPr>
        <p:spPr>
          <a:xfrm>
            <a:off x="2008916" y="3087377"/>
            <a:ext cx="130058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more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half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90/10 at </a:t>
            </a:r>
            <a:r>
              <a:rPr lang="fi-FI" sz="1200" dirty="0" err="1"/>
              <a:t>Emory</a:t>
            </a:r>
            <a:r>
              <a:rPr lang="fi-FI" sz="1200" dirty="0"/>
              <a:t> U:ssa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39544-2C73-4F4E-8EF8-1A1120030DBC}"/>
              </a:ext>
            </a:extLst>
          </p:cNvPr>
          <p:cNvCxnSpPr>
            <a:cxnSpLocks/>
          </p:cNvCxnSpPr>
          <p:nvPr/>
        </p:nvCxnSpPr>
        <p:spPr>
          <a:xfrm flipH="1">
            <a:off x="3568514" y="3451897"/>
            <a:ext cx="2" cy="95052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7EF4D3-F01D-464D-B084-3A75B5B05AAA}"/>
              </a:ext>
            </a:extLst>
          </p:cNvPr>
          <p:cNvCxnSpPr>
            <a:cxnSpLocks/>
          </p:cNvCxnSpPr>
          <p:nvPr/>
        </p:nvCxnSpPr>
        <p:spPr>
          <a:xfrm>
            <a:off x="3143252" y="3472103"/>
            <a:ext cx="288829" cy="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453937-7773-1D45-87EE-0D00EA63C194}"/>
              </a:ext>
            </a:extLst>
          </p:cNvPr>
          <p:cNvSpPr txBox="1"/>
          <p:nvPr/>
        </p:nvSpPr>
        <p:spPr>
          <a:xfrm>
            <a:off x="1947638" y="4121292"/>
            <a:ext cx="14231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almost</a:t>
            </a:r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formers</a:t>
            </a:r>
            <a:r>
              <a:rPr lang="fi-FI" sz="1200" dirty="0"/>
              <a:t> </a:t>
            </a:r>
            <a:r>
              <a:rPr lang="fi-FI" sz="1200" dirty="0" err="1"/>
              <a:t>reject</a:t>
            </a:r>
            <a:r>
              <a:rPr lang="fi-FI" sz="1200" dirty="0"/>
              <a:t> 90/10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D3A414-2137-144E-8F47-8A83845F74C5}"/>
              </a:ext>
            </a:extLst>
          </p:cNvPr>
          <p:cNvCxnSpPr>
            <a:cxnSpLocks/>
          </p:cNvCxnSpPr>
          <p:nvPr/>
        </p:nvCxnSpPr>
        <p:spPr>
          <a:xfrm>
            <a:off x="2910327" y="4903509"/>
            <a:ext cx="232925" cy="141113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43145-EA55-4343-97ED-F990A2FE963E}"/>
              </a:ext>
            </a:extLst>
          </p:cNvPr>
          <p:cNvSpPr/>
          <p:nvPr/>
        </p:nvSpPr>
        <p:spPr>
          <a:xfrm>
            <a:off x="3309501" y="6427113"/>
            <a:ext cx="581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Source Sans Pro" panose="020F0502020204030204" pitchFamily="34" charset="0"/>
              </a:rPr>
              <a:t>Source</a:t>
            </a:r>
            <a:r>
              <a:rPr lang="fi-FI" sz="1100" dirty="0">
                <a:latin typeface="Source Sans Pro" panose="020F0502020204030204" pitchFamily="34" charset="0"/>
              </a:rPr>
              <a:t>: </a:t>
            </a:r>
            <a:r>
              <a:rPr lang="fi-FI" sz="1100" dirty="0" err="1">
                <a:latin typeface="Source Sans Pro" panose="020F0502020204030204" pitchFamily="34" charset="0"/>
              </a:rPr>
              <a:t>The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Economy</a:t>
            </a:r>
            <a:r>
              <a:rPr lang="fi-FI" sz="1100" dirty="0">
                <a:latin typeface="Source Sans Pro" panose="020F0502020204030204" pitchFamily="34" charset="0"/>
              </a:rPr>
              <a:t> perustuen artikkeliin </a:t>
            </a:r>
            <a:r>
              <a:rPr lang="fi-FI" sz="1100" dirty="0" err="1">
                <a:latin typeface="Source Sans Pro" panose="020F0502020204030204" pitchFamily="34" charset="0"/>
              </a:rPr>
              <a:t>Henrich</a:t>
            </a:r>
            <a:r>
              <a:rPr lang="fi-FI" sz="1100" dirty="0">
                <a:latin typeface="Source Sans Pro" panose="020F0502020204030204" pitchFamily="34" charset="0"/>
              </a:rPr>
              <a:t> ym. (2006): </a:t>
            </a:r>
            <a:r>
              <a:rPr lang="fi-FI" sz="1100" dirty="0" err="1">
                <a:latin typeface="Source Sans Pro" panose="020F0502020204030204" pitchFamily="34" charset="0"/>
              </a:rPr>
              <a:t>Costly</a:t>
            </a:r>
            <a:r>
              <a:rPr lang="fi-FI" sz="1100" dirty="0">
                <a:latin typeface="Source Sans Pro" panose="020F0502020204030204" pitchFamily="34" charset="0"/>
              </a:rPr>
              <a:t> Punishment Across Human </a:t>
            </a:r>
            <a:r>
              <a:rPr lang="fi-FI" sz="1100" dirty="0" err="1">
                <a:latin typeface="Source Sans Pro" panose="020F0502020204030204" pitchFamily="34" charset="0"/>
              </a:rPr>
              <a:t>Societies</a:t>
            </a:r>
            <a:r>
              <a:rPr lang="fi-FI" sz="1100" dirty="0">
                <a:latin typeface="Source Sans Pro" panose="020F0502020204030204" pitchFamily="34" charset="0"/>
              </a:rPr>
              <a:t>. </a:t>
            </a:r>
            <a:r>
              <a:rPr lang="fi-FI" sz="1100" i="1" dirty="0">
                <a:latin typeface="Source Sans Pro" panose="020F0502020204030204" pitchFamily="34" charset="0"/>
              </a:rPr>
              <a:t>Science</a:t>
            </a:r>
            <a:r>
              <a:rPr lang="fi-FI" sz="1100" dirty="0">
                <a:latin typeface="Source Sans Pro" panose="020F0502020204030204" pitchFamily="34" charset="0"/>
              </a:rPr>
              <a:t> 312 (5781): </a:t>
            </a:r>
            <a:r>
              <a:rPr lang="fi-FI" sz="1100" dirty="0" err="1">
                <a:latin typeface="Source Sans Pro" panose="020F0502020204030204" pitchFamily="34" charset="0"/>
              </a:rPr>
              <a:t>pp</a:t>
            </a:r>
            <a:r>
              <a:rPr lang="fi-FI" sz="1100" dirty="0">
                <a:latin typeface="Source Sans Pro" panose="020F0502020204030204" pitchFamily="34" charset="0"/>
              </a:rPr>
              <a:t>. 1767–1770. http://</a:t>
            </a:r>
            <a:r>
              <a:rPr lang="fi-FI" sz="1100" dirty="0" err="1">
                <a:latin typeface="Source Sans Pro" panose="020F0502020204030204" pitchFamily="34" charset="0"/>
              </a:rPr>
              <a:t>tinyco.re</a:t>
            </a:r>
            <a:r>
              <a:rPr lang="fi-FI" sz="1100" dirty="0">
                <a:latin typeface="Source Sans Pro" panose="020F0502020204030204" pitchFamily="34" charset="0"/>
              </a:rPr>
              <a:t>/2043845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7251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10617"/>
          </a:xfrm>
        </p:spPr>
        <p:txBody>
          <a:bodyPr/>
          <a:lstStyle/>
          <a:p>
            <a:r>
              <a:rPr lang="fi-FI" sz="2800" dirty="0" err="1"/>
              <a:t>Ultimatum</a:t>
            </a:r>
            <a:r>
              <a:rPr lang="fi-FI" sz="2800" dirty="0"/>
              <a:t> </a:t>
            </a:r>
            <a:r>
              <a:rPr lang="fi-FI" sz="2800" dirty="0" err="1"/>
              <a:t>game</a:t>
            </a:r>
            <a:r>
              <a:rPr lang="fi-FI" sz="2800" dirty="0"/>
              <a:t> in </a:t>
            </a:r>
            <a:r>
              <a:rPr lang="fi-FI" sz="2800" dirty="0" err="1"/>
              <a:t>two</a:t>
            </a:r>
            <a:r>
              <a:rPr lang="fi-FI" sz="2800" dirty="0"/>
              <a:t> </a:t>
            </a:r>
            <a:r>
              <a:rPr lang="fi-FI" sz="2800" dirty="0" err="1"/>
              <a:t>populations:Kenyan</a:t>
            </a:r>
            <a:r>
              <a:rPr lang="fi-FI" sz="2800" dirty="0"/>
              <a:t> </a:t>
            </a:r>
            <a:r>
              <a:rPr lang="fi-FI" sz="2800" dirty="0" err="1"/>
              <a:t>farmers</a:t>
            </a:r>
            <a:r>
              <a:rPr lang="fi-FI" sz="2800" dirty="0"/>
              <a:t> and US </a:t>
            </a:r>
            <a:r>
              <a:rPr lang="fi-FI" sz="2800" dirty="0" err="1"/>
              <a:t>students</a:t>
            </a:r>
            <a:endParaRPr lang="fi-FI" sz="2800" dirty="0"/>
          </a:p>
        </p:txBody>
      </p:sp>
      <p:pic>
        <p:nvPicPr>
          <p:cNvPr id="5" name="Picture 4" descr="figure-04-13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8" y="1368206"/>
            <a:ext cx="7756109" cy="42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06940"/>
          </a:xfrm>
        </p:spPr>
        <p:txBody>
          <a:bodyPr/>
          <a:lstStyle/>
          <a:p>
            <a:r>
              <a:rPr lang="fi-FI" dirty="0"/>
              <a:t>A version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players</a:t>
            </a:r>
            <a:endParaRPr lang="fi-FI" dirty="0"/>
          </a:p>
        </p:txBody>
      </p:sp>
      <p:pic>
        <p:nvPicPr>
          <p:cNvPr id="5" name="Picture 4" descr="figure-04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576798"/>
            <a:ext cx="8212287" cy="4091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0676E-A870-F846-8EA2-08C671D79023}"/>
              </a:ext>
            </a:extLst>
          </p:cNvPr>
          <p:cNvSpPr txBox="1"/>
          <p:nvPr/>
        </p:nvSpPr>
        <p:spPr>
          <a:xfrm>
            <a:off x="540002" y="882251"/>
            <a:ext cx="8215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/>
              <a:t>Otherwise</a:t>
            </a:r>
            <a:r>
              <a:rPr lang="fi-FI" sz="2000" dirty="0"/>
              <a:t> as </a:t>
            </a:r>
            <a:r>
              <a:rPr lang="fi-FI" sz="2000" dirty="0" err="1"/>
              <a:t>before</a:t>
            </a:r>
            <a:r>
              <a:rPr lang="fi-FI" sz="2000" dirty="0"/>
              <a:t>,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/>
              <a:t>now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offer</a:t>
            </a:r>
            <a:r>
              <a:rPr lang="fi-FI" sz="2000" dirty="0"/>
              <a:t> is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</a:p>
          <a:p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accept</a:t>
            </a:r>
            <a:r>
              <a:rPr lang="fi-FI" sz="2000" dirty="0"/>
              <a:t> (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reject</a:t>
            </a:r>
            <a:r>
              <a:rPr lang="fi-FI" sz="2000" dirty="0"/>
              <a:t>, </a:t>
            </a:r>
            <a:r>
              <a:rPr lang="fi-FI" sz="2000" dirty="0" err="1"/>
              <a:t>nobody</a:t>
            </a:r>
            <a:r>
              <a:rPr lang="fi-FI" sz="2000" dirty="0"/>
              <a:t> </a:t>
            </a:r>
            <a:r>
              <a:rPr lang="fi-FI" sz="2000" dirty="0" err="1"/>
              <a:t>gets</a:t>
            </a:r>
            <a:r>
              <a:rPr lang="fi-FI" sz="2000" dirty="0"/>
              <a:t> </a:t>
            </a:r>
            <a:r>
              <a:rPr lang="fi-FI" sz="2000" dirty="0" err="1"/>
              <a:t>anything</a:t>
            </a:r>
            <a:r>
              <a:rPr lang="fi-FI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732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998" y="144968"/>
            <a:ext cx="8085599" cy="642972"/>
          </a:xfrm>
        </p:spPr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lessons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2998" y="596180"/>
            <a:ext cx="8085599" cy="5211233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at play </a:t>
            </a:r>
            <a:r>
              <a:rPr lang="fi-FI" dirty="0" err="1"/>
              <a:t>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r>
              <a:rPr lang="fi-FI" dirty="0"/>
              <a:t> (’</a:t>
            </a:r>
            <a:r>
              <a:rPr lang="fi-FI" dirty="0" err="1"/>
              <a:t>punish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greedy</a:t>
            </a:r>
            <a:r>
              <a:rPr lang="fi-FI" dirty="0"/>
              <a:t>’ </a:t>
            </a:r>
            <a:r>
              <a:rPr lang="fi-FI" dirty="0" err="1"/>
              <a:t>or</a:t>
            </a:r>
            <a:r>
              <a:rPr lang="fi-FI" dirty="0"/>
              <a:t> ’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sucker</a:t>
            </a:r>
            <a:r>
              <a:rPr lang="fi-FI" dirty="0"/>
              <a:t>’)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for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</a:t>
            </a:r>
            <a:r>
              <a:rPr lang="fi-FI" dirty="0" err="1"/>
              <a:t>depends</a:t>
            </a:r>
            <a:r>
              <a:rPr lang="fi-FI" dirty="0"/>
              <a:t> on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calculate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gains</a:t>
            </a:r>
            <a:r>
              <a:rPr lang="fi-FI" dirty="0"/>
              <a:t> for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graphs</a:t>
            </a:r>
            <a:r>
              <a:rPr lang="fi-FI" dirty="0"/>
              <a:t> </a:t>
            </a:r>
            <a:r>
              <a:rPr lang="fi-FI" dirty="0" err="1"/>
              <a:t>above</a:t>
            </a:r>
            <a:endParaRPr lang="fi-FI" dirty="0"/>
          </a:p>
          <a:p>
            <a:pPr marL="342900" indent="-342900"/>
            <a:r>
              <a:rPr lang="fi-FI" dirty="0" err="1"/>
              <a:t>Proposer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half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initiative</a:t>
            </a:r>
            <a:r>
              <a:rPr lang="fi-FI" dirty="0"/>
              <a:t> is </a:t>
            </a:r>
            <a:r>
              <a:rPr lang="fi-FI" dirty="0" err="1"/>
              <a:t>valuable</a:t>
            </a:r>
            <a:r>
              <a:rPr lang="fi-FI" dirty="0"/>
              <a:t> 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contexts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,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agenda for </a:t>
            </a:r>
            <a:r>
              <a:rPr lang="fi-FI" dirty="0" err="1"/>
              <a:t>committees</a:t>
            </a:r>
            <a:endParaRPr lang="fi-FI" dirty="0"/>
          </a:p>
          <a:p>
            <a:pPr marL="342900" indent="-342900"/>
            <a:r>
              <a:rPr lang="fi-FI" i="1" dirty="0" err="1"/>
              <a:t>Credible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useful</a:t>
            </a:r>
            <a:endParaRPr lang="fi-FI" i="1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me at </a:t>
            </a:r>
            <a:r>
              <a:rPr lang="fi-FI" dirty="0" err="1"/>
              <a:t>least</a:t>
            </a:r>
            <a:r>
              <a:rPr lang="fi-FI" dirty="0"/>
              <a:t> 50%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 I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offers</a:t>
            </a:r>
            <a:endParaRPr lang="fi-FI" dirty="0"/>
          </a:p>
          <a:p>
            <a:pPr marL="342900" indent="-342900"/>
            <a:r>
              <a:rPr lang="fi-FI" dirty="0" err="1"/>
              <a:t>Competition</a:t>
            </a:r>
            <a:r>
              <a:rPr lang="fi-FI" dirty="0"/>
              <a:t> </a:t>
            </a:r>
            <a:r>
              <a:rPr lang="fi-FI" dirty="0" err="1"/>
              <a:t>amongst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responders</a:t>
            </a:r>
            <a:r>
              <a:rPr lang="fi-FI" dirty="0"/>
              <a:t> </a:t>
            </a:r>
            <a:r>
              <a:rPr lang="fi-FI" dirty="0" err="1"/>
              <a:t>improves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proposer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7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22634"/>
            <a:ext cx="8085599" cy="601494"/>
          </a:xfrm>
        </p:spPr>
        <p:txBody>
          <a:bodyPr/>
          <a:lstStyle/>
          <a:p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924128"/>
            <a:ext cx="8085599" cy="3831557"/>
          </a:xfrm>
        </p:spPr>
        <p:txBody>
          <a:bodyPr/>
          <a:lstStyle/>
          <a:p>
            <a:r>
              <a:rPr lang="en-US" dirty="0"/>
              <a:t>Games as models of social interactions</a:t>
            </a:r>
          </a:p>
          <a:p>
            <a:pPr marL="580500" lvl="1" indent="-342900"/>
            <a:r>
              <a:rPr lang="en-US" dirty="0"/>
              <a:t>Solution concepts</a:t>
            </a:r>
          </a:p>
          <a:p>
            <a:pPr marL="342900" indent="-342900"/>
            <a:r>
              <a:rPr lang="en-US" dirty="0">
                <a:effectLst/>
              </a:rPr>
              <a:t>Social dilemmas</a:t>
            </a:r>
          </a:p>
          <a:p>
            <a:pPr marL="580500" lvl="1" indent="-342900"/>
            <a:r>
              <a:rPr lang="en-US" dirty="0"/>
              <a:t>Misalignment of private and societal preferences</a:t>
            </a:r>
          </a:p>
          <a:p>
            <a:pPr marL="580500" lvl="1" indent="-342900"/>
            <a:r>
              <a:rPr lang="en-US" dirty="0">
                <a:effectLst/>
              </a:rPr>
              <a:t>Solving the dilemmas: binding contracts, laws, social norms, reciprocal behavior</a:t>
            </a:r>
          </a:p>
          <a:p>
            <a:r>
              <a:rPr lang="en-US" dirty="0"/>
              <a:t>Next lecture</a:t>
            </a:r>
          </a:p>
          <a:p>
            <a:pPr marL="580500" lvl="1" indent="-342900"/>
            <a:r>
              <a:rPr lang="en-US" dirty="0"/>
              <a:t>Institutions and power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Efficiency, fairness and negotiations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51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dilemmas</a:t>
            </a:r>
            <a:r>
              <a:rPr lang="fi-FI" sz="4800" dirty="0"/>
              <a:t> and </a:t>
            </a:r>
            <a:r>
              <a:rPr lang="fi-FI" sz="4800" dirty="0" err="1"/>
              <a:t>some</a:t>
            </a:r>
            <a:r>
              <a:rPr lang="fi-FI" sz="4800" dirty="0"/>
              <a:t> </a:t>
            </a:r>
            <a:r>
              <a:rPr lang="fi-FI" sz="4800" dirty="0" err="1"/>
              <a:t>solutions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2183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social dilemmas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895771"/>
            <a:ext cx="8085599" cy="4851885"/>
          </a:xfrm>
        </p:spPr>
        <p:txBody>
          <a:bodyPr/>
          <a:lstStyle/>
          <a:p>
            <a:r>
              <a:rPr lang="en-US" dirty="0"/>
              <a:t>Inefficient outcomes</a:t>
            </a:r>
            <a:endParaRPr lang="en-US" b="0" dirty="0"/>
          </a:p>
          <a:p>
            <a:pPr marL="580500" lvl="1" indent="-342900"/>
            <a:r>
              <a:rPr lang="en-US" dirty="0"/>
              <a:t>An outcome (i.e. a pair of strategies) in a two-player game is said to be </a:t>
            </a:r>
            <a:r>
              <a:rPr lang="en-US" i="1" dirty="0"/>
              <a:t>inefficient</a:t>
            </a:r>
            <a:r>
              <a:rPr lang="en-US" dirty="0"/>
              <a:t> if there is an alternative outcome that is at least as good as the original outcome for both players and strictly better for at least one of the players </a:t>
            </a:r>
            <a:endParaRPr lang="en-US" dirty="0">
              <a:effectLst/>
            </a:endParaRPr>
          </a:p>
          <a:p>
            <a:r>
              <a:rPr lang="en-US" dirty="0"/>
              <a:t>Social dilemma</a:t>
            </a:r>
          </a:p>
          <a:p>
            <a:pPr marL="580500" lvl="1" indent="-342900"/>
            <a:r>
              <a:rPr lang="en-US" dirty="0"/>
              <a:t>A game results in a </a:t>
            </a:r>
            <a:r>
              <a:rPr lang="en-US" i="1" dirty="0"/>
              <a:t>social dilemma </a:t>
            </a:r>
            <a:r>
              <a:rPr lang="en-US" dirty="0"/>
              <a:t>if it has a dominant strategy solution (or a unique Nash equilibrium) that is inefficient</a:t>
            </a:r>
            <a:endParaRPr lang="en-US" b="1" dirty="0"/>
          </a:p>
          <a:p>
            <a:pPr marL="25200" lvl="1" indent="0">
              <a:buNone/>
            </a:pPr>
            <a:r>
              <a:rPr lang="fi-FI" sz="2100" b="1" dirty="0" err="1">
                <a:latin typeface="+mj-lt"/>
              </a:rPr>
              <a:t>Pareto</a:t>
            </a:r>
            <a:r>
              <a:rPr lang="fi-FI" sz="2100" b="1" dirty="0">
                <a:latin typeface="+mj-lt"/>
              </a:rPr>
              <a:t> </a:t>
            </a:r>
            <a:r>
              <a:rPr lang="fi-FI" sz="2100" b="1" dirty="0" err="1">
                <a:latin typeface="+mj-lt"/>
              </a:rPr>
              <a:t>efficiency</a:t>
            </a:r>
            <a:endParaRPr lang="fi-FI" sz="2100" b="1" dirty="0">
              <a:latin typeface="+mj-lt"/>
            </a:endParaRPr>
          </a:p>
          <a:p>
            <a:pPr marL="591300" lvl="2" indent="-342900">
              <a:buFont typeface="Arial" panose="020B0604020202020204" pitchFamily="34" charset="0"/>
              <a:buChar char="•"/>
            </a:pPr>
            <a:r>
              <a:rPr lang="fi-FI" sz="2000" i="0" dirty="0">
                <a:latin typeface="Georgia" panose="02040502050405020303" pitchFamily="18" charset="0"/>
              </a:rPr>
              <a:t>An </a:t>
            </a:r>
            <a:r>
              <a:rPr lang="fi-FI" sz="2000" i="0" dirty="0" err="1">
                <a:latin typeface="Georgia" panose="02040502050405020303" pitchFamily="18" charset="0"/>
              </a:rPr>
              <a:t>outcome</a:t>
            </a:r>
            <a:r>
              <a:rPr lang="fi-FI" sz="2000" i="0" dirty="0">
                <a:latin typeface="Georgia" panose="02040502050405020303" pitchFamily="18" charset="0"/>
              </a:rPr>
              <a:t> is </a:t>
            </a:r>
            <a:r>
              <a:rPr lang="fi-FI" sz="2000" dirty="0" err="1">
                <a:latin typeface="Georgia" panose="02040502050405020303" pitchFamily="18" charset="0"/>
              </a:rPr>
              <a:t>Pareto</a:t>
            </a:r>
            <a:r>
              <a:rPr lang="fi-FI" sz="2000" dirty="0">
                <a:latin typeface="Georgia" panose="02040502050405020303" pitchFamily="18" charset="0"/>
              </a:rPr>
              <a:t> </a:t>
            </a:r>
            <a:r>
              <a:rPr lang="fi-FI" sz="2000" dirty="0" err="1">
                <a:latin typeface="Georgia" panose="02040502050405020303" pitchFamily="18" charset="0"/>
              </a:rPr>
              <a:t>efficient</a:t>
            </a:r>
            <a:r>
              <a:rPr lang="fi-FI" sz="2000" dirty="0">
                <a:latin typeface="Georgia" panose="02040502050405020303" pitchFamily="18" charset="0"/>
              </a:rPr>
              <a:t> </a:t>
            </a:r>
            <a:r>
              <a:rPr lang="fi-FI" sz="2000" i="0" dirty="0" err="1">
                <a:latin typeface="Georgia" panose="02040502050405020303" pitchFamily="18" charset="0"/>
              </a:rPr>
              <a:t>if</a:t>
            </a:r>
            <a:r>
              <a:rPr lang="fi-FI" sz="2000" i="0" dirty="0">
                <a:latin typeface="Georgia" panose="02040502050405020303" pitchFamily="18" charset="0"/>
              </a:rPr>
              <a:t> it is </a:t>
            </a:r>
            <a:r>
              <a:rPr lang="fi-FI" sz="2000" i="0" dirty="0" err="1">
                <a:latin typeface="Georgia" panose="02040502050405020303" pitchFamily="18" charset="0"/>
              </a:rPr>
              <a:t>not</a:t>
            </a:r>
            <a:r>
              <a:rPr lang="fi-FI" sz="2000" i="0" dirty="0">
                <a:latin typeface="Georgia" panose="02040502050405020303" pitchFamily="18" charset="0"/>
              </a:rPr>
              <a:t> </a:t>
            </a:r>
            <a:r>
              <a:rPr lang="fi-FI" sz="2000" i="0" dirty="0" err="1">
                <a:latin typeface="Georgia" panose="02040502050405020303" pitchFamily="18" charset="0"/>
              </a:rPr>
              <a:t>inefficient</a:t>
            </a:r>
            <a:endParaRPr lang="fi-FI" sz="2000" i="0" dirty="0">
              <a:latin typeface="Georgia" panose="02040502050405020303" pitchFamily="18" charset="0"/>
            </a:endParaRPr>
          </a:p>
          <a:p>
            <a:pPr marL="865350" lvl="3" indent="-285750">
              <a:buFont typeface="Wingdings" pitchFamily="2" charset="2"/>
              <a:buChar char="Ø"/>
            </a:pPr>
            <a:r>
              <a:rPr lang="fi-FI" sz="1800" i="1" dirty="0" err="1">
                <a:latin typeface="Georgia" panose="02040502050405020303" pitchFamily="18" charset="0"/>
              </a:rPr>
              <a:t>Another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way</a:t>
            </a:r>
            <a:r>
              <a:rPr lang="fi-FI" sz="1800" i="1" dirty="0">
                <a:latin typeface="Georgia" panose="02040502050405020303" pitchFamily="18" charset="0"/>
              </a:rPr>
              <a:t> of </a:t>
            </a:r>
            <a:r>
              <a:rPr lang="fi-FI" sz="1800" i="1" dirty="0" err="1">
                <a:latin typeface="Georgia" panose="02040502050405020303" pitchFamily="18" charset="0"/>
              </a:rPr>
              <a:t>phrasing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this</a:t>
            </a:r>
            <a:r>
              <a:rPr lang="fi-FI" sz="1800" i="1" dirty="0">
                <a:latin typeface="Georgia" panose="02040502050405020303" pitchFamily="18" charset="0"/>
              </a:rPr>
              <a:t> is </a:t>
            </a:r>
            <a:r>
              <a:rPr lang="fi-FI" sz="1800" i="1" dirty="0" err="1">
                <a:latin typeface="Georgia" panose="02040502050405020303" pitchFamily="18" charset="0"/>
              </a:rPr>
              <a:t>that</a:t>
            </a:r>
            <a:r>
              <a:rPr lang="fi-FI" sz="1800" i="1" dirty="0">
                <a:latin typeface="Georgia" panose="02040502050405020303" pitchFamily="18" charset="0"/>
              </a:rPr>
              <a:t> an </a:t>
            </a:r>
            <a:r>
              <a:rPr lang="fi-FI" sz="1800" i="1" dirty="0" err="1">
                <a:latin typeface="Georgia" panose="02040502050405020303" pitchFamily="18" charset="0"/>
              </a:rPr>
              <a:t>outcome</a:t>
            </a:r>
            <a:r>
              <a:rPr lang="fi-FI" sz="1800" i="1" dirty="0">
                <a:latin typeface="Georgia" panose="02040502050405020303" pitchFamily="18" charset="0"/>
              </a:rPr>
              <a:t> is </a:t>
            </a:r>
            <a:r>
              <a:rPr lang="fi-FI" sz="1800" i="1" dirty="0" err="1">
                <a:latin typeface="Georgia" panose="02040502050405020303" pitchFamily="18" charset="0"/>
              </a:rPr>
              <a:t>Pareto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efficient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if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improving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the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outcome</a:t>
            </a:r>
            <a:r>
              <a:rPr lang="fi-FI" sz="1800" i="1" dirty="0">
                <a:latin typeface="Georgia" panose="02040502050405020303" pitchFamily="18" charset="0"/>
              </a:rPr>
              <a:t> for </a:t>
            </a:r>
            <a:r>
              <a:rPr lang="fi-FI" sz="1800" i="1" dirty="0" err="1">
                <a:latin typeface="Georgia" panose="02040502050405020303" pitchFamily="18" charset="0"/>
              </a:rPr>
              <a:t>one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player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makes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some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other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player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worse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off</a:t>
            </a:r>
            <a:endParaRPr lang="fi-FI" sz="1800" i="1" dirty="0">
              <a:latin typeface="Georgia" panose="02040502050405020303" pitchFamily="18" charset="0"/>
            </a:endParaRPr>
          </a:p>
          <a:p>
            <a:pPr marL="534150" lvl="2" indent="-285750">
              <a:buFont typeface="Arial" panose="020B0604020202020204" pitchFamily="34" charset="0"/>
              <a:buChar char="•"/>
            </a:pPr>
            <a:r>
              <a:rPr lang="fi-FI" sz="2000" i="1" dirty="0">
                <a:latin typeface="Georgia" panose="02040502050405020303" pitchFamily="18" charset="0"/>
              </a:rPr>
              <a:t>Is </a:t>
            </a:r>
            <a:r>
              <a:rPr lang="fi-FI" sz="2000" i="1" dirty="0" err="1">
                <a:latin typeface="Georgia" panose="02040502050405020303" pitchFamily="18" charset="0"/>
              </a:rPr>
              <a:t>Pareto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efficiency</a:t>
            </a:r>
            <a:r>
              <a:rPr lang="fi-FI" sz="2000" i="1" dirty="0">
                <a:latin typeface="Georgia" panose="02040502050405020303" pitchFamily="18" charset="0"/>
              </a:rPr>
              <a:t> a </a:t>
            </a:r>
            <a:r>
              <a:rPr lang="fi-FI" sz="2000" i="1" dirty="0" err="1">
                <a:latin typeface="Georgia" panose="02040502050405020303" pitchFamily="18" charset="0"/>
              </a:rPr>
              <a:t>good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criterion</a:t>
            </a:r>
            <a:r>
              <a:rPr lang="fi-FI" sz="2000" i="1" dirty="0">
                <a:latin typeface="Georgia" panose="02040502050405020303" pitchFamily="18" charset="0"/>
              </a:rPr>
              <a:t> for </a:t>
            </a:r>
            <a:r>
              <a:rPr lang="fi-FI" sz="2000" i="1" dirty="0" err="1">
                <a:latin typeface="Georgia" panose="02040502050405020303" pitchFamily="18" charset="0"/>
              </a:rPr>
              <a:t>societal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welfare</a:t>
            </a:r>
            <a:r>
              <a:rPr lang="fi-FI" sz="2000" i="1" dirty="0">
                <a:latin typeface="Georgia" panose="02040502050405020303" pitchFamily="18" charset="0"/>
              </a:rPr>
              <a:t>?</a:t>
            </a:r>
          </a:p>
          <a:p>
            <a:pPr marL="865350" lvl="3" indent="-285750">
              <a:buFont typeface="Wingdings" pitchFamily="2" charset="2"/>
              <a:buChar char="Ø"/>
            </a:pPr>
            <a:endParaRPr lang="fi-FI" sz="1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1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goods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4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Contribute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Keep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2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5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5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2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Contribute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Keep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1356481"/>
            <a:ext cx="3988079" cy="3831557"/>
          </a:xfrm>
        </p:spPr>
        <p:txBody>
          <a:bodyPr wrap="square"/>
          <a:lstStyle/>
          <a:p>
            <a:r>
              <a:rPr lang="en-US" dirty="0"/>
              <a:t>Two players decide whether to </a:t>
            </a:r>
          </a:p>
          <a:p>
            <a:r>
              <a:rPr lang="en-US" dirty="0"/>
              <a:t>Keep €3 or Contribute it to a public project yielding €2 for each player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Ann, Bob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contribute, keep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final income</a:t>
            </a:r>
          </a:p>
        </p:txBody>
      </p:sp>
    </p:spTree>
    <p:extLst>
      <p:ext uri="{BB962C8B-B14F-4D97-AF65-F5344CB8AC3E}">
        <p14:creationId xmlns:p14="http://schemas.microsoft.com/office/powerpoint/2010/main" val="3822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pricing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4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high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low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0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6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6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0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high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low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901091"/>
            <a:ext cx="3988079" cy="3831557"/>
          </a:xfrm>
        </p:spPr>
        <p:txBody>
          <a:bodyPr wrap="square"/>
          <a:lstStyle/>
          <a:p>
            <a:r>
              <a:rPr lang="en-US" dirty="0"/>
              <a:t>Ann and Bob own competing firms. Consumers select the firm with the lower price, at equal prices, buyers are shared between firms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Ann, Bob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high or low price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profits (industry profit higher at high prices)</a:t>
            </a:r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0"/>
            <a:ext cx="8085599" cy="766864"/>
          </a:xfrm>
        </p:spPr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competition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2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Belgium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5EB8"/>
                </a:solidFill>
              </a:rPr>
              <a:t>20%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5EB8"/>
                </a:solidFill>
              </a:rPr>
              <a:t>18%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0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3.6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3.6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0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1.8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1.8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Netherlands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18%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901091"/>
            <a:ext cx="3988079" cy="3831557"/>
          </a:xfrm>
        </p:spPr>
        <p:txBody>
          <a:bodyPr wrap="square"/>
          <a:lstStyle/>
          <a:p>
            <a:r>
              <a:rPr lang="en-US" dirty="0"/>
              <a:t>Belgium and Netherlands decide on corporate taxes with an idea to lure international companies with low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Belgium, Netherlands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20% or 18% corporate tax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tax revenues</a:t>
            </a:r>
          </a:p>
        </p:txBody>
      </p:sp>
    </p:spTree>
    <p:extLst>
      <p:ext uri="{BB962C8B-B14F-4D97-AF65-F5344CB8AC3E}">
        <p14:creationId xmlns:p14="http://schemas.microsoft.com/office/powerpoint/2010/main" val="604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99" y="112643"/>
            <a:ext cx="8085599" cy="493644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481913"/>
            <a:ext cx="8085599" cy="5315772"/>
          </a:xfrm>
        </p:spPr>
        <p:txBody>
          <a:bodyPr/>
          <a:lstStyle/>
          <a:p>
            <a:r>
              <a:rPr lang="en-US" dirty="0"/>
              <a:t>Maybe the invisible hand does not always apply</a:t>
            </a:r>
          </a:p>
          <a:p>
            <a:pPr marL="580500" lvl="1" indent="-342900"/>
            <a:r>
              <a:rPr lang="en-US" dirty="0"/>
              <a:t> Many privately decided activities have impacts on others: speeding, smoking, talking loud on mobile…</a:t>
            </a:r>
          </a:p>
          <a:p>
            <a:pPr marL="580500" lvl="1" indent="-342900"/>
            <a:r>
              <a:rPr lang="en-US" dirty="0"/>
              <a:t> Invisible hand is really about the price mechanism in competitive (price taking) markets</a:t>
            </a:r>
          </a:p>
          <a:p>
            <a:r>
              <a:rPr lang="en-US" dirty="0"/>
              <a:t>Lessons applicable to games with many players</a:t>
            </a:r>
          </a:p>
          <a:p>
            <a:pPr marL="580500" lvl="1" indent="-342900"/>
            <a:r>
              <a:rPr lang="en-US" dirty="0"/>
              <a:t>International pollution control, global tax competition etc.</a:t>
            </a:r>
          </a:p>
          <a:p>
            <a:r>
              <a:rPr lang="en-US" dirty="0"/>
              <a:t>Lessons applicable with many strategies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 When setting prices, undercutting the price of competitor leads to ever lower prices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In tax competition, undercutting neighboring countries’ tax rates leads to lower rates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Result: Race to the bottom</a:t>
            </a:r>
          </a:p>
          <a:p>
            <a:r>
              <a:rPr lang="en-US" dirty="0"/>
              <a:t>Notice that only players are considered here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Buyers benefit from price competition (but not considered players)</a:t>
            </a:r>
          </a:p>
        </p:txBody>
      </p:sp>
    </p:spTree>
    <p:extLst>
      <p:ext uri="{BB962C8B-B14F-4D97-AF65-F5344CB8AC3E}">
        <p14:creationId xmlns:p14="http://schemas.microsoft.com/office/powerpoint/2010/main" val="29925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Solving</a:t>
            </a:r>
            <a:r>
              <a:rPr lang="fi-FI" sz="4800" dirty="0"/>
              <a:t> </a:t>
            </a:r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dilemmas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6778562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26431</TotalTime>
  <Words>2134</Words>
  <Application>Microsoft Macintosh PowerPoint</Application>
  <PresentationFormat>On-screen Show (4:3)</PresentationFormat>
  <Paragraphs>223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Courier New</vt:lpstr>
      <vt:lpstr>Georgia</vt:lpstr>
      <vt:lpstr>Lucida Grande</vt:lpstr>
      <vt:lpstr>Source Sans Pro</vt:lpstr>
      <vt:lpstr>Wingdings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5: Social interactions and elements of game theory continued </vt:lpstr>
      <vt:lpstr>Social Interactions and Game Theory</vt:lpstr>
      <vt:lpstr>Social dilemmas and some solutions</vt:lpstr>
      <vt:lpstr>Defining social dilemmas</vt:lpstr>
      <vt:lpstr>Examples of social dilemmas: public goods</vt:lpstr>
      <vt:lpstr>Examples of social dilemmas: pricing</vt:lpstr>
      <vt:lpstr>Examples of social dilemmas: tax competition</vt:lpstr>
      <vt:lpstr>What do we learn from this?</vt:lpstr>
      <vt:lpstr>Solving social dilemmas</vt:lpstr>
      <vt:lpstr>How to escape social dilemmas?</vt:lpstr>
      <vt:lpstr>How to escape social dilemmas?</vt:lpstr>
      <vt:lpstr>Measuring social preferences</vt:lpstr>
      <vt:lpstr>How to figure out actual preferences </vt:lpstr>
      <vt:lpstr>How to figure out actual preferences </vt:lpstr>
      <vt:lpstr>How to figure out actual preferences </vt:lpstr>
      <vt:lpstr>How to figure out actual preferences </vt:lpstr>
      <vt:lpstr>The simplest laboratory game: dictator game</vt:lpstr>
      <vt:lpstr>A more interesting game: the ultimatum game</vt:lpstr>
      <vt:lpstr>Backward induction</vt:lpstr>
      <vt:lpstr>What is accepted?  (Kenyan farmers vs. US students)</vt:lpstr>
      <vt:lpstr>Ultimatum game in two populations:Kenyan farmers and US students</vt:lpstr>
      <vt:lpstr>A version with three players</vt:lpstr>
      <vt:lpstr>Some lessons from ultimatum games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1339</cp:revision>
  <cp:lastPrinted>2019-09-24T04:54:50Z</cp:lastPrinted>
  <dcterms:created xsi:type="dcterms:W3CDTF">2018-05-03T06:23:53Z</dcterms:created>
  <dcterms:modified xsi:type="dcterms:W3CDTF">2021-09-27T09:50:58Z</dcterms:modified>
  <cp:category/>
</cp:coreProperties>
</file>