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860" r:id="rId3"/>
    <p:sldId id="861" r:id="rId4"/>
    <p:sldId id="862" r:id="rId5"/>
    <p:sldId id="854" r:id="rId6"/>
    <p:sldId id="855" r:id="rId7"/>
    <p:sldId id="865" r:id="rId8"/>
    <p:sldId id="863" r:id="rId9"/>
    <p:sldId id="864" r:id="rId10"/>
    <p:sldId id="869" r:id="rId11"/>
    <p:sldId id="872" r:id="rId12"/>
    <p:sldId id="856" r:id="rId13"/>
    <p:sldId id="857" r:id="rId14"/>
    <p:sldId id="873" r:id="rId15"/>
    <p:sldId id="858" r:id="rId16"/>
    <p:sldId id="848" r:id="rId17"/>
    <p:sldId id="859" r:id="rId18"/>
    <p:sldId id="853" r:id="rId19"/>
    <p:sldId id="771" r:id="rId20"/>
    <p:sldId id="772" r:id="rId21"/>
    <p:sldId id="778" r:id="rId22"/>
    <p:sldId id="286" r:id="rId2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B1059D"/>
    <a:srgbClr val="00B0CA"/>
    <a:srgbClr val="FF7900"/>
    <a:srgbClr val="B3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2"/>
    <p:restoredTop sz="93197"/>
  </p:normalViewPr>
  <p:slideViewPr>
    <p:cSldViewPr showGuides="1">
      <p:cViewPr varScale="1">
        <p:scale>
          <a:sx n="119" d="100"/>
          <a:sy n="119" d="100"/>
        </p:scale>
        <p:origin x="2424" y="184"/>
      </p:cViewPr>
      <p:guideLst>
        <p:guide orient="horz" pos="2160"/>
        <p:guide pos="51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587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587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FD10D-159F-495B-8E43-50142C9A165E}" type="datetimeFigureOut">
              <a:rPr lang="fi-FI" sz="800" smtClean="0"/>
              <a:t>28.9.2021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C98EF-2ACB-4704-A27F-789361D28FA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930972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756C22F8-87C4-41CC-80B0-44FB1D151700}" type="datetimeFigureOut">
              <a:rPr lang="fi-FI" noProof="0" smtClean="0"/>
              <a:pPr/>
              <a:t>28.9.2021</a:t>
            </a:fld>
            <a:endParaRPr lang="fi-FI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E2F49867-A1E2-44B8-8F6B-3130B4EDC7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6893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5DA8A-5216-4F63-A012-E5BD46E625C2}" type="slidenum">
              <a:rPr lang="fi-FI" smtClean="0"/>
              <a:pPr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3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3068960"/>
            <a:ext cx="6408514" cy="2592288"/>
          </a:xfrm>
        </p:spPr>
        <p:txBody>
          <a:bodyPr/>
          <a:lstStyle>
            <a:lvl1pPr marL="0" indent="0" algn="l">
              <a:buNone/>
              <a:defRPr sz="4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9361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18F12E-4CBC-40AB-8EB5-7CBEA11C7FC9}" type="datetime1">
              <a:rPr lang="fi-FI" smtClean="0"/>
              <a:pPr/>
              <a:t>28.9.2021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0" y="6165304"/>
            <a:ext cx="5473700" cy="22110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Executive Education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376" y="6021289"/>
            <a:ext cx="864095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7624" y="6381328"/>
            <a:ext cx="6769298" cy="216024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ctr"/>
            <a:r>
              <a:rPr lang="en-US" sz="1000" baseline="0" dirty="0">
                <a:solidFill>
                  <a:srgbClr val="B3B2B2"/>
                </a:solidFill>
              </a:rPr>
              <a:t>FINLAND /  SINGAPORE /  POLAND /  SOUTH KOREA  /  TAIWAN /  CHINA /  INDONESIA /  SWEDEN  /  RUSSIA</a:t>
            </a:r>
            <a:endParaRPr lang="en-US" sz="1000" dirty="0">
              <a:solidFill>
                <a:srgbClr val="B3B2B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748412" cy="754804"/>
          </a:xfrm>
        </p:spPr>
        <p:txBody>
          <a:bodyPr wrap="none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CYA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1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1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72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7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mall Title and Content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  <a:solidFill>
            <a:schemeClr val="accent1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2060576"/>
            <a:ext cx="8064500" cy="38163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40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3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3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85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ORANG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3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3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32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7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mall 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  <a:solidFill>
            <a:schemeClr val="accent3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2060576"/>
            <a:ext cx="8064500" cy="38163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93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4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4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2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GREE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4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4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7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mall 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  <a:solidFill>
            <a:schemeClr val="accent4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2060576"/>
            <a:ext cx="8064500" cy="38163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02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1583630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150" y="6381328"/>
            <a:ext cx="5473700" cy="2211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850" y="6021289"/>
            <a:ext cx="1511622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64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492376"/>
            <a:ext cx="3956050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6"/>
            <a:ext cx="3956050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095F-79A4-4254-9BD1-67D262C114D2}" type="datetime1">
              <a:rPr lang="fi-FI" smtClean="0"/>
              <a:t>28.9.2021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E7FD-134F-4167-BCA3-92817329F41F}" type="datetime1">
              <a:rPr lang="fi-FI" smtClean="0"/>
              <a:t>28.9.2021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2060576"/>
            <a:ext cx="8064500" cy="38163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876-98ED-4C76-A401-CB4369505005}" type="datetime1">
              <a:rPr lang="fi-FI" smtClean="0"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2060575"/>
            <a:ext cx="3957638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492376"/>
            <a:ext cx="3957638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60575"/>
            <a:ext cx="3959225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92376"/>
            <a:ext cx="3959225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F3A8-BBCA-443D-AE6C-DB374E886CFE}" type="datetime1">
              <a:rPr lang="fi-FI" smtClean="0"/>
              <a:t>28.9.2021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  <a:solidFill>
            <a:schemeClr val="accent3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3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E7FD-134F-4167-BCA3-92817329F41F}" type="datetime1">
              <a:rPr lang="fi-FI" smtClean="0"/>
              <a:t>28.9.2021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560905"/>
          </a:xfrm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092950" y="2060575"/>
            <a:ext cx="2051050" cy="38164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39750" y="2060575"/>
            <a:ext cx="6408738" cy="38163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EAD6-C0B7-41D8-A875-E006775A7BA0}" type="datetime1">
              <a:rPr lang="fi-FI" smtClean="0"/>
              <a:t>28.9.2021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Executive Education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BAAA-DC1B-49F7-BD70-3EB5E77C19D9}" type="datetime1">
              <a:rPr lang="en-US" noProof="0" smtClean="0"/>
              <a:pPr/>
              <a:t>9/28/21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accent5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accent5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67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304800"/>
            <a:ext cx="7056438" cy="1036638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03350" y="1752600"/>
            <a:ext cx="3451225" cy="4484688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975" y="1752600"/>
            <a:ext cx="3452813" cy="4484688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740650" y="6524625"/>
            <a:ext cx="719138" cy="141288"/>
          </a:xfrm>
        </p:spPr>
        <p:txBody>
          <a:bodyPr/>
          <a:lstStyle>
            <a:lvl1pPr>
              <a:defRPr/>
            </a:lvl1pPr>
          </a:lstStyle>
          <a:p>
            <a:fld id="{5A3698E4-5726-904F-89C2-1266A51E0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5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65176"/>
            <a:ext cx="8244408" cy="1367680"/>
          </a:xfrm>
          <a:solidFill>
            <a:srgbClr val="B1059D">
              <a:alpha val="85098"/>
            </a:srgbClr>
          </a:solidFill>
        </p:spPr>
        <p:txBody>
          <a:bodyPr lIns="540000" rIns="540000"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1" y="3429000"/>
            <a:ext cx="4571999" cy="1152587"/>
          </a:xfrm>
          <a:solidFill>
            <a:srgbClr val="69BE28">
              <a:alpha val="85098"/>
            </a:srgbClr>
          </a:solidFill>
        </p:spPr>
        <p:txBody>
          <a:bodyPr lIns="324000" tIns="144000" rIns="324000" bIns="144000" anchor="t" anchorCtr="0">
            <a:spAutoFit/>
          </a:bodyPr>
          <a:lstStyle>
            <a:lvl1pPr marL="0" indent="0" algn="r">
              <a:buNone/>
              <a:defRPr sz="2800" b="1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1583630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150" y="6381328"/>
            <a:ext cx="5473700" cy="2211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850" y="6021289"/>
            <a:ext cx="1511622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01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65176"/>
            <a:ext cx="8244408" cy="1367680"/>
          </a:xfrm>
          <a:solidFill>
            <a:srgbClr val="00B0CA">
              <a:alpha val="85098"/>
            </a:srgbClr>
          </a:solidFill>
        </p:spPr>
        <p:txBody>
          <a:bodyPr lIns="540000" rIns="540000"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1583630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150" y="6381328"/>
            <a:ext cx="5473700" cy="2211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850" y="6021289"/>
            <a:ext cx="1511622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1" y="3429000"/>
            <a:ext cx="4571999" cy="1152587"/>
          </a:xfrm>
          <a:solidFill>
            <a:srgbClr val="FF7900">
              <a:alpha val="85098"/>
            </a:srgbClr>
          </a:solidFill>
        </p:spPr>
        <p:txBody>
          <a:bodyPr lIns="324000" tIns="144000" rIns="324000" bIns="144000" anchor="t" anchorCtr="0">
            <a:spAutoFit/>
          </a:bodyPr>
          <a:lstStyle>
            <a:lvl1pPr marL="0" indent="0" algn="r">
              <a:buNone/>
              <a:defRPr sz="2800" b="1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9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65176"/>
            <a:ext cx="8244408" cy="1367680"/>
          </a:xfrm>
          <a:solidFill>
            <a:schemeClr val="accent3">
              <a:alpha val="85098"/>
            </a:schemeClr>
          </a:solidFill>
        </p:spPr>
        <p:txBody>
          <a:bodyPr lIns="540000" rIns="540000"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1583630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150" y="6381328"/>
            <a:ext cx="5473700" cy="2211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850" y="6021289"/>
            <a:ext cx="1511622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1" y="3429000"/>
            <a:ext cx="4571999" cy="1152587"/>
          </a:xfrm>
          <a:solidFill>
            <a:schemeClr val="accent2">
              <a:alpha val="85098"/>
            </a:schemeClr>
          </a:solidFill>
        </p:spPr>
        <p:txBody>
          <a:bodyPr lIns="324000" tIns="144000" rIns="324000" bIns="144000" anchor="t" anchorCtr="0">
            <a:spAutoFit/>
          </a:bodyPr>
          <a:lstStyle>
            <a:lvl1pPr marL="0" indent="0" algn="r">
              <a:buNone/>
              <a:defRPr sz="2800" b="1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2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65176"/>
            <a:ext cx="8244408" cy="1367680"/>
          </a:xfrm>
          <a:solidFill>
            <a:schemeClr val="accent4">
              <a:alpha val="85098"/>
            </a:schemeClr>
          </a:solidFill>
        </p:spPr>
        <p:txBody>
          <a:bodyPr lIns="540000" rIns="540000"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1583630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150" y="6381328"/>
            <a:ext cx="5473700" cy="2211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8850" y="6021289"/>
            <a:ext cx="1511622" cy="57606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1" y="3429000"/>
            <a:ext cx="4571999" cy="1152587"/>
          </a:xfrm>
          <a:solidFill>
            <a:schemeClr val="accent6">
              <a:alpha val="85098"/>
            </a:schemeClr>
          </a:solidFill>
        </p:spPr>
        <p:txBody>
          <a:bodyPr lIns="324000" tIns="144000" rIns="324000" bIns="144000" anchor="t" anchorCtr="0">
            <a:spAutoFit/>
          </a:bodyPr>
          <a:lstStyle>
            <a:lvl1pPr marL="0" indent="0" algn="r">
              <a:buNone/>
              <a:defRPr sz="2800" b="1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8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rgbClr val="B1059D">
              <a:alpha val="85098"/>
            </a:srgb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rgbClr val="B1059D">
              <a:alpha val="85098"/>
            </a:srgb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86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rgbClr val="B1059D">
              <a:alpha val="85098"/>
            </a:srgb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rgbClr val="B1059D">
              <a:alpha val="85098"/>
            </a:srgb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39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8243888" cy="1364201"/>
          </a:xfrm>
          <a:solidFill>
            <a:schemeClr val="accent1">
              <a:alpha val="85098"/>
            </a:schemeClr>
          </a:solidFill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896"/>
            <a:ext cx="8028384" cy="3384029"/>
          </a:xfrm>
          <a:solidFill>
            <a:schemeClr val="accent1">
              <a:alpha val="85098"/>
            </a:schemeClr>
          </a:solidFill>
        </p:spPr>
        <p:txBody>
          <a:bodyPr lIns="540000" tIns="324000" rIns="540000" bIns="324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B8EE1876-98ED-4C76-A401-CB4369505005}" type="datetime1">
              <a:rPr lang="fi-FI" smtClean="0"/>
              <a:pPr/>
              <a:t>28.9.2021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© Aalto University Executive Education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92280" y="333375"/>
            <a:ext cx="1736725" cy="266700"/>
            <a:chOff x="4787900" y="333375"/>
            <a:chExt cx="1736725" cy="266700"/>
          </a:xfrm>
          <a:solidFill>
            <a:schemeClr val="bg1"/>
          </a:solidFill>
          <a:effectLst>
            <a:outerShdw blurRad="127000" algn="ctr" rotWithShape="0">
              <a:prstClr val="black">
                <a:alpha val="30000"/>
              </a:prstClr>
            </a:outerShdw>
          </a:effectLst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63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5175"/>
            <a:ext cx="8604250" cy="136420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540000" tIns="72000" rIns="540000" bIns="72000" rtlCol="0" anchor="t" anchorCtr="0">
            <a:sp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2492896"/>
            <a:ext cx="8064500" cy="338402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520" y="6381329"/>
            <a:ext cx="1583630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1000">
                <a:solidFill>
                  <a:srgbClr val="B3B2B2"/>
                </a:solidFill>
              </a:defRPr>
            </a:lvl1pPr>
          </a:lstStyle>
          <a:p>
            <a:fld id="{71C45EAB-874E-496E-9D6F-CB953FF73FA7}" type="datetime1">
              <a:rPr lang="fi-FI" smtClean="0"/>
              <a:t>28.9.2021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6381328"/>
            <a:ext cx="5473700" cy="221109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rgbClr val="B3B2B2"/>
                </a:solidFill>
              </a:defRPr>
            </a:lvl1pPr>
          </a:lstStyle>
          <a:p>
            <a:r>
              <a:rPr lang="en-US"/>
              <a:t>© Aalto University Executive Education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08850" y="6021289"/>
            <a:ext cx="1511622" cy="57606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4800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92280" y="333375"/>
            <a:ext cx="1736725" cy="266700"/>
            <a:chOff x="4787900" y="333375"/>
            <a:chExt cx="1736725" cy="266700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600700" y="433388"/>
              <a:ext cx="923925" cy="68263"/>
            </a:xfrm>
            <a:custGeom>
              <a:avLst/>
              <a:gdLst>
                <a:gd name="T0" fmla="*/ 319 w 4077"/>
                <a:gd name="T1" fmla="*/ 182 h 300"/>
                <a:gd name="T2" fmla="*/ 661 w 4077"/>
                <a:gd name="T3" fmla="*/ 101 h 300"/>
                <a:gd name="T4" fmla="*/ 508 w 4077"/>
                <a:gd name="T5" fmla="*/ 110 h 300"/>
                <a:gd name="T6" fmla="*/ 522 w 4077"/>
                <a:gd name="T7" fmla="*/ 278 h 300"/>
                <a:gd name="T8" fmla="*/ 679 w 4077"/>
                <a:gd name="T9" fmla="*/ 259 h 300"/>
                <a:gd name="T10" fmla="*/ 562 w 4077"/>
                <a:gd name="T11" fmla="*/ 241 h 300"/>
                <a:gd name="T12" fmla="*/ 589 w 4077"/>
                <a:gd name="T13" fmla="*/ 122 h 300"/>
                <a:gd name="T14" fmla="*/ 916 w 4077"/>
                <a:gd name="T15" fmla="*/ 103 h 300"/>
                <a:gd name="T16" fmla="*/ 756 w 4077"/>
                <a:gd name="T17" fmla="*/ 113 h 300"/>
                <a:gd name="T18" fmla="*/ 782 w 4077"/>
                <a:gd name="T19" fmla="*/ 285 h 300"/>
                <a:gd name="T20" fmla="*/ 934 w 4077"/>
                <a:gd name="T21" fmla="*/ 243 h 300"/>
                <a:gd name="T22" fmla="*/ 818 w 4077"/>
                <a:gd name="T23" fmla="*/ 243 h 300"/>
                <a:gd name="T24" fmla="*/ 821 w 4077"/>
                <a:gd name="T25" fmla="*/ 130 h 300"/>
                <a:gd name="T26" fmla="*/ 1111 w 4077"/>
                <a:gd name="T27" fmla="*/ 229 h 300"/>
                <a:gd name="T28" fmla="*/ 1047 w 4077"/>
                <a:gd name="T29" fmla="*/ 81 h 300"/>
                <a:gd name="T30" fmla="*/ 1071 w 4077"/>
                <a:gd name="T31" fmla="*/ 299 h 300"/>
                <a:gd name="T32" fmla="*/ 1245 w 4077"/>
                <a:gd name="T33" fmla="*/ 246 h 300"/>
                <a:gd name="T34" fmla="*/ 1316 w 4077"/>
                <a:gd name="T35" fmla="*/ 246 h 300"/>
                <a:gd name="T36" fmla="*/ 1448 w 4077"/>
                <a:gd name="T37" fmla="*/ 0 h 300"/>
                <a:gd name="T38" fmla="*/ 1914 w 4077"/>
                <a:gd name="T39" fmla="*/ 140 h 300"/>
                <a:gd name="T40" fmla="*/ 1784 w 4077"/>
                <a:gd name="T41" fmla="*/ 80 h 300"/>
                <a:gd name="T42" fmla="*/ 1717 w 4077"/>
                <a:gd name="T43" fmla="*/ 234 h 300"/>
                <a:gd name="T44" fmla="*/ 1870 w 4077"/>
                <a:gd name="T45" fmla="*/ 289 h 300"/>
                <a:gd name="T46" fmla="*/ 1820 w 4077"/>
                <a:gd name="T47" fmla="*/ 250 h 300"/>
                <a:gd name="T48" fmla="*/ 1782 w 4077"/>
                <a:gd name="T49" fmla="*/ 138 h 300"/>
                <a:gd name="T50" fmla="*/ 2073 w 4077"/>
                <a:gd name="T51" fmla="*/ 293 h 300"/>
                <a:gd name="T52" fmla="*/ 2436 w 4077"/>
                <a:gd name="T53" fmla="*/ 75 h 300"/>
                <a:gd name="T54" fmla="*/ 2335 w 4077"/>
                <a:gd name="T55" fmla="*/ 211 h 300"/>
                <a:gd name="T56" fmla="*/ 2460 w 4077"/>
                <a:gd name="T57" fmla="*/ 293 h 300"/>
                <a:gd name="T58" fmla="*/ 2482 w 4077"/>
                <a:gd name="T59" fmla="*/ 162 h 300"/>
                <a:gd name="T60" fmla="*/ 2435 w 4077"/>
                <a:gd name="T61" fmla="*/ 248 h 300"/>
                <a:gd name="T62" fmla="*/ 2402 w 4077"/>
                <a:gd name="T63" fmla="*/ 152 h 300"/>
                <a:gd name="T64" fmla="*/ 2717 w 4077"/>
                <a:gd name="T65" fmla="*/ 244 h 300"/>
                <a:gd name="T66" fmla="*/ 2608 w 4077"/>
                <a:gd name="T67" fmla="*/ 244 h 300"/>
                <a:gd name="T68" fmla="*/ 2727 w 4077"/>
                <a:gd name="T69" fmla="*/ 284 h 300"/>
                <a:gd name="T70" fmla="*/ 2985 w 4077"/>
                <a:gd name="T71" fmla="*/ 79 h 300"/>
                <a:gd name="T72" fmla="*/ 2848 w 4077"/>
                <a:gd name="T73" fmla="*/ 175 h 300"/>
                <a:gd name="T74" fmla="*/ 2941 w 4077"/>
                <a:gd name="T75" fmla="*/ 299 h 300"/>
                <a:gd name="T76" fmla="*/ 2989 w 4077"/>
                <a:gd name="T77" fmla="*/ 228 h 300"/>
                <a:gd name="T78" fmla="*/ 2913 w 4077"/>
                <a:gd name="T79" fmla="*/ 213 h 300"/>
                <a:gd name="T80" fmla="*/ 2966 w 4077"/>
                <a:gd name="T81" fmla="*/ 127 h 300"/>
                <a:gd name="T82" fmla="*/ 3199 w 4077"/>
                <a:gd name="T83" fmla="*/ 122 h 300"/>
                <a:gd name="T84" fmla="*/ 3143 w 4077"/>
                <a:gd name="T85" fmla="*/ 168 h 300"/>
                <a:gd name="T86" fmla="*/ 3100 w 4077"/>
                <a:gd name="T87" fmla="*/ 271 h 300"/>
                <a:gd name="T88" fmla="*/ 3230 w 4077"/>
                <a:gd name="T89" fmla="*/ 285 h 300"/>
                <a:gd name="T90" fmla="*/ 3244 w 4077"/>
                <a:gd name="T91" fmla="*/ 83 h 300"/>
                <a:gd name="T92" fmla="*/ 3102 w 4077"/>
                <a:gd name="T93" fmla="*/ 130 h 300"/>
                <a:gd name="T94" fmla="*/ 3150 w 4077"/>
                <a:gd name="T95" fmla="*/ 235 h 300"/>
                <a:gd name="T96" fmla="*/ 3325 w 4077"/>
                <a:gd name="T97" fmla="*/ 83 h 300"/>
                <a:gd name="T98" fmla="*/ 3456 w 4077"/>
                <a:gd name="T99" fmla="*/ 293 h 300"/>
                <a:gd name="T100" fmla="*/ 3559 w 4077"/>
                <a:gd name="T101" fmla="*/ 0 h 300"/>
                <a:gd name="T102" fmla="*/ 3609 w 4077"/>
                <a:gd name="T103" fmla="*/ 170 h 300"/>
                <a:gd name="T104" fmla="*/ 3708 w 4077"/>
                <a:gd name="T105" fmla="*/ 299 h 300"/>
                <a:gd name="T106" fmla="*/ 3834 w 4077"/>
                <a:gd name="T107" fmla="*/ 189 h 300"/>
                <a:gd name="T108" fmla="*/ 3726 w 4077"/>
                <a:gd name="T109" fmla="*/ 125 h 300"/>
                <a:gd name="T110" fmla="*/ 3766 w 4077"/>
                <a:gd name="T111" fmla="*/ 219 h 300"/>
                <a:gd name="T112" fmla="*/ 3678 w 4077"/>
                <a:gd name="T113" fmla="*/ 225 h 300"/>
                <a:gd name="T114" fmla="*/ 3715 w 4077"/>
                <a:gd name="T115" fmla="*/ 125 h 300"/>
                <a:gd name="T116" fmla="*/ 4003 w 4077"/>
                <a:gd name="T117" fmla="*/ 135 h 300"/>
                <a:gd name="T118" fmla="*/ 4052 w 4077"/>
                <a:gd name="T119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7" h="300">
                  <a:moveTo>
                    <a:pt x="219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222" y="293"/>
                  </a:lnTo>
                  <a:lnTo>
                    <a:pt x="222" y="237"/>
                  </a:lnTo>
                  <a:lnTo>
                    <a:pt x="66" y="237"/>
                  </a:lnTo>
                  <a:lnTo>
                    <a:pt x="66" y="165"/>
                  </a:lnTo>
                  <a:lnTo>
                    <a:pt x="200" y="165"/>
                  </a:lnTo>
                  <a:lnTo>
                    <a:pt x="200" y="113"/>
                  </a:lnTo>
                  <a:lnTo>
                    <a:pt x="66" y="113"/>
                  </a:lnTo>
                  <a:lnTo>
                    <a:pt x="66" y="56"/>
                  </a:lnTo>
                  <a:lnTo>
                    <a:pt x="219" y="56"/>
                  </a:lnTo>
                  <a:lnTo>
                    <a:pt x="219" y="0"/>
                  </a:lnTo>
                  <a:close/>
                  <a:moveTo>
                    <a:pt x="387" y="182"/>
                  </a:moveTo>
                  <a:lnTo>
                    <a:pt x="457" y="81"/>
                  </a:lnTo>
                  <a:lnTo>
                    <a:pt x="387" y="81"/>
                  </a:lnTo>
                  <a:lnTo>
                    <a:pt x="354" y="135"/>
                  </a:lnTo>
                  <a:lnTo>
                    <a:pt x="319" y="81"/>
                  </a:lnTo>
                  <a:lnTo>
                    <a:pt x="249" y="81"/>
                  </a:lnTo>
                  <a:lnTo>
                    <a:pt x="319" y="182"/>
                  </a:lnTo>
                  <a:lnTo>
                    <a:pt x="243" y="293"/>
                  </a:lnTo>
                  <a:lnTo>
                    <a:pt x="314" y="293"/>
                  </a:lnTo>
                  <a:lnTo>
                    <a:pt x="354" y="232"/>
                  </a:lnTo>
                  <a:lnTo>
                    <a:pt x="393" y="293"/>
                  </a:lnTo>
                  <a:lnTo>
                    <a:pt x="466" y="293"/>
                  </a:lnTo>
                  <a:lnTo>
                    <a:pt x="387" y="182"/>
                  </a:lnTo>
                  <a:close/>
                  <a:moveTo>
                    <a:pt x="694" y="205"/>
                  </a:moveTo>
                  <a:lnTo>
                    <a:pt x="694" y="186"/>
                  </a:lnTo>
                  <a:lnTo>
                    <a:pt x="693" y="177"/>
                  </a:lnTo>
                  <a:lnTo>
                    <a:pt x="692" y="170"/>
                  </a:lnTo>
                  <a:lnTo>
                    <a:pt x="691" y="162"/>
                  </a:lnTo>
                  <a:lnTo>
                    <a:pt x="690" y="154"/>
                  </a:lnTo>
                  <a:lnTo>
                    <a:pt x="688" y="147"/>
                  </a:lnTo>
                  <a:lnTo>
                    <a:pt x="685" y="140"/>
                  </a:lnTo>
                  <a:lnTo>
                    <a:pt x="682" y="133"/>
                  </a:lnTo>
                  <a:lnTo>
                    <a:pt x="679" y="126"/>
                  </a:lnTo>
                  <a:lnTo>
                    <a:pt x="674" y="119"/>
                  </a:lnTo>
                  <a:lnTo>
                    <a:pt x="670" y="112"/>
                  </a:lnTo>
                  <a:lnTo>
                    <a:pt x="665" y="107"/>
                  </a:lnTo>
                  <a:lnTo>
                    <a:pt x="661" y="101"/>
                  </a:lnTo>
                  <a:lnTo>
                    <a:pt x="655" y="97"/>
                  </a:lnTo>
                  <a:lnTo>
                    <a:pt x="648" y="92"/>
                  </a:lnTo>
                  <a:lnTo>
                    <a:pt x="643" y="88"/>
                  </a:lnTo>
                  <a:lnTo>
                    <a:pt x="636" y="84"/>
                  </a:lnTo>
                  <a:lnTo>
                    <a:pt x="629" y="82"/>
                  </a:lnTo>
                  <a:lnTo>
                    <a:pt x="621" y="80"/>
                  </a:lnTo>
                  <a:lnTo>
                    <a:pt x="613" y="78"/>
                  </a:lnTo>
                  <a:lnTo>
                    <a:pt x="605" y="76"/>
                  </a:lnTo>
                  <a:lnTo>
                    <a:pt x="598" y="75"/>
                  </a:lnTo>
                  <a:lnTo>
                    <a:pt x="590" y="75"/>
                  </a:lnTo>
                  <a:lnTo>
                    <a:pt x="577" y="75"/>
                  </a:lnTo>
                  <a:lnTo>
                    <a:pt x="572" y="76"/>
                  </a:lnTo>
                  <a:lnTo>
                    <a:pt x="566" y="78"/>
                  </a:lnTo>
                  <a:lnTo>
                    <a:pt x="556" y="80"/>
                  </a:lnTo>
                  <a:lnTo>
                    <a:pt x="545" y="83"/>
                  </a:lnTo>
                  <a:lnTo>
                    <a:pt x="536" y="88"/>
                  </a:lnTo>
                  <a:lnTo>
                    <a:pt x="527" y="93"/>
                  </a:lnTo>
                  <a:lnTo>
                    <a:pt x="519" y="100"/>
                  </a:lnTo>
                  <a:lnTo>
                    <a:pt x="511" y="107"/>
                  </a:lnTo>
                  <a:lnTo>
                    <a:pt x="508" y="110"/>
                  </a:lnTo>
                  <a:lnTo>
                    <a:pt x="504" y="115"/>
                  </a:lnTo>
                  <a:lnTo>
                    <a:pt x="498" y="122"/>
                  </a:lnTo>
                  <a:lnTo>
                    <a:pt x="493" y="133"/>
                  </a:lnTo>
                  <a:lnTo>
                    <a:pt x="489" y="142"/>
                  </a:lnTo>
                  <a:lnTo>
                    <a:pt x="485" y="153"/>
                  </a:lnTo>
                  <a:lnTo>
                    <a:pt x="484" y="158"/>
                  </a:lnTo>
                  <a:lnTo>
                    <a:pt x="482" y="164"/>
                  </a:lnTo>
                  <a:lnTo>
                    <a:pt x="481" y="175"/>
                  </a:lnTo>
                  <a:lnTo>
                    <a:pt x="481" y="188"/>
                  </a:lnTo>
                  <a:lnTo>
                    <a:pt x="481" y="200"/>
                  </a:lnTo>
                  <a:lnTo>
                    <a:pt x="482" y="211"/>
                  </a:lnTo>
                  <a:lnTo>
                    <a:pt x="483" y="217"/>
                  </a:lnTo>
                  <a:lnTo>
                    <a:pt x="485" y="222"/>
                  </a:lnTo>
                  <a:lnTo>
                    <a:pt x="489" y="234"/>
                  </a:lnTo>
                  <a:lnTo>
                    <a:pt x="492" y="243"/>
                  </a:lnTo>
                  <a:lnTo>
                    <a:pt x="498" y="253"/>
                  </a:lnTo>
                  <a:lnTo>
                    <a:pt x="503" y="260"/>
                  </a:lnTo>
                  <a:lnTo>
                    <a:pt x="510" y="268"/>
                  </a:lnTo>
                  <a:lnTo>
                    <a:pt x="518" y="275"/>
                  </a:lnTo>
                  <a:lnTo>
                    <a:pt x="522" y="278"/>
                  </a:lnTo>
                  <a:lnTo>
                    <a:pt x="526" y="282"/>
                  </a:lnTo>
                  <a:lnTo>
                    <a:pt x="535" y="286"/>
                  </a:lnTo>
                  <a:lnTo>
                    <a:pt x="545" y="291"/>
                  </a:lnTo>
                  <a:lnTo>
                    <a:pt x="550" y="293"/>
                  </a:lnTo>
                  <a:lnTo>
                    <a:pt x="555" y="294"/>
                  </a:lnTo>
                  <a:lnTo>
                    <a:pt x="566" y="297"/>
                  </a:lnTo>
                  <a:lnTo>
                    <a:pt x="577" y="299"/>
                  </a:lnTo>
                  <a:lnTo>
                    <a:pt x="590" y="300"/>
                  </a:lnTo>
                  <a:lnTo>
                    <a:pt x="599" y="299"/>
                  </a:lnTo>
                  <a:lnTo>
                    <a:pt x="608" y="297"/>
                  </a:lnTo>
                  <a:lnTo>
                    <a:pt x="617" y="296"/>
                  </a:lnTo>
                  <a:lnTo>
                    <a:pt x="626" y="294"/>
                  </a:lnTo>
                  <a:lnTo>
                    <a:pt x="634" y="292"/>
                  </a:lnTo>
                  <a:lnTo>
                    <a:pt x="641" y="289"/>
                  </a:lnTo>
                  <a:lnTo>
                    <a:pt x="648" y="285"/>
                  </a:lnTo>
                  <a:lnTo>
                    <a:pt x="655" y="281"/>
                  </a:lnTo>
                  <a:lnTo>
                    <a:pt x="662" y="276"/>
                  </a:lnTo>
                  <a:lnTo>
                    <a:pt x="667" y="271"/>
                  </a:lnTo>
                  <a:lnTo>
                    <a:pt x="673" y="265"/>
                  </a:lnTo>
                  <a:lnTo>
                    <a:pt x="679" y="259"/>
                  </a:lnTo>
                  <a:lnTo>
                    <a:pt x="683" y="253"/>
                  </a:lnTo>
                  <a:lnTo>
                    <a:pt x="686" y="246"/>
                  </a:lnTo>
                  <a:lnTo>
                    <a:pt x="690" y="239"/>
                  </a:lnTo>
                  <a:lnTo>
                    <a:pt x="692" y="231"/>
                  </a:lnTo>
                  <a:lnTo>
                    <a:pt x="629" y="231"/>
                  </a:lnTo>
                  <a:lnTo>
                    <a:pt x="625" y="236"/>
                  </a:lnTo>
                  <a:lnTo>
                    <a:pt x="621" y="240"/>
                  </a:lnTo>
                  <a:lnTo>
                    <a:pt x="618" y="244"/>
                  </a:lnTo>
                  <a:lnTo>
                    <a:pt x="616" y="245"/>
                  </a:lnTo>
                  <a:lnTo>
                    <a:pt x="613" y="246"/>
                  </a:lnTo>
                  <a:lnTo>
                    <a:pt x="608" y="248"/>
                  </a:lnTo>
                  <a:lnTo>
                    <a:pt x="603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82" y="249"/>
                  </a:lnTo>
                  <a:lnTo>
                    <a:pt x="577" y="249"/>
                  </a:lnTo>
                  <a:lnTo>
                    <a:pt x="573" y="247"/>
                  </a:lnTo>
                  <a:lnTo>
                    <a:pt x="570" y="246"/>
                  </a:lnTo>
                  <a:lnTo>
                    <a:pt x="565" y="244"/>
                  </a:lnTo>
                  <a:lnTo>
                    <a:pt x="562" y="241"/>
                  </a:lnTo>
                  <a:lnTo>
                    <a:pt x="559" y="239"/>
                  </a:lnTo>
                  <a:lnTo>
                    <a:pt x="556" y="236"/>
                  </a:lnTo>
                  <a:lnTo>
                    <a:pt x="554" y="232"/>
                  </a:lnTo>
                  <a:lnTo>
                    <a:pt x="549" y="225"/>
                  </a:lnTo>
                  <a:lnTo>
                    <a:pt x="547" y="220"/>
                  </a:lnTo>
                  <a:lnTo>
                    <a:pt x="546" y="216"/>
                  </a:lnTo>
                  <a:lnTo>
                    <a:pt x="545" y="211"/>
                  </a:lnTo>
                  <a:lnTo>
                    <a:pt x="544" y="205"/>
                  </a:lnTo>
                  <a:lnTo>
                    <a:pt x="694" y="205"/>
                  </a:lnTo>
                  <a:close/>
                  <a:moveTo>
                    <a:pt x="544" y="162"/>
                  </a:moveTo>
                  <a:lnTo>
                    <a:pt x="546" y="153"/>
                  </a:lnTo>
                  <a:lnTo>
                    <a:pt x="548" y="148"/>
                  </a:lnTo>
                  <a:lnTo>
                    <a:pt x="549" y="145"/>
                  </a:lnTo>
                  <a:lnTo>
                    <a:pt x="554" y="138"/>
                  </a:lnTo>
                  <a:lnTo>
                    <a:pt x="559" y="133"/>
                  </a:lnTo>
                  <a:lnTo>
                    <a:pt x="565" y="128"/>
                  </a:lnTo>
                  <a:lnTo>
                    <a:pt x="572" y="126"/>
                  </a:lnTo>
                  <a:lnTo>
                    <a:pt x="580" y="124"/>
                  </a:lnTo>
                  <a:lnTo>
                    <a:pt x="584" y="122"/>
                  </a:lnTo>
                  <a:lnTo>
                    <a:pt x="589" y="122"/>
                  </a:lnTo>
                  <a:lnTo>
                    <a:pt x="598" y="124"/>
                  </a:lnTo>
                  <a:lnTo>
                    <a:pt x="605" y="126"/>
                  </a:lnTo>
                  <a:lnTo>
                    <a:pt x="612" y="128"/>
                  </a:lnTo>
                  <a:lnTo>
                    <a:pt x="614" y="130"/>
                  </a:lnTo>
                  <a:lnTo>
                    <a:pt x="618" y="133"/>
                  </a:lnTo>
                  <a:lnTo>
                    <a:pt x="620" y="136"/>
                  </a:lnTo>
                  <a:lnTo>
                    <a:pt x="622" y="138"/>
                  </a:lnTo>
                  <a:lnTo>
                    <a:pt x="626" y="145"/>
                  </a:lnTo>
                  <a:lnTo>
                    <a:pt x="629" y="153"/>
                  </a:lnTo>
                  <a:lnTo>
                    <a:pt x="630" y="162"/>
                  </a:lnTo>
                  <a:lnTo>
                    <a:pt x="544" y="162"/>
                  </a:lnTo>
                  <a:close/>
                  <a:moveTo>
                    <a:pt x="939" y="157"/>
                  </a:moveTo>
                  <a:lnTo>
                    <a:pt x="938" y="148"/>
                  </a:lnTo>
                  <a:lnTo>
                    <a:pt x="936" y="139"/>
                  </a:lnTo>
                  <a:lnTo>
                    <a:pt x="934" y="131"/>
                  </a:lnTo>
                  <a:lnTo>
                    <a:pt x="930" y="124"/>
                  </a:lnTo>
                  <a:lnTo>
                    <a:pt x="928" y="119"/>
                  </a:lnTo>
                  <a:lnTo>
                    <a:pt x="926" y="116"/>
                  </a:lnTo>
                  <a:lnTo>
                    <a:pt x="921" y="109"/>
                  </a:lnTo>
                  <a:lnTo>
                    <a:pt x="916" y="103"/>
                  </a:lnTo>
                  <a:lnTo>
                    <a:pt x="910" y="98"/>
                  </a:lnTo>
                  <a:lnTo>
                    <a:pt x="903" y="92"/>
                  </a:lnTo>
                  <a:lnTo>
                    <a:pt x="895" y="88"/>
                  </a:lnTo>
                  <a:lnTo>
                    <a:pt x="888" y="84"/>
                  </a:lnTo>
                  <a:lnTo>
                    <a:pt x="880" y="81"/>
                  </a:lnTo>
                  <a:lnTo>
                    <a:pt x="871" y="79"/>
                  </a:lnTo>
                  <a:lnTo>
                    <a:pt x="862" y="76"/>
                  </a:lnTo>
                  <a:lnTo>
                    <a:pt x="852" y="75"/>
                  </a:lnTo>
                  <a:lnTo>
                    <a:pt x="841" y="75"/>
                  </a:lnTo>
                  <a:lnTo>
                    <a:pt x="829" y="75"/>
                  </a:lnTo>
                  <a:lnTo>
                    <a:pt x="818" y="78"/>
                  </a:lnTo>
                  <a:lnTo>
                    <a:pt x="812" y="79"/>
                  </a:lnTo>
                  <a:lnTo>
                    <a:pt x="807" y="80"/>
                  </a:lnTo>
                  <a:lnTo>
                    <a:pt x="801" y="81"/>
                  </a:lnTo>
                  <a:lnTo>
                    <a:pt x="797" y="83"/>
                  </a:lnTo>
                  <a:lnTo>
                    <a:pt x="786" y="88"/>
                  </a:lnTo>
                  <a:lnTo>
                    <a:pt x="777" y="92"/>
                  </a:lnTo>
                  <a:lnTo>
                    <a:pt x="770" y="99"/>
                  </a:lnTo>
                  <a:lnTo>
                    <a:pt x="762" y="106"/>
                  </a:lnTo>
                  <a:lnTo>
                    <a:pt x="756" y="113"/>
                  </a:lnTo>
                  <a:lnTo>
                    <a:pt x="749" y="121"/>
                  </a:lnTo>
                  <a:lnTo>
                    <a:pt x="745" y="130"/>
                  </a:lnTo>
                  <a:lnTo>
                    <a:pt x="740" y="140"/>
                  </a:lnTo>
                  <a:lnTo>
                    <a:pt x="738" y="152"/>
                  </a:lnTo>
                  <a:lnTo>
                    <a:pt x="736" y="163"/>
                  </a:lnTo>
                  <a:lnTo>
                    <a:pt x="734" y="175"/>
                  </a:lnTo>
                  <a:lnTo>
                    <a:pt x="734" y="188"/>
                  </a:lnTo>
                  <a:lnTo>
                    <a:pt x="734" y="200"/>
                  </a:lnTo>
                  <a:lnTo>
                    <a:pt x="736" y="212"/>
                  </a:lnTo>
                  <a:lnTo>
                    <a:pt x="738" y="223"/>
                  </a:lnTo>
                  <a:lnTo>
                    <a:pt x="741" y="234"/>
                  </a:lnTo>
                  <a:lnTo>
                    <a:pt x="745" y="244"/>
                  </a:lnTo>
                  <a:lnTo>
                    <a:pt x="749" y="253"/>
                  </a:lnTo>
                  <a:lnTo>
                    <a:pt x="756" y="262"/>
                  </a:lnTo>
                  <a:lnTo>
                    <a:pt x="758" y="265"/>
                  </a:lnTo>
                  <a:lnTo>
                    <a:pt x="762" y="269"/>
                  </a:lnTo>
                  <a:lnTo>
                    <a:pt x="765" y="273"/>
                  </a:lnTo>
                  <a:lnTo>
                    <a:pt x="770" y="276"/>
                  </a:lnTo>
                  <a:lnTo>
                    <a:pt x="777" y="282"/>
                  </a:lnTo>
                  <a:lnTo>
                    <a:pt x="782" y="285"/>
                  </a:lnTo>
                  <a:lnTo>
                    <a:pt x="786" y="287"/>
                  </a:lnTo>
                  <a:lnTo>
                    <a:pt x="795" y="292"/>
                  </a:lnTo>
                  <a:lnTo>
                    <a:pt x="800" y="293"/>
                  </a:lnTo>
                  <a:lnTo>
                    <a:pt x="806" y="295"/>
                  </a:lnTo>
                  <a:lnTo>
                    <a:pt x="816" y="297"/>
                  </a:lnTo>
                  <a:lnTo>
                    <a:pt x="828" y="299"/>
                  </a:lnTo>
                  <a:lnTo>
                    <a:pt x="839" y="300"/>
                  </a:lnTo>
                  <a:lnTo>
                    <a:pt x="849" y="299"/>
                  </a:lnTo>
                  <a:lnTo>
                    <a:pt x="859" y="297"/>
                  </a:lnTo>
                  <a:lnTo>
                    <a:pt x="868" y="296"/>
                  </a:lnTo>
                  <a:lnTo>
                    <a:pt x="877" y="294"/>
                  </a:lnTo>
                  <a:lnTo>
                    <a:pt x="886" y="291"/>
                  </a:lnTo>
                  <a:lnTo>
                    <a:pt x="894" y="286"/>
                  </a:lnTo>
                  <a:lnTo>
                    <a:pt x="901" y="283"/>
                  </a:lnTo>
                  <a:lnTo>
                    <a:pt x="908" y="277"/>
                  </a:lnTo>
                  <a:lnTo>
                    <a:pt x="915" y="272"/>
                  </a:lnTo>
                  <a:lnTo>
                    <a:pt x="920" y="265"/>
                  </a:lnTo>
                  <a:lnTo>
                    <a:pt x="926" y="258"/>
                  </a:lnTo>
                  <a:lnTo>
                    <a:pt x="930" y="251"/>
                  </a:lnTo>
                  <a:lnTo>
                    <a:pt x="934" y="243"/>
                  </a:lnTo>
                  <a:lnTo>
                    <a:pt x="937" y="235"/>
                  </a:lnTo>
                  <a:lnTo>
                    <a:pt x="939" y="225"/>
                  </a:lnTo>
                  <a:lnTo>
                    <a:pt x="942" y="216"/>
                  </a:lnTo>
                  <a:lnTo>
                    <a:pt x="881" y="212"/>
                  </a:lnTo>
                  <a:lnTo>
                    <a:pt x="879" y="221"/>
                  </a:lnTo>
                  <a:lnTo>
                    <a:pt x="875" y="228"/>
                  </a:lnTo>
                  <a:lnTo>
                    <a:pt x="874" y="231"/>
                  </a:lnTo>
                  <a:lnTo>
                    <a:pt x="872" y="235"/>
                  </a:lnTo>
                  <a:lnTo>
                    <a:pt x="870" y="237"/>
                  </a:lnTo>
                  <a:lnTo>
                    <a:pt x="867" y="240"/>
                  </a:lnTo>
                  <a:lnTo>
                    <a:pt x="862" y="244"/>
                  </a:lnTo>
                  <a:lnTo>
                    <a:pt x="856" y="247"/>
                  </a:lnTo>
                  <a:lnTo>
                    <a:pt x="853" y="247"/>
                  </a:lnTo>
                  <a:lnTo>
                    <a:pt x="849" y="248"/>
                  </a:lnTo>
                  <a:lnTo>
                    <a:pt x="841" y="248"/>
                  </a:lnTo>
                  <a:lnTo>
                    <a:pt x="836" y="248"/>
                  </a:lnTo>
                  <a:lnTo>
                    <a:pt x="830" y="248"/>
                  </a:lnTo>
                  <a:lnTo>
                    <a:pt x="826" y="246"/>
                  </a:lnTo>
                  <a:lnTo>
                    <a:pt x="821" y="245"/>
                  </a:lnTo>
                  <a:lnTo>
                    <a:pt x="818" y="243"/>
                  </a:lnTo>
                  <a:lnTo>
                    <a:pt x="815" y="239"/>
                  </a:lnTo>
                  <a:lnTo>
                    <a:pt x="811" y="236"/>
                  </a:lnTo>
                  <a:lnTo>
                    <a:pt x="808" y="232"/>
                  </a:lnTo>
                  <a:lnTo>
                    <a:pt x="806" y="228"/>
                  </a:lnTo>
                  <a:lnTo>
                    <a:pt x="803" y="223"/>
                  </a:lnTo>
                  <a:lnTo>
                    <a:pt x="800" y="213"/>
                  </a:lnTo>
                  <a:lnTo>
                    <a:pt x="798" y="200"/>
                  </a:lnTo>
                  <a:lnTo>
                    <a:pt x="797" y="193"/>
                  </a:lnTo>
                  <a:lnTo>
                    <a:pt x="797" y="186"/>
                  </a:lnTo>
                  <a:lnTo>
                    <a:pt x="797" y="179"/>
                  </a:lnTo>
                  <a:lnTo>
                    <a:pt x="798" y="173"/>
                  </a:lnTo>
                  <a:lnTo>
                    <a:pt x="798" y="166"/>
                  </a:lnTo>
                  <a:lnTo>
                    <a:pt x="800" y="161"/>
                  </a:lnTo>
                  <a:lnTo>
                    <a:pt x="801" y="155"/>
                  </a:lnTo>
                  <a:lnTo>
                    <a:pt x="803" y="150"/>
                  </a:lnTo>
                  <a:lnTo>
                    <a:pt x="808" y="142"/>
                  </a:lnTo>
                  <a:lnTo>
                    <a:pt x="811" y="138"/>
                  </a:lnTo>
                  <a:lnTo>
                    <a:pt x="815" y="135"/>
                  </a:lnTo>
                  <a:lnTo>
                    <a:pt x="818" y="131"/>
                  </a:lnTo>
                  <a:lnTo>
                    <a:pt x="821" y="130"/>
                  </a:lnTo>
                  <a:lnTo>
                    <a:pt x="826" y="128"/>
                  </a:lnTo>
                  <a:lnTo>
                    <a:pt x="830" y="127"/>
                  </a:lnTo>
                  <a:lnTo>
                    <a:pt x="836" y="126"/>
                  </a:lnTo>
                  <a:lnTo>
                    <a:pt x="840" y="126"/>
                  </a:lnTo>
                  <a:lnTo>
                    <a:pt x="848" y="126"/>
                  </a:lnTo>
                  <a:lnTo>
                    <a:pt x="852" y="127"/>
                  </a:lnTo>
                  <a:lnTo>
                    <a:pt x="855" y="128"/>
                  </a:lnTo>
                  <a:lnTo>
                    <a:pt x="861" y="130"/>
                  </a:lnTo>
                  <a:lnTo>
                    <a:pt x="866" y="134"/>
                  </a:lnTo>
                  <a:lnTo>
                    <a:pt x="871" y="139"/>
                  </a:lnTo>
                  <a:lnTo>
                    <a:pt x="875" y="144"/>
                  </a:lnTo>
                  <a:lnTo>
                    <a:pt x="877" y="150"/>
                  </a:lnTo>
                  <a:lnTo>
                    <a:pt x="880" y="157"/>
                  </a:lnTo>
                  <a:lnTo>
                    <a:pt x="939" y="157"/>
                  </a:lnTo>
                  <a:close/>
                  <a:moveTo>
                    <a:pt x="1178" y="81"/>
                  </a:moveTo>
                  <a:lnTo>
                    <a:pt x="1115" y="81"/>
                  </a:lnTo>
                  <a:lnTo>
                    <a:pt x="1115" y="201"/>
                  </a:lnTo>
                  <a:lnTo>
                    <a:pt x="1115" y="213"/>
                  </a:lnTo>
                  <a:lnTo>
                    <a:pt x="1113" y="222"/>
                  </a:lnTo>
                  <a:lnTo>
                    <a:pt x="1111" y="229"/>
                  </a:lnTo>
                  <a:lnTo>
                    <a:pt x="1110" y="231"/>
                  </a:lnTo>
                  <a:lnTo>
                    <a:pt x="1108" y="234"/>
                  </a:lnTo>
                  <a:lnTo>
                    <a:pt x="1106" y="237"/>
                  </a:lnTo>
                  <a:lnTo>
                    <a:pt x="1103" y="239"/>
                  </a:lnTo>
                  <a:lnTo>
                    <a:pt x="1097" y="244"/>
                  </a:lnTo>
                  <a:lnTo>
                    <a:pt x="1093" y="245"/>
                  </a:lnTo>
                  <a:lnTo>
                    <a:pt x="1090" y="246"/>
                  </a:lnTo>
                  <a:lnTo>
                    <a:pt x="1081" y="246"/>
                  </a:lnTo>
                  <a:lnTo>
                    <a:pt x="1073" y="246"/>
                  </a:lnTo>
                  <a:lnTo>
                    <a:pt x="1065" y="244"/>
                  </a:lnTo>
                  <a:lnTo>
                    <a:pt x="1062" y="241"/>
                  </a:lnTo>
                  <a:lnTo>
                    <a:pt x="1060" y="239"/>
                  </a:lnTo>
                  <a:lnTo>
                    <a:pt x="1056" y="237"/>
                  </a:lnTo>
                  <a:lnTo>
                    <a:pt x="1054" y="234"/>
                  </a:lnTo>
                  <a:lnTo>
                    <a:pt x="1051" y="229"/>
                  </a:lnTo>
                  <a:lnTo>
                    <a:pt x="1048" y="222"/>
                  </a:lnTo>
                  <a:lnTo>
                    <a:pt x="1048" y="218"/>
                  </a:lnTo>
                  <a:lnTo>
                    <a:pt x="1047" y="213"/>
                  </a:lnTo>
                  <a:lnTo>
                    <a:pt x="1047" y="201"/>
                  </a:lnTo>
                  <a:lnTo>
                    <a:pt x="1047" y="81"/>
                  </a:lnTo>
                  <a:lnTo>
                    <a:pt x="984" y="81"/>
                  </a:lnTo>
                  <a:lnTo>
                    <a:pt x="984" y="214"/>
                  </a:lnTo>
                  <a:lnTo>
                    <a:pt x="985" y="225"/>
                  </a:lnTo>
                  <a:lnTo>
                    <a:pt x="985" y="235"/>
                  </a:lnTo>
                  <a:lnTo>
                    <a:pt x="988" y="244"/>
                  </a:lnTo>
                  <a:lnTo>
                    <a:pt x="990" y="251"/>
                  </a:lnTo>
                  <a:lnTo>
                    <a:pt x="992" y="259"/>
                  </a:lnTo>
                  <a:lnTo>
                    <a:pt x="995" y="265"/>
                  </a:lnTo>
                  <a:lnTo>
                    <a:pt x="1000" y="272"/>
                  </a:lnTo>
                  <a:lnTo>
                    <a:pt x="1002" y="274"/>
                  </a:lnTo>
                  <a:lnTo>
                    <a:pt x="1006" y="277"/>
                  </a:lnTo>
                  <a:lnTo>
                    <a:pt x="1011" y="282"/>
                  </a:lnTo>
                  <a:lnTo>
                    <a:pt x="1017" y="286"/>
                  </a:lnTo>
                  <a:lnTo>
                    <a:pt x="1024" y="291"/>
                  </a:lnTo>
                  <a:lnTo>
                    <a:pt x="1030" y="293"/>
                  </a:lnTo>
                  <a:lnTo>
                    <a:pt x="1038" y="296"/>
                  </a:lnTo>
                  <a:lnTo>
                    <a:pt x="1045" y="297"/>
                  </a:lnTo>
                  <a:lnTo>
                    <a:pt x="1053" y="299"/>
                  </a:lnTo>
                  <a:lnTo>
                    <a:pt x="1062" y="300"/>
                  </a:lnTo>
                  <a:lnTo>
                    <a:pt x="1071" y="299"/>
                  </a:lnTo>
                  <a:lnTo>
                    <a:pt x="1079" y="297"/>
                  </a:lnTo>
                  <a:lnTo>
                    <a:pt x="1086" y="295"/>
                  </a:lnTo>
                  <a:lnTo>
                    <a:pt x="1094" y="293"/>
                  </a:lnTo>
                  <a:lnTo>
                    <a:pt x="1100" y="289"/>
                  </a:lnTo>
                  <a:lnTo>
                    <a:pt x="1107" y="284"/>
                  </a:lnTo>
                  <a:lnTo>
                    <a:pt x="1112" y="277"/>
                  </a:lnTo>
                  <a:lnTo>
                    <a:pt x="1118" y="271"/>
                  </a:lnTo>
                  <a:lnTo>
                    <a:pt x="1118" y="293"/>
                  </a:lnTo>
                  <a:lnTo>
                    <a:pt x="1178" y="293"/>
                  </a:lnTo>
                  <a:lnTo>
                    <a:pt x="1178" y="81"/>
                  </a:lnTo>
                  <a:close/>
                  <a:moveTo>
                    <a:pt x="1345" y="83"/>
                  </a:moveTo>
                  <a:lnTo>
                    <a:pt x="1307" y="83"/>
                  </a:lnTo>
                  <a:lnTo>
                    <a:pt x="1307" y="16"/>
                  </a:lnTo>
                  <a:lnTo>
                    <a:pt x="1245" y="16"/>
                  </a:lnTo>
                  <a:lnTo>
                    <a:pt x="1245" y="83"/>
                  </a:lnTo>
                  <a:lnTo>
                    <a:pt x="1215" y="83"/>
                  </a:lnTo>
                  <a:lnTo>
                    <a:pt x="1215" y="128"/>
                  </a:lnTo>
                  <a:lnTo>
                    <a:pt x="1245" y="128"/>
                  </a:lnTo>
                  <a:lnTo>
                    <a:pt x="1245" y="225"/>
                  </a:lnTo>
                  <a:lnTo>
                    <a:pt x="1245" y="246"/>
                  </a:lnTo>
                  <a:lnTo>
                    <a:pt x="1246" y="254"/>
                  </a:lnTo>
                  <a:lnTo>
                    <a:pt x="1247" y="260"/>
                  </a:lnTo>
                  <a:lnTo>
                    <a:pt x="1248" y="266"/>
                  </a:lnTo>
                  <a:lnTo>
                    <a:pt x="1251" y="271"/>
                  </a:lnTo>
                  <a:lnTo>
                    <a:pt x="1254" y="275"/>
                  </a:lnTo>
                  <a:lnTo>
                    <a:pt x="1255" y="277"/>
                  </a:lnTo>
                  <a:lnTo>
                    <a:pt x="1257" y="280"/>
                  </a:lnTo>
                  <a:lnTo>
                    <a:pt x="1261" y="283"/>
                  </a:lnTo>
                  <a:lnTo>
                    <a:pt x="1265" y="286"/>
                  </a:lnTo>
                  <a:lnTo>
                    <a:pt x="1270" y="289"/>
                  </a:lnTo>
                  <a:lnTo>
                    <a:pt x="1275" y="291"/>
                  </a:lnTo>
                  <a:lnTo>
                    <a:pt x="1282" y="292"/>
                  </a:lnTo>
                  <a:lnTo>
                    <a:pt x="1289" y="293"/>
                  </a:lnTo>
                  <a:lnTo>
                    <a:pt x="1298" y="293"/>
                  </a:lnTo>
                  <a:lnTo>
                    <a:pt x="1307" y="293"/>
                  </a:lnTo>
                  <a:lnTo>
                    <a:pt x="1345" y="293"/>
                  </a:lnTo>
                  <a:lnTo>
                    <a:pt x="1345" y="246"/>
                  </a:lnTo>
                  <a:lnTo>
                    <a:pt x="1322" y="246"/>
                  </a:lnTo>
                  <a:lnTo>
                    <a:pt x="1318" y="246"/>
                  </a:lnTo>
                  <a:lnTo>
                    <a:pt x="1316" y="246"/>
                  </a:lnTo>
                  <a:lnTo>
                    <a:pt x="1315" y="246"/>
                  </a:lnTo>
                  <a:lnTo>
                    <a:pt x="1312" y="245"/>
                  </a:lnTo>
                  <a:lnTo>
                    <a:pt x="1311" y="244"/>
                  </a:lnTo>
                  <a:lnTo>
                    <a:pt x="1309" y="241"/>
                  </a:lnTo>
                  <a:lnTo>
                    <a:pt x="1308" y="237"/>
                  </a:lnTo>
                  <a:lnTo>
                    <a:pt x="1308" y="230"/>
                  </a:lnTo>
                  <a:lnTo>
                    <a:pt x="1307" y="210"/>
                  </a:lnTo>
                  <a:lnTo>
                    <a:pt x="1307" y="128"/>
                  </a:lnTo>
                  <a:lnTo>
                    <a:pt x="1345" y="128"/>
                  </a:lnTo>
                  <a:lnTo>
                    <a:pt x="1345" y="83"/>
                  </a:lnTo>
                  <a:close/>
                  <a:moveTo>
                    <a:pt x="1448" y="81"/>
                  </a:moveTo>
                  <a:lnTo>
                    <a:pt x="1385" y="81"/>
                  </a:lnTo>
                  <a:lnTo>
                    <a:pt x="1385" y="293"/>
                  </a:lnTo>
                  <a:lnTo>
                    <a:pt x="1448" y="293"/>
                  </a:lnTo>
                  <a:lnTo>
                    <a:pt x="1448" y="81"/>
                  </a:lnTo>
                  <a:close/>
                  <a:moveTo>
                    <a:pt x="1448" y="0"/>
                  </a:moveTo>
                  <a:lnTo>
                    <a:pt x="1385" y="0"/>
                  </a:lnTo>
                  <a:lnTo>
                    <a:pt x="1385" y="52"/>
                  </a:lnTo>
                  <a:lnTo>
                    <a:pt x="1448" y="52"/>
                  </a:lnTo>
                  <a:lnTo>
                    <a:pt x="1448" y="0"/>
                  </a:lnTo>
                  <a:close/>
                  <a:moveTo>
                    <a:pt x="1617" y="293"/>
                  </a:moveTo>
                  <a:lnTo>
                    <a:pt x="1690" y="81"/>
                  </a:lnTo>
                  <a:lnTo>
                    <a:pt x="1623" y="81"/>
                  </a:lnTo>
                  <a:lnTo>
                    <a:pt x="1601" y="163"/>
                  </a:lnTo>
                  <a:lnTo>
                    <a:pt x="1596" y="189"/>
                  </a:lnTo>
                  <a:lnTo>
                    <a:pt x="1588" y="223"/>
                  </a:lnTo>
                  <a:lnTo>
                    <a:pt x="1579" y="189"/>
                  </a:lnTo>
                  <a:lnTo>
                    <a:pt x="1571" y="163"/>
                  </a:lnTo>
                  <a:lnTo>
                    <a:pt x="1547" y="81"/>
                  </a:lnTo>
                  <a:lnTo>
                    <a:pt x="1482" y="81"/>
                  </a:lnTo>
                  <a:lnTo>
                    <a:pt x="1557" y="293"/>
                  </a:lnTo>
                  <a:lnTo>
                    <a:pt x="1617" y="293"/>
                  </a:lnTo>
                  <a:close/>
                  <a:moveTo>
                    <a:pt x="1923" y="205"/>
                  </a:moveTo>
                  <a:lnTo>
                    <a:pt x="1923" y="186"/>
                  </a:lnTo>
                  <a:lnTo>
                    <a:pt x="1921" y="177"/>
                  </a:lnTo>
                  <a:lnTo>
                    <a:pt x="1920" y="170"/>
                  </a:lnTo>
                  <a:lnTo>
                    <a:pt x="1919" y="162"/>
                  </a:lnTo>
                  <a:lnTo>
                    <a:pt x="1918" y="154"/>
                  </a:lnTo>
                  <a:lnTo>
                    <a:pt x="1916" y="147"/>
                  </a:lnTo>
                  <a:lnTo>
                    <a:pt x="1914" y="140"/>
                  </a:lnTo>
                  <a:lnTo>
                    <a:pt x="1910" y="133"/>
                  </a:lnTo>
                  <a:lnTo>
                    <a:pt x="1907" y="126"/>
                  </a:lnTo>
                  <a:lnTo>
                    <a:pt x="1902" y="119"/>
                  </a:lnTo>
                  <a:lnTo>
                    <a:pt x="1898" y="112"/>
                  </a:lnTo>
                  <a:lnTo>
                    <a:pt x="1893" y="107"/>
                  </a:lnTo>
                  <a:lnTo>
                    <a:pt x="1889" y="101"/>
                  </a:lnTo>
                  <a:lnTo>
                    <a:pt x="1883" y="97"/>
                  </a:lnTo>
                  <a:lnTo>
                    <a:pt x="1877" y="92"/>
                  </a:lnTo>
                  <a:lnTo>
                    <a:pt x="1871" y="88"/>
                  </a:lnTo>
                  <a:lnTo>
                    <a:pt x="1864" y="84"/>
                  </a:lnTo>
                  <a:lnTo>
                    <a:pt x="1857" y="82"/>
                  </a:lnTo>
                  <a:lnTo>
                    <a:pt x="1850" y="80"/>
                  </a:lnTo>
                  <a:lnTo>
                    <a:pt x="1842" y="78"/>
                  </a:lnTo>
                  <a:lnTo>
                    <a:pt x="1834" y="76"/>
                  </a:lnTo>
                  <a:lnTo>
                    <a:pt x="1826" y="75"/>
                  </a:lnTo>
                  <a:lnTo>
                    <a:pt x="1818" y="75"/>
                  </a:lnTo>
                  <a:lnTo>
                    <a:pt x="1806" y="75"/>
                  </a:lnTo>
                  <a:lnTo>
                    <a:pt x="1800" y="76"/>
                  </a:lnTo>
                  <a:lnTo>
                    <a:pt x="1795" y="78"/>
                  </a:lnTo>
                  <a:lnTo>
                    <a:pt x="1784" y="80"/>
                  </a:lnTo>
                  <a:lnTo>
                    <a:pt x="1773" y="83"/>
                  </a:lnTo>
                  <a:lnTo>
                    <a:pt x="1764" y="88"/>
                  </a:lnTo>
                  <a:lnTo>
                    <a:pt x="1755" y="93"/>
                  </a:lnTo>
                  <a:lnTo>
                    <a:pt x="1747" y="100"/>
                  </a:lnTo>
                  <a:lnTo>
                    <a:pt x="1739" y="107"/>
                  </a:lnTo>
                  <a:lnTo>
                    <a:pt x="1736" y="110"/>
                  </a:lnTo>
                  <a:lnTo>
                    <a:pt x="1733" y="115"/>
                  </a:lnTo>
                  <a:lnTo>
                    <a:pt x="1726" y="122"/>
                  </a:lnTo>
                  <a:lnTo>
                    <a:pt x="1721" y="133"/>
                  </a:lnTo>
                  <a:lnTo>
                    <a:pt x="1717" y="142"/>
                  </a:lnTo>
                  <a:lnTo>
                    <a:pt x="1714" y="153"/>
                  </a:lnTo>
                  <a:lnTo>
                    <a:pt x="1712" y="158"/>
                  </a:lnTo>
                  <a:lnTo>
                    <a:pt x="1711" y="164"/>
                  </a:lnTo>
                  <a:lnTo>
                    <a:pt x="1709" y="175"/>
                  </a:lnTo>
                  <a:lnTo>
                    <a:pt x="1709" y="188"/>
                  </a:lnTo>
                  <a:lnTo>
                    <a:pt x="1709" y="200"/>
                  </a:lnTo>
                  <a:lnTo>
                    <a:pt x="1710" y="211"/>
                  </a:lnTo>
                  <a:lnTo>
                    <a:pt x="1711" y="217"/>
                  </a:lnTo>
                  <a:lnTo>
                    <a:pt x="1714" y="222"/>
                  </a:lnTo>
                  <a:lnTo>
                    <a:pt x="1717" y="234"/>
                  </a:lnTo>
                  <a:lnTo>
                    <a:pt x="1720" y="243"/>
                  </a:lnTo>
                  <a:lnTo>
                    <a:pt x="1726" y="253"/>
                  </a:lnTo>
                  <a:lnTo>
                    <a:pt x="1732" y="260"/>
                  </a:lnTo>
                  <a:lnTo>
                    <a:pt x="1738" y="268"/>
                  </a:lnTo>
                  <a:lnTo>
                    <a:pt x="1746" y="275"/>
                  </a:lnTo>
                  <a:lnTo>
                    <a:pt x="1751" y="278"/>
                  </a:lnTo>
                  <a:lnTo>
                    <a:pt x="1755" y="282"/>
                  </a:lnTo>
                  <a:lnTo>
                    <a:pt x="1764" y="286"/>
                  </a:lnTo>
                  <a:lnTo>
                    <a:pt x="1773" y="291"/>
                  </a:lnTo>
                  <a:lnTo>
                    <a:pt x="1779" y="293"/>
                  </a:lnTo>
                  <a:lnTo>
                    <a:pt x="1783" y="294"/>
                  </a:lnTo>
                  <a:lnTo>
                    <a:pt x="1795" y="297"/>
                  </a:lnTo>
                  <a:lnTo>
                    <a:pt x="1806" y="299"/>
                  </a:lnTo>
                  <a:lnTo>
                    <a:pt x="1818" y="300"/>
                  </a:lnTo>
                  <a:lnTo>
                    <a:pt x="1827" y="299"/>
                  </a:lnTo>
                  <a:lnTo>
                    <a:pt x="1836" y="297"/>
                  </a:lnTo>
                  <a:lnTo>
                    <a:pt x="1845" y="296"/>
                  </a:lnTo>
                  <a:lnTo>
                    <a:pt x="1854" y="294"/>
                  </a:lnTo>
                  <a:lnTo>
                    <a:pt x="1862" y="292"/>
                  </a:lnTo>
                  <a:lnTo>
                    <a:pt x="1870" y="289"/>
                  </a:lnTo>
                  <a:lnTo>
                    <a:pt x="1877" y="285"/>
                  </a:lnTo>
                  <a:lnTo>
                    <a:pt x="1883" y="281"/>
                  </a:lnTo>
                  <a:lnTo>
                    <a:pt x="1890" y="276"/>
                  </a:lnTo>
                  <a:lnTo>
                    <a:pt x="1896" y="271"/>
                  </a:lnTo>
                  <a:lnTo>
                    <a:pt x="1901" y="265"/>
                  </a:lnTo>
                  <a:lnTo>
                    <a:pt x="1907" y="259"/>
                  </a:lnTo>
                  <a:lnTo>
                    <a:pt x="1911" y="253"/>
                  </a:lnTo>
                  <a:lnTo>
                    <a:pt x="1915" y="246"/>
                  </a:lnTo>
                  <a:lnTo>
                    <a:pt x="1918" y="239"/>
                  </a:lnTo>
                  <a:lnTo>
                    <a:pt x="1920" y="231"/>
                  </a:lnTo>
                  <a:lnTo>
                    <a:pt x="1857" y="231"/>
                  </a:lnTo>
                  <a:lnTo>
                    <a:pt x="1853" y="236"/>
                  </a:lnTo>
                  <a:lnTo>
                    <a:pt x="1850" y="240"/>
                  </a:lnTo>
                  <a:lnTo>
                    <a:pt x="1846" y="244"/>
                  </a:lnTo>
                  <a:lnTo>
                    <a:pt x="1844" y="245"/>
                  </a:lnTo>
                  <a:lnTo>
                    <a:pt x="1842" y="246"/>
                  </a:lnTo>
                  <a:lnTo>
                    <a:pt x="1836" y="248"/>
                  </a:lnTo>
                  <a:lnTo>
                    <a:pt x="1832" y="249"/>
                  </a:lnTo>
                  <a:lnTo>
                    <a:pt x="1826" y="250"/>
                  </a:lnTo>
                  <a:lnTo>
                    <a:pt x="1820" y="250"/>
                  </a:lnTo>
                  <a:lnTo>
                    <a:pt x="1810" y="249"/>
                  </a:lnTo>
                  <a:lnTo>
                    <a:pt x="1806" y="249"/>
                  </a:lnTo>
                  <a:lnTo>
                    <a:pt x="1801" y="247"/>
                  </a:lnTo>
                  <a:lnTo>
                    <a:pt x="1798" y="246"/>
                  </a:lnTo>
                  <a:lnTo>
                    <a:pt x="1793" y="244"/>
                  </a:lnTo>
                  <a:lnTo>
                    <a:pt x="1790" y="241"/>
                  </a:lnTo>
                  <a:lnTo>
                    <a:pt x="1788" y="239"/>
                  </a:lnTo>
                  <a:lnTo>
                    <a:pt x="1784" y="236"/>
                  </a:lnTo>
                  <a:lnTo>
                    <a:pt x="1782" y="232"/>
                  </a:lnTo>
                  <a:lnTo>
                    <a:pt x="1778" y="225"/>
                  </a:lnTo>
                  <a:lnTo>
                    <a:pt x="1775" y="220"/>
                  </a:lnTo>
                  <a:lnTo>
                    <a:pt x="1774" y="216"/>
                  </a:lnTo>
                  <a:lnTo>
                    <a:pt x="1773" y="211"/>
                  </a:lnTo>
                  <a:lnTo>
                    <a:pt x="1772" y="205"/>
                  </a:lnTo>
                  <a:lnTo>
                    <a:pt x="1923" y="205"/>
                  </a:lnTo>
                  <a:close/>
                  <a:moveTo>
                    <a:pt x="1772" y="162"/>
                  </a:moveTo>
                  <a:lnTo>
                    <a:pt x="1774" y="153"/>
                  </a:lnTo>
                  <a:lnTo>
                    <a:pt x="1777" y="148"/>
                  </a:lnTo>
                  <a:lnTo>
                    <a:pt x="1778" y="145"/>
                  </a:lnTo>
                  <a:lnTo>
                    <a:pt x="1782" y="138"/>
                  </a:lnTo>
                  <a:lnTo>
                    <a:pt x="1788" y="133"/>
                  </a:lnTo>
                  <a:lnTo>
                    <a:pt x="1793" y="128"/>
                  </a:lnTo>
                  <a:lnTo>
                    <a:pt x="1800" y="126"/>
                  </a:lnTo>
                  <a:lnTo>
                    <a:pt x="1808" y="124"/>
                  </a:lnTo>
                  <a:lnTo>
                    <a:pt x="1812" y="122"/>
                  </a:lnTo>
                  <a:lnTo>
                    <a:pt x="1817" y="122"/>
                  </a:lnTo>
                  <a:lnTo>
                    <a:pt x="1826" y="124"/>
                  </a:lnTo>
                  <a:lnTo>
                    <a:pt x="1834" y="126"/>
                  </a:lnTo>
                  <a:lnTo>
                    <a:pt x="1841" y="128"/>
                  </a:lnTo>
                  <a:lnTo>
                    <a:pt x="1843" y="130"/>
                  </a:lnTo>
                  <a:lnTo>
                    <a:pt x="1846" y="133"/>
                  </a:lnTo>
                  <a:lnTo>
                    <a:pt x="1848" y="136"/>
                  </a:lnTo>
                  <a:lnTo>
                    <a:pt x="1851" y="138"/>
                  </a:lnTo>
                  <a:lnTo>
                    <a:pt x="1854" y="145"/>
                  </a:lnTo>
                  <a:lnTo>
                    <a:pt x="1857" y="153"/>
                  </a:lnTo>
                  <a:lnTo>
                    <a:pt x="1859" y="162"/>
                  </a:lnTo>
                  <a:lnTo>
                    <a:pt x="1772" y="162"/>
                  </a:lnTo>
                  <a:close/>
                  <a:moveTo>
                    <a:pt x="2292" y="0"/>
                  </a:moveTo>
                  <a:lnTo>
                    <a:pt x="2073" y="0"/>
                  </a:lnTo>
                  <a:lnTo>
                    <a:pt x="2073" y="293"/>
                  </a:lnTo>
                  <a:lnTo>
                    <a:pt x="2295" y="293"/>
                  </a:lnTo>
                  <a:lnTo>
                    <a:pt x="2295" y="237"/>
                  </a:lnTo>
                  <a:lnTo>
                    <a:pt x="2140" y="237"/>
                  </a:lnTo>
                  <a:lnTo>
                    <a:pt x="2140" y="165"/>
                  </a:lnTo>
                  <a:lnTo>
                    <a:pt x="2272" y="165"/>
                  </a:lnTo>
                  <a:lnTo>
                    <a:pt x="2272" y="113"/>
                  </a:lnTo>
                  <a:lnTo>
                    <a:pt x="2140" y="113"/>
                  </a:lnTo>
                  <a:lnTo>
                    <a:pt x="2140" y="56"/>
                  </a:lnTo>
                  <a:lnTo>
                    <a:pt x="2292" y="56"/>
                  </a:lnTo>
                  <a:lnTo>
                    <a:pt x="2292" y="0"/>
                  </a:lnTo>
                  <a:close/>
                  <a:moveTo>
                    <a:pt x="2545" y="0"/>
                  </a:moveTo>
                  <a:lnTo>
                    <a:pt x="2483" y="0"/>
                  </a:lnTo>
                  <a:lnTo>
                    <a:pt x="2483" y="97"/>
                  </a:lnTo>
                  <a:lnTo>
                    <a:pt x="2478" y="91"/>
                  </a:lnTo>
                  <a:lnTo>
                    <a:pt x="2471" y="87"/>
                  </a:lnTo>
                  <a:lnTo>
                    <a:pt x="2465" y="83"/>
                  </a:lnTo>
                  <a:lnTo>
                    <a:pt x="2459" y="80"/>
                  </a:lnTo>
                  <a:lnTo>
                    <a:pt x="2452" y="78"/>
                  </a:lnTo>
                  <a:lnTo>
                    <a:pt x="2444" y="76"/>
                  </a:lnTo>
                  <a:lnTo>
                    <a:pt x="2436" y="75"/>
                  </a:lnTo>
                  <a:lnTo>
                    <a:pt x="2428" y="74"/>
                  </a:lnTo>
                  <a:lnTo>
                    <a:pt x="2418" y="75"/>
                  </a:lnTo>
                  <a:lnTo>
                    <a:pt x="2408" y="76"/>
                  </a:lnTo>
                  <a:lnTo>
                    <a:pt x="2402" y="78"/>
                  </a:lnTo>
                  <a:lnTo>
                    <a:pt x="2398" y="80"/>
                  </a:lnTo>
                  <a:lnTo>
                    <a:pt x="2389" y="83"/>
                  </a:lnTo>
                  <a:lnTo>
                    <a:pt x="2381" y="88"/>
                  </a:lnTo>
                  <a:lnTo>
                    <a:pt x="2373" y="92"/>
                  </a:lnTo>
                  <a:lnTo>
                    <a:pt x="2365" y="99"/>
                  </a:lnTo>
                  <a:lnTo>
                    <a:pt x="2359" y="106"/>
                  </a:lnTo>
                  <a:lnTo>
                    <a:pt x="2353" y="113"/>
                  </a:lnTo>
                  <a:lnTo>
                    <a:pt x="2349" y="122"/>
                  </a:lnTo>
                  <a:lnTo>
                    <a:pt x="2344" y="131"/>
                  </a:lnTo>
                  <a:lnTo>
                    <a:pt x="2340" y="142"/>
                  </a:lnTo>
                  <a:lnTo>
                    <a:pt x="2337" y="152"/>
                  </a:lnTo>
                  <a:lnTo>
                    <a:pt x="2335" y="163"/>
                  </a:lnTo>
                  <a:lnTo>
                    <a:pt x="2334" y="175"/>
                  </a:lnTo>
                  <a:lnTo>
                    <a:pt x="2333" y="188"/>
                  </a:lnTo>
                  <a:lnTo>
                    <a:pt x="2334" y="200"/>
                  </a:lnTo>
                  <a:lnTo>
                    <a:pt x="2335" y="211"/>
                  </a:lnTo>
                  <a:lnTo>
                    <a:pt x="2337" y="222"/>
                  </a:lnTo>
                  <a:lnTo>
                    <a:pt x="2340" y="234"/>
                  </a:lnTo>
                  <a:lnTo>
                    <a:pt x="2344" y="243"/>
                  </a:lnTo>
                  <a:lnTo>
                    <a:pt x="2347" y="253"/>
                  </a:lnTo>
                  <a:lnTo>
                    <a:pt x="2353" y="260"/>
                  </a:lnTo>
                  <a:lnTo>
                    <a:pt x="2359" y="268"/>
                  </a:lnTo>
                  <a:lnTo>
                    <a:pt x="2365" y="275"/>
                  </a:lnTo>
                  <a:lnTo>
                    <a:pt x="2372" y="282"/>
                  </a:lnTo>
                  <a:lnTo>
                    <a:pt x="2380" y="286"/>
                  </a:lnTo>
                  <a:lnTo>
                    <a:pt x="2389" y="291"/>
                  </a:lnTo>
                  <a:lnTo>
                    <a:pt x="2392" y="293"/>
                  </a:lnTo>
                  <a:lnTo>
                    <a:pt x="2397" y="294"/>
                  </a:lnTo>
                  <a:lnTo>
                    <a:pt x="2407" y="297"/>
                  </a:lnTo>
                  <a:lnTo>
                    <a:pt x="2417" y="299"/>
                  </a:lnTo>
                  <a:lnTo>
                    <a:pt x="2427" y="300"/>
                  </a:lnTo>
                  <a:lnTo>
                    <a:pt x="2436" y="299"/>
                  </a:lnTo>
                  <a:lnTo>
                    <a:pt x="2445" y="297"/>
                  </a:lnTo>
                  <a:lnTo>
                    <a:pt x="2453" y="295"/>
                  </a:lnTo>
                  <a:lnTo>
                    <a:pt x="2456" y="294"/>
                  </a:lnTo>
                  <a:lnTo>
                    <a:pt x="2460" y="293"/>
                  </a:lnTo>
                  <a:lnTo>
                    <a:pt x="2467" y="289"/>
                  </a:lnTo>
                  <a:lnTo>
                    <a:pt x="2470" y="286"/>
                  </a:lnTo>
                  <a:lnTo>
                    <a:pt x="2473" y="284"/>
                  </a:lnTo>
                  <a:lnTo>
                    <a:pt x="2480" y="277"/>
                  </a:lnTo>
                  <a:lnTo>
                    <a:pt x="2486" y="271"/>
                  </a:lnTo>
                  <a:lnTo>
                    <a:pt x="2486" y="293"/>
                  </a:lnTo>
                  <a:lnTo>
                    <a:pt x="2545" y="293"/>
                  </a:lnTo>
                  <a:lnTo>
                    <a:pt x="2545" y="0"/>
                  </a:lnTo>
                  <a:close/>
                  <a:moveTo>
                    <a:pt x="2440" y="126"/>
                  </a:moveTo>
                  <a:lnTo>
                    <a:pt x="2445" y="126"/>
                  </a:lnTo>
                  <a:lnTo>
                    <a:pt x="2450" y="127"/>
                  </a:lnTo>
                  <a:lnTo>
                    <a:pt x="2454" y="128"/>
                  </a:lnTo>
                  <a:lnTo>
                    <a:pt x="2459" y="130"/>
                  </a:lnTo>
                  <a:lnTo>
                    <a:pt x="2461" y="131"/>
                  </a:lnTo>
                  <a:lnTo>
                    <a:pt x="2462" y="133"/>
                  </a:lnTo>
                  <a:lnTo>
                    <a:pt x="2467" y="135"/>
                  </a:lnTo>
                  <a:lnTo>
                    <a:pt x="2470" y="138"/>
                  </a:lnTo>
                  <a:lnTo>
                    <a:pt x="2472" y="143"/>
                  </a:lnTo>
                  <a:lnTo>
                    <a:pt x="2478" y="152"/>
                  </a:lnTo>
                  <a:lnTo>
                    <a:pt x="2482" y="162"/>
                  </a:lnTo>
                  <a:lnTo>
                    <a:pt x="2483" y="168"/>
                  </a:lnTo>
                  <a:lnTo>
                    <a:pt x="2485" y="174"/>
                  </a:lnTo>
                  <a:lnTo>
                    <a:pt x="2485" y="181"/>
                  </a:lnTo>
                  <a:lnTo>
                    <a:pt x="2486" y="188"/>
                  </a:lnTo>
                  <a:lnTo>
                    <a:pt x="2485" y="194"/>
                  </a:lnTo>
                  <a:lnTo>
                    <a:pt x="2485" y="201"/>
                  </a:lnTo>
                  <a:lnTo>
                    <a:pt x="2483" y="207"/>
                  </a:lnTo>
                  <a:lnTo>
                    <a:pt x="2482" y="212"/>
                  </a:lnTo>
                  <a:lnTo>
                    <a:pt x="2478" y="223"/>
                  </a:lnTo>
                  <a:lnTo>
                    <a:pt x="2476" y="228"/>
                  </a:lnTo>
                  <a:lnTo>
                    <a:pt x="2472" y="231"/>
                  </a:lnTo>
                  <a:lnTo>
                    <a:pt x="2470" y="236"/>
                  </a:lnTo>
                  <a:lnTo>
                    <a:pt x="2465" y="239"/>
                  </a:lnTo>
                  <a:lnTo>
                    <a:pt x="2462" y="241"/>
                  </a:lnTo>
                  <a:lnTo>
                    <a:pt x="2459" y="245"/>
                  </a:lnTo>
                  <a:lnTo>
                    <a:pt x="2454" y="246"/>
                  </a:lnTo>
                  <a:lnTo>
                    <a:pt x="2450" y="247"/>
                  </a:lnTo>
                  <a:lnTo>
                    <a:pt x="2445" y="248"/>
                  </a:lnTo>
                  <a:lnTo>
                    <a:pt x="2440" y="248"/>
                  </a:lnTo>
                  <a:lnTo>
                    <a:pt x="2435" y="248"/>
                  </a:lnTo>
                  <a:lnTo>
                    <a:pt x="2431" y="247"/>
                  </a:lnTo>
                  <a:lnTo>
                    <a:pt x="2426" y="246"/>
                  </a:lnTo>
                  <a:lnTo>
                    <a:pt x="2422" y="245"/>
                  </a:lnTo>
                  <a:lnTo>
                    <a:pt x="2419" y="243"/>
                  </a:lnTo>
                  <a:lnTo>
                    <a:pt x="2417" y="241"/>
                  </a:lnTo>
                  <a:lnTo>
                    <a:pt x="2414" y="239"/>
                  </a:lnTo>
                  <a:lnTo>
                    <a:pt x="2410" y="236"/>
                  </a:lnTo>
                  <a:lnTo>
                    <a:pt x="2407" y="231"/>
                  </a:lnTo>
                  <a:lnTo>
                    <a:pt x="2402" y="222"/>
                  </a:lnTo>
                  <a:lnTo>
                    <a:pt x="2398" y="212"/>
                  </a:lnTo>
                  <a:lnTo>
                    <a:pt x="2397" y="207"/>
                  </a:lnTo>
                  <a:lnTo>
                    <a:pt x="2396" y="200"/>
                  </a:lnTo>
                  <a:lnTo>
                    <a:pt x="2395" y="194"/>
                  </a:lnTo>
                  <a:lnTo>
                    <a:pt x="2395" y="188"/>
                  </a:lnTo>
                  <a:lnTo>
                    <a:pt x="2395" y="180"/>
                  </a:lnTo>
                  <a:lnTo>
                    <a:pt x="2396" y="174"/>
                  </a:lnTo>
                  <a:lnTo>
                    <a:pt x="2397" y="167"/>
                  </a:lnTo>
                  <a:lnTo>
                    <a:pt x="2398" y="162"/>
                  </a:lnTo>
                  <a:lnTo>
                    <a:pt x="2400" y="156"/>
                  </a:lnTo>
                  <a:lnTo>
                    <a:pt x="2402" y="152"/>
                  </a:lnTo>
                  <a:lnTo>
                    <a:pt x="2405" y="146"/>
                  </a:lnTo>
                  <a:lnTo>
                    <a:pt x="2407" y="143"/>
                  </a:lnTo>
                  <a:lnTo>
                    <a:pt x="2410" y="138"/>
                  </a:lnTo>
                  <a:lnTo>
                    <a:pt x="2414" y="135"/>
                  </a:lnTo>
                  <a:lnTo>
                    <a:pt x="2422" y="130"/>
                  </a:lnTo>
                  <a:lnTo>
                    <a:pt x="2426" y="128"/>
                  </a:lnTo>
                  <a:lnTo>
                    <a:pt x="2431" y="127"/>
                  </a:lnTo>
                  <a:lnTo>
                    <a:pt x="2435" y="126"/>
                  </a:lnTo>
                  <a:lnTo>
                    <a:pt x="2440" y="126"/>
                  </a:lnTo>
                  <a:close/>
                  <a:moveTo>
                    <a:pt x="2798" y="81"/>
                  </a:moveTo>
                  <a:lnTo>
                    <a:pt x="2735" y="81"/>
                  </a:lnTo>
                  <a:lnTo>
                    <a:pt x="2735" y="201"/>
                  </a:lnTo>
                  <a:lnTo>
                    <a:pt x="2735" y="213"/>
                  </a:lnTo>
                  <a:lnTo>
                    <a:pt x="2734" y="222"/>
                  </a:lnTo>
                  <a:lnTo>
                    <a:pt x="2732" y="229"/>
                  </a:lnTo>
                  <a:lnTo>
                    <a:pt x="2731" y="231"/>
                  </a:lnTo>
                  <a:lnTo>
                    <a:pt x="2728" y="234"/>
                  </a:lnTo>
                  <a:lnTo>
                    <a:pt x="2726" y="237"/>
                  </a:lnTo>
                  <a:lnTo>
                    <a:pt x="2724" y="239"/>
                  </a:lnTo>
                  <a:lnTo>
                    <a:pt x="2717" y="244"/>
                  </a:lnTo>
                  <a:lnTo>
                    <a:pt x="2714" y="245"/>
                  </a:lnTo>
                  <a:lnTo>
                    <a:pt x="2710" y="246"/>
                  </a:lnTo>
                  <a:lnTo>
                    <a:pt x="2701" y="246"/>
                  </a:lnTo>
                  <a:lnTo>
                    <a:pt x="2694" y="246"/>
                  </a:lnTo>
                  <a:lnTo>
                    <a:pt x="2686" y="244"/>
                  </a:lnTo>
                  <a:lnTo>
                    <a:pt x="2682" y="241"/>
                  </a:lnTo>
                  <a:lnTo>
                    <a:pt x="2679" y="239"/>
                  </a:lnTo>
                  <a:lnTo>
                    <a:pt x="2677" y="237"/>
                  </a:lnTo>
                  <a:lnTo>
                    <a:pt x="2674" y="234"/>
                  </a:lnTo>
                  <a:lnTo>
                    <a:pt x="2671" y="229"/>
                  </a:lnTo>
                  <a:lnTo>
                    <a:pt x="2669" y="222"/>
                  </a:lnTo>
                  <a:lnTo>
                    <a:pt x="2669" y="218"/>
                  </a:lnTo>
                  <a:lnTo>
                    <a:pt x="2668" y="213"/>
                  </a:lnTo>
                  <a:lnTo>
                    <a:pt x="2668" y="201"/>
                  </a:lnTo>
                  <a:lnTo>
                    <a:pt x="2668" y="81"/>
                  </a:lnTo>
                  <a:lnTo>
                    <a:pt x="2605" y="81"/>
                  </a:lnTo>
                  <a:lnTo>
                    <a:pt x="2605" y="214"/>
                  </a:lnTo>
                  <a:lnTo>
                    <a:pt x="2606" y="225"/>
                  </a:lnTo>
                  <a:lnTo>
                    <a:pt x="2606" y="235"/>
                  </a:lnTo>
                  <a:lnTo>
                    <a:pt x="2608" y="244"/>
                  </a:lnTo>
                  <a:lnTo>
                    <a:pt x="2609" y="251"/>
                  </a:lnTo>
                  <a:lnTo>
                    <a:pt x="2613" y="259"/>
                  </a:lnTo>
                  <a:lnTo>
                    <a:pt x="2616" y="265"/>
                  </a:lnTo>
                  <a:lnTo>
                    <a:pt x="2621" y="272"/>
                  </a:lnTo>
                  <a:lnTo>
                    <a:pt x="2623" y="274"/>
                  </a:lnTo>
                  <a:lnTo>
                    <a:pt x="2625" y="277"/>
                  </a:lnTo>
                  <a:lnTo>
                    <a:pt x="2631" y="282"/>
                  </a:lnTo>
                  <a:lnTo>
                    <a:pt x="2637" y="286"/>
                  </a:lnTo>
                  <a:lnTo>
                    <a:pt x="2644" y="291"/>
                  </a:lnTo>
                  <a:lnTo>
                    <a:pt x="2651" y="293"/>
                  </a:lnTo>
                  <a:lnTo>
                    <a:pt x="2658" y="296"/>
                  </a:lnTo>
                  <a:lnTo>
                    <a:pt x="2665" y="297"/>
                  </a:lnTo>
                  <a:lnTo>
                    <a:pt x="2673" y="299"/>
                  </a:lnTo>
                  <a:lnTo>
                    <a:pt x="2682" y="300"/>
                  </a:lnTo>
                  <a:lnTo>
                    <a:pt x="2691" y="299"/>
                  </a:lnTo>
                  <a:lnTo>
                    <a:pt x="2699" y="297"/>
                  </a:lnTo>
                  <a:lnTo>
                    <a:pt x="2707" y="295"/>
                  </a:lnTo>
                  <a:lnTo>
                    <a:pt x="2714" y="293"/>
                  </a:lnTo>
                  <a:lnTo>
                    <a:pt x="2721" y="289"/>
                  </a:lnTo>
                  <a:lnTo>
                    <a:pt x="2727" y="284"/>
                  </a:lnTo>
                  <a:lnTo>
                    <a:pt x="2733" y="277"/>
                  </a:lnTo>
                  <a:lnTo>
                    <a:pt x="2739" y="271"/>
                  </a:lnTo>
                  <a:lnTo>
                    <a:pt x="2739" y="293"/>
                  </a:lnTo>
                  <a:lnTo>
                    <a:pt x="2798" y="293"/>
                  </a:lnTo>
                  <a:lnTo>
                    <a:pt x="2798" y="81"/>
                  </a:lnTo>
                  <a:close/>
                  <a:moveTo>
                    <a:pt x="3052" y="157"/>
                  </a:moveTo>
                  <a:lnTo>
                    <a:pt x="3051" y="148"/>
                  </a:lnTo>
                  <a:lnTo>
                    <a:pt x="3050" y="139"/>
                  </a:lnTo>
                  <a:lnTo>
                    <a:pt x="3046" y="131"/>
                  </a:lnTo>
                  <a:lnTo>
                    <a:pt x="3043" y="124"/>
                  </a:lnTo>
                  <a:lnTo>
                    <a:pt x="3042" y="119"/>
                  </a:lnTo>
                  <a:lnTo>
                    <a:pt x="3040" y="116"/>
                  </a:lnTo>
                  <a:lnTo>
                    <a:pt x="3035" y="109"/>
                  </a:lnTo>
                  <a:lnTo>
                    <a:pt x="3030" y="103"/>
                  </a:lnTo>
                  <a:lnTo>
                    <a:pt x="3023" y="98"/>
                  </a:lnTo>
                  <a:lnTo>
                    <a:pt x="3016" y="92"/>
                  </a:lnTo>
                  <a:lnTo>
                    <a:pt x="3009" y="88"/>
                  </a:lnTo>
                  <a:lnTo>
                    <a:pt x="3001" y="84"/>
                  </a:lnTo>
                  <a:lnTo>
                    <a:pt x="2994" y="81"/>
                  </a:lnTo>
                  <a:lnTo>
                    <a:pt x="2985" y="79"/>
                  </a:lnTo>
                  <a:lnTo>
                    <a:pt x="2976" y="76"/>
                  </a:lnTo>
                  <a:lnTo>
                    <a:pt x="2966" y="75"/>
                  </a:lnTo>
                  <a:lnTo>
                    <a:pt x="2955" y="75"/>
                  </a:lnTo>
                  <a:lnTo>
                    <a:pt x="2943" y="75"/>
                  </a:lnTo>
                  <a:lnTo>
                    <a:pt x="2931" y="78"/>
                  </a:lnTo>
                  <a:lnTo>
                    <a:pt x="2925" y="79"/>
                  </a:lnTo>
                  <a:lnTo>
                    <a:pt x="2921" y="80"/>
                  </a:lnTo>
                  <a:lnTo>
                    <a:pt x="2915" y="81"/>
                  </a:lnTo>
                  <a:lnTo>
                    <a:pt x="2909" y="83"/>
                  </a:lnTo>
                  <a:lnTo>
                    <a:pt x="2900" y="88"/>
                  </a:lnTo>
                  <a:lnTo>
                    <a:pt x="2891" y="92"/>
                  </a:lnTo>
                  <a:lnTo>
                    <a:pt x="2883" y="99"/>
                  </a:lnTo>
                  <a:lnTo>
                    <a:pt x="2876" y="106"/>
                  </a:lnTo>
                  <a:lnTo>
                    <a:pt x="2869" y="113"/>
                  </a:lnTo>
                  <a:lnTo>
                    <a:pt x="2863" y="121"/>
                  </a:lnTo>
                  <a:lnTo>
                    <a:pt x="2859" y="130"/>
                  </a:lnTo>
                  <a:lnTo>
                    <a:pt x="2854" y="140"/>
                  </a:lnTo>
                  <a:lnTo>
                    <a:pt x="2851" y="152"/>
                  </a:lnTo>
                  <a:lnTo>
                    <a:pt x="2849" y="163"/>
                  </a:lnTo>
                  <a:lnTo>
                    <a:pt x="2848" y="175"/>
                  </a:lnTo>
                  <a:lnTo>
                    <a:pt x="2848" y="188"/>
                  </a:lnTo>
                  <a:lnTo>
                    <a:pt x="2848" y="200"/>
                  </a:lnTo>
                  <a:lnTo>
                    <a:pt x="2849" y="212"/>
                  </a:lnTo>
                  <a:lnTo>
                    <a:pt x="2851" y="223"/>
                  </a:lnTo>
                  <a:lnTo>
                    <a:pt x="2854" y="234"/>
                  </a:lnTo>
                  <a:lnTo>
                    <a:pt x="2859" y="244"/>
                  </a:lnTo>
                  <a:lnTo>
                    <a:pt x="2863" y="253"/>
                  </a:lnTo>
                  <a:lnTo>
                    <a:pt x="2869" y="262"/>
                  </a:lnTo>
                  <a:lnTo>
                    <a:pt x="2872" y="265"/>
                  </a:lnTo>
                  <a:lnTo>
                    <a:pt x="2876" y="269"/>
                  </a:lnTo>
                  <a:lnTo>
                    <a:pt x="2879" y="273"/>
                  </a:lnTo>
                  <a:lnTo>
                    <a:pt x="2883" y="276"/>
                  </a:lnTo>
                  <a:lnTo>
                    <a:pt x="2891" y="282"/>
                  </a:lnTo>
                  <a:lnTo>
                    <a:pt x="2895" y="285"/>
                  </a:lnTo>
                  <a:lnTo>
                    <a:pt x="2899" y="287"/>
                  </a:lnTo>
                  <a:lnTo>
                    <a:pt x="2909" y="292"/>
                  </a:lnTo>
                  <a:lnTo>
                    <a:pt x="2914" y="293"/>
                  </a:lnTo>
                  <a:lnTo>
                    <a:pt x="2919" y="295"/>
                  </a:lnTo>
                  <a:lnTo>
                    <a:pt x="2930" y="297"/>
                  </a:lnTo>
                  <a:lnTo>
                    <a:pt x="2941" y="299"/>
                  </a:lnTo>
                  <a:lnTo>
                    <a:pt x="2953" y="300"/>
                  </a:lnTo>
                  <a:lnTo>
                    <a:pt x="2963" y="299"/>
                  </a:lnTo>
                  <a:lnTo>
                    <a:pt x="2973" y="297"/>
                  </a:lnTo>
                  <a:lnTo>
                    <a:pt x="2982" y="296"/>
                  </a:lnTo>
                  <a:lnTo>
                    <a:pt x="2991" y="294"/>
                  </a:lnTo>
                  <a:lnTo>
                    <a:pt x="3000" y="291"/>
                  </a:lnTo>
                  <a:lnTo>
                    <a:pt x="3008" y="286"/>
                  </a:lnTo>
                  <a:lnTo>
                    <a:pt x="3015" y="283"/>
                  </a:lnTo>
                  <a:lnTo>
                    <a:pt x="3022" y="277"/>
                  </a:lnTo>
                  <a:lnTo>
                    <a:pt x="3028" y="272"/>
                  </a:lnTo>
                  <a:lnTo>
                    <a:pt x="3034" y="265"/>
                  </a:lnTo>
                  <a:lnTo>
                    <a:pt x="3039" y="258"/>
                  </a:lnTo>
                  <a:lnTo>
                    <a:pt x="3043" y="251"/>
                  </a:lnTo>
                  <a:lnTo>
                    <a:pt x="3048" y="243"/>
                  </a:lnTo>
                  <a:lnTo>
                    <a:pt x="3051" y="235"/>
                  </a:lnTo>
                  <a:lnTo>
                    <a:pt x="3053" y="225"/>
                  </a:lnTo>
                  <a:lnTo>
                    <a:pt x="3055" y="216"/>
                  </a:lnTo>
                  <a:lnTo>
                    <a:pt x="2995" y="212"/>
                  </a:lnTo>
                  <a:lnTo>
                    <a:pt x="2992" y="221"/>
                  </a:lnTo>
                  <a:lnTo>
                    <a:pt x="2989" y="228"/>
                  </a:lnTo>
                  <a:lnTo>
                    <a:pt x="2988" y="231"/>
                  </a:lnTo>
                  <a:lnTo>
                    <a:pt x="2986" y="235"/>
                  </a:lnTo>
                  <a:lnTo>
                    <a:pt x="2984" y="237"/>
                  </a:lnTo>
                  <a:lnTo>
                    <a:pt x="2981" y="240"/>
                  </a:lnTo>
                  <a:lnTo>
                    <a:pt x="2976" y="244"/>
                  </a:lnTo>
                  <a:lnTo>
                    <a:pt x="2970" y="247"/>
                  </a:lnTo>
                  <a:lnTo>
                    <a:pt x="2967" y="247"/>
                  </a:lnTo>
                  <a:lnTo>
                    <a:pt x="2962" y="248"/>
                  </a:lnTo>
                  <a:lnTo>
                    <a:pt x="2954" y="248"/>
                  </a:lnTo>
                  <a:lnTo>
                    <a:pt x="2950" y="248"/>
                  </a:lnTo>
                  <a:lnTo>
                    <a:pt x="2944" y="248"/>
                  </a:lnTo>
                  <a:lnTo>
                    <a:pt x="2940" y="246"/>
                  </a:lnTo>
                  <a:lnTo>
                    <a:pt x="2935" y="245"/>
                  </a:lnTo>
                  <a:lnTo>
                    <a:pt x="2932" y="243"/>
                  </a:lnTo>
                  <a:lnTo>
                    <a:pt x="2927" y="239"/>
                  </a:lnTo>
                  <a:lnTo>
                    <a:pt x="2925" y="236"/>
                  </a:lnTo>
                  <a:lnTo>
                    <a:pt x="2922" y="232"/>
                  </a:lnTo>
                  <a:lnTo>
                    <a:pt x="2919" y="228"/>
                  </a:lnTo>
                  <a:lnTo>
                    <a:pt x="2916" y="223"/>
                  </a:lnTo>
                  <a:lnTo>
                    <a:pt x="2913" y="213"/>
                  </a:lnTo>
                  <a:lnTo>
                    <a:pt x="2910" y="200"/>
                  </a:lnTo>
                  <a:lnTo>
                    <a:pt x="2910" y="193"/>
                  </a:lnTo>
                  <a:lnTo>
                    <a:pt x="2910" y="186"/>
                  </a:lnTo>
                  <a:lnTo>
                    <a:pt x="2910" y="179"/>
                  </a:lnTo>
                  <a:lnTo>
                    <a:pt x="2910" y="173"/>
                  </a:lnTo>
                  <a:lnTo>
                    <a:pt x="2912" y="166"/>
                  </a:lnTo>
                  <a:lnTo>
                    <a:pt x="2913" y="161"/>
                  </a:lnTo>
                  <a:lnTo>
                    <a:pt x="2915" y="155"/>
                  </a:lnTo>
                  <a:lnTo>
                    <a:pt x="2916" y="150"/>
                  </a:lnTo>
                  <a:lnTo>
                    <a:pt x="2922" y="142"/>
                  </a:lnTo>
                  <a:lnTo>
                    <a:pt x="2924" y="138"/>
                  </a:lnTo>
                  <a:lnTo>
                    <a:pt x="2927" y="135"/>
                  </a:lnTo>
                  <a:lnTo>
                    <a:pt x="2932" y="131"/>
                  </a:lnTo>
                  <a:lnTo>
                    <a:pt x="2935" y="130"/>
                  </a:lnTo>
                  <a:lnTo>
                    <a:pt x="2940" y="128"/>
                  </a:lnTo>
                  <a:lnTo>
                    <a:pt x="2944" y="127"/>
                  </a:lnTo>
                  <a:lnTo>
                    <a:pt x="2949" y="126"/>
                  </a:lnTo>
                  <a:lnTo>
                    <a:pt x="2954" y="126"/>
                  </a:lnTo>
                  <a:lnTo>
                    <a:pt x="2962" y="126"/>
                  </a:lnTo>
                  <a:lnTo>
                    <a:pt x="2966" y="127"/>
                  </a:lnTo>
                  <a:lnTo>
                    <a:pt x="2969" y="128"/>
                  </a:lnTo>
                  <a:lnTo>
                    <a:pt x="2975" y="130"/>
                  </a:lnTo>
                  <a:lnTo>
                    <a:pt x="2980" y="134"/>
                  </a:lnTo>
                  <a:lnTo>
                    <a:pt x="2985" y="139"/>
                  </a:lnTo>
                  <a:lnTo>
                    <a:pt x="2988" y="144"/>
                  </a:lnTo>
                  <a:lnTo>
                    <a:pt x="2991" y="150"/>
                  </a:lnTo>
                  <a:lnTo>
                    <a:pt x="2994" y="157"/>
                  </a:lnTo>
                  <a:lnTo>
                    <a:pt x="3052" y="157"/>
                  </a:lnTo>
                  <a:close/>
                  <a:moveTo>
                    <a:pt x="3154" y="148"/>
                  </a:moveTo>
                  <a:lnTo>
                    <a:pt x="3157" y="142"/>
                  </a:lnTo>
                  <a:lnTo>
                    <a:pt x="3159" y="137"/>
                  </a:lnTo>
                  <a:lnTo>
                    <a:pt x="3160" y="135"/>
                  </a:lnTo>
                  <a:lnTo>
                    <a:pt x="3162" y="133"/>
                  </a:lnTo>
                  <a:lnTo>
                    <a:pt x="3164" y="130"/>
                  </a:lnTo>
                  <a:lnTo>
                    <a:pt x="3167" y="128"/>
                  </a:lnTo>
                  <a:lnTo>
                    <a:pt x="3171" y="126"/>
                  </a:lnTo>
                  <a:lnTo>
                    <a:pt x="3178" y="124"/>
                  </a:lnTo>
                  <a:lnTo>
                    <a:pt x="3185" y="122"/>
                  </a:lnTo>
                  <a:lnTo>
                    <a:pt x="3193" y="122"/>
                  </a:lnTo>
                  <a:lnTo>
                    <a:pt x="3199" y="122"/>
                  </a:lnTo>
                  <a:lnTo>
                    <a:pt x="3206" y="124"/>
                  </a:lnTo>
                  <a:lnTo>
                    <a:pt x="3212" y="126"/>
                  </a:lnTo>
                  <a:lnTo>
                    <a:pt x="3216" y="128"/>
                  </a:lnTo>
                  <a:lnTo>
                    <a:pt x="3218" y="129"/>
                  </a:lnTo>
                  <a:lnTo>
                    <a:pt x="3221" y="130"/>
                  </a:lnTo>
                  <a:lnTo>
                    <a:pt x="3223" y="134"/>
                  </a:lnTo>
                  <a:lnTo>
                    <a:pt x="3224" y="136"/>
                  </a:lnTo>
                  <a:lnTo>
                    <a:pt x="3225" y="138"/>
                  </a:lnTo>
                  <a:lnTo>
                    <a:pt x="3225" y="142"/>
                  </a:lnTo>
                  <a:lnTo>
                    <a:pt x="3225" y="145"/>
                  </a:lnTo>
                  <a:lnTo>
                    <a:pt x="3224" y="147"/>
                  </a:lnTo>
                  <a:lnTo>
                    <a:pt x="3223" y="149"/>
                  </a:lnTo>
                  <a:lnTo>
                    <a:pt x="3222" y="152"/>
                  </a:lnTo>
                  <a:lnTo>
                    <a:pt x="3218" y="153"/>
                  </a:lnTo>
                  <a:lnTo>
                    <a:pt x="3215" y="155"/>
                  </a:lnTo>
                  <a:lnTo>
                    <a:pt x="3206" y="156"/>
                  </a:lnTo>
                  <a:lnTo>
                    <a:pt x="3172" y="163"/>
                  </a:lnTo>
                  <a:lnTo>
                    <a:pt x="3162" y="164"/>
                  </a:lnTo>
                  <a:lnTo>
                    <a:pt x="3152" y="166"/>
                  </a:lnTo>
                  <a:lnTo>
                    <a:pt x="3143" y="168"/>
                  </a:lnTo>
                  <a:lnTo>
                    <a:pt x="3134" y="172"/>
                  </a:lnTo>
                  <a:lnTo>
                    <a:pt x="3126" y="175"/>
                  </a:lnTo>
                  <a:lnTo>
                    <a:pt x="3119" y="179"/>
                  </a:lnTo>
                  <a:lnTo>
                    <a:pt x="3114" y="182"/>
                  </a:lnTo>
                  <a:lnTo>
                    <a:pt x="3108" y="186"/>
                  </a:lnTo>
                  <a:lnTo>
                    <a:pt x="3103" y="191"/>
                  </a:lnTo>
                  <a:lnTo>
                    <a:pt x="3099" y="195"/>
                  </a:lnTo>
                  <a:lnTo>
                    <a:pt x="3096" y="201"/>
                  </a:lnTo>
                  <a:lnTo>
                    <a:pt x="3093" y="205"/>
                  </a:lnTo>
                  <a:lnTo>
                    <a:pt x="3090" y="212"/>
                  </a:lnTo>
                  <a:lnTo>
                    <a:pt x="3089" y="218"/>
                  </a:lnTo>
                  <a:lnTo>
                    <a:pt x="3088" y="225"/>
                  </a:lnTo>
                  <a:lnTo>
                    <a:pt x="3088" y="232"/>
                  </a:lnTo>
                  <a:lnTo>
                    <a:pt x="3088" y="239"/>
                  </a:lnTo>
                  <a:lnTo>
                    <a:pt x="3089" y="247"/>
                  </a:lnTo>
                  <a:lnTo>
                    <a:pt x="3091" y="254"/>
                  </a:lnTo>
                  <a:lnTo>
                    <a:pt x="3093" y="257"/>
                  </a:lnTo>
                  <a:lnTo>
                    <a:pt x="3094" y="259"/>
                  </a:lnTo>
                  <a:lnTo>
                    <a:pt x="3097" y="266"/>
                  </a:lnTo>
                  <a:lnTo>
                    <a:pt x="3100" y="271"/>
                  </a:lnTo>
                  <a:lnTo>
                    <a:pt x="3105" y="276"/>
                  </a:lnTo>
                  <a:lnTo>
                    <a:pt x="3109" y="281"/>
                  </a:lnTo>
                  <a:lnTo>
                    <a:pt x="3115" y="285"/>
                  </a:lnTo>
                  <a:lnTo>
                    <a:pt x="3121" y="289"/>
                  </a:lnTo>
                  <a:lnTo>
                    <a:pt x="3127" y="292"/>
                  </a:lnTo>
                  <a:lnTo>
                    <a:pt x="3131" y="293"/>
                  </a:lnTo>
                  <a:lnTo>
                    <a:pt x="3134" y="294"/>
                  </a:lnTo>
                  <a:lnTo>
                    <a:pt x="3141" y="296"/>
                  </a:lnTo>
                  <a:lnTo>
                    <a:pt x="3149" y="297"/>
                  </a:lnTo>
                  <a:lnTo>
                    <a:pt x="3158" y="299"/>
                  </a:lnTo>
                  <a:lnTo>
                    <a:pt x="3166" y="300"/>
                  </a:lnTo>
                  <a:lnTo>
                    <a:pt x="3175" y="299"/>
                  </a:lnTo>
                  <a:lnTo>
                    <a:pt x="3184" y="299"/>
                  </a:lnTo>
                  <a:lnTo>
                    <a:pt x="3191" y="296"/>
                  </a:lnTo>
                  <a:lnTo>
                    <a:pt x="3198" y="294"/>
                  </a:lnTo>
                  <a:lnTo>
                    <a:pt x="3205" y="292"/>
                  </a:lnTo>
                  <a:lnTo>
                    <a:pt x="3213" y="287"/>
                  </a:lnTo>
                  <a:lnTo>
                    <a:pt x="3220" y="283"/>
                  </a:lnTo>
                  <a:lnTo>
                    <a:pt x="3227" y="277"/>
                  </a:lnTo>
                  <a:lnTo>
                    <a:pt x="3230" y="285"/>
                  </a:lnTo>
                  <a:lnTo>
                    <a:pt x="3232" y="293"/>
                  </a:lnTo>
                  <a:lnTo>
                    <a:pt x="3296" y="293"/>
                  </a:lnTo>
                  <a:lnTo>
                    <a:pt x="3291" y="286"/>
                  </a:lnTo>
                  <a:lnTo>
                    <a:pt x="3290" y="283"/>
                  </a:lnTo>
                  <a:lnTo>
                    <a:pt x="3289" y="280"/>
                  </a:lnTo>
                  <a:lnTo>
                    <a:pt x="3288" y="271"/>
                  </a:lnTo>
                  <a:lnTo>
                    <a:pt x="3288" y="257"/>
                  </a:lnTo>
                  <a:lnTo>
                    <a:pt x="3288" y="159"/>
                  </a:lnTo>
                  <a:lnTo>
                    <a:pt x="3288" y="148"/>
                  </a:lnTo>
                  <a:lnTo>
                    <a:pt x="3287" y="138"/>
                  </a:lnTo>
                  <a:lnTo>
                    <a:pt x="3286" y="129"/>
                  </a:lnTo>
                  <a:lnTo>
                    <a:pt x="3284" y="121"/>
                  </a:lnTo>
                  <a:lnTo>
                    <a:pt x="3280" y="115"/>
                  </a:lnTo>
                  <a:lnTo>
                    <a:pt x="3277" y="108"/>
                  </a:lnTo>
                  <a:lnTo>
                    <a:pt x="3272" y="102"/>
                  </a:lnTo>
                  <a:lnTo>
                    <a:pt x="3267" y="97"/>
                  </a:lnTo>
                  <a:lnTo>
                    <a:pt x="3263" y="94"/>
                  </a:lnTo>
                  <a:lnTo>
                    <a:pt x="3260" y="92"/>
                  </a:lnTo>
                  <a:lnTo>
                    <a:pt x="3253" y="88"/>
                  </a:lnTo>
                  <a:lnTo>
                    <a:pt x="3244" y="83"/>
                  </a:lnTo>
                  <a:lnTo>
                    <a:pt x="3236" y="80"/>
                  </a:lnTo>
                  <a:lnTo>
                    <a:pt x="3226" y="78"/>
                  </a:lnTo>
                  <a:lnTo>
                    <a:pt x="3222" y="76"/>
                  </a:lnTo>
                  <a:lnTo>
                    <a:pt x="3216" y="76"/>
                  </a:lnTo>
                  <a:lnTo>
                    <a:pt x="3205" y="75"/>
                  </a:lnTo>
                  <a:lnTo>
                    <a:pt x="3194" y="74"/>
                  </a:lnTo>
                  <a:lnTo>
                    <a:pt x="3182" y="75"/>
                  </a:lnTo>
                  <a:lnTo>
                    <a:pt x="3172" y="75"/>
                  </a:lnTo>
                  <a:lnTo>
                    <a:pt x="3162" y="78"/>
                  </a:lnTo>
                  <a:lnTo>
                    <a:pt x="3153" y="79"/>
                  </a:lnTo>
                  <a:lnTo>
                    <a:pt x="3145" y="82"/>
                  </a:lnTo>
                  <a:lnTo>
                    <a:pt x="3139" y="84"/>
                  </a:lnTo>
                  <a:lnTo>
                    <a:pt x="3131" y="89"/>
                  </a:lnTo>
                  <a:lnTo>
                    <a:pt x="3125" y="93"/>
                  </a:lnTo>
                  <a:lnTo>
                    <a:pt x="3119" y="98"/>
                  </a:lnTo>
                  <a:lnTo>
                    <a:pt x="3115" y="103"/>
                  </a:lnTo>
                  <a:lnTo>
                    <a:pt x="3111" y="109"/>
                  </a:lnTo>
                  <a:lnTo>
                    <a:pt x="3107" y="116"/>
                  </a:lnTo>
                  <a:lnTo>
                    <a:pt x="3104" y="122"/>
                  </a:lnTo>
                  <a:lnTo>
                    <a:pt x="3102" y="130"/>
                  </a:lnTo>
                  <a:lnTo>
                    <a:pt x="3100" y="139"/>
                  </a:lnTo>
                  <a:lnTo>
                    <a:pt x="3099" y="148"/>
                  </a:lnTo>
                  <a:lnTo>
                    <a:pt x="3154" y="148"/>
                  </a:lnTo>
                  <a:close/>
                  <a:moveTo>
                    <a:pt x="3227" y="225"/>
                  </a:moveTo>
                  <a:lnTo>
                    <a:pt x="3223" y="231"/>
                  </a:lnTo>
                  <a:lnTo>
                    <a:pt x="3218" y="237"/>
                  </a:lnTo>
                  <a:lnTo>
                    <a:pt x="3214" y="241"/>
                  </a:lnTo>
                  <a:lnTo>
                    <a:pt x="3208" y="245"/>
                  </a:lnTo>
                  <a:lnTo>
                    <a:pt x="3203" y="248"/>
                  </a:lnTo>
                  <a:lnTo>
                    <a:pt x="3196" y="250"/>
                  </a:lnTo>
                  <a:lnTo>
                    <a:pt x="3189" y="251"/>
                  </a:lnTo>
                  <a:lnTo>
                    <a:pt x="3181" y="251"/>
                  </a:lnTo>
                  <a:lnTo>
                    <a:pt x="3175" y="251"/>
                  </a:lnTo>
                  <a:lnTo>
                    <a:pt x="3168" y="250"/>
                  </a:lnTo>
                  <a:lnTo>
                    <a:pt x="3163" y="248"/>
                  </a:lnTo>
                  <a:lnTo>
                    <a:pt x="3158" y="246"/>
                  </a:lnTo>
                  <a:lnTo>
                    <a:pt x="3154" y="243"/>
                  </a:lnTo>
                  <a:lnTo>
                    <a:pt x="3152" y="239"/>
                  </a:lnTo>
                  <a:lnTo>
                    <a:pt x="3151" y="237"/>
                  </a:lnTo>
                  <a:lnTo>
                    <a:pt x="3150" y="235"/>
                  </a:lnTo>
                  <a:lnTo>
                    <a:pt x="3150" y="229"/>
                  </a:lnTo>
                  <a:lnTo>
                    <a:pt x="3150" y="225"/>
                  </a:lnTo>
                  <a:lnTo>
                    <a:pt x="3151" y="220"/>
                  </a:lnTo>
                  <a:lnTo>
                    <a:pt x="3152" y="219"/>
                  </a:lnTo>
                  <a:lnTo>
                    <a:pt x="3154" y="217"/>
                  </a:lnTo>
                  <a:lnTo>
                    <a:pt x="3158" y="213"/>
                  </a:lnTo>
                  <a:lnTo>
                    <a:pt x="3162" y="211"/>
                  </a:lnTo>
                  <a:lnTo>
                    <a:pt x="3168" y="208"/>
                  </a:lnTo>
                  <a:lnTo>
                    <a:pt x="3173" y="205"/>
                  </a:lnTo>
                  <a:lnTo>
                    <a:pt x="3181" y="203"/>
                  </a:lnTo>
                  <a:lnTo>
                    <a:pt x="3204" y="199"/>
                  </a:lnTo>
                  <a:lnTo>
                    <a:pt x="3217" y="195"/>
                  </a:lnTo>
                  <a:lnTo>
                    <a:pt x="3227" y="192"/>
                  </a:lnTo>
                  <a:lnTo>
                    <a:pt x="3227" y="225"/>
                  </a:lnTo>
                  <a:close/>
                  <a:moveTo>
                    <a:pt x="3456" y="83"/>
                  </a:moveTo>
                  <a:lnTo>
                    <a:pt x="3417" y="83"/>
                  </a:lnTo>
                  <a:lnTo>
                    <a:pt x="3417" y="16"/>
                  </a:lnTo>
                  <a:lnTo>
                    <a:pt x="3355" y="16"/>
                  </a:lnTo>
                  <a:lnTo>
                    <a:pt x="3355" y="83"/>
                  </a:lnTo>
                  <a:lnTo>
                    <a:pt x="3325" y="83"/>
                  </a:lnTo>
                  <a:lnTo>
                    <a:pt x="3325" y="128"/>
                  </a:lnTo>
                  <a:lnTo>
                    <a:pt x="3355" y="128"/>
                  </a:lnTo>
                  <a:lnTo>
                    <a:pt x="3355" y="225"/>
                  </a:lnTo>
                  <a:lnTo>
                    <a:pt x="3355" y="246"/>
                  </a:lnTo>
                  <a:lnTo>
                    <a:pt x="3357" y="254"/>
                  </a:lnTo>
                  <a:lnTo>
                    <a:pt x="3358" y="260"/>
                  </a:lnTo>
                  <a:lnTo>
                    <a:pt x="3359" y="266"/>
                  </a:lnTo>
                  <a:lnTo>
                    <a:pt x="3361" y="271"/>
                  </a:lnTo>
                  <a:lnTo>
                    <a:pt x="3364" y="275"/>
                  </a:lnTo>
                  <a:lnTo>
                    <a:pt x="3366" y="277"/>
                  </a:lnTo>
                  <a:lnTo>
                    <a:pt x="3368" y="280"/>
                  </a:lnTo>
                  <a:lnTo>
                    <a:pt x="3371" y="283"/>
                  </a:lnTo>
                  <a:lnTo>
                    <a:pt x="3376" y="286"/>
                  </a:lnTo>
                  <a:lnTo>
                    <a:pt x="3380" y="289"/>
                  </a:lnTo>
                  <a:lnTo>
                    <a:pt x="3386" y="291"/>
                  </a:lnTo>
                  <a:lnTo>
                    <a:pt x="3393" y="292"/>
                  </a:lnTo>
                  <a:lnTo>
                    <a:pt x="3399" y="293"/>
                  </a:lnTo>
                  <a:lnTo>
                    <a:pt x="3408" y="293"/>
                  </a:lnTo>
                  <a:lnTo>
                    <a:pt x="3417" y="293"/>
                  </a:lnTo>
                  <a:lnTo>
                    <a:pt x="3456" y="293"/>
                  </a:lnTo>
                  <a:lnTo>
                    <a:pt x="3456" y="246"/>
                  </a:lnTo>
                  <a:lnTo>
                    <a:pt x="3433" y="246"/>
                  </a:lnTo>
                  <a:lnTo>
                    <a:pt x="3429" y="246"/>
                  </a:lnTo>
                  <a:lnTo>
                    <a:pt x="3426" y="246"/>
                  </a:lnTo>
                  <a:lnTo>
                    <a:pt x="3425" y="246"/>
                  </a:lnTo>
                  <a:lnTo>
                    <a:pt x="3423" y="245"/>
                  </a:lnTo>
                  <a:lnTo>
                    <a:pt x="3422" y="244"/>
                  </a:lnTo>
                  <a:lnTo>
                    <a:pt x="3421" y="241"/>
                  </a:lnTo>
                  <a:lnTo>
                    <a:pt x="3418" y="237"/>
                  </a:lnTo>
                  <a:lnTo>
                    <a:pt x="3418" y="230"/>
                  </a:lnTo>
                  <a:lnTo>
                    <a:pt x="3417" y="210"/>
                  </a:lnTo>
                  <a:lnTo>
                    <a:pt x="3417" y="128"/>
                  </a:lnTo>
                  <a:lnTo>
                    <a:pt x="3456" y="128"/>
                  </a:lnTo>
                  <a:lnTo>
                    <a:pt x="3456" y="83"/>
                  </a:lnTo>
                  <a:close/>
                  <a:moveTo>
                    <a:pt x="3559" y="81"/>
                  </a:moveTo>
                  <a:lnTo>
                    <a:pt x="3497" y="81"/>
                  </a:lnTo>
                  <a:lnTo>
                    <a:pt x="3497" y="293"/>
                  </a:lnTo>
                  <a:lnTo>
                    <a:pt x="3559" y="293"/>
                  </a:lnTo>
                  <a:lnTo>
                    <a:pt x="3559" y="81"/>
                  </a:lnTo>
                  <a:close/>
                  <a:moveTo>
                    <a:pt x="3559" y="0"/>
                  </a:moveTo>
                  <a:lnTo>
                    <a:pt x="3497" y="0"/>
                  </a:lnTo>
                  <a:lnTo>
                    <a:pt x="3497" y="52"/>
                  </a:lnTo>
                  <a:lnTo>
                    <a:pt x="3559" y="52"/>
                  </a:lnTo>
                  <a:lnTo>
                    <a:pt x="3559" y="0"/>
                  </a:lnTo>
                  <a:close/>
                  <a:moveTo>
                    <a:pt x="3721" y="75"/>
                  </a:moveTo>
                  <a:lnTo>
                    <a:pt x="3708" y="75"/>
                  </a:lnTo>
                  <a:lnTo>
                    <a:pt x="3697" y="78"/>
                  </a:lnTo>
                  <a:lnTo>
                    <a:pt x="3686" y="80"/>
                  </a:lnTo>
                  <a:lnTo>
                    <a:pt x="3676" y="83"/>
                  </a:lnTo>
                  <a:lnTo>
                    <a:pt x="3666" y="88"/>
                  </a:lnTo>
                  <a:lnTo>
                    <a:pt x="3657" y="93"/>
                  </a:lnTo>
                  <a:lnTo>
                    <a:pt x="3648" y="100"/>
                  </a:lnTo>
                  <a:lnTo>
                    <a:pt x="3640" y="107"/>
                  </a:lnTo>
                  <a:lnTo>
                    <a:pt x="3633" y="115"/>
                  </a:lnTo>
                  <a:lnTo>
                    <a:pt x="3626" y="122"/>
                  </a:lnTo>
                  <a:lnTo>
                    <a:pt x="3621" y="133"/>
                  </a:lnTo>
                  <a:lnTo>
                    <a:pt x="3616" y="142"/>
                  </a:lnTo>
                  <a:lnTo>
                    <a:pt x="3613" y="153"/>
                  </a:lnTo>
                  <a:lnTo>
                    <a:pt x="3611" y="164"/>
                  </a:lnTo>
                  <a:lnTo>
                    <a:pt x="3609" y="170"/>
                  </a:lnTo>
                  <a:lnTo>
                    <a:pt x="3608" y="175"/>
                  </a:lnTo>
                  <a:lnTo>
                    <a:pt x="3608" y="188"/>
                  </a:lnTo>
                  <a:lnTo>
                    <a:pt x="3608" y="199"/>
                  </a:lnTo>
                  <a:lnTo>
                    <a:pt x="3609" y="205"/>
                  </a:lnTo>
                  <a:lnTo>
                    <a:pt x="3611" y="211"/>
                  </a:lnTo>
                  <a:lnTo>
                    <a:pt x="3613" y="222"/>
                  </a:lnTo>
                  <a:lnTo>
                    <a:pt x="3616" y="232"/>
                  </a:lnTo>
                  <a:lnTo>
                    <a:pt x="3621" y="243"/>
                  </a:lnTo>
                  <a:lnTo>
                    <a:pt x="3626" y="251"/>
                  </a:lnTo>
                  <a:lnTo>
                    <a:pt x="3630" y="256"/>
                  </a:lnTo>
                  <a:lnTo>
                    <a:pt x="3633" y="260"/>
                  </a:lnTo>
                  <a:lnTo>
                    <a:pt x="3640" y="268"/>
                  </a:lnTo>
                  <a:lnTo>
                    <a:pt x="3648" y="275"/>
                  </a:lnTo>
                  <a:lnTo>
                    <a:pt x="3657" y="281"/>
                  </a:lnTo>
                  <a:lnTo>
                    <a:pt x="3666" y="286"/>
                  </a:lnTo>
                  <a:lnTo>
                    <a:pt x="3676" y="291"/>
                  </a:lnTo>
                  <a:lnTo>
                    <a:pt x="3686" y="294"/>
                  </a:lnTo>
                  <a:lnTo>
                    <a:pt x="3692" y="296"/>
                  </a:lnTo>
                  <a:lnTo>
                    <a:pt x="3697" y="297"/>
                  </a:lnTo>
                  <a:lnTo>
                    <a:pt x="3708" y="299"/>
                  </a:lnTo>
                  <a:lnTo>
                    <a:pt x="3721" y="300"/>
                  </a:lnTo>
                  <a:lnTo>
                    <a:pt x="3733" y="299"/>
                  </a:lnTo>
                  <a:lnTo>
                    <a:pt x="3739" y="297"/>
                  </a:lnTo>
                  <a:lnTo>
                    <a:pt x="3744" y="297"/>
                  </a:lnTo>
                  <a:lnTo>
                    <a:pt x="3750" y="296"/>
                  </a:lnTo>
                  <a:lnTo>
                    <a:pt x="3756" y="294"/>
                  </a:lnTo>
                  <a:lnTo>
                    <a:pt x="3767" y="291"/>
                  </a:lnTo>
                  <a:lnTo>
                    <a:pt x="3777" y="286"/>
                  </a:lnTo>
                  <a:lnTo>
                    <a:pt x="3786" y="281"/>
                  </a:lnTo>
                  <a:lnTo>
                    <a:pt x="3795" y="275"/>
                  </a:lnTo>
                  <a:lnTo>
                    <a:pt x="3803" y="268"/>
                  </a:lnTo>
                  <a:lnTo>
                    <a:pt x="3810" y="260"/>
                  </a:lnTo>
                  <a:lnTo>
                    <a:pt x="3816" y="251"/>
                  </a:lnTo>
                  <a:lnTo>
                    <a:pt x="3821" y="243"/>
                  </a:lnTo>
                  <a:lnTo>
                    <a:pt x="3826" y="234"/>
                  </a:lnTo>
                  <a:lnTo>
                    <a:pt x="3830" y="222"/>
                  </a:lnTo>
                  <a:lnTo>
                    <a:pt x="3831" y="218"/>
                  </a:lnTo>
                  <a:lnTo>
                    <a:pt x="3832" y="212"/>
                  </a:lnTo>
                  <a:lnTo>
                    <a:pt x="3834" y="201"/>
                  </a:lnTo>
                  <a:lnTo>
                    <a:pt x="3834" y="189"/>
                  </a:lnTo>
                  <a:lnTo>
                    <a:pt x="3834" y="176"/>
                  </a:lnTo>
                  <a:lnTo>
                    <a:pt x="3832" y="165"/>
                  </a:lnTo>
                  <a:lnTo>
                    <a:pt x="3831" y="158"/>
                  </a:lnTo>
                  <a:lnTo>
                    <a:pt x="3830" y="153"/>
                  </a:lnTo>
                  <a:lnTo>
                    <a:pt x="3826" y="143"/>
                  </a:lnTo>
                  <a:lnTo>
                    <a:pt x="3822" y="133"/>
                  </a:lnTo>
                  <a:lnTo>
                    <a:pt x="3816" y="124"/>
                  </a:lnTo>
                  <a:lnTo>
                    <a:pt x="3810" y="115"/>
                  </a:lnTo>
                  <a:lnTo>
                    <a:pt x="3803" y="107"/>
                  </a:lnTo>
                  <a:lnTo>
                    <a:pt x="3795" y="100"/>
                  </a:lnTo>
                  <a:lnTo>
                    <a:pt x="3787" y="93"/>
                  </a:lnTo>
                  <a:lnTo>
                    <a:pt x="3777" y="88"/>
                  </a:lnTo>
                  <a:lnTo>
                    <a:pt x="3767" y="83"/>
                  </a:lnTo>
                  <a:lnTo>
                    <a:pt x="3757" y="80"/>
                  </a:lnTo>
                  <a:lnTo>
                    <a:pt x="3751" y="79"/>
                  </a:lnTo>
                  <a:lnTo>
                    <a:pt x="3745" y="78"/>
                  </a:lnTo>
                  <a:lnTo>
                    <a:pt x="3733" y="75"/>
                  </a:lnTo>
                  <a:lnTo>
                    <a:pt x="3721" y="75"/>
                  </a:lnTo>
                  <a:close/>
                  <a:moveTo>
                    <a:pt x="3721" y="125"/>
                  </a:moveTo>
                  <a:lnTo>
                    <a:pt x="3726" y="125"/>
                  </a:lnTo>
                  <a:lnTo>
                    <a:pt x="3732" y="126"/>
                  </a:lnTo>
                  <a:lnTo>
                    <a:pt x="3738" y="127"/>
                  </a:lnTo>
                  <a:lnTo>
                    <a:pt x="3742" y="129"/>
                  </a:lnTo>
                  <a:lnTo>
                    <a:pt x="3747" y="131"/>
                  </a:lnTo>
                  <a:lnTo>
                    <a:pt x="3751" y="134"/>
                  </a:lnTo>
                  <a:lnTo>
                    <a:pt x="3754" y="137"/>
                  </a:lnTo>
                  <a:lnTo>
                    <a:pt x="3758" y="142"/>
                  </a:lnTo>
                  <a:lnTo>
                    <a:pt x="3761" y="146"/>
                  </a:lnTo>
                  <a:lnTo>
                    <a:pt x="3763" y="150"/>
                  </a:lnTo>
                  <a:lnTo>
                    <a:pt x="3766" y="155"/>
                  </a:lnTo>
                  <a:lnTo>
                    <a:pt x="3768" y="161"/>
                  </a:lnTo>
                  <a:lnTo>
                    <a:pt x="3769" y="167"/>
                  </a:lnTo>
                  <a:lnTo>
                    <a:pt x="3770" y="174"/>
                  </a:lnTo>
                  <a:lnTo>
                    <a:pt x="3771" y="181"/>
                  </a:lnTo>
                  <a:lnTo>
                    <a:pt x="3771" y="189"/>
                  </a:lnTo>
                  <a:lnTo>
                    <a:pt x="3771" y="195"/>
                  </a:lnTo>
                  <a:lnTo>
                    <a:pt x="3770" y="202"/>
                  </a:lnTo>
                  <a:lnTo>
                    <a:pt x="3769" y="208"/>
                  </a:lnTo>
                  <a:lnTo>
                    <a:pt x="3768" y="214"/>
                  </a:lnTo>
                  <a:lnTo>
                    <a:pt x="3766" y="219"/>
                  </a:lnTo>
                  <a:lnTo>
                    <a:pt x="3763" y="225"/>
                  </a:lnTo>
                  <a:lnTo>
                    <a:pt x="3758" y="234"/>
                  </a:lnTo>
                  <a:lnTo>
                    <a:pt x="3754" y="237"/>
                  </a:lnTo>
                  <a:lnTo>
                    <a:pt x="3751" y="240"/>
                  </a:lnTo>
                  <a:lnTo>
                    <a:pt x="3747" y="243"/>
                  </a:lnTo>
                  <a:lnTo>
                    <a:pt x="3742" y="246"/>
                  </a:lnTo>
                  <a:lnTo>
                    <a:pt x="3738" y="247"/>
                  </a:lnTo>
                  <a:lnTo>
                    <a:pt x="3732" y="248"/>
                  </a:lnTo>
                  <a:lnTo>
                    <a:pt x="3726" y="249"/>
                  </a:lnTo>
                  <a:lnTo>
                    <a:pt x="3721" y="249"/>
                  </a:lnTo>
                  <a:lnTo>
                    <a:pt x="3715" y="249"/>
                  </a:lnTo>
                  <a:lnTo>
                    <a:pt x="3709" y="248"/>
                  </a:lnTo>
                  <a:lnTo>
                    <a:pt x="3705" y="247"/>
                  </a:lnTo>
                  <a:lnTo>
                    <a:pt x="3699" y="245"/>
                  </a:lnTo>
                  <a:lnTo>
                    <a:pt x="3695" y="243"/>
                  </a:lnTo>
                  <a:lnTo>
                    <a:pt x="3692" y="240"/>
                  </a:lnTo>
                  <a:lnTo>
                    <a:pt x="3687" y="237"/>
                  </a:lnTo>
                  <a:lnTo>
                    <a:pt x="3684" y="234"/>
                  </a:lnTo>
                  <a:lnTo>
                    <a:pt x="3681" y="229"/>
                  </a:lnTo>
                  <a:lnTo>
                    <a:pt x="3678" y="225"/>
                  </a:lnTo>
                  <a:lnTo>
                    <a:pt x="3677" y="219"/>
                  </a:lnTo>
                  <a:lnTo>
                    <a:pt x="3675" y="213"/>
                  </a:lnTo>
                  <a:lnTo>
                    <a:pt x="3674" y="208"/>
                  </a:lnTo>
                  <a:lnTo>
                    <a:pt x="3672" y="201"/>
                  </a:lnTo>
                  <a:lnTo>
                    <a:pt x="3671" y="194"/>
                  </a:lnTo>
                  <a:lnTo>
                    <a:pt x="3671" y="188"/>
                  </a:lnTo>
                  <a:lnTo>
                    <a:pt x="3671" y="180"/>
                  </a:lnTo>
                  <a:lnTo>
                    <a:pt x="3672" y="173"/>
                  </a:lnTo>
                  <a:lnTo>
                    <a:pt x="3674" y="166"/>
                  </a:lnTo>
                  <a:lnTo>
                    <a:pt x="3675" y="161"/>
                  </a:lnTo>
                  <a:lnTo>
                    <a:pt x="3678" y="150"/>
                  </a:lnTo>
                  <a:lnTo>
                    <a:pt x="3681" y="146"/>
                  </a:lnTo>
                  <a:lnTo>
                    <a:pt x="3684" y="142"/>
                  </a:lnTo>
                  <a:lnTo>
                    <a:pt x="3687" y="137"/>
                  </a:lnTo>
                  <a:lnTo>
                    <a:pt x="3692" y="134"/>
                  </a:lnTo>
                  <a:lnTo>
                    <a:pt x="3695" y="131"/>
                  </a:lnTo>
                  <a:lnTo>
                    <a:pt x="3699" y="129"/>
                  </a:lnTo>
                  <a:lnTo>
                    <a:pt x="3705" y="127"/>
                  </a:lnTo>
                  <a:lnTo>
                    <a:pt x="3709" y="126"/>
                  </a:lnTo>
                  <a:lnTo>
                    <a:pt x="3715" y="125"/>
                  </a:lnTo>
                  <a:lnTo>
                    <a:pt x="3721" y="125"/>
                  </a:lnTo>
                  <a:close/>
                  <a:moveTo>
                    <a:pt x="3884" y="81"/>
                  </a:moveTo>
                  <a:lnTo>
                    <a:pt x="3884" y="293"/>
                  </a:lnTo>
                  <a:lnTo>
                    <a:pt x="3946" y="293"/>
                  </a:lnTo>
                  <a:lnTo>
                    <a:pt x="3946" y="174"/>
                  </a:lnTo>
                  <a:lnTo>
                    <a:pt x="3946" y="167"/>
                  </a:lnTo>
                  <a:lnTo>
                    <a:pt x="3947" y="162"/>
                  </a:lnTo>
                  <a:lnTo>
                    <a:pt x="3948" y="153"/>
                  </a:lnTo>
                  <a:lnTo>
                    <a:pt x="3951" y="145"/>
                  </a:lnTo>
                  <a:lnTo>
                    <a:pt x="3952" y="142"/>
                  </a:lnTo>
                  <a:lnTo>
                    <a:pt x="3956" y="139"/>
                  </a:lnTo>
                  <a:lnTo>
                    <a:pt x="3958" y="136"/>
                  </a:lnTo>
                  <a:lnTo>
                    <a:pt x="3960" y="134"/>
                  </a:lnTo>
                  <a:lnTo>
                    <a:pt x="3967" y="130"/>
                  </a:lnTo>
                  <a:lnTo>
                    <a:pt x="3975" y="128"/>
                  </a:lnTo>
                  <a:lnTo>
                    <a:pt x="3983" y="128"/>
                  </a:lnTo>
                  <a:lnTo>
                    <a:pt x="3990" y="128"/>
                  </a:lnTo>
                  <a:lnTo>
                    <a:pt x="3997" y="130"/>
                  </a:lnTo>
                  <a:lnTo>
                    <a:pt x="4001" y="133"/>
                  </a:lnTo>
                  <a:lnTo>
                    <a:pt x="4003" y="135"/>
                  </a:lnTo>
                  <a:lnTo>
                    <a:pt x="4005" y="137"/>
                  </a:lnTo>
                  <a:lnTo>
                    <a:pt x="4007" y="140"/>
                  </a:lnTo>
                  <a:lnTo>
                    <a:pt x="4010" y="143"/>
                  </a:lnTo>
                  <a:lnTo>
                    <a:pt x="4011" y="146"/>
                  </a:lnTo>
                  <a:lnTo>
                    <a:pt x="4013" y="154"/>
                  </a:lnTo>
                  <a:lnTo>
                    <a:pt x="4014" y="164"/>
                  </a:lnTo>
                  <a:lnTo>
                    <a:pt x="4014" y="177"/>
                  </a:lnTo>
                  <a:lnTo>
                    <a:pt x="4014" y="293"/>
                  </a:lnTo>
                  <a:lnTo>
                    <a:pt x="4077" y="293"/>
                  </a:lnTo>
                  <a:lnTo>
                    <a:pt x="4077" y="156"/>
                  </a:lnTo>
                  <a:lnTo>
                    <a:pt x="4077" y="146"/>
                  </a:lnTo>
                  <a:lnTo>
                    <a:pt x="4076" y="138"/>
                  </a:lnTo>
                  <a:lnTo>
                    <a:pt x="4075" y="134"/>
                  </a:lnTo>
                  <a:lnTo>
                    <a:pt x="4074" y="129"/>
                  </a:lnTo>
                  <a:lnTo>
                    <a:pt x="4071" y="122"/>
                  </a:lnTo>
                  <a:lnTo>
                    <a:pt x="4069" y="115"/>
                  </a:lnTo>
                  <a:lnTo>
                    <a:pt x="4066" y="108"/>
                  </a:lnTo>
                  <a:lnTo>
                    <a:pt x="4061" y="102"/>
                  </a:lnTo>
                  <a:lnTo>
                    <a:pt x="4057" y="97"/>
                  </a:lnTo>
                  <a:lnTo>
                    <a:pt x="4052" y="91"/>
                  </a:lnTo>
                  <a:lnTo>
                    <a:pt x="4049" y="89"/>
                  </a:lnTo>
                  <a:lnTo>
                    <a:pt x="4047" y="88"/>
                  </a:lnTo>
                  <a:lnTo>
                    <a:pt x="4040" y="83"/>
                  </a:lnTo>
                  <a:lnTo>
                    <a:pt x="4033" y="80"/>
                  </a:lnTo>
                  <a:lnTo>
                    <a:pt x="4026" y="78"/>
                  </a:lnTo>
                  <a:lnTo>
                    <a:pt x="4019" y="76"/>
                  </a:lnTo>
                  <a:lnTo>
                    <a:pt x="4011" y="75"/>
                  </a:lnTo>
                  <a:lnTo>
                    <a:pt x="4003" y="74"/>
                  </a:lnTo>
                  <a:lnTo>
                    <a:pt x="3995" y="75"/>
                  </a:lnTo>
                  <a:lnTo>
                    <a:pt x="3987" y="76"/>
                  </a:lnTo>
                  <a:lnTo>
                    <a:pt x="3980" y="78"/>
                  </a:lnTo>
                  <a:lnTo>
                    <a:pt x="3974" y="80"/>
                  </a:lnTo>
                  <a:lnTo>
                    <a:pt x="3967" y="84"/>
                  </a:lnTo>
                  <a:lnTo>
                    <a:pt x="3960" y="89"/>
                  </a:lnTo>
                  <a:lnTo>
                    <a:pt x="3952" y="94"/>
                  </a:lnTo>
                  <a:lnTo>
                    <a:pt x="3944" y="101"/>
                  </a:lnTo>
                  <a:lnTo>
                    <a:pt x="3944" y="81"/>
                  </a:lnTo>
                  <a:lnTo>
                    <a:pt x="3884" y="81"/>
                  </a:lnTo>
                  <a:close/>
                </a:path>
              </a:pathLst>
            </a:custGeom>
            <a:solidFill>
              <a:srgbClr val="877E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592763" y="333375"/>
              <a:ext cx="728663" cy="82550"/>
            </a:xfrm>
            <a:custGeom>
              <a:avLst/>
              <a:gdLst>
                <a:gd name="T0" fmla="*/ 366 w 3207"/>
                <a:gd name="T1" fmla="*/ 143 h 361"/>
                <a:gd name="T2" fmla="*/ 430 w 3207"/>
                <a:gd name="T3" fmla="*/ 130 h 361"/>
                <a:gd name="T4" fmla="*/ 352 w 3207"/>
                <a:gd name="T5" fmla="*/ 170 h 361"/>
                <a:gd name="T6" fmla="*/ 298 w 3207"/>
                <a:gd name="T7" fmla="*/ 247 h 361"/>
                <a:gd name="T8" fmla="*/ 367 w 3207"/>
                <a:gd name="T9" fmla="*/ 300 h 361"/>
                <a:gd name="T10" fmla="*/ 498 w 3207"/>
                <a:gd name="T11" fmla="*/ 281 h 361"/>
                <a:gd name="T12" fmla="*/ 454 w 3207"/>
                <a:gd name="T13" fmla="*/ 84 h 361"/>
                <a:gd name="T14" fmla="*/ 329 w 3207"/>
                <a:gd name="T15" fmla="*/ 98 h 361"/>
                <a:gd name="T16" fmla="*/ 405 w 3207"/>
                <a:gd name="T17" fmla="*/ 250 h 361"/>
                <a:gd name="T18" fmla="*/ 363 w 3207"/>
                <a:gd name="T19" fmla="*/ 218 h 361"/>
                <a:gd name="T20" fmla="*/ 783 w 3207"/>
                <a:gd name="T21" fmla="*/ 84 h 361"/>
                <a:gd name="T22" fmla="*/ 693 w 3207"/>
                <a:gd name="T23" fmla="*/ 277 h 361"/>
                <a:gd name="T24" fmla="*/ 752 w 3207"/>
                <a:gd name="T25" fmla="*/ 246 h 361"/>
                <a:gd name="T26" fmla="*/ 868 w 3207"/>
                <a:gd name="T27" fmla="*/ 89 h 361"/>
                <a:gd name="T28" fmla="*/ 813 w 3207"/>
                <a:gd name="T29" fmla="*/ 211 h 361"/>
                <a:gd name="T30" fmla="*/ 912 w 3207"/>
                <a:gd name="T31" fmla="*/ 299 h 361"/>
                <a:gd name="T32" fmla="*/ 1029 w 3207"/>
                <a:gd name="T33" fmla="*/ 234 h 361"/>
                <a:gd name="T34" fmla="*/ 997 w 3207"/>
                <a:gd name="T35" fmla="*/ 100 h 361"/>
                <a:gd name="T36" fmla="*/ 953 w 3207"/>
                <a:gd name="T37" fmla="*/ 135 h 361"/>
                <a:gd name="T38" fmla="*/ 969 w 3207"/>
                <a:gd name="T39" fmla="*/ 220 h 361"/>
                <a:gd name="T40" fmla="*/ 898 w 3207"/>
                <a:gd name="T41" fmla="*/ 244 h 361"/>
                <a:gd name="T42" fmla="*/ 877 w 3207"/>
                <a:gd name="T43" fmla="*/ 161 h 361"/>
                <a:gd name="T44" fmla="*/ 1353 w 3207"/>
                <a:gd name="T45" fmla="*/ 217 h 361"/>
                <a:gd name="T46" fmla="*/ 1282 w 3207"/>
                <a:gd name="T47" fmla="*/ 241 h 361"/>
                <a:gd name="T48" fmla="*/ 1187 w 3207"/>
                <a:gd name="T49" fmla="*/ 212 h 361"/>
                <a:gd name="T50" fmla="*/ 1279 w 3207"/>
                <a:gd name="T51" fmla="*/ 299 h 361"/>
                <a:gd name="T52" fmla="*/ 1407 w 3207"/>
                <a:gd name="T53" fmla="*/ 258 h 361"/>
                <a:gd name="T54" fmla="*/ 1546 w 3207"/>
                <a:gd name="T55" fmla="*/ 163 h 361"/>
                <a:gd name="T56" fmla="*/ 1606 w 3207"/>
                <a:gd name="T57" fmla="*/ 140 h 361"/>
                <a:gd name="T58" fmla="*/ 1665 w 3207"/>
                <a:gd name="T59" fmla="*/ 108 h 361"/>
                <a:gd name="T60" fmla="*/ 1573 w 3207"/>
                <a:gd name="T61" fmla="*/ 81 h 361"/>
                <a:gd name="T62" fmla="*/ 1797 w 3207"/>
                <a:gd name="T63" fmla="*/ 52 h 361"/>
                <a:gd name="T64" fmla="*/ 2283 w 3207"/>
                <a:gd name="T65" fmla="*/ 186 h 361"/>
                <a:gd name="T66" fmla="*/ 2231 w 3207"/>
                <a:gd name="T67" fmla="*/ 89 h 361"/>
                <a:gd name="T68" fmla="*/ 2108 w 3207"/>
                <a:gd name="T69" fmla="*/ 100 h 361"/>
                <a:gd name="T70" fmla="*/ 2073 w 3207"/>
                <a:gd name="T71" fmla="*/ 218 h 361"/>
                <a:gd name="T72" fmla="*/ 2166 w 3207"/>
                <a:gd name="T73" fmla="*/ 299 h 361"/>
                <a:gd name="T74" fmla="*/ 2275 w 3207"/>
                <a:gd name="T75" fmla="*/ 247 h 361"/>
                <a:gd name="T76" fmla="*/ 2162 w 3207"/>
                <a:gd name="T77" fmla="*/ 248 h 361"/>
                <a:gd name="T78" fmla="*/ 2137 w 3207"/>
                <a:gd name="T79" fmla="*/ 149 h 361"/>
                <a:gd name="T80" fmla="*/ 2211 w 3207"/>
                <a:gd name="T81" fmla="*/ 139 h 361"/>
                <a:gd name="T82" fmla="*/ 2400 w 3207"/>
                <a:gd name="T83" fmla="*/ 158 h 361"/>
                <a:gd name="T84" fmla="*/ 2421 w 3207"/>
                <a:gd name="T85" fmla="*/ 80 h 361"/>
                <a:gd name="T86" fmla="*/ 2671 w 3207"/>
                <a:gd name="T87" fmla="*/ 116 h 361"/>
                <a:gd name="T88" fmla="*/ 2557 w 3207"/>
                <a:gd name="T89" fmla="*/ 79 h 361"/>
                <a:gd name="T90" fmla="*/ 2495 w 3207"/>
                <a:gd name="T91" fmla="*/ 150 h 361"/>
                <a:gd name="T92" fmla="*/ 2610 w 3207"/>
                <a:gd name="T93" fmla="*/ 218 h 361"/>
                <a:gd name="T94" fmla="*/ 2598 w 3207"/>
                <a:gd name="T95" fmla="*/ 254 h 361"/>
                <a:gd name="T96" fmla="*/ 2493 w 3207"/>
                <a:gd name="T97" fmla="*/ 241 h 361"/>
                <a:gd name="T98" fmla="*/ 2600 w 3207"/>
                <a:gd name="T99" fmla="*/ 300 h 361"/>
                <a:gd name="T100" fmla="*/ 2684 w 3207"/>
                <a:gd name="T101" fmla="*/ 235 h 361"/>
                <a:gd name="T102" fmla="*/ 2638 w 3207"/>
                <a:gd name="T103" fmla="*/ 167 h 361"/>
                <a:gd name="T104" fmla="*/ 2567 w 3207"/>
                <a:gd name="T105" fmla="*/ 124 h 361"/>
                <a:gd name="T106" fmla="*/ 2725 w 3207"/>
                <a:gd name="T107" fmla="*/ 81 h 361"/>
                <a:gd name="T108" fmla="*/ 2830 w 3207"/>
                <a:gd name="T109" fmla="*/ 128 h 361"/>
                <a:gd name="T110" fmla="*/ 2898 w 3207"/>
                <a:gd name="T111" fmla="*/ 292 h 361"/>
                <a:gd name="T112" fmla="*/ 2923 w 3207"/>
                <a:gd name="T113" fmla="*/ 211 h 361"/>
                <a:gd name="T114" fmla="*/ 3068 w 3207"/>
                <a:gd name="T115" fmla="*/ 283 h 361"/>
                <a:gd name="T116" fmla="*/ 3064 w 3207"/>
                <a:gd name="T117" fmla="*/ 361 h 361"/>
                <a:gd name="T118" fmla="*/ 3142 w 3207"/>
                <a:gd name="T1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7" h="361">
                  <a:moveTo>
                    <a:pt x="188" y="235"/>
                  </a:moveTo>
                  <a:lnTo>
                    <a:pt x="204" y="294"/>
                  </a:lnTo>
                  <a:lnTo>
                    <a:pt x="279" y="294"/>
                  </a:lnTo>
                  <a:lnTo>
                    <a:pt x="185" y="0"/>
                  </a:lnTo>
                  <a:lnTo>
                    <a:pt x="103" y="0"/>
                  </a:lnTo>
                  <a:lnTo>
                    <a:pt x="0" y="294"/>
                  </a:lnTo>
                  <a:lnTo>
                    <a:pt x="72" y="294"/>
                  </a:lnTo>
                  <a:lnTo>
                    <a:pt x="90" y="235"/>
                  </a:lnTo>
                  <a:lnTo>
                    <a:pt x="188" y="235"/>
                  </a:lnTo>
                  <a:close/>
                  <a:moveTo>
                    <a:pt x="173" y="181"/>
                  </a:moveTo>
                  <a:lnTo>
                    <a:pt x="107" y="181"/>
                  </a:lnTo>
                  <a:lnTo>
                    <a:pt x="142" y="66"/>
                  </a:lnTo>
                  <a:lnTo>
                    <a:pt x="173" y="181"/>
                  </a:lnTo>
                  <a:close/>
                  <a:moveTo>
                    <a:pt x="365" y="148"/>
                  </a:moveTo>
                  <a:lnTo>
                    <a:pt x="366" y="143"/>
                  </a:lnTo>
                  <a:lnTo>
                    <a:pt x="368" y="137"/>
                  </a:lnTo>
                  <a:lnTo>
                    <a:pt x="369" y="135"/>
                  </a:lnTo>
                  <a:lnTo>
                    <a:pt x="371" y="133"/>
                  </a:lnTo>
                  <a:lnTo>
                    <a:pt x="374" y="130"/>
                  </a:lnTo>
                  <a:lnTo>
                    <a:pt x="376" y="129"/>
                  </a:lnTo>
                  <a:lnTo>
                    <a:pt x="380" y="126"/>
                  </a:lnTo>
                  <a:lnTo>
                    <a:pt x="387" y="125"/>
                  </a:lnTo>
                  <a:lnTo>
                    <a:pt x="394" y="122"/>
                  </a:lnTo>
                  <a:lnTo>
                    <a:pt x="402" y="122"/>
                  </a:lnTo>
                  <a:lnTo>
                    <a:pt x="409" y="122"/>
                  </a:lnTo>
                  <a:lnTo>
                    <a:pt x="415" y="124"/>
                  </a:lnTo>
                  <a:lnTo>
                    <a:pt x="421" y="126"/>
                  </a:lnTo>
                  <a:lnTo>
                    <a:pt x="426" y="128"/>
                  </a:lnTo>
                  <a:lnTo>
                    <a:pt x="427" y="129"/>
                  </a:lnTo>
                  <a:lnTo>
                    <a:pt x="430" y="130"/>
                  </a:lnTo>
                  <a:lnTo>
                    <a:pt x="432" y="134"/>
                  </a:lnTo>
                  <a:lnTo>
                    <a:pt x="433" y="136"/>
                  </a:lnTo>
                  <a:lnTo>
                    <a:pt x="434" y="138"/>
                  </a:lnTo>
                  <a:lnTo>
                    <a:pt x="434" y="143"/>
                  </a:lnTo>
                  <a:lnTo>
                    <a:pt x="434" y="145"/>
                  </a:lnTo>
                  <a:lnTo>
                    <a:pt x="434" y="148"/>
                  </a:lnTo>
                  <a:lnTo>
                    <a:pt x="432" y="150"/>
                  </a:lnTo>
                  <a:lnTo>
                    <a:pt x="431" y="152"/>
                  </a:lnTo>
                  <a:lnTo>
                    <a:pt x="427" y="154"/>
                  </a:lnTo>
                  <a:lnTo>
                    <a:pt x="424" y="155"/>
                  </a:lnTo>
                  <a:lnTo>
                    <a:pt x="416" y="157"/>
                  </a:lnTo>
                  <a:lnTo>
                    <a:pt x="381" y="163"/>
                  </a:lnTo>
                  <a:lnTo>
                    <a:pt x="371" y="165"/>
                  </a:lnTo>
                  <a:lnTo>
                    <a:pt x="361" y="167"/>
                  </a:lnTo>
                  <a:lnTo>
                    <a:pt x="352" y="170"/>
                  </a:lnTo>
                  <a:lnTo>
                    <a:pt x="343" y="172"/>
                  </a:lnTo>
                  <a:lnTo>
                    <a:pt x="335" y="175"/>
                  </a:lnTo>
                  <a:lnTo>
                    <a:pt x="329" y="179"/>
                  </a:lnTo>
                  <a:lnTo>
                    <a:pt x="323" y="182"/>
                  </a:lnTo>
                  <a:lnTo>
                    <a:pt x="317" y="186"/>
                  </a:lnTo>
                  <a:lnTo>
                    <a:pt x="313" y="191"/>
                  </a:lnTo>
                  <a:lnTo>
                    <a:pt x="308" y="195"/>
                  </a:lnTo>
                  <a:lnTo>
                    <a:pt x="305" y="201"/>
                  </a:lnTo>
                  <a:lnTo>
                    <a:pt x="302" y="207"/>
                  </a:lnTo>
                  <a:lnTo>
                    <a:pt x="299" y="212"/>
                  </a:lnTo>
                  <a:lnTo>
                    <a:pt x="298" y="219"/>
                  </a:lnTo>
                  <a:lnTo>
                    <a:pt x="297" y="226"/>
                  </a:lnTo>
                  <a:lnTo>
                    <a:pt x="297" y="232"/>
                  </a:lnTo>
                  <a:lnTo>
                    <a:pt x="297" y="240"/>
                  </a:lnTo>
                  <a:lnTo>
                    <a:pt x="298" y="247"/>
                  </a:lnTo>
                  <a:lnTo>
                    <a:pt x="300" y="254"/>
                  </a:lnTo>
                  <a:lnTo>
                    <a:pt x="302" y="257"/>
                  </a:lnTo>
                  <a:lnTo>
                    <a:pt x="303" y="260"/>
                  </a:lnTo>
                  <a:lnTo>
                    <a:pt x="306" y="266"/>
                  </a:lnTo>
                  <a:lnTo>
                    <a:pt x="309" y="272"/>
                  </a:lnTo>
                  <a:lnTo>
                    <a:pt x="314" y="276"/>
                  </a:lnTo>
                  <a:lnTo>
                    <a:pt x="318" y="281"/>
                  </a:lnTo>
                  <a:lnTo>
                    <a:pt x="324" y="285"/>
                  </a:lnTo>
                  <a:lnTo>
                    <a:pt x="330" y="289"/>
                  </a:lnTo>
                  <a:lnTo>
                    <a:pt x="336" y="292"/>
                  </a:lnTo>
                  <a:lnTo>
                    <a:pt x="340" y="293"/>
                  </a:lnTo>
                  <a:lnTo>
                    <a:pt x="343" y="295"/>
                  </a:lnTo>
                  <a:lnTo>
                    <a:pt x="351" y="296"/>
                  </a:lnTo>
                  <a:lnTo>
                    <a:pt x="359" y="299"/>
                  </a:lnTo>
                  <a:lnTo>
                    <a:pt x="367" y="300"/>
                  </a:lnTo>
                  <a:lnTo>
                    <a:pt x="375" y="300"/>
                  </a:lnTo>
                  <a:lnTo>
                    <a:pt x="385" y="300"/>
                  </a:lnTo>
                  <a:lnTo>
                    <a:pt x="393" y="299"/>
                  </a:lnTo>
                  <a:lnTo>
                    <a:pt x="400" y="297"/>
                  </a:lnTo>
                  <a:lnTo>
                    <a:pt x="407" y="295"/>
                  </a:lnTo>
                  <a:lnTo>
                    <a:pt x="414" y="292"/>
                  </a:lnTo>
                  <a:lnTo>
                    <a:pt x="422" y="287"/>
                  </a:lnTo>
                  <a:lnTo>
                    <a:pt x="429" y="283"/>
                  </a:lnTo>
                  <a:lnTo>
                    <a:pt x="436" y="277"/>
                  </a:lnTo>
                  <a:lnTo>
                    <a:pt x="439" y="285"/>
                  </a:lnTo>
                  <a:lnTo>
                    <a:pt x="441" y="294"/>
                  </a:lnTo>
                  <a:lnTo>
                    <a:pt x="505" y="294"/>
                  </a:lnTo>
                  <a:lnTo>
                    <a:pt x="501" y="287"/>
                  </a:lnTo>
                  <a:lnTo>
                    <a:pt x="499" y="284"/>
                  </a:lnTo>
                  <a:lnTo>
                    <a:pt x="498" y="281"/>
                  </a:lnTo>
                  <a:lnTo>
                    <a:pt x="497" y="272"/>
                  </a:lnTo>
                  <a:lnTo>
                    <a:pt x="497" y="257"/>
                  </a:lnTo>
                  <a:lnTo>
                    <a:pt x="497" y="159"/>
                  </a:lnTo>
                  <a:lnTo>
                    <a:pt x="497" y="148"/>
                  </a:lnTo>
                  <a:lnTo>
                    <a:pt x="496" y="138"/>
                  </a:lnTo>
                  <a:lnTo>
                    <a:pt x="495" y="129"/>
                  </a:lnTo>
                  <a:lnTo>
                    <a:pt x="493" y="121"/>
                  </a:lnTo>
                  <a:lnTo>
                    <a:pt x="489" y="115"/>
                  </a:lnTo>
                  <a:lnTo>
                    <a:pt x="486" y="109"/>
                  </a:lnTo>
                  <a:lnTo>
                    <a:pt x="481" y="103"/>
                  </a:lnTo>
                  <a:lnTo>
                    <a:pt x="476" y="98"/>
                  </a:lnTo>
                  <a:lnTo>
                    <a:pt x="472" y="94"/>
                  </a:lnTo>
                  <a:lnTo>
                    <a:pt x="469" y="92"/>
                  </a:lnTo>
                  <a:lnTo>
                    <a:pt x="462" y="88"/>
                  </a:lnTo>
                  <a:lnTo>
                    <a:pt x="454" y="84"/>
                  </a:lnTo>
                  <a:lnTo>
                    <a:pt x="445" y="81"/>
                  </a:lnTo>
                  <a:lnTo>
                    <a:pt x="435" y="79"/>
                  </a:lnTo>
                  <a:lnTo>
                    <a:pt x="431" y="78"/>
                  </a:lnTo>
                  <a:lnTo>
                    <a:pt x="425" y="76"/>
                  </a:lnTo>
                  <a:lnTo>
                    <a:pt x="414" y="75"/>
                  </a:lnTo>
                  <a:lnTo>
                    <a:pt x="403" y="75"/>
                  </a:lnTo>
                  <a:lnTo>
                    <a:pt x="392" y="75"/>
                  </a:lnTo>
                  <a:lnTo>
                    <a:pt x="381" y="76"/>
                  </a:lnTo>
                  <a:lnTo>
                    <a:pt x="372" y="78"/>
                  </a:lnTo>
                  <a:lnTo>
                    <a:pt x="363" y="80"/>
                  </a:lnTo>
                  <a:lnTo>
                    <a:pt x="354" y="82"/>
                  </a:lnTo>
                  <a:lnTo>
                    <a:pt x="348" y="85"/>
                  </a:lnTo>
                  <a:lnTo>
                    <a:pt x="341" y="89"/>
                  </a:lnTo>
                  <a:lnTo>
                    <a:pt x="334" y="93"/>
                  </a:lnTo>
                  <a:lnTo>
                    <a:pt x="329" y="98"/>
                  </a:lnTo>
                  <a:lnTo>
                    <a:pt x="324" y="103"/>
                  </a:lnTo>
                  <a:lnTo>
                    <a:pt x="320" y="109"/>
                  </a:lnTo>
                  <a:lnTo>
                    <a:pt x="316" y="116"/>
                  </a:lnTo>
                  <a:lnTo>
                    <a:pt x="313" y="124"/>
                  </a:lnTo>
                  <a:lnTo>
                    <a:pt x="311" y="131"/>
                  </a:lnTo>
                  <a:lnTo>
                    <a:pt x="309" y="139"/>
                  </a:lnTo>
                  <a:lnTo>
                    <a:pt x="308" y="148"/>
                  </a:lnTo>
                  <a:lnTo>
                    <a:pt x="365" y="148"/>
                  </a:lnTo>
                  <a:close/>
                  <a:moveTo>
                    <a:pt x="436" y="226"/>
                  </a:moveTo>
                  <a:lnTo>
                    <a:pt x="432" y="231"/>
                  </a:lnTo>
                  <a:lnTo>
                    <a:pt x="427" y="237"/>
                  </a:lnTo>
                  <a:lnTo>
                    <a:pt x="423" y="241"/>
                  </a:lnTo>
                  <a:lnTo>
                    <a:pt x="417" y="246"/>
                  </a:lnTo>
                  <a:lnTo>
                    <a:pt x="412" y="248"/>
                  </a:lnTo>
                  <a:lnTo>
                    <a:pt x="405" y="250"/>
                  </a:lnTo>
                  <a:lnTo>
                    <a:pt x="398" y="251"/>
                  </a:lnTo>
                  <a:lnTo>
                    <a:pt x="390" y="251"/>
                  </a:lnTo>
                  <a:lnTo>
                    <a:pt x="384" y="251"/>
                  </a:lnTo>
                  <a:lnTo>
                    <a:pt x="378" y="250"/>
                  </a:lnTo>
                  <a:lnTo>
                    <a:pt x="372" y="248"/>
                  </a:lnTo>
                  <a:lnTo>
                    <a:pt x="368" y="246"/>
                  </a:lnTo>
                  <a:lnTo>
                    <a:pt x="363" y="243"/>
                  </a:lnTo>
                  <a:lnTo>
                    <a:pt x="361" y="239"/>
                  </a:lnTo>
                  <a:lnTo>
                    <a:pt x="360" y="237"/>
                  </a:lnTo>
                  <a:lnTo>
                    <a:pt x="359" y="235"/>
                  </a:lnTo>
                  <a:lnTo>
                    <a:pt x="359" y="230"/>
                  </a:lnTo>
                  <a:lnTo>
                    <a:pt x="359" y="225"/>
                  </a:lnTo>
                  <a:lnTo>
                    <a:pt x="361" y="221"/>
                  </a:lnTo>
                  <a:lnTo>
                    <a:pt x="362" y="219"/>
                  </a:lnTo>
                  <a:lnTo>
                    <a:pt x="363" y="218"/>
                  </a:lnTo>
                  <a:lnTo>
                    <a:pt x="367" y="214"/>
                  </a:lnTo>
                  <a:lnTo>
                    <a:pt x="371" y="211"/>
                  </a:lnTo>
                  <a:lnTo>
                    <a:pt x="377" y="209"/>
                  </a:lnTo>
                  <a:lnTo>
                    <a:pt x="384" y="207"/>
                  </a:lnTo>
                  <a:lnTo>
                    <a:pt x="392" y="204"/>
                  </a:lnTo>
                  <a:lnTo>
                    <a:pt x="414" y="199"/>
                  </a:lnTo>
                  <a:lnTo>
                    <a:pt x="426" y="196"/>
                  </a:lnTo>
                  <a:lnTo>
                    <a:pt x="436" y="193"/>
                  </a:lnTo>
                  <a:lnTo>
                    <a:pt x="436" y="226"/>
                  </a:lnTo>
                  <a:close/>
                  <a:moveTo>
                    <a:pt x="613" y="0"/>
                  </a:moveTo>
                  <a:lnTo>
                    <a:pt x="551" y="0"/>
                  </a:lnTo>
                  <a:lnTo>
                    <a:pt x="551" y="294"/>
                  </a:lnTo>
                  <a:lnTo>
                    <a:pt x="613" y="294"/>
                  </a:lnTo>
                  <a:lnTo>
                    <a:pt x="613" y="0"/>
                  </a:lnTo>
                  <a:close/>
                  <a:moveTo>
                    <a:pt x="783" y="84"/>
                  </a:moveTo>
                  <a:lnTo>
                    <a:pt x="744" y="84"/>
                  </a:lnTo>
                  <a:lnTo>
                    <a:pt x="744" y="17"/>
                  </a:lnTo>
                  <a:lnTo>
                    <a:pt x="683" y="17"/>
                  </a:lnTo>
                  <a:lnTo>
                    <a:pt x="683" y="84"/>
                  </a:lnTo>
                  <a:lnTo>
                    <a:pt x="652" y="84"/>
                  </a:lnTo>
                  <a:lnTo>
                    <a:pt x="652" y="128"/>
                  </a:lnTo>
                  <a:lnTo>
                    <a:pt x="683" y="128"/>
                  </a:lnTo>
                  <a:lnTo>
                    <a:pt x="683" y="225"/>
                  </a:lnTo>
                  <a:lnTo>
                    <a:pt x="683" y="246"/>
                  </a:lnTo>
                  <a:lnTo>
                    <a:pt x="684" y="254"/>
                  </a:lnTo>
                  <a:lnTo>
                    <a:pt x="685" y="260"/>
                  </a:lnTo>
                  <a:lnTo>
                    <a:pt x="686" y="266"/>
                  </a:lnTo>
                  <a:lnTo>
                    <a:pt x="688" y="272"/>
                  </a:lnTo>
                  <a:lnTo>
                    <a:pt x="692" y="276"/>
                  </a:lnTo>
                  <a:lnTo>
                    <a:pt x="693" y="277"/>
                  </a:lnTo>
                  <a:lnTo>
                    <a:pt x="695" y="280"/>
                  </a:lnTo>
                  <a:lnTo>
                    <a:pt x="698" y="283"/>
                  </a:lnTo>
                  <a:lnTo>
                    <a:pt x="703" y="286"/>
                  </a:lnTo>
                  <a:lnTo>
                    <a:pt x="707" y="289"/>
                  </a:lnTo>
                  <a:lnTo>
                    <a:pt x="713" y="291"/>
                  </a:lnTo>
                  <a:lnTo>
                    <a:pt x="720" y="292"/>
                  </a:lnTo>
                  <a:lnTo>
                    <a:pt x="726" y="293"/>
                  </a:lnTo>
                  <a:lnTo>
                    <a:pt x="735" y="294"/>
                  </a:lnTo>
                  <a:lnTo>
                    <a:pt x="744" y="294"/>
                  </a:lnTo>
                  <a:lnTo>
                    <a:pt x="783" y="294"/>
                  </a:lnTo>
                  <a:lnTo>
                    <a:pt x="783" y="247"/>
                  </a:lnTo>
                  <a:lnTo>
                    <a:pt x="760" y="247"/>
                  </a:lnTo>
                  <a:lnTo>
                    <a:pt x="756" y="247"/>
                  </a:lnTo>
                  <a:lnTo>
                    <a:pt x="753" y="246"/>
                  </a:lnTo>
                  <a:lnTo>
                    <a:pt x="752" y="246"/>
                  </a:lnTo>
                  <a:lnTo>
                    <a:pt x="750" y="245"/>
                  </a:lnTo>
                  <a:lnTo>
                    <a:pt x="749" y="244"/>
                  </a:lnTo>
                  <a:lnTo>
                    <a:pt x="747" y="241"/>
                  </a:lnTo>
                  <a:lnTo>
                    <a:pt x="746" y="237"/>
                  </a:lnTo>
                  <a:lnTo>
                    <a:pt x="746" y="230"/>
                  </a:lnTo>
                  <a:lnTo>
                    <a:pt x="744" y="211"/>
                  </a:lnTo>
                  <a:lnTo>
                    <a:pt x="744" y="128"/>
                  </a:lnTo>
                  <a:lnTo>
                    <a:pt x="783" y="128"/>
                  </a:lnTo>
                  <a:lnTo>
                    <a:pt x="783" y="84"/>
                  </a:lnTo>
                  <a:close/>
                  <a:moveTo>
                    <a:pt x="924" y="75"/>
                  </a:moveTo>
                  <a:lnTo>
                    <a:pt x="912" y="76"/>
                  </a:lnTo>
                  <a:lnTo>
                    <a:pt x="899" y="78"/>
                  </a:lnTo>
                  <a:lnTo>
                    <a:pt x="888" y="80"/>
                  </a:lnTo>
                  <a:lnTo>
                    <a:pt x="878" y="84"/>
                  </a:lnTo>
                  <a:lnTo>
                    <a:pt x="868" y="89"/>
                  </a:lnTo>
                  <a:lnTo>
                    <a:pt x="859" y="93"/>
                  </a:lnTo>
                  <a:lnTo>
                    <a:pt x="850" y="100"/>
                  </a:lnTo>
                  <a:lnTo>
                    <a:pt x="842" y="107"/>
                  </a:lnTo>
                  <a:lnTo>
                    <a:pt x="835" y="115"/>
                  </a:lnTo>
                  <a:lnTo>
                    <a:pt x="829" y="124"/>
                  </a:lnTo>
                  <a:lnTo>
                    <a:pt x="824" y="133"/>
                  </a:lnTo>
                  <a:lnTo>
                    <a:pt x="819" y="143"/>
                  </a:lnTo>
                  <a:lnTo>
                    <a:pt x="815" y="153"/>
                  </a:lnTo>
                  <a:lnTo>
                    <a:pt x="813" y="164"/>
                  </a:lnTo>
                  <a:lnTo>
                    <a:pt x="812" y="170"/>
                  </a:lnTo>
                  <a:lnTo>
                    <a:pt x="812" y="175"/>
                  </a:lnTo>
                  <a:lnTo>
                    <a:pt x="811" y="188"/>
                  </a:lnTo>
                  <a:lnTo>
                    <a:pt x="812" y="200"/>
                  </a:lnTo>
                  <a:lnTo>
                    <a:pt x="812" y="205"/>
                  </a:lnTo>
                  <a:lnTo>
                    <a:pt x="813" y="211"/>
                  </a:lnTo>
                  <a:lnTo>
                    <a:pt x="815" y="222"/>
                  </a:lnTo>
                  <a:lnTo>
                    <a:pt x="819" y="232"/>
                  </a:lnTo>
                  <a:lnTo>
                    <a:pt x="824" y="243"/>
                  </a:lnTo>
                  <a:lnTo>
                    <a:pt x="829" y="251"/>
                  </a:lnTo>
                  <a:lnTo>
                    <a:pt x="832" y="256"/>
                  </a:lnTo>
                  <a:lnTo>
                    <a:pt x="835" y="260"/>
                  </a:lnTo>
                  <a:lnTo>
                    <a:pt x="842" y="268"/>
                  </a:lnTo>
                  <a:lnTo>
                    <a:pt x="850" y="275"/>
                  </a:lnTo>
                  <a:lnTo>
                    <a:pt x="859" y="282"/>
                  </a:lnTo>
                  <a:lnTo>
                    <a:pt x="868" y="287"/>
                  </a:lnTo>
                  <a:lnTo>
                    <a:pt x="878" y="292"/>
                  </a:lnTo>
                  <a:lnTo>
                    <a:pt x="888" y="295"/>
                  </a:lnTo>
                  <a:lnTo>
                    <a:pt x="894" y="296"/>
                  </a:lnTo>
                  <a:lnTo>
                    <a:pt x="899" y="297"/>
                  </a:lnTo>
                  <a:lnTo>
                    <a:pt x="912" y="299"/>
                  </a:lnTo>
                  <a:lnTo>
                    <a:pt x="924" y="300"/>
                  </a:lnTo>
                  <a:lnTo>
                    <a:pt x="935" y="299"/>
                  </a:lnTo>
                  <a:lnTo>
                    <a:pt x="941" y="299"/>
                  </a:lnTo>
                  <a:lnTo>
                    <a:pt x="948" y="297"/>
                  </a:lnTo>
                  <a:lnTo>
                    <a:pt x="953" y="296"/>
                  </a:lnTo>
                  <a:lnTo>
                    <a:pt x="959" y="295"/>
                  </a:lnTo>
                  <a:lnTo>
                    <a:pt x="969" y="292"/>
                  </a:lnTo>
                  <a:lnTo>
                    <a:pt x="979" y="287"/>
                  </a:lnTo>
                  <a:lnTo>
                    <a:pt x="988" y="282"/>
                  </a:lnTo>
                  <a:lnTo>
                    <a:pt x="997" y="275"/>
                  </a:lnTo>
                  <a:lnTo>
                    <a:pt x="1005" y="268"/>
                  </a:lnTo>
                  <a:lnTo>
                    <a:pt x="1012" y="260"/>
                  </a:lnTo>
                  <a:lnTo>
                    <a:pt x="1019" y="253"/>
                  </a:lnTo>
                  <a:lnTo>
                    <a:pt x="1024" y="244"/>
                  </a:lnTo>
                  <a:lnTo>
                    <a:pt x="1029" y="234"/>
                  </a:lnTo>
                  <a:lnTo>
                    <a:pt x="1032" y="223"/>
                  </a:lnTo>
                  <a:lnTo>
                    <a:pt x="1034" y="212"/>
                  </a:lnTo>
                  <a:lnTo>
                    <a:pt x="1035" y="207"/>
                  </a:lnTo>
                  <a:lnTo>
                    <a:pt x="1037" y="201"/>
                  </a:lnTo>
                  <a:lnTo>
                    <a:pt x="1037" y="189"/>
                  </a:lnTo>
                  <a:lnTo>
                    <a:pt x="1037" y="176"/>
                  </a:lnTo>
                  <a:lnTo>
                    <a:pt x="1034" y="165"/>
                  </a:lnTo>
                  <a:lnTo>
                    <a:pt x="1033" y="159"/>
                  </a:lnTo>
                  <a:lnTo>
                    <a:pt x="1032" y="154"/>
                  </a:lnTo>
                  <a:lnTo>
                    <a:pt x="1029" y="143"/>
                  </a:lnTo>
                  <a:lnTo>
                    <a:pt x="1024" y="133"/>
                  </a:lnTo>
                  <a:lnTo>
                    <a:pt x="1019" y="124"/>
                  </a:lnTo>
                  <a:lnTo>
                    <a:pt x="1013" y="115"/>
                  </a:lnTo>
                  <a:lnTo>
                    <a:pt x="1005" y="107"/>
                  </a:lnTo>
                  <a:lnTo>
                    <a:pt x="997" y="100"/>
                  </a:lnTo>
                  <a:lnTo>
                    <a:pt x="989" y="93"/>
                  </a:lnTo>
                  <a:lnTo>
                    <a:pt x="979" y="89"/>
                  </a:lnTo>
                  <a:lnTo>
                    <a:pt x="970" y="84"/>
                  </a:lnTo>
                  <a:lnTo>
                    <a:pt x="959" y="80"/>
                  </a:lnTo>
                  <a:lnTo>
                    <a:pt x="953" y="79"/>
                  </a:lnTo>
                  <a:lnTo>
                    <a:pt x="948" y="78"/>
                  </a:lnTo>
                  <a:lnTo>
                    <a:pt x="937" y="76"/>
                  </a:lnTo>
                  <a:lnTo>
                    <a:pt x="924" y="75"/>
                  </a:lnTo>
                  <a:close/>
                  <a:moveTo>
                    <a:pt x="924" y="126"/>
                  </a:moveTo>
                  <a:lnTo>
                    <a:pt x="930" y="126"/>
                  </a:lnTo>
                  <a:lnTo>
                    <a:pt x="935" y="126"/>
                  </a:lnTo>
                  <a:lnTo>
                    <a:pt x="940" y="128"/>
                  </a:lnTo>
                  <a:lnTo>
                    <a:pt x="946" y="129"/>
                  </a:lnTo>
                  <a:lnTo>
                    <a:pt x="950" y="131"/>
                  </a:lnTo>
                  <a:lnTo>
                    <a:pt x="953" y="135"/>
                  </a:lnTo>
                  <a:lnTo>
                    <a:pt x="958" y="138"/>
                  </a:lnTo>
                  <a:lnTo>
                    <a:pt x="961" y="142"/>
                  </a:lnTo>
                  <a:lnTo>
                    <a:pt x="964" y="146"/>
                  </a:lnTo>
                  <a:lnTo>
                    <a:pt x="967" y="150"/>
                  </a:lnTo>
                  <a:lnTo>
                    <a:pt x="969" y="156"/>
                  </a:lnTo>
                  <a:lnTo>
                    <a:pt x="970" y="162"/>
                  </a:lnTo>
                  <a:lnTo>
                    <a:pt x="973" y="167"/>
                  </a:lnTo>
                  <a:lnTo>
                    <a:pt x="973" y="174"/>
                  </a:lnTo>
                  <a:lnTo>
                    <a:pt x="974" y="181"/>
                  </a:lnTo>
                  <a:lnTo>
                    <a:pt x="974" y="189"/>
                  </a:lnTo>
                  <a:lnTo>
                    <a:pt x="974" y="195"/>
                  </a:lnTo>
                  <a:lnTo>
                    <a:pt x="973" y="202"/>
                  </a:lnTo>
                  <a:lnTo>
                    <a:pt x="973" y="209"/>
                  </a:lnTo>
                  <a:lnTo>
                    <a:pt x="970" y="214"/>
                  </a:lnTo>
                  <a:lnTo>
                    <a:pt x="969" y="220"/>
                  </a:lnTo>
                  <a:lnTo>
                    <a:pt x="967" y="225"/>
                  </a:lnTo>
                  <a:lnTo>
                    <a:pt x="960" y="234"/>
                  </a:lnTo>
                  <a:lnTo>
                    <a:pt x="957" y="237"/>
                  </a:lnTo>
                  <a:lnTo>
                    <a:pt x="953" y="240"/>
                  </a:lnTo>
                  <a:lnTo>
                    <a:pt x="949" y="244"/>
                  </a:lnTo>
                  <a:lnTo>
                    <a:pt x="944" y="246"/>
                  </a:lnTo>
                  <a:lnTo>
                    <a:pt x="940" y="247"/>
                  </a:lnTo>
                  <a:lnTo>
                    <a:pt x="935" y="249"/>
                  </a:lnTo>
                  <a:lnTo>
                    <a:pt x="930" y="249"/>
                  </a:lnTo>
                  <a:lnTo>
                    <a:pt x="924" y="250"/>
                  </a:lnTo>
                  <a:lnTo>
                    <a:pt x="917" y="249"/>
                  </a:lnTo>
                  <a:lnTo>
                    <a:pt x="912" y="249"/>
                  </a:lnTo>
                  <a:lnTo>
                    <a:pt x="907" y="247"/>
                  </a:lnTo>
                  <a:lnTo>
                    <a:pt x="903" y="246"/>
                  </a:lnTo>
                  <a:lnTo>
                    <a:pt x="898" y="244"/>
                  </a:lnTo>
                  <a:lnTo>
                    <a:pt x="894" y="240"/>
                  </a:lnTo>
                  <a:lnTo>
                    <a:pt x="890" y="237"/>
                  </a:lnTo>
                  <a:lnTo>
                    <a:pt x="887" y="234"/>
                  </a:lnTo>
                  <a:lnTo>
                    <a:pt x="884" y="229"/>
                  </a:lnTo>
                  <a:lnTo>
                    <a:pt x="881" y="225"/>
                  </a:lnTo>
                  <a:lnTo>
                    <a:pt x="879" y="219"/>
                  </a:lnTo>
                  <a:lnTo>
                    <a:pt x="877" y="213"/>
                  </a:lnTo>
                  <a:lnTo>
                    <a:pt x="876" y="208"/>
                  </a:lnTo>
                  <a:lnTo>
                    <a:pt x="875" y="201"/>
                  </a:lnTo>
                  <a:lnTo>
                    <a:pt x="874" y="194"/>
                  </a:lnTo>
                  <a:lnTo>
                    <a:pt x="874" y="188"/>
                  </a:lnTo>
                  <a:lnTo>
                    <a:pt x="874" y="180"/>
                  </a:lnTo>
                  <a:lnTo>
                    <a:pt x="875" y="173"/>
                  </a:lnTo>
                  <a:lnTo>
                    <a:pt x="876" y="167"/>
                  </a:lnTo>
                  <a:lnTo>
                    <a:pt x="877" y="161"/>
                  </a:lnTo>
                  <a:lnTo>
                    <a:pt x="881" y="150"/>
                  </a:lnTo>
                  <a:lnTo>
                    <a:pt x="884" y="146"/>
                  </a:lnTo>
                  <a:lnTo>
                    <a:pt x="887" y="142"/>
                  </a:lnTo>
                  <a:lnTo>
                    <a:pt x="890" y="138"/>
                  </a:lnTo>
                  <a:lnTo>
                    <a:pt x="894" y="135"/>
                  </a:lnTo>
                  <a:lnTo>
                    <a:pt x="898" y="131"/>
                  </a:lnTo>
                  <a:lnTo>
                    <a:pt x="903" y="129"/>
                  </a:lnTo>
                  <a:lnTo>
                    <a:pt x="907" y="128"/>
                  </a:lnTo>
                  <a:lnTo>
                    <a:pt x="912" y="126"/>
                  </a:lnTo>
                  <a:lnTo>
                    <a:pt x="917" y="126"/>
                  </a:lnTo>
                  <a:lnTo>
                    <a:pt x="924" y="126"/>
                  </a:lnTo>
                  <a:close/>
                  <a:moveTo>
                    <a:pt x="1356" y="0"/>
                  </a:moveTo>
                  <a:lnTo>
                    <a:pt x="1356" y="194"/>
                  </a:lnTo>
                  <a:lnTo>
                    <a:pt x="1356" y="208"/>
                  </a:lnTo>
                  <a:lnTo>
                    <a:pt x="1353" y="217"/>
                  </a:lnTo>
                  <a:lnTo>
                    <a:pt x="1352" y="221"/>
                  </a:lnTo>
                  <a:lnTo>
                    <a:pt x="1350" y="225"/>
                  </a:lnTo>
                  <a:lnTo>
                    <a:pt x="1347" y="228"/>
                  </a:lnTo>
                  <a:lnTo>
                    <a:pt x="1345" y="231"/>
                  </a:lnTo>
                  <a:lnTo>
                    <a:pt x="1340" y="235"/>
                  </a:lnTo>
                  <a:lnTo>
                    <a:pt x="1337" y="237"/>
                  </a:lnTo>
                  <a:lnTo>
                    <a:pt x="1332" y="239"/>
                  </a:lnTo>
                  <a:lnTo>
                    <a:pt x="1327" y="241"/>
                  </a:lnTo>
                  <a:lnTo>
                    <a:pt x="1321" y="243"/>
                  </a:lnTo>
                  <a:lnTo>
                    <a:pt x="1316" y="244"/>
                  </a:lnTo>
                  <a:lnTo>
                    <a:pt x="1310" y="245"/>
                  </a:lnTo>
                  <a:lnTo>
                    <a:pt x="1304" y="245"/>
                  </a:lnTo>
                  <a:lnTo>
                    <a:pt x="1293" y="244"/>
                  </a:lnTo>
                  <a:lnTo>
                    <a:pt x="1287" y="243"/>
                  </a:lnTo>
                  <a:lnTo>
                    <a:pt x="1282" y="241"/>
                  </a:lnTo>
                  <a:lnTo>
                    <a:pt x="1277" y="239"/>
                  </a:lnTo>
                  <a:lnTo>
                    <a:pt x="1273" y="237"/>
                  </a:lnTo>
                  <a:lnTo>
                    <a:pt x="1265" y="231"/>
                  </a:lnTo>
                  <a:lnTo>
                    <a:pt x="1261" y="228"/>
                  </a:lnTo>
                  <a:lnTo>
                    <a:pt x="1259" y="225"/>
                  </a:lnTo>
                  <a:lnTo>
                    <a:pt x="1257" y="221"/>
                  </a:lnTo>
                  <a:lnTo>
                    <a:pt x="1256" y="217"/>
                  </a:lnTo>
                  <a:lnTo>
                    <a:pt x="1253" y="212"/>
                  </a:lnTo>
                  <a:lnTo>
                    <a:pt x="1253" y="208"/>
                  </a:lnTo>
                  <a:lnTo>
                    <a:pt x="1252" y="201"/>
                  </a:lnTo>
                  <a:lnTo>
                    <a:pt x="1252" y="194"/>
                  </a:lnTo>
                  <a:lnTo>
                    <a:pt x="1252" y="0"/>
                  </a:lnTo>
                  <a:lnTo>
                    <a:pt x="1186" y="0"/>
                  </a:lnTo>
                  <a:lnTo>
                    <a:pt x="1186" y="199"/>
                  </a:lnTo>
                  <a:lnTo>
                    <a:pt x="1187" y="212"/>
                  </a:lnTo>
                  <a:lnTo>
                    <a:pt x="1188" y="225"/>
                  </a:lnTo>
                  <a:lnTo>
                    <a:pt x="1191" y="235"/>
                  </a:lnTo>
                  <a:lnTo>
                    <a:pt x="1192" y="240"/>
                  </a:lnTo>
                  <a:lnTo>
                    <a:pt x="1194" y="245"/>
                  </a:lnTo>
                  <a:lnTo>
                    <a:pt x="1198" y="254"/>
                  </a:lnTo>
                  <a:lnTo>
                    <a:pt x="1204" y="262"/>
                  </a:lnTo>
                  <a:lnTo>
                    <a:pt x="1211" y="269"/>
                  </a:lnTo>
                  <a:lnTo>
                    <a:pt x="1219" y="275"/>
                  </a:lnTo>
                  <a:lnTo>
                    <a:pt x="1227" y="281"/>
                  </a:lnTo>
                  <a:lnTo>
                    <a:pt x="1237" y="286"/>
                  </a:lnTo>
                  <a:lnTo>
                    <a:pt x="1241" y="289"/>
                  </a:lnTo>
                  <a:lnTo>
                    <a:pt x="1247" y="291"/>
                  </a:lnTo>
                  <a:lnTo>
                    <a:pt x="1257" y="294"/>
                  </a:lnTo>
                  <a:lnTo>
                    <a:pt x="1268" y="296"/>
                  </a:lnTo>
                  <a:lnTo>
                    <a:pt x="1279" y="299"/>
                  </a:lnTo>
                  <a:lnTo>
                    <a:pt x="1292" y="300"/>
                  </a:lnTo>
                  <a:lnTo>
                    <a:pt x="1304" y="301"/>
                  </a:lnTo>
                  <a:lnTo>
                    <a:pt x="1316" y="300"/>
                  </a:lnTo>
                  <a:lnTo>
                    <a:pt x="1329" y="299"/>
                  </a:lnTo>
                  <a:lnTo>
                    <a:pt x="1340" y="296"/>
                  </a:lnTo>
                  <a:lnTo>
                    <a:pt x="1351" y="294"/>
                  </a:lnTo>
                  <a:lnTo>
                    <a:pt x="1362" y="291"/>
                  </a:lnTo>
                  <a:lnTo>
                    <a:pt x="1373" y="286"/>
                  </a:lnTo>
                  <a:lnTo>
                    <a:pt x="1382" y="281"/>
                  </a:lnTo>
                  <a:lnTo>
                    <a:pt x="1386" y="278"/>
                  </a:lnTo>
                  <a:lnTo>
                    <a:pt x="1391" y="275"/>
                  </a:lnTo>
                  <a:lnTo>
                    <a:pt x="1395" y="272"/>
                  </a:lnTo>
                  <a:lnTo>
                    <a:pt x="1398" y="269"/>
                  </a:lnTo>
                  <a:lnTo>
                    <a:pt x="1405" y="262"/>
                  </a:lnTo>
                  <a:lnTo>
                    <a:pt x="1407" y="258"/>
                  </a:lnTo>
                  <a:lnTo>
                    <a:pt x="1411" y="254"/>
                  </a:lnTo>
                  <a:lnTo>
                    <a:pt x="1414" y="245"/>
                  </a:lnTo>
                  <a:lnTo>
                    <a:pt x="1416" y="240"/>
                  </a:lnTo>
                  <a:lnTo>
                    <a:pt x="1418" y="235"/>
                  </a:lnTo>
                  <a:lnTo>
                    <a:pt x="1421" y="225"/>
                  </a:lnTo>
                  <a:lnTo>
                    <a:pt x="1422" y="212"/>
                  </a:lnTo>
                  <a:lnTo>
                    <a:pt x="1422" y="199"/>
                  </a:lnTo>
                  <a:lnTo>
                    <a:pt x="1422" y="0"/>
                  </a:lnTo>
                  <a:lnTo>
                    <a:pt x="1356" y="0"/>
                  </a:lnTo>
                  <a:close/>
                  <a:moveTo>
                    <a:pt x="1483" y="81"/>
                  </a:moveTo>
                  <a:lnTo>
                    <a:pt x="1483" y="294"/>
                  </a:lnTo>
                  <a:lnTo>
                    <a:pt x="1545" y="294"/>
                  </a:lnTo>
                  <a:lnTo>
                    <a:pt x="1545" y="174"/>
                  </a:lnTo>
                  <a:lnTo>
                    <a:pt x="1545" y="168"/>
                  </a:lnTo>
                  <a:lnTo>
                    <a:pt x="1546" y="163"/>
                  </a:lnTo>
                  <a:lnTo>
                    <a:pt x="1547" y="153"/>
                  </a:lnTo>
                  <a:lnTo>
                    <a:pt x="1550" y="146"/>
                  </a:lnTo>
                  <a:lnTo>
                    <a:pt x="1551" y="143"/>
                  </a:lnTo>
                  <a:lnTo>
                    <a:pt x="1555" y="139"/>
                  </a:lnTo>
                  <a:lnTo>
                    <a:pt x="1557" y="137"/>
                  </a:lnTo>
                  <a:lnTo>
                    <a:pt x="1559" y="135"/>
                  </a:lnTo>
                  <a:lnTo>
                    <a:pt x="1566" y="130"/>
                  </a:lnTo>
                  <a:lnTo>
                    <a:pt x="1574" y="129"/>
                  </a:lnTo>
                  <a:lnTo>
                    <a:pt x="1581" y="128"/>
                  </a:lnTo>
                  <a:lnTo>
                    <a:pt x="1588" y="129"/>
                  </a:lnTo>
                  <a:lnTo>
                    <a:pt x="1596" y="131"/>
                  </a:lnTo>
                  <a:lnTo>
                    <a:pt x="1600" y="133"/>
                  </a:lnTo>
                  <a:lnTo>
                    <a:pt x="1602" y="135"/>
                  </a:lnTo>
                  <a:lnTo>
                    <a:pt x="1604" y="137"/>
                  </a:lnTo>
                  <a:lnTo>
                    <a:pt x="1606" y="140"/>
                  </a:lnTo>
                  <a:lnTo>
                    <a:pt x="1609" y="144"/>
                  </a:lnTo>
                  <a:lnTo>
                    <a:pt x="1610" y="146"/>
                  </a:lnTo>
                  <a:lnTo>
                    <a:pt x="1612" y="154"/>
                  </a:lnTo>
                  <a:lnTo>
                    <a:pt x="1613" y="164"/>
                  </a:lnTo>
                  <a:lnTo>
                    <a:pt x="1613" y="179"/>
                  </a:lnTo>
                  <a:lnTo>
                    <a:pt x="1613" y="294"/>
                  </a:lnTo>
                  <a:lnTo>
                    <a:pt x="1676" y="294"/>
                  </a:lnTo>
                  <a:lnTo>
                    <a:pt x="1676" y="156"/>
                  </a:lnTo>
                  <a:lnTo>
                    <a:pt x="1675" y="147"/>
                  </a:lnTo>
                  <a:lnTo>
                    <a:pt x="1675" y="138"/>
                  </a:lnTo>
                  <a:lnTo>
                    <a:pt x="1674" y="134"/>
                  </a:lnTo>
                  <a:lnTo>
                    <a:pt x="1673" y="130"/>
                  </a:lnTo>
                  <a:lnTo>
                    <a:pt x="1670" y="122"/>
                  </a:lnTo>
                  <a:lnTo>
                    <a:pt x="1668" y="115"/>
                  </a:lnTo>
                  <a:lnTo>
                    <a:pt x="1665" y="108"/>
                  </a:lnTo>
                  <a:lnTo>
                    <a:pt x="1660" y="102"/>
                  </a:lnTo>
                  <a:lnTo>
                    <a:pt x="1656" y="97"/>
                  </a:lnTo>
                  <a:lnTo>
                    <a:pt x="1651" y="92"/>
                  </a:lnTo>
                  <a:lnTo>
                    <a:pt x="1648" y="90"/>
                  </a:lnTo>
                  <a:lnTo>
                    <a:pt x="1646" y="88"/>
                  </a:lnTo>
                  <a:lnTo>
                    <a:pt x="1639" y="84"/>
                  </a:lnTo>
                  <a:lnTo>
                    <a:pt x="1632" y="81"/>
                  </a:lnTo>
                  <a:lnTo>
                    <a:pt x="1625" y="79"/>
                  </a:lnTo>
                  <a:lnTo>
                    <a:pt x="1618" y="76"/>
                  </a:lnTo>
                  <a:lnTo>
                    <a:pt x="1610" y="75"/>
                  </a:lnTo>
                  <a:lnTo>
                    <a:pt x="1601" y="75"/>
                  </a:lnTo>
                  <a:lnTo>
                    <a:pt x="1593" y="75"/>
                  </a:lnTo>
                  <a:lnTo>
                    <a:pt x="1586" y="76"/>
                  </a:lnTo>
                  <a:lnTo>
                    <a:pt x="1579" y="78"/>
                  </a:lnTo>
                  <a:lnTo>
                    <a:pt x="1573" y="81"/>
                  </a:lnTo>
                  <a:lnTo>
                    <a:pt x="1566" y="84"/>
                  </a:lnTo>
                  <a:lnTo>
                    <a:pt x="1559" y="89"/>
                  </a:lnTo>
                  <a:lnTo>
                    <a:pt x="1551" y="94"/>
                  </a:lnTo>
                  <a:lnTo>
                    <a:pt x="1543" y="102"/>
                  </a:lnTo>
                  <a:lnTo>
                    <a:pt x="1543" y="81"/>
                  </a:lnTo>
                  <a:lnTo>
                    <a:pt x="1483" y="81"/>
                  </a:lnTo>
                  <a:close/>
                  <a:moveTo>
                    <a:pt x="1797" y="81"/>
                  </a:moveTo>
                  <a:lnTo>
                    <a:pt x="1736" y="81"/>
                  </a:lnTo>
                  <a:lnTo>
                    <a:pt x="1736" y="294"/>
                  </a:lnTo>
                  <a:lnTo>
                    <a:pt x="1797" y="294"/>
                  </a:lnTo>
                  <a:lnTo>
                    <a:pt x="1797" y="81"/>
                  </a:lnTo>
                  <a:close/>
                  <a:moveTo>
                    <a:pt x="1797" y="0"/>
                  </a:moveTo>
                  <a:lnTo>
                    <a:pt x="1736" y="0"/>
                  </a:lnTo>
                  <a:lnTo>
                    <a:pt x="1736" y="52"/>
                  </a:lnTo>
                  <a:lnTo>
                    <a:pt x="1797" y="52"/>
                  </a:lnTo>
                  <a:lnTo>
                    <a:pt x="1797" y="0"/>
                  </a:lnTo>
                  <a:close/>
                  <a:moveTo>
                    <a:pt x="1974" y="294"/>
                  </a:moveTo>
                  <a:lnTo>
                    <a:pt x="2046" y="81"/>
                  </a:lnTo>
                  <a:lnTo>
                    <a:pt x="1978" y="81"/>
                  </a:lnTo>
                  <a:lnTo>
                    <a:pt x="1957" y="163"/>
                  </a:lnTo>
                  <a:lnTo>
                    <a:pt x="1951" y="189"/>
                  </a:lnTo>
                  <a:lnTo>
                    <a:pt x="1944" y="223"/>
                  </a:lnTo>
                  <a:lnTo>
                    <a:pt x="1935" y="190"/>
                  </a:lnTo>
                  <a:lnTo>
                    <a:pt x="1927" y="163"/>
                  </a:lnTo>
                  <a:lnTo>
                    <a:pt x="1903" y="81"/>
                  </a:lnTo>
                  <a:lnTo>
                    <a:pt x="1838" y="81"/>
                  </a:lnTo>
                  <a:lnTo>
                    <a:pt x="1914" y="294"/>
                  </a:lnTo>
                  <a:lnTo>
                    <a:pt x="1974" y="294"/>
                  </a:lnTo>
                  <a:close/>
                  <a:moveTo>
                    <a:pt x="2283" y="205"/>
                  </a:moveTo>
                  <a:lnTo>
                    <a:pt x="2283" y="186"/>
                  </a:lnTo>
                  <a:lnTo>
                    <a:pt x="2282" y="177"/>
                  </a:lnTo>
                  <a:lnTo>
                    <a:pt x="2281" y="170"/>
                  </a:lnTo>
                  <a:lnTo>
                    <a:pt x="2280" y="162"/>
                  </a:lnTo>
                  <a:lnTo>
                    <a:pt x="2278" y="155"/>
                  </a:lnTo>
                  <a:lnTo>
                    <a:pt x="2276" y="148"/>
                  </a:lnTo>
                  <a:lnTo>
                    <a:pt x="2274" y="142"/>
                  </a:lnTo>
                  <a:lnTo>
                    <a:pt x="2271" y="134"/>
                  </a:lnTo>
                  <a:lnTo>
                    <a:pt x="2267" y="126"/>
                  </a:lnTo>
                  <a:lnTo>
                    <a:pt x="2263" y="119"/>
                  </a:lnTo>
                  <a:lnTo>
                    <a:pt x="2258" y="113"/>
                  </a:lnTo>
                  <a:lnTo>
                    <a:pt x="2254" y="107"/>
                  </a:lnTo>
                  <a:lnTo>
                    <a:pt x="2249" y="102"/>
                  </a:lnTo>
                  <a:lnTo>
                    <a:pt x="2244" y="97"/>
                  </a:lnTo>
                  <a:lnTo>
                    <a:pt x="2237" y="92"/>
                  </a:lnTo>
                  <a:lnTo>
                    <a:pt x="2231" y="89"/>
                  </a:lnTo>
                  <a:lnTo>
                    <a:pt x="2224" y="85"/>
                  </a:lnTo>
                  <a:lnTo>
                    <a:pt x="2218" y="82"/>
                  </a:lnTo>
                  <a:lnTo>
                    <a:pt x="2210" y="80"/>
                  </a:lnTo>
                  <a:lnTo>
                    <a:pt x="2202" y="78"/>
                  </a:lnTo>
                  <a:lnTo>
                    <a:pt x="2194" y="76"/>
                  </a:lnTo>
                  <a:lnTo>
                    <a:pt x="2186" y="75"/>
                  </a:lnTo>
                  <a:lnTo>
                    <a:pt x="2178" y="75"/>
                  </a:lnTo>
                  <a:lnTo>
                    <a:pt x="2166" y="76"/>
                  </a:lnTo>
                  <a:lnTo>
                    <a:pt x="2160" y="76"/>
                  </a:lnTo>
                  <a:lnTo>
                    <a:pt x="2155" y="78"/>
                  </a:lnTo>
                  <a:lnTo>
                    <a:pt x="2145" y="80"/>
                  </a:lnTo>
                  <a:lnTo>
                    <a:pt x="2135" y="84"/>
                  </a:lnTo>
                  <a:lnTo>
                    <a:pt x="2124" y="89"/>
                  </a:lnTo>
                  <a:lnTo>
                    <a:pt x="2115" y="93"/>
                  </a:lnTo>
                  <a:lnTo>
                    <a:pt x="2108" y="100"/>
                  </a:lnTo>
                  <a:lnTo>
                    <a:pt x="2100" y="107"/>
                  </a:lnTo>
                  <a:lnTo>
                    <a:pt x="2096" y="111"/>
                  </a:lnTo>
                  <a:lnTo>
                    <a:pt x="2093" y="115"/>
                  </a:lnTo>
                  <a:lnTo>
                    <a:pt x="2086" y="124"/>
                  </a:lnTo>
                  <a:lnTo>
                    <a:pt x="2082" y="133"/>
                  </a:lnTo>
                  <a:lnTo>
                    <a:pt x="2079" y="137"/>
                  </a:lnTo>
                  <a:lnTo>
                    <a:pt x="2077" y="143"/>
                  </a:lnTo>
                  <a:lnTo>
                    <a:pt x="2074" y="153"/>
                  </a:lnTo>
                  <a:lnTo>
                    <a:pt x="2073" y="158"/>
                  </a:lnTo>
                  <a:lnTo>
                    <a:pt x="2072" y="164"/>
                  </a:lnTo>
                  <a:lnTo>
                    <a:pt x="2069" y="175"/>
                  </a:lnTo>
                  <a:lnTo>
                    <a:pt x="2069" y="188"/>
                  </a:lnTo>
                  <a:lnTo>
                    <a:pt x="2069" y="200"/>
                  </a:lnTo>
                  <a:lnTo>
                    <a:pt x="2072" y="212"/>
                  </a:lnTo>
                  <a:lnTo>
                    <a:pt x="2073" y="218"/>
                  </a:lnTo>
                  <a:lnTo>
                    <a:pt x="2074" y="223"/>
                  </a:lnTo>
                  <a:lnTo>
                    <a:pt x="2077" y="234"/>
                  </a:lnTo>
                  <a:lnTo>
                    <a:pt x="2082" y="244"/>
                  </a:lnTo>
                  <a:lnTo>
                    <a:pt x="2086" y="253"/>
                  </a:lnTo>
                  <a:lnTo>
                    <a:pt x="2092" y="262"/>
                  </a:lnTo>
                  <a:lnTo>
                    <a:pt x="2099" y="268"/>
                  </a:lnTo>
                  <a:lnTo>
                    <a:pt x="2106" y="276"/>
                  </a:lnTo>
                  <a:lnTo>
                    <a:pt x="2111" y="278"/>
                  </a:lnTo>
                  <a:lnTo>
                    <a:pt x="2115" y="282"/>
                  </a:lnTo>
                  <a:lnTo>
                    <a:pt x="2124" y="287"/>
                  </a:lnTo>
                  <a:lnTo>
                    <a:pt x="2133" y="292"/>
                  </a:lnTo>
                  <a:lnTo>
                    <a:pt x="2139" y="293"/>
                  </a:lnTo>
                  <a:lnTo>
                    <a:pt x="2144" y="295"/>
                  </a:lnTo>
                  <a:lnTo>
                    <a:pt x="2155" y="297"/>
                  </a:lnTo>
                  <a:lnTo>
                    <a:pt x="2166" y="299"/>
                  </a:lnTo>
                  <a:lnTo>
                    <a:pt x="2178" y="300"/>
                  </a:lnTo>
                  <a:lnTo>
                    <a:pt x="2187" y="300"/>
                  </a:lnTo>
                  <a:lnTo>
                    <a:pt x="2196" y="299"/>
                  </a:lnTo>
                  <a:lnTo>
                    <a:pt x="2205" y="296"/>
                  </a:lnTo>
                  <a:lnTo>
                    <a:pt x="2214" y="295"/>
                  </a:lnTo>
                  <a:lnTo>
                    <a:pt x="2222" y="292"/>
                  </a:lnTo>
                  <a:lnTo>
                    <a:pt x="2230" y="289"/>
                  </a:lnTo>
                  <a:lnTo>
                    <a:pt x="2237" y="285"/>
                  </a:lnTo>
                  <a:lnTo>
                    <a:pt x="2245" y="281"/>
                  </a:lnTo>
                  <a:lnTo>
                    <a:pt x="2250" y="276"/>
                  </a:lnTo>
                  <a:lnTo>
                    <a:pt x="2257" y="272"/>
                  </a:lnTo>
                  <a:lnTo>
                    <a:pt x="2262" y="266"/>
                  </a:lnTo>
                  <a:lnTo>
                    <a:pt x="2267" y="259"/>
                  </a:lnTo>
                  <a:lnTo>
                    <a:pt x="2272" y="254"/>
                  </a:lnTo>
                  <a:lnTo>
                    <a:pt x="2275" y="247"/>
                  </a:lnTo>
                  <a:lnTo>
                    <a:pt x="2278" y="239"/>
                  </a:lnTo>
                  <a:lnTo>
                    <a:pt x="2281" y="231"/>
                  </a:lnTo>
                  <a:lnTo>
                    <a:pt x="2218" y="231"/>
                  </a:lnTo>
                  <a:lnTo>
                    <a:pt x="2214" y="237"/>
                  </a:lnTo>
                  <a:lnTo>
                    <a:pt x="2210" y="240"/>
                  </a:lnTo>
                  <a:lnTo>
                    <a:pt x="2206" y="244"/>
                  </a:lnTo>
                  <a:lnTo>
                    <a:pt x="2204" y="245"/>
                  </a:lnTo>
                  <a:lnTo>
                    <a:pt x="2202" y="246"/>
                  </a:lnTo>
                  <a:lnTo>
                    <a:pt x="2197" y="248"/>
                  </a:lnTo>
                  <a:lnTo>
                    <a:pt x="2192" y="249"/>
                  </a:lnTo>
                  <a:lnTo>
                    <a:pt x="2186" y="250"/>
                  </a:lnTo>
                  <a:lnTo>
                    <a:pt x="2181" y="250"/>
                  </a:lnTo>
                  <a:lnTo>
                    <a:pt x="2171" y="250"/>
                  </a:lnTo>
                  <a:lnTo>
                    <a:pt x="2166" y="249"/>
                  </a:lnTo>
                  <a:lnTo>
                    <a:pt x="2162" y="248"/>
                  </a:lnTo>
                  <a:lnTo>
                    <a:pt x="2158" y="246"/>
                  </a:lnTo>
                  <a:lnTo>
                    <a:pt x="2155" y="244"/>
                  </a:lnTo>
                  <a:lnTo>
                    <a:pt x="2150" y="241"/>
                  </a:lnTo>
                  <a:lnTo>
                    <a:pt x="2148" y="239"/>
                  </a:lnTo>
                  <a:lnTo>
                    <a:pt x="2145" y="236"/>
                  </a:lnTo>
                  <a:lnTo>
                    <a:pt x="2142" y="232"/>
                  </a:lnTo>
                  <a:lnTo>
                    <a:pt x="2138" y="225"/>
                  </a:lnTo>
                  <a:lnTo>
                    <a:pt x="2136" y="221"/>
                  </a:lnTo>
                  <a:lnTo>
                    <a:pt x="2135" y="216"/>
                  </a:lnTo>
                  <a:lnTo>
                    <a:pt x="2133" y="211"/>
                  </a:lnTo>
                  <a:lnTo>
                    <a:pt x="2132" y="205"/>
                  </a:lnTo>
                  <a:lnTo>
                    <a:pt x="2283" y="205"/>
                  </a:lnTo>
                  <a:close/>
                  <a:moveTo>
                    <a:pt x="2132" y="162"/>
                  </a:moveTo>
                  <a:lnTo>
                    <a:pt x="2135" y="153"/>
                  </a:lnTo>
                  <a:lnTo>
                    <a:pt x="2137" y="149"/>
                  </a:lnTo>
                  <a:lnTo>
                    <a:pt x="2138" y="145"/>
                  </a:lnTo>
                  <a:lnTo>
                    <a:pt x="2142" y="139"/>
                  </a:lnTo>
                  <a:lnTo>
                    <a:pt x="2148" y="134"/>
                  </a:lnTo>
                  <a:lnTo>
                    <a:pt x="2154" y="129"/>
                  </a:lnTo>
                  <a:lnTo>
                    <a:pt x="2162" y="126"/>
                  </a:lnTo>
                  <a:lnTo>
                    <a:pt x="2169" y="124"/>
                  </a:lnTo>
                  <a:lnTo>
                    <a:pt x="2173" y="124"/>
                  </a:lnTo>
                  <a:lnTo>
                    <a:pt x="2177" y="124"/>
                  </a:lnTo>
                  <a:lnTo>
                    <a:pt x="2186" y="124"/>
                  </a:lnTo>
                  <a:lnTo>
                    <a:pt x="2194" y="126"/>
                  </a:lnTo>
                  <a:lnTo>
                    <a:pt x="2201" y="129"/>
                  </a:lnTo>
                  <a:lnTo>
                    <a:pt x="2203" y="130"/>
                  </a:lnTo>
                  <a:lnTo>
                    <a:pt x="2206" y="134"/>
                  </a:lnTo>
                  <a:lnTo>
                    <a:pt x="2209" y="136"/>
                  </a:lnTo>
                  <a:lnTo>
                    <a:pt x="2211" y="139"/>
                  </a:lnTo>
                  <a:lnTo>
                    <a:pt x="2214" y="145"/>
                  </a:lnTo>
                  <a:lnTo>
                    <a:pt x="2218" y="153"/>
                  </a:lnTo>
                  <a:lnTo>
                    <a:pt x="2219" y="162"/>
                  </a:lnTo>
                  <a:lnTo>
                    <a:pt x="2132" y="162"/>
                  </a:lnTo>
                  <a:close/>
                  <a:moveTo>
                    <a:pt x="2328" y="81"/>
                  </a:moveTo>
                  <a:lnTo>
                    <a:pt x="2328" y="294"/>
                  </a:lnTo>
                  <a:lnTo>
                    <a:pt x="2391" y="294"/>
                  </a:lnTo>
                  <a:lnTo>
                    <a:pt x="2391" y="234"/>
                  </a:lnTo>
                  <a:lnTo>
                    <a:pt x="2391" y="219"/>
                  </a:lnTo>
                  <a:lnTo>
                    <a:pt x="2392" y="207"/>
                  </a:lnTo>
                  <a:lnTo>
                    <a:pt x="2393" y="186"/>
                  </a:lnTo>
                  <a:lnTo>
                    <a:pt x="2394" y="177"/>
                  </a:lnTo>
                  <a:lnTo>
                    <a:pt x="2395" y="171"/>
                  </a:lnTo>
                  <a:lnTo>
                    <a:pt x="2398" y="164"/>
                  </a:lnTo>
                  <a:lnTo>
                    <a:pt x="2400" y="158"/>
                  </a:lnTo>
                  <a:lnTo>
                    <a:pt x="2402" y="153"/>
                  </a:lnTo>
                  <a:lnTo>
                    <a:pt x="2407" y="148"/>
                  </a:lnTo>
                  <a:lnTo>
                    <a:pt x="2411" y="144"/>
                  </a:lnTo>
                  <a:lnTo>
                    <a:pt x="2417" y="140"/>
                  </a:lnTo>
                  <a:lnTo>
                    <a:pt x="2423" y="137"/>
                  </a:lnTo>
                  <a:lnTo>
                    <a:pt x="2430" y="135"/>
                  </a:lnTo>
                  <a:lnTo>
                    <a:pt x="2438" y="134"/>
                  </a:lnTo>
                  <a:lnTo>
                    <a:pt x="2446" y="134"/>
                  </a:lnTo>
                  <a:lnTo>
                    <a:pt x="2453" y="134"/>
                  </a:lnTo>
                  <a:lnTo>
                    <a:pt x="2462" y="135"/>
                  </a:lnTo>
                  <a:lnTo>
                    <a:pt x="2462" y="75"/>
                  </a:lnTo>
                  <a:lnTo>
                    <a:pt x="2446" y="75"/>
                  </a:lnTo>
                  <a:lnTo>
                    <a:pt x="2432" y="78"/>
                  </a:lnTo>
                  <a:lnTo>
                    <a:pt x="2427" y="79"/>
                  </a:lnTo>
                  <a:lnTo>
                    <a:pt x="2421" y="80"/>
                  </a:lnTo>
                  <a:lnTo>
                    <a:pt x="2417" y="82"/>
                  </a:lnTo>
                  <a:lnTo>
                    <a:pt x="2412" y="84"/>
                  </a:lnTo>
                  <a:lnTo>
                    <a:pt x="2409" y="87"/>
                  </a:lnTo>
                  <a:lnTo>
                    <a:pt x="2404" y="90"/>
                  </a:lnTo>
                  <a:lnTo>
                    <a:pt x="2401" y="93"/>
                  </a:lnTo>
                  <a:lnTo>
                    <a:pt x="2399" y="98"/>
                  </a:lnTo>
                  <a:lnTo>
                    <a:pt x="2393" y="108"/>
                  </a:lnTo>
                  <a:lnTo>
                    <a:pt x="2387" y="119"/>
                  </a:lnTo>
                  <a:lnTo>
                    <a:pt x="2390" y="81"/>
                  </a:lnTo>
                  <a:lnTo>
                    <a:pt x="2328" y="81"/>
                  </a:lnTo>
                  <a:close/>
                  <a:moveTo>
                    <a:pt x="2680" y="145"/>
                  </a:moveTo>
                  <a:lnTo>
                    <a:pt x="2678" y="137"/>
                  </a:lnTo>
                  <a:lnTo>
                    <a:pt x="2676" y="129"/>
                  </a:lnTo>
                  <a:lnTo>
                    <a:pt x="2674" y="122"/>
                  </a:lnTo>
                  <a:lnTo>
                    <a:pt x="2671" y="116"/>
                  </a:lnTo>
                  <a:lnTo>
                    <a:pt x="2667" y="109"/>
                  </a:lnTo>
                  <a:lnTo>
                    <a:pt x="2663" y="103"/>
                  </a:lnTo>
                  <a:lnTo>
                    <a:pt x="2657" y="98"/>
                  </a:lnTo>
                  <a:lnTo>
                    <a:pt x="2652" y="93"/>
                  </a:lnTo>
                  <a:lnTo>
                    <a:pt x="2645" y="89"/>
                  </a:lnTo>
                  <a:lnTo>
                    <a:pt x="2638" y="85"/>
                  </a:lnTo>
                  <a:lnTo>
                    <a:pt x="2631" y="83"/>
                  </a:lnTo>
                  <a:lnTo>
                    <a:pt x="2623" y="80"/>
                  </a:lnTo>
                  <a:lnTo>
                    <a:pt x="2614" y="78"/>
                  </a:lnTo>
                  <a:lnTo>
                    <a:pt x="2605" y="76"/>
                  </a:lnTo>
                  <a:lnTo>
                    <a:pt x="2596" y="75"/>
                  </a:lnTo>
                  <a:lnTo>
                    <a:pt x="2586" y="75"/>
                  </a:lnTo>
                  <a:lnTo>
                    <a:pt x="2576" y="75"/>
                  </a:lnTo>
                  <a:lnTo>
                    <a:pt x="2566" y="76"/>
                  </a:lnTo>
                  <a:lnTo>
                    <a:pt x="2557" y="79"/>
                  </a:lnTo>
                  <a:lnTo>
                    <a:pt x="2548" y="80"/>
                  </a:lnTo>
                  <a:lnTo>
                    <a:pt x="2540" y="83"/>
                  </a:lnTo>
                  <a:lnTo>
                    <a:pt x="2532" y="87"/>
                  </a:lnTo>
                  <a:lnTo>
                    <a:pt x="2526" y="90"/>
                  </a:lnTo>
                  <a:lnTo>
                    <a:pt x="2520" y="94"/>
                  </a:lnTo>
                  <a:lnTo>
                    <a:pt x="2514" y="99"/>
                  </a:lnTo>
                  <a:lnTo>
                    <a:pt x="2509" y="103"/>
                  </a:lnTo>
                  <a:lnTo>
                    <a:pt x="2505" y="109"/>
                  </a:lnTo>
                  <a:lnTo>
                    <a:pt x="2503" y="112"/>
                  </a:lnTo>
                  <a:lnTo>
                    <a:pt x="2502" y="116"/>
                  </a:lnTo>
                  <a:lnTo>
                    <a:pt x="2499" y="122"/>
                  </a:lnTo>
                  <a:lnTo>
                    <a:pt x="2498" y="129"/>
                  </a:lnTo>
                  <a:lnTo>
                    <a:pt x="2495" y="136"/>
                  </a:lnTo>
                  <a:lnTo>
                    <a:pt x="2495" y="144"/>
                  </a:lnTo>
                  <a:lnTo>
                    <a:pt x="2495" y="150"/>
                  </a:lnTo>
                  <a:lnTo>
                    <a:pt x="2496" y="156"/>
                  </a:lnTo>
                  <a:lnTo>
                    <a:pt x="2498" y="162"/>
                  </a:lnTo>
                  <a:lnTo>
                    <a:pt x="2499" y="166"/>
                  </a:lnTo>
                  <a:lnTo>
                    <a:pt x="2501" y="172"/>
                  </a:lnTo>
                  <a:lnTo>
                    <a:pt x="2503" y="176"/>
                  </a:lnTo>
                  <a:lnTo>
                    <a:pt x="2507" y="180"/>
                  </a:lnTo>
                  <a:lnTo>
                    <a:pt x="2510" y="184"/>
                  </a:lnTo>
                  <a:lnTo>
                    <a:pt x="2514" y="188"/>
                  </a:lnTo>
                  <a:lnTo>
                    <a:pt x="2519" y="191"/>
                  </a:lnTo>
                  <a:lnTo>
                    <a:pt x="2530" y="196"/>
                  </a:lnTo>
                  <a:lnTo>
                    <a:pt x="2544" y="201"/>
                  </a:lnTo>
                  <a:lnTo>
                    <a:pt x="2560" y="205"/>
                  </a:lnTo>
                  <a:lnTo>
                    <a:pt x="2599" y="214"/>
                  </a:lnTo>
                  <a:lnTo>
                    <a:pt x="2605" y="216"/>
                  </a:lnTo>
                  <a:lnTo>
                    <a:pt x="2610" y="218"/>
                  </a:lnTo>
                  <a:lnTo>
                    <a:pt x="2614" y="219"/>
                  </a:lnTo>
                  <a:lnTo>
                    <a:pt x="2618" y="221"/>
                  </a:lnTo>
                  <a:lnTo>
                    <a:pt x="2620" y="225"/>
                  </a:lnTo>
                  <a:lnTo>
                    <a:pt x="2621" y="226"/>
                  </a:lnTo>
                  <a:lnTo>
                    <a:pt x="2621" y="227"/>
                  </a:lnTo>
                  <a:lnTo>
                    <a:pt x="2622" y="230"/>
                  </a:lnTo>
                  <a:lnTo>
                    <a:pt x="2623" y="234"/>
                  </a:lnTo>
                  <a:lnTo>
                    <a:pt x="2622" y="238"/>
                  </a:lnTo>
                  <a:lnTo>
                    <a:pt x="2620" y="243"/>
                  </a:lnTo>
                  <a:lnTo>
                    <a:pt x="2618" y="246"/>
                  </a:lnTo>
                  <a:lnTo>
                    <a:pt x="2613" y="248"/>
                  </a:lnTo>
                  <a:lnTo>
                    <a:pt x="2609" y="251"/>
                  </a:lnTo>
                  <a:lnTo>
                    <a:pt x="2607" y="251"/>
                  </a:lnTo>
                  <a:lnTo>
                    <a:pt x="2603" y="253"/>
                  </a:lnTo>
                  <a:lnTo>
                    <a:pt x="2598" y="254"/>
                  </a:lnTo>
                  <a:lnTo>
                    <a:pt x="2590" y="254"/>
                  </a:lnTo>
                  <a:lnTo>
                    <a:pt x="2582" y="254"/>
                  </a:lnTo>
                  <a:lnTo>
                    <a:pt x="2574" y="253"/>
                  </a:lnTo>
                  <a:lnTo>
                    <a:pt x="2567" y="250"/>
                  </a:lnTo>
                  <a:lnTo>
                    <a:pt x="2562" y="247"/>
                  </a:lnTo>
                  <a:lnTo>
                    <a:pt x="2558" y="245"/>
                  </a:lnTo>
                  <a:lnTo>
                    <a:pt x="2556" y="243"/>
                  </a:lnTo>
                  <a:lnTo>
                    <a:pt x="2555" y="240"/>
                  </a:lnTo>
                  <a:lnTo>
                    <a:pt x="2553" y="238"/>
                  </a:lnTo>
                  <a:lnTo>
                    <a:pt x="2550" y="231"/>
                  </a:lnTo>
                  <a:lnTo>
                    <a:pt x="2549" y="228"/>
                  </a:lnTo>
                  <a:lnTo>
                    <a:pt x="2548" y="225"/>
                  </a:lnTo>
                  <a:lnTo>
                    <a:pt x="2490" y="225"/>
                  </a:lnTo>
                  <a:lnTo>
                    <a:pt x="2491" y="234"/>
                  </a:lnTo>
                  <a:lnTo>
                    <a:pt x="2493" y="241"/>
                  </a:lnTo>
                  <a:lnTo>
                    <a:pt x="2495" y="249"/>
                  </a:lnTo>
                  <a:lnTo>
                    <a:pt x="2499" y="256"/>
                  </a:lnTo>
                  <a:lnTo>
                    <a:pt x="2502" y="263"/>
                  </a:lnTo>
                  <a:lnTo>
                    <a:pt x="2507" y="269"/>
                  </a:lnTo>
                  <a:lnTo>
                    <a:pt x="2512" y="275"/>
                  </a:lnTo>
                  <a:lnTo>
                    <a:pt x="2519" y="280"/>
                  </a:lnTo>
                  <a:lnTo>
                    <a:pt x="2526" y="284"/>
                  </a:lnTo>
                  <a:lnTo>
                    <a:pt x="2532" y="289"/>
                  </a:lnTo>
                  <a:lnTo>
                    <a:pt x="2540" y="292"/>
                  </a:lnTo>
                  <a:lnTo>
                    <a:pt x="2549" y="294"/>
                  </a:lnTo>
                  <a:lnTo>
                    <a:pt x="2558" y="296"/>
                  </a:lnTo>
                  <a:lnTo>
                    <a:pt x="2568" y="299"/>
                  </a:lnTo>
                  <a:lnTo>
                    <a:pt x="2578" y="300"/>
                  </a:lnTo>
                  <a:lnTo>
                    <a:pt x="2589" y="300"/>
                  </a:lnTo>
                  <a:lnTo>
                    <a:pt x="2600" y="300"/>
                  </a:lnTo>
                  <a:lnTo>
                    <a:pt x="2610" y="299"/>
                  </a:lnTo>
                  <a:lnTo>
                    <a:pt x="2620" y="296"/>
                  </a:lnTo>
                  <a:lnTo>
                    <a:pt x="2629" y="294"/>
                  </a:lnTo>
                  <a:lnTo>
                    <a:pt x="2637" y="292"/>
                  </a:lnTo>
                  <a:lnTo>
                    <a:pt x="2645" y="289"/>
                  </a:lnTo>
                  <a:lnTo>
                    <a:pt x="2653" y="284"/>
                  </a:lnTo>
                  <a:lnTo>
                    <a:pt x="2659" y="280"/>
                  </a:lnTo>
                  <a:lnTo>
                    <a:pt x="2665" y="275"/>
                  </a:lnTo>
                  <a:lnTo>
                    <a:pt x="2667" y="272"/>
                  </a:lnTo>
                  <a:lnTo>
                    <a:pt x="2669" y="269"/>
                  </a:lnTo>
                  <a:lnTo>
                    <a:pt x="2674" y="264"/>
                  </a:lnTo>
                  <a:lnTo>
                    <a:pt x="2678" y="257"/>
                  </a:lnTo>
                  <a:lnTo>
                    <a:pt x="2681" y="250"/>
                  </a:lnTo>
                  <a:lnTo>
                    <a:pt x="2683" y="243"/>
                  </a:lnTo>
                  <a:lnTo>
                    <a:pt x="2684" y="235"/>
                  </a:lnTo>
                  <a:lnTo>
                    <a:pt x="2684" y="227"/>
                  </a:lnTo>
                  <a:lnTo>
                    <a:pt x="2684" y="220"/>
                  </a:lnTo>
                  <a:lnTo>
                    <a:pt x="2684" y="214"/>
                  </a:lnTo>
                  <a:lnTo>
                    <a:pt x="2682" y="208"/>
                  </a:lnTo>
                  <a:lnTo>
                    <a:pt x="2681" y="202"/>
                  </a:lnTo>
                  <a:lnTo>
                    <a:pt x="2678" y="196"/>
                  </a:lnTo>
                  <a:lnTo>
                    <a:pt x="2675" y="192"/>
                  </a:lnTo>
                  <a:lnTo>
                    <a:pt x="2673" y="188"/>
                  </a:lnTo>
                  <a:lnTo>
                    <a:pt x="2668" y="184"/>
                  </a:lnTo>
                  <a:lnTo>
                    <a:pt x="2665" y="181"/>
                  </a:lnTo>
                  <a:lnTo>
                    <a:pt x="2661" y="177"/>
                  </a:lnTo>
                  <a:lnTo>
                    <a:pt x="2656" y="174"/>
                  </a:lnTo>
                  <a:lnTo>
                    <a:pt x="2650" y="172"/>
                  </a:lnTo>
                  <a:lnTo>
                    <a:pt x="2645" y="170"/>
                  </a:lnTo>
                  <a:lnTo>
                    <a:pt x="2638" y="167"/>
                  </a:lnTo>
                  <a:lnTo>
                    <a:pt x="2620" y="163"/>
                  </a:lnTo>
                  <a:lnTo>
                    <a:pt x="2581" y="155"/>
                  </a:lnTo>
                  <a:lnTo>
                    <a:pt x="2568" y="152"/>
                  </a:lnTo>
                  <a:lnTo>
                    <a:pt x="2564" y="149"/>
                  </a:lnTo>
                  <a:lnTo>
                    <a:pt x="2560" y="148"/>
                  </a:lnTo>
                  <a:lnTo>
                    <a:pt x="2558" y="146"/>
                  </a:lnTo>
                  <a:lnTo>
                    <a:pt x="2557" y="145"/>
                  </a:lnTo>
                  <a:lnTo>
                    <a:pt x="2556" y="144"/>
                  </a:lnTo>
                  <a:lnTo>
                    <a:pt x="2555" y="142"/>
                  </a:lnTo>
                  <a:lnTo>
                    <a:pt x="2555" y="138"/>
                  </a:lnTo>
                  <a:lnTo>
                    <a:pt x="2556" y="135"/>
                  </a:lnTo>
                  <a:lnTo>
                    <a:pt x="2557" y="131"/>
                  </a:lnTo>
                  <a:lnTo>
                    <a:pt x="2559" y="128"/>
                  </a:lnTo>
                  <a:lnTo>
                    <a:pt x="2563" y="126"/>
                  </a:lnTo>
                  <a:lnTo>
                    <a:pt x="2567" y="124"/>
                  </a:lnTo>
                  <a:lnTo>
                    <a:pt x="2573" y="122"/>
                  </a:lnTo>
                  <a:lnTo>
                    <a:pt x="2575" y="121"/>
                  </a:lnTo>
                  <a:lnTo>
                    <a:pt x="2578" y="121"/>
                  </a:lnTo>
                  <a:lnTo>
                    <a:pt x="2585" y="121"/>
                  </a:lnTo>
                  <a:lnTo>
                    <a:pt x="2592" y="121"/>
                  </a:lnTo>
                  <a:lnTo>
                    <a:pt x="2599" y="122"/>
                  </a:lnTo>
                  <a:lnTo>
                    <a:pt x="2604" y="125"/>
                  </a:lnTo>
                  <a:lnTo>
                    <a:pt x="2610" y="127"/>
                  </a:lnTo>
                  <a:lnTo>
                    <a:pt x="2614" y="130"/>
                  </a:lnTo>
                  <a:lnTo>
                    <a:pt x="2618" y="135"/>
                  </a:lnTo>
                  <a:lnTo>
                    <a:pt x="2620" y="139"/>
                  </a:lnTo>
                  <a:lnTo>
                    <a:pt x="2621" y="145"/>
                  </a:lnTo>
                  <a:lnTo>
                    <a:pt x="2680" y="145"/>
                  </a:lnTo>
                  <a:close/>
                  <a:moveTo>
                    <a:pt x="2787" y="81"/>
                  </a:moveTo>
                  <a:lnTo>
                    <a:pt x="2725" y="81"/>
                  </a:lnTo>
                  <a:lnTo>
                    <a:pt x="2725" y="294"/>
                  </a:lnTo>
                  <a:lnTo>
                    <a:pt x="2787" y="294"/>
                  </a:lnTo>
                  <a:lnTo>
                    <a:pt x="2787" y="81"/>
                  </a:lnTo>
                  <a:close/>
                  <a:moveTo>
                    <a:pt x="2787" y="0"/>
                  </a:moveTo>
                  <a:lnTo>
                    <a:pt x="2725" y="0"/>
                  </a:lnTo>
                  <a:lnTo>
                    <a:pt x="2725" y="52"/>
                  </a:lnTo>
                  <a:lnTo>
                    <a:pt x="2787" y="52"/>
                  </a:lnTo>
                  <a:lnTo>
                    <a:pt x="2787" y="0"/>
                  </a:lnTo>
                  <a:close/>
                  <a:moveTo>
                    <a:pt x="2962" y="84"/>
                  </a:moveTo>
                  <a:lnTo>
                    <a:pt x="2923" y="84"/>
                  </a:lnTo>
                  <a:lnTo>
                    <a:pt x="2923" y="17"/>
                  </a:lnTo>
                  <a:lnTo>
                    <a:pt x="2861" y="17"/>
                  </a:lnTo>
                  <a:lnTo>
                    <a:pt x="2861" y="84"/>
                  </a:lnTo>
                  <a:lnTo>
                    <a:pt x="2830" y="84"/>
                  </a:lnTo>
                  <a:lnTo>
                    <a:pt x="2830" y="128"/>
                  </a:lnTo>
                  <a:lnTo>
                    <a:pt x="2861" y="128"/>
                  </a:lnTo>
                  <a:lnTo>
                    <a:pt x="2861" y="225"/>
                  </a:lnTo>
                  <a:lnTo>
                    <a:pt x="2861" y="246"/>
                  </a:lnTo>
                  <a:lnTo>
                    <a:pt x="2862" y="254"/>
                  </a:lnTo>
                  <a:lnTo>
                    <a:pt x="2863" y="260"/>
                  </a:lnTo>
                  <a:lnTo>
                    <a:pt x="2865" y="266"/>
                  </a:lnTo>
                  <a:lnTo>
                    <a:pt x="2867" y="272"/>
                  </a:lnTo>
                  <a:lnTo>
                    <a:pt x="2870" y="276"/>
                  </a:lnTo>
                  <a:lnTo>
                    <a:pt x="2871" y="277"/>
                  </a:lnTo>
                  <a:lnTo>
                    <a:pt x="2873" y="280"/>
                  </a:lnTo>
                  <a:lnTo>
                    <a:pt x="2876" y="283"/>
                  </a:lnTo>
                  <a:lnTo>
                    <a:pt x="2881" y="286"/>
                  </a:lnTo>
                  <a:lnTo>
                    <a:pt x="2885" y="289"/>
                  </a:lnTo>
                  <a:lnTo>
                    <a:pt x="2891" y="291"/>
                  </a:lnTo>
                  <a:lnTo>
                    <a:pt x="2898" y="292"/>
                  </a:lnTo>
                  <a:lnTo>
                    <a:pt x="2905" y="293"/>
                  </a:lnTo>
                  <a:lnTo>
                    <a:pt x="2913" y="294"/>
                  </a:lnTo>
                  <a:lnTo>
                    <a:pt x="2923" y="294"/>
                  </a:lnTo>
                  <a:lnTo>
                    <a:pt x="2962" y="294"/>
                  </a:lnTo>
                  <a:lnTo>
                    <a:pt x="2962" y="247"/>
                  </a:lnTo>
                  <a:lnTo>
                    <a:pt x="2939" y="247"/>
                  </a:lnTo>
                  <a:lnTo>
                    <a:pt x="2934" y="247"/>
                  </a:lnTo>
                  <a:lnTo>
                    <a:pt x="2932" y="246"/>
                  </a:lnTo>
                  <a:lnTo>
                    <a:pt x="2930" y="246"/>
                  </a:lnTo>
                  <a:lnTo>
                    <a:pt x="2929" y="245"/>
                  </a:lnTo>
                  <a:lnTo>
                    <a:pt x="2928" y="244"/>
                  </a:lnTo>
                  <a:lnTo>
                    <a:pt x="2926" y="241"/>
                  </a:lnTo>
                  <a:lnTo>
                    <a:pt x="2925" y="237"/>
                  </a:lnTo>
                  <a:lnTo>
                    <a:pt x="2923" y="230"/>
                  </a:lnTo>
                  <a:lnTo>
                    <a:pt x="2923" y="211"/>
                  </a:lnTo>
                  <a:lnTo>
                    <a:pt x="2923" y="128"/>
                  </a:lnTo>
                  <a:lnTo>
                    <a:pt x="2962" y="128"/>
                  </a:lnTo>
                  <a:lnTo>
                    <a:pt x="2962" y="84"/>
                  </a:lnTo>
                  <a:close/>
                  <a:moveTo>
                    <a:pt x="3142" y="81"/>
                  </a:moveTo>
                  <a:lnTo>
                    <a:pt x="3115" y="177"/>
                  </a:lnTo>
                  <a:lnTo>
                    <a:pt x="3108" y="203"/>
                  </a:lnTo>
                  <a:lnTo>
                    <a:pt x="3103" y="225"/>
                  </a:lnTo>
                  <a:lnTo>
                    <a:pt x="3100" y="217"/>
                  </a:lnTo>
                  <a:lnTo>
                    <a:pt x="3095" y="199"/>
                  </a:lnTo>
                  <a:lnTo>
                    <a:pt x="3090" y="179"/>
                  </a:lnTo>
                  <a:lnTo>
                    <a:pt x="3058" y="81"/>
                  </a:lnTo>
                  <a:lnTo>
                    <a:pt x="2991" y="81"/>
                  </a:lnTo>
                  <a:lnTo>
                    <a:pt x="3061" y="260"/>
                  </a:lnTo>
                  <a:lnTo>
                    <a:pt x="3067" y="277"/>
                  </a:lnTo>
                  <a:lnTo>
                    <a:pt x="3068" y="283"/>
                  </a:lnTo>
                  <a:lnTo>
                    <a:pt x="3070" y="287"/>
                  </a:lnTo>
                  <a:lnTo>
                    <a:pt x="3068" y="294"/>
                  </a:lnTo>
                  <a:lnTo>
                    <a:pt x="3067" y="300"/>
                  </a:lnTo>
                  <a:lnTo>
                    <a:pt x="3066" y="302"/>
                  </a:lnTo>
                  <a:lnTo>
                    <a:pt x="3065" y="304"/>
                  </a:lnTo>
                  <a:lnTo>
                    <a:pt x="3063" y="305"/>
                  </a:lnTo>
                  <a:lnTo>
                    <a:pt x="3062" y="308"/>
                  </a:lnTo>
                  <a:lnTo>
                    <a:pt x="3057" y="311"/>
                  </a:lnTo>
                  <a:lnTo>
                    <a:pt x="3052" y="312"/>
                  </a:lnTo>
                  <a:lnTo>
                    <a:pt x="3045" y="313"/>
                  </a:lnTo>
                  <a:lnTo>
                    <a:pt x="3037" y="314"/>
                  </a:lnTo>
                  <a:lnTo>
                    <a:pt x="3018" y="314"/>
                  </a:lnTo>
                  <a:lnTo>
                    <a:pt x="3018" y="361"/>
                  </a:lnTo>
                  <a:lnTo>
                    <a:pt x="3055" y="361"/>
                  </a:lnTo>
                  <a:lnTo>
                    <a:pt x="3064" y="361"/>
                  </a:lnTo>
                  <a:lnTo>
                    <a:pt x="3071" y="360"/>
                  </a:lnTo>
                  <a:lnTo>
                    <a:pt x="3079" y="360"/>
                  </a:lnTo>
                  <a:lnTo>
                    <a:pt x="3084" y="359"/>
                  </a:lnTo>
                  <a:lnTo>
                    <a:pt x="3090" y="357"/>
                  </a:lnTo>
                  <a:lnTo>
                    <a:pt x="3095" y="356"/>
                  </a:lnTo>
                  <a:lnTo>
                    <a:pt x="3100" y="352"/>
                  </a:lnTo>
                  <a:lnTo>
                    <a:pt x="3104" y="350"/>
                  </a:lnTo>
                  <a:lnTo>
                    <a:pt x="3108" y="346"/>
                  </a:lnTo>
                  <a:lnTo>
                    <a:pt x="3112" y="341"/>
                  </a:lnTo>
                  <a:lnTo>
                    <a:pt x="3116" y="336"/>
                  </a:lnTo>
                  <a:lnTo>
                    <a:pt x="3119" y="330"/>
                  </a:lnTo>
                  <a:lnTo>
                    <a:pt x="3126" y="314"/>
                  </a:lnTo>
                  <a:lnTo>
                    <a:pt x="3133" y="295"/>
                  </a:lnTo>
                  <a:lnTo>
                    <a:pt x="3207" y="81"/>
                  </a:lnTo>
                  <a:lnTo>
                    <a:pt x="314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5083175" y="333375"/>
              <a:ext cx="409575" cy="266700"/>
            </a:xfrm>
            <a:custGeom>
              <a:avLst/>
              <a:gdLst>
                <a:gd name="T0" fmla="*/ 1811 w 1811"/>
                <a:gd name="T1" fmla="*/ 1175 h 1175"/>
                <a:gd name="T2" fmla="*/ 1811 w 1811"/>
                <a:gd name="T3" fmla="*/ 907 h 1175"/>
                <a:gd name="T4" fmla="*/ 1299 w 1811"/>
                <a:gd name="T5" fmla="*/ 907 h 1175"/>
                <a:gd name="T6" fmla="*/ 1299 w 1811"/>
                <a:gd name="T7" fmla="*/ 692 h 1175"/>
                <a:gd name="T8" fmla="*/ 1811 w 1811"/>
                <a:gd name="T9" fmla="*/ 692 h 1175"/>
                <a:gd name="T10" fmla="*/ 1811 w 1811"/>
                <a:gd name="T11" fmla="*/ 470 h 1175"/>
                <a:gd name="T12" fmla="*/ 1299 w 1811"/>
                <a:gd name="T13" fmla="*/ 470 h 1175"/>
                <a:gd name="T14" fmla="*/ 1299 w 1811"/>
                <a:gd name="T15" fmla="*/ 267 h 1175"/>
                <a:gd name="T16" fmla="*/ 1811 w 1811"/>
                <a:gd name="T17" fmla="*/ 267 h 1175"/>
                <a:gd name="T18" fmla="*/ 1811 w 1811"/>
                <a:gd name="T19" fmla="*/ 0 h 1175"/>
                <a:gd name="T20" fmla="*/ 1013 w 1811"/>
                <a:gd name="T21" fmla="*/ 0 h 1175"/>
                <a:gd name="T22" fmla="*/ 1013 w 1811"/>
                <a:gd name="T23" fmla="*/ 587 h 1175"/>
                <a:gd name="T24" fmla="*/ 1013 w 1811"/>
                <a:gd name="T25" fmla="*/ 1175 h 1175"/>
                <a:gd name="T26" fmla="*/ 1811 w 1811"/>
                <a:gd name="T27" fmla="*/ 1175 h 1175"/>
                <a:gd name="T28" fmla="*/ 798 w 1811"/>
                <a:gd name="T29" fmla="*/ 1175 h 1175"/>
                <a:gd name="T30" fmla="*/ 798 w 1811"/>
                <a:gd name="T31" fmla="*/ 907 h 1175"/>
                <a:gd name="T32" fmla="*/ 287 w 1811"/>
                <a:gd name="T33" fmla="*/ 907 h 1175"/>
                <a:gd name="T34" fmla="*/ 287 w 1811"/>
                <a:gd name="T35" fmla="*/ 692 h 1175"/>
                <a:gd name="T36" fmla="*/ 798 w 1811"/>
                <a:gd name="T37" fmla="*/ 692 h 1175"/>
                <a:gd name="T38" fmla="*/ 798 w 1811"/>
                <a:gd name="T39" fmla="*/ 470 h 1175"/>
                <a:gd name="T40" fmla="*/ 287 w 1811"/>
                <a:gd name="T41" fmla="*/ 470 h 1175"/>
                <a:gd name="T42" fmla="*/ 287 w 1811"/>
                <a:gd name="T43" fmla="*/ 267 h 1175"/>
                <a:gd name="T44" fmla="*/ 798 w 1811"/>
                <a:gd name="T45" fmla="*/ 267 h 1175"/>
                <a:gd name="T46" fmla="*/ 798 w 1811"/>
                <a:gd name="T47" fmla="*/ 0 h 1175"/>
                <a:gd name="T48" fmla="*/ 0 w 1811"/>
                <a:gd name="T49" fmla="*/ 0 h 1175"/>
                <a:gd name="T50" fmla="*/ 0 w 1811"/>
                <a:gd name="T51" fmla="*/ 587 h 1175"/>
                <a:gd name="T52" fmla="*/ 0 w 1811"/>
                <a:gd name="T53" fmla="*/ 1175 h 1175"/>
                <a:gd name="T54" fmla="*/ 798 w 1811"/>
                <a:gd name="T55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1" h="1175">
                  <a:moveTo>
                    <a:pt x="1811" y="1175"/>
                  </a:moveTo>
                  <a:lnTo>
                    <a:pt x="1811" y="907"/>
                  </a:lnTo>
                  <a:lnTo>
                    <a:pt x="1299" y="907"/>
                  </a:lnTo>
                  <a:lnTo>
                    <a:pt x="1299" y="692"/>
                  </a:lnTo>
                  <a:lnTo>
                    <a:pt x="1811" y="692"/>
                  </a:lnTo>
                  <a:lnTo>
                    <a:pt x="1811" y="470"/>
                  </a:lnTo>
                  <a:lnTo>
                    <a:pt x="1299" y="470"/>
                  </a:lnTo>
                  <a:lnTo>
                    <a:pt x="1299" y="267"/>
                  </a:lnTo>
                  <a:lnTo>
                    <a:pt x="1811" y="267"/>
                  </a:lnTo>
                  <a:lnTo>
                    <a:pt x="1811" y="0"/>
                  </a:lnTo>
                  <a:lnTo>
                    <a:pt x="1013" y="0"/>
                  </a:lnTo>
                  <a:lnTo>
                    <a:pt x="1013" y="587"/>
                  </a:lnTo>
                  <a:lnTo>
                    <a:pt x="1013" y="1175"/>
                  </a:lnTo>
                  <a:lnTo>
                    <a:pt x="1811" y="1175"/>
                  </a:lnTo>
                  <a:close/>
                  <a:moveTo>
                    <a:pt x="798" y="1175"/>
                  </a:moveTo>
                  <a:lnTo>
                    <a:pt x="798" y="907"/>
                  </a:lnTo>
                  <a:lnTo>
                    <a:pt x="287" y="907"/>
                  </a:lnTo>
                  <a:lnTo>
                    <a:pt x="287" y="692"/>
                  </a:lnTo>
                  <a:lnTo>
                    <a:pt x="798" y="692"/>
                  </a:lnTo>
                  <a:lnTo>
                    <a:pt x="798" y="470"/>
                  </a:lnTo>
                  <a:lnTo>
                    <a:pt x="287" y="470"/>
                  </a:lnTo>
                  <a:lnTo>
                    <a:pt x="287" y="267"/>
                  </a:lnTo>
                  <a:lnTo>
                    <a:pt x="798" y="267"/>
                  </a:lnTo>
                  <a:lnTo>
                    <a:pt x="798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1175"/>
                  </a:lnTo>
                  <a:lnTo>
                    <a:pt x="798" y="1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4787900" y="333375"/>
              <a:ext cx="269875" cy="266700"/>
            </a:xfrm>
            <a:custGeom>
              <a:avLst/>
              <a:gdLst>
                <a:gd name="T0" fmla="*/ 1189 w 1189"/>
                <a:gd name="T1" fmla="*/ 1175 h 1175"/>
                <a:gd name="T2" fmla="*/ 980 w 1189"/>
                <a:gd name="T3" fmla="*/ 587 h 1175"/>
                <a:gd name="T4" fmla="*/ 772 w 1189"/>
                <a:gd name="T5" fmla="*/ 0 h 1175"/>
                <a:gd name="T6" fmla="*/ 417 w 1189"/>
                <a:gd name="T7" fmla="*/ 0 h 1175"/>
                <a:gd name="T8" fmla="*/ 208 w 1189"/>
                <a:gd name="T9" fmla="*/ 587 h 1175"/>
                <a:gd name="T10" fmla="*/ 0 w 1189"/>
                <a:gd name="T11" fmla="*/ 1175 h 1175"/>
                <a:gd name="T12" fmla="*/ 296 w 1189"/>
                <a:gd name="T13" fmla="*/ 1175 h 1175"/>
                <a:gd name="T14" fmla="*/ 367 w 1189"/>
                <a:gd name="T15" fmla="*/ 967 h 1175"/>
                <a:gd name="T16" fmla="*/ 820 w 1189"/>
                <a:gd name="T17" fmla="*/ 967 h 1175"/>
                <a:gd name="T18" fmla="*/ 892 w 1189"/>
                <a:gd name="T19" fmla="*/ 1175 h 1175"/>
                <a:gd name="T20" fmla="*/ 1189 w 1189"/>
                <a:gd name="T21" fmla="*/ 1175 h 1175"/>
                <a:gd name="T22" fmla="*/ 739 w 1189"/>
                <a:gd name="T23" fmla="*/ 733 h 1175"/>
                <a:gd name="T24" fmla="*/ 450 w 1189"/>
                <a:gd name="T25" fmla="*/ 733 h 1175"/>
                <a:gd name="T26" fmla="*/ 595 w 1189"/>
                <a:gd name="T27" fmla="*/ 314 h 1175"/>
                <a:gd name="T28" fmla="*/ 739 w 1189"/>
                <a:gd name="T29" fmla="*/ 733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9" h="1175">
                  <a:moveTo>
                    <a:pt x="1189" y="1175"/>
                  </a:moveTo>
                  <a:lnTo>
                    <a:pt x="980" y="587"/>
                  </a:lnTo>
                  <a:lnTo>
                    <a:pt x="772" y="0"/>
                  </a:lnTo>
                  <a:lnTo>
                    <a:pt x="417" y="0"/>
                  </a:lnTo>
                  <a:lnTo>
                    <a:pt x="208" y="587"/>
                  </a:lnTo>
                  <a:lnTo>
                    <a:pt x="0" y="1175"/>
                  </a:lnTo>
                  <a:lnTo>
                    <a:pt x="296" y="1175"/>
                  </a:lnTo>
                  <a:lnTo>
                    <a:pt x="367" y="967"/>
                  </a:lnTo>
                  <a:lnTo>
                    <a:pt x="820" y="967"/>
                  </a:lnTo>
                  <a:lnTo>
                    <a:pt x="892" y="1175"/>
                  </a:lnTo>
                  <a:lnTo>
                    <a:pt x="1189" y="1175"/>
                  </a:lnTo>
                  <a:close/>
                  <a:moveTo>
                    <a:pt x="739" y="733"/>
                  </a:moveTo>
                  <a:lnTo>
                    <a:pt x="450" y="733"/>
                  </a:lnTo>
                  <a:lnTo>
                    <a:pt x="595" y="314"/>
                  </a:lnTo>
                  <a:lnTo>
                    <a:pt x="739" y="7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9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74" r:id="rId5"/>
    <p:sldLayoutId id="2147483679" r:id="rId6"/>
    <p:sldLayoutId id="2147483663" r:id="rId7"/>
    <p:sldLayoutId id="2147483678" r:id="rId8"/>
    <p:sldLayoutId id="2147483665" r:id="rId9"/>
    <p:sldLayoutId id="2147483676" r:id="rId10"/>
    <p:sldLayoutId id="2147483668" r:id="rId11"/>
    <p:sldLayoutId id="2147483673" r:id="rId12"/>
    <p:sldLayoutId id="2147483666" r:id="rId13"/>
    <p:sldLayoutId id="2147483675" r:id="rId14"/>
    <p:sldLayoutId id="2147483669" r:id="rId15"/>
    <p:sldLayoutId id="2147483672" r:id="rId16"/>
    <p:sldLayoutId id="2147483667" r:id="rId17"/>
    <p:sldLayoutId id="2147483677" r:id="rId18"/>
    <p:sldLayoutId id="2147483670" r:id="rId19"/>
    <p:sldLayoutId id="2147483671" r:id="rId20"/>
    <p:sldLayoutId id="2147483664" r:id="rId21"/>
    <p:sldLayoutId id="2147483652" r:id="rId22"/>
    <p:sldLayoutId id="2147483654" r:id="rId23"/>
    <p:sldLayoutId id="2147483662" r:id="rId24"/>
    <p:sldLayoutId id="2147483653" r:id="rId25"/>
    <p:sldLayoutId id="2147483661" r:id="rId26"/>
    <p:sldLayoutId id="2147483655" r:id="rId27"/>
    <p:sldLayoutId id="2147483682" r:id="rId28"/>
    <p:sldLayoutId id="2147483696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3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43608" y="2204864"/>
            <a:ext cx="6408514" cy="2592288"/>
          </a:xfrm>
        </p:spPr>
        <p:txBody>
          <a:bodyPr/>
          <a:lstStyle/>
          <a:p>
            <a:pPr algn="ctr"/>
            <a:endParaRPr lang="en-US" sz="3600" dirty="0"/>
          </a:p>
          <a:p>
            <a:pPr algn="ctr"/>
            <a:r>
              <a:rPr lang="en-US" sz="2800" dirty="0"/>
              <a:t>Session 3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Prof. Dr.</a:t>
            </a:r>
            <a:r>
              <a:rPr lang="en-US" sz="2800" b="1" dirty="0"/>
              <a:t> Henrikki Tikkanen</a:t>
            </a:r>
          </a:p>
          <a:p>
            <a:pPr algn="ctr"/>
            <a:r>
              <a:rPr lang="en-US" sz="2800" dirty="0"/>
              <a:t>Aalto University School of Business, Helsinki, Finland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3687" y="1117409"/>
            <a:ext cx="8616646" cy="1253402"/>
          </a:xfrm>
        </p:spPr>
        <p:txBody>
          <a:bodyPr/>
          <a:lstStyle/>
          <a:p>
            <a:pPr algn="ctr"/>
            <a:r>
              <a:rPr lang="en-US" sz="4000" dirty="0"/>
              <a:t>Strategy and Marketing from </a:t>
            </a:r>
            <a:br>
              <a:rPr lang="en-US" sz="4000" dirty="0"/>
            </a:br>
            <a:r>
              <a:rPr lang="en-US" sz="4000" dirty="0"/>
              <a:t>a Business History Perspective</a:t>
            </a:r>
          </a:p>
        </p:txBody>
      </p:sp>
    </p:spTree>
    <p:extLst>
      <p:ext uri="{BB962C8B-B14F-4D97-AF65-F5344CB8AC3E}">
        <p14:creationId xmlns:p14="http://schemas.microsoft.com/office/powerpoint/2010/main" val="36725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42C8-A375-0D45-960C-A5392363D351}" type="slidenum">
              <a:rPr lang="en-US"/>
              <a:pPr/>
              <a:t>10</a:t>
            </a:fld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9143999" cy="709663"/>
          </a:xfrm>
        </p:spPr>
        <p:txBody>
          <a:bodyPr/>
          <a:lstStyle/>
          <a:p>
            <a:r>
              <a:rPr lang="fi-FI" sz="4000" dirty="0"/>
              <a:t>The </a:t>
            </a:r>
            <a:r>
              <a:rPr lang="fi-FI" sz="4000" dirty="0" err="1"/>
              <a:t>Five</a:t>
            </a:r>
            <a:r>
              <a:rPr lang="fi-FI" sz="4000" dirty="0"/>
              <a:t> </a:t>
            </a:r>
            <a:r>
              <a:rPr lang="fi-FI" sz="4000" dirty="0" err="1"/>
              <a:t>Forces</a:t>
            </a:r>
            <a:r>
              <a:rPr lang="fi-FI" sz="4000" dirty="0"/>
              <a:t> </a:t>
            </a:r>
            <a:r>
              <a:rPr lang="fi-FI" sz="4000" dirty="0" err="1"/>
              <a:t>Model</a:t>
            </a:r>
            <a:endParaRPr lang="en-US" sz="4000" dirty="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1000" y="3322638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 b="1">
                <a:latin typeface="Times New Roman" charset="0"/>
              </a:rPr>
              <a:t>Suppliers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207250" y="3322638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 b="1">
                <a:latin typeface="Times New Roman" charset="0"/>
              </a:rPr>
              <a:t>Buyers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643313" y="51816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 b="1">
                <a:latin typeface="Times New Roman" charset="0"/>
              </a:rPr>
              <a:t>Substitutes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200400" y="1600200"/>
            <a:ext cx="251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 b="1">
                <a:latin typeface="Times New Roman" charset="0"/>
              </a:rPr>
              <a:t>Potential entrants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970213" y="3273425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i-FI" sz="2400" b="1">
                <a:latin typeface="Times New Roman" charset="0"/>
              </a:rPr>
              <a:t>Rivalry among existing firms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33400" y="3886200"/>
            <a:ext cx="2667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5562600" y="3886200"/>
            <a:ext cx="2667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rot="5400000">
            <a:off x="4081463" y="2552700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5400000" flipH="1" flipV="1">
            <a:off x="4081463" y="4711700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2000250" y="2952750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sz="2000">
                <a:latin typeface="Times New Roman" charset="0"/>
              </a:rPr>
              <a:t>bargaining power</a:t>
            </a:r>
            <a:endParaRPr lang="en-US" sz="2000">
              <a:latin typeface="Times New Roman" charset="0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5638800" y="3013075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sz="2000">
                <a:latin typeface="Times New Roman" charset="0"/>
              </a:rPr>
              <a:t>bargaining power</a:t>
            </a:r>
            <a:endParaRPr lang="en-US" sz="2000">
              <a:latin typeface="Times New Roman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4114800" y="22098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sz="2000">
                <a:latin typeface="Times New Roman" charset="0"/>
              </a:rPr>
              <a:t>threat</a:t>
            </a:r>
            <a:endParaRPr lang="en-US" sz="2000">
              <a:latin typeface="Times New Roman" charset="0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4114800" y="46323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sz="2000">
                <a:latin typeface="Times New Roman" charset="0"/>
              </a:rPr>
              <a:t>threat</a:t>
            </a:r>
            <a:endParaRPr lang="en-US" sz="2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B06D3-A5D7-4842-BA25-52B7FC3D8C79}" type="slidenum">
              <a:rPr lang="en-US"/>
              <a:pPr/>
              <a:t>11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709663"/>
          </a:xfrm>
        </p:spPr>
        <p:txBody>
          <a:bodyPr/>
          <a:lstStyle/>
          <a:p>
            <a:r>
              <a:rPr lang="fi-FI" sz="4000" dirty="0"/>
              <a:t>The Value of </a:t>
            </a:r>
            <a:r>
              <a:rPr lang="fi-FI" sz="4000" dirty="0" err="1"/>
              <a:t>Porterian</a:t>
            </a:r>
            <a:r>
              <a:rPr lang="fi-FI" sz="4000" dirty="0"/>
              <a:t> </a:t>
            </a:r>
            <a:r>
              <a:rPr lang="fi-FI" sz="4000" dirty="0" err="1"/>
              <a:t>Thinking</a:t>
            </a:r>
            <a:endParaRPr lang="en-US" sz="40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964" y="2061195"/>
            <a:ext cx="8064500" cy="3384029"/>
          </a:xfrm>
        </p:spPr>
        <p:txBody>
          <a:bodyPr/>
          <a:lstStyle/>
          <a:p>
            <a:r>
              <a:rPr lang="en-US" sz="2400" dirty="0"/>
              <a:t>Concrete tool for industry analysis.</a:t>
            </a:r>
          </a:p>
          <a:p>
            <a:r>
              <a:rPr lang="en-US" sz="2400" dirty="0"/>
              <a:t>Successful  consulting career until the Monitor corp. </a:t>
            </a:r>
            <a:r>
              <a:rPr lang="en-US" sz="2400" i="1" dirty="0"/>
              <a:t>de facto </a:t>
            </a:r>
            <a:r>
              <a:rPr lang="en-US" sz="2400" dirty="0"/>
              <a:t>bankruptcy in 2012</a:t>
            </a:r>
          </a:p>
          <a:p>
            <a:r>
              <a:rPr lang="fi-FI" sz="2400" dirty="0"/>
              <a:t>One of the </a:t>
            </a:r>
            <a:r>
              <a:rPr lang="fi-FI" sz="2400" dirty="0" err="1"/>
              <a:t>founders</a:t>
            </a:r>
            <a:r>
              <a:rPr lang="fi-FI" sz="2400" dirty="0"/>
              <a:t> of </a:t>
            </a:r>
            <a:r>
              <a:rPr lang="fi-FI" sz="2400" dirty="0" err="1"/>
              <a:t>modern</a:t>
            </a:r>
            <a:r>
              <a:rPr lang="fi-FI" sz="2400" dirty="0"/>
              <a:t> </a:t>
            </a:r>
            <a:r>
              <a:rPr lang="fi-FI" sz="2400" dirty="0" err="1"/>
              <a:t>strategic</a:t>
            </a:r>
            <a:r>
              <a:rPr lang="fi-FI" sz="2400" dirty="0"/>
              <a:t> management.</a:t>
            </a:r>
          </a:p>
          <a:p>
            <a:r>
              <a:rPr lang="fi-FI" sz="2400" dirty="0"/>
              <a:t>IO in general and </a:t>
            </a:r>
            <a:r>
              <a:rPr lang="fi-FI" sz="2400" dirty="0" err="1"/>
              <a:t>Porter</a:t>
            </a:r>
            <a:r>
              <a:rPr lang="fi-FI" sz="2400" dirty="0"/>
              <a:t> in </a:t>
            </a:r>
            <a:r>
              <a:rPr lang="fi-FI" sz="2400" dirty="0" err="1"/>
              <a:t>particular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</a:t>
            </a:r>
            <a:r>
              <a:rPr lang="fi-FI" sz="2400" dirty="0" err="1"/>
              <a:t>offered</a:t>
            </a:r>
            <a:r>
              <a:rPr lang="fi-FI" sz="2400" dirty="0"/>
              <a:t> </a:t>
            </a:r>
            <a:r>
              <a:rPr lang="fi-FI" sz="2400" dirty="0" err="1"/>
              <a:t>insights</a:t>
            </a:r>
            <a:r>
              <a:rPr lang="fi-FI" sz="2400" dirty="0"/>
              <a:t> </a:t>
            </a:r>
            <a:r>
              <a:rPr lang="fi-FI" sz="2400" dirty="0" err="1"/>
              <a:t>how</a:t>
            </a:r>
            <a:r>
              <a:rPr lang="fi-FI" sz="2400" dirty="0"/>
              <a:t> </a:t>
            </a:r>
            <a:r>
              <a:rPr lang="fi-FI" sz="2400" dirty="0" err="1"/>
              <a:t>firms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obtain</a:t>
            </a:r>
            <a:r>
              <a:rPr lang="fi-FI" sz="2400" dirty="0"/>
              <a:t> </a:t>
            </a:r>
            <a:r>
              <a:rPr lang="fi-FI" sz="2400" dirty="0" err="1"/>
              <a:t>competitive</a:t>
            </a:r>
            <a:r>
              <a:rPr lang="fi-FI" sz="2400" dirty="0"/>
              <a:t> </a:t>
            </a:r>
            <a:r>
              <a:rPr lang="fi-FI" sz="2400" dirty="0" err="1"/>
              <a:t>advantage</a:t>
            </a:r>
            <a:r>
              <a:rPr lang="fi-FI" sz="2400" dirty="0"/>
              <a:t> </a:t>
            </a:r>
            <a:r>
              <a:rPr lang="fi-FI" sz="2400" dirty="0" err="1"/>
              <a:t>through</a:t>
            </a:r>
            <a:r>
              <a:rPr lang="fi-FI" sz="2400" dirty="0"/>
              <a:t> </a:t>
            </a:r>
            <a:r>
              <a:rPr lang="fi-FI" sz="2400" dirty="0" err="1"/>
              <a:t>positioning</a:t>
            </a:r>
            <a:r>
              <a:rPr lang="fi-FI" sz="2400" dirty="0"/>
              <a:t> in the </a:t>
            </a:r>
            <a:r>
              <a:rPr lang="fi-FI" sz="2400" dirty="0" err="1"/>
              <a:t>context</a:t>
            </a:r>
            <a:r>
              <a:rPr lang="fi-FI" sz="2400" dirty="0"/>
              <a:t> of </a:t>
            </a:r>
            <a:r>
              <a:rPr lang="fi-FI" sz="2400" dirty="0" err="1"/>
              <a:t>industry</a:t>
            </a:r>
            <a:r>
              <a:rPr lang="fi-FI" sz="2400" dirty="0"/>
              <a:t> </a:t>
            </a:r>
            <a:r>
              <a:rPr lang="fi-FI" sz="2400" dirty="0" err="1"/>
              <a:t>structure</a:t>
            </a:r>
            <a:r>
              <a:rPr lang="fi-FI" sz="2400" dirty="0"/>
              <a:t> and </a:t>
            </a:r>
            <a:r>
              <a:rPr lang="fi-FI" sz="2400" dirty="0" err="1"/>
              <a:t>pursuing</a:t>
            </a:r>
            <a:r>
              <a:rPr lang="fi-FI" sz="2400" dirty="0"/>
              <a:t> </a:t>
            </a:r>
            <a:r>
              <a:rPr lang="fi-FI" sz="2400" dirty="0" err="1"/>
              <a:t>strategies</a:t>
            </a:r>
            <a:r>
              <a:rPr lang="fi-FI" sz="2400" dirty="0"/>
              <a:t> </a:t>
            </a:r>
            <a:r>
              <a:rPr lang="fi-FI" sz="2400" dirty="0" err="1"/>
              <a:t>appropriate</a:t>
            </a:r>
            <a:r>
              <a:rPr lang="fi-FI" sz="2400" dirty="0"/>
              <a:t> to </a:t>
            </a:r>
            <a:r>
              <a:rPr lang="fi-FI" sz="2400" dirty="0" err="1"/>
              <a:t>that</a:t>
            </a:r>
            <a:r>
              <a:rPr lang="fi-FI" sz="2400" dirty="0"/>
              <a:t> </a:t>
            </a:r>
            <a:r>
              <a:rPr lang="fi-FI" sz="2400" dirty="0" err="1"/>
              <a:t>structure</a:t>
            </a:r>
            <a:r>
              <a:rPr lang="fi-FI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4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996"/>
            <a:ext cx="9143802" cy="1151836"/>
          </a:xfrm>
        </p:spPr>
        <p:txBody>
          <a:bodyPr/>
          <a:lstStyle/>
          <a:p>
            <a:pPr eaLnBrk="1" hangingPunct="1"/>
            <a:r>
              <a:rPr lang="fi-FI" sz="3600" dirty="0" err="1"/>
              <a:t>Evolutionary</a:t>
            </a:r>
            <a:r>
              <a:rPr lang="fi-FI" sz="3600" dirty="0"/>
              <a:t> </a:t>
            </a:r>
            <a:r>
              <a:rPr lang="fi-FI" sz="3600" dirty="0" err="1"/>
              <a:t>Economics</a:t>
            </a:r>
            <a:r>
              <a:rPr lang="fi-FI" sz="3600" dirty="0"/>
              <a:t> (</a:t>
            </a:r>
            <a:r>
              <a:rPr lang="fi-FI" sz="3600" dirty="0" err="1"/>
              <a:t>Klepper</a:t>
            </a:r>
            <a:r>
              <a:rPr lang="fi-FI" sz="3600" dirty="0"/>
              <a:t>, 1996; </a:t>
            </a:r>
            <a:r>
              <a:rPr lang="fi-FI" sz="3600" dirty="0" err="1"/>
              <a:t>Winter</a:t>
            </a:r>
            <a:r>
              <a:rPr lang="fi-FI" sz="3600" dirty="0"/>
              <a:t>, 2006)</a:t>
            </a:r>
            <a:endParaRPr lang="en-US" sz="36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888"/>
            <a:ext cx="8064500" cy="3384029"/>
          </a:xfrm>
        </p:spPr>
        <p:txBody>
          <a:bodyPr/>
          <a:lstStyle/>
          <a:p>
            <a:pPr eaLnBrk="1" hangingPunct="1"/>
            <a:r>
              <a:rPr lang="fi-FI" sz="2800" dirty="0"/>
              <a:t>The </a:t>
            </a:r>
            <a:r>
              <a:rPr lang="fi-FI" sz="2800" dirty="0" err="1"/>
              <a:t>survival</a:t>
            </a:r>
            <a:r>
              <a:rPr lang="fi-FI" sz="2800" dirty="0"/>
              <a:t> of </a:t>
            </a:r>
            <a:r>
              <a:rPr lang="fi-FI" sz="2800" dirty="0" err="1"/>
              <a:t>firm</a:t>
            </a:r>
            <a:r>
              <a:rPr lang="fi-FI" sz="2800" dirty="0"/>
              <a:t> is </a:t>
            </a:r>
            <a:r>
              <a:rPr lang="fi-FI" sz="2800" dirty="0" err="1"/>
              <a:t>explained</a:t>
            </a:r>
            <a:r>
              <a:rPr lang="fi-FI" sz="2800" dirty="0"/>
              <a:t> </a:t>
            </a:r>
            <a:r>
              <a:rPr lang="fi-FI" sz="2800" dirty="0" err="1"/>
              <a:t>by</a:t>
            </a:r>
            <a:r>
              <a:rPr lang="fi-FI" sz="2800" dirty="0"/>
              <a:t>:</a:t>
            </a:r>
          </a:p>
          <a:p>
            <a:pPr lvl="1" eaLnBrk="1" hangingPunct="1"/>
            <a:r>
              <a:rPr lang="fi-FI" sz="2800" dirty="0" err="1"/>
              <a:t>Their</a:t>
            </a:r>
            <a:r>
              <a:rPr lang="fi-FI" sz="2800" dirty="0"/>
              <a:t> </a:t>
            </a:r>
            <a:r>
              <a:rPr lang="fi-FI" sz="2800" dirty="0" err="1"/>
              <a:t>age</a:t>
            </a:r>
            <a:r>
              <a:rPr lang="fi-FI" sz="2800" dirty="0"/>
              <a:t> and </a:t>
            </a:r>
            <a:r>
              <a:rPr lang="fi-FI" sz="2800" dirty="0" err="1"/>
              <a:t>size</a:t>
            </a:r>
            <a:r>
              <a:rPr lang="fi-FI" sz="2800" dirty="0"/>
              <a:t> (the </a:t>
            </a:r>
            <a:r>
              <a:rPr lang="fi-FI" sz="2800" dirty="0" err="1"/>
              <a:t>older</a:t>
            </a:r>
            <a:r>
              <a:rPr lang="fi-FI" sz="2800" dirty="0"/>
              <a:t> and </a:t>
            </a:r>
            <a:r>
              <a:rPr lang="fi-FI" sz="2800" dirty="0" err="1"/>
              <a:t>bigger</a:t>
            </a:r>
            <a:r>
              <a:rPr lang="fi-FI" sz="2800" dirty="0"/>
              <a:t>, the </a:t>
            </a:r>
            <a:r>
              <a:rPr lang="fi-FI" sz="2800" dirty="0" err="1"/>
              <a:t>better</a:t>
            </a:r>
            <a:r>
              <a:rPr lang="fi-FI" sz="2800" dirty="0"/>
              <a:t>)</a:t>
            </a:r>
          </a:p>
          <a:p>
            <a:pPr lvl="1" eaLnBrk="1" hangingPunct="1"/>
            <a:r>
              <a:rPr lang="fi-FI" sz="2800" dirty="0"/>
              <a:t>R&amp;D </a:t>
            </a:r>
            <a:r>
              <a:rPr lang="fi-FI" sz="2800" dirty="0" err="1"/>
              <a:t>Expenditure</a:t>
            </a:r>
            <a:r>
              <a:rPr lang="fi-FI" sz="2800" dirty="0"/>
              <a:t> (</a:t>
            </a:r>
            <a:r>
              <a:rPr lang="fi-FI" sz="2800" dirty="0" err="1"/>
              <a:t>accumulation</a:t>
            </a:r>
            <a:r>
              <a:rPr lang="fi-FI" sz="2800" dirty="0"/>
              <a:t> of </a:t>
            </a:r>
            <a:r>
              <a:rPr lang="fi-FI" sz="2800" dirty="0" err="1"/>
              <a:t>technological</a:t>
            </a:r>
            <a:r>
              <a:rPr lang="fi-FI" sz="2800" dirty="0"/>
              <a:t> </a:t>
            </a:r>
            <a:r>
              <a:rPr lang="fi-FI" sz="2800" dirty="0" err="1"/>
              <a:t>capablities</a:t>
            </a:r>
            <a:r>
              <a:rPr lang="fi-FI" sz="2800" dirty="0"/>
              <a:t>)</a:t>
            </a:r>
          </a:p>
          <a:p>
            <a:pPr lvl="1" eaLnBrk="1" hangingPunct="1"/>
            <a:r>
              <a:rPr lang="fi-FI" sz="2800" dirty="0"/>
              <a:t>The </a:t>
            </a:r>
            <a:r>
              <a:rPr lang="fi-FI" sz="2800" dirty="0" err="1"/>
              <a:t>developmental</a:t>
            </a:r>
            <a:r>
              <a:rPr lang="fi-FI" sz="2800" dirty="0"/>
              <a:t> </a:t>
            </a:r>
            <a:r>
              <a:rPr lang="fi-FI" sz="2800" dirty="0" err="1"/>
              <a:t>phase</a:t>
            </a:r>
            <a:r>
              <a:rPr lang="fi-FI" sz="2800" dirty="0"/>
              <a:t> of the </a:t>
            </a:r>
            <a:r>
              <a:rPr lang="fi-FI" sz="2800" dirty="0" err="1"/>
              <a:t>industry</a:t>
            </a:r>
            <a:r>
              <a:rPr lang="fi-FI" sz="2800" dirty="0"/>
              <a:t> (</a:t>
            </a:r>
            <a:r>
              <a:rPr lang="fi-FI" sz="2800" dirty="0" err="1"/>
              <a:t>emergent</a:t>
            </a:r>
            <a:r>
              <a:rPr lang="fi-FI" sz="2800" dirty="0"/>
              <a:t>, </a:t>
            </a:r>
            <a:r>
              <a:rPr lang="fi-FI" sz="2800" dirty="0" err="1"/>
              <a:t>growing</a:t>
            </a:r>
            <a:r>
              <a:rPr lang="fi-FI" sz="2800" dirty="0"/>
              <a:t>, </a:t>
            </a:r>
            <a:r>
              <a:rPr lang="fi-FI" sz="2800" dirty="0" err="1"/>
              <a:t>mature</a:t>
            </a:r>
            <a:r>
              <a:rPr lang="fi-FI" sz="2800" dirty="0"/>
              <a:t>, </a:t>
            </a:r>
            <a:r>
              <a:rPr lang="fi-FI" sz="2800" dirty="0" err="1"/>
              <a:t>stagnant</a:t>
            </a:r>
            <a:r>
              <a:rPr lang="fi-FI"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77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1151836"/>
          </a:xfrm>
        </p:spPr>
        <p:txBody>
          <a:bodyPr/>
          <a:lstStyle/>
          <a:p>
            <a:pPr eaLnBrk="1" hangingPunct="1"/>
            <a:r>
              <a:rPr lang="fi-FI" sz="3600" dirty="0" err="1"/>
              <a:t>Population</a:t>
            </a:r>
            <a:r>
              <a:rPr lang="fi-FI" sz="3600" dirty="0"/>
              <a:t> </a:t>
            </a:r>
            <a:r>
              <a:rPr lang="fi-FI" sz="3600" dirty="0" err="1"/>
              <a:t>Ecology</a:t>
            </a:r>
            <a:r>
              <a:rPr lang="fi-FI" sz="3600" dirty="0"/>
              <a:t> (Hannan &amp; </a:t>
            </a:r>
            <a:r>
              <a:rPr lang="fi-FI" sz="3600" dirty="0" err="1"/>
              <a:t>Freeman</a:t>
            </a:r>
            <a:r>
              <a:rPr lang="fi-FI" sz="3600" dirty="0"/>
              <a:t>, 1989)</a:t>
            </a:r>
            <a:endParaRPr lang="en-US" sz="36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76872"/>
            <a:ext cx="8064500" cy="3384029"/>
          </a:xfrm>
        </p:spPr>
        <p:txBody>
          <a:bodyPr/>
          <a:lstStyle/>
          <a:p>
            <a:pPr eaLnBrk="1" hangingPunct="1"/>
            <a:r>
              <a:rPr lang="fi-FI" sz="2400" dirty="0" err="1"/>
              <a:t>Survival</a:t>
            </a:r>
            <a:r>
              <a:rPr lang="fi-FI" sz="2400" dirty="0"/>
              <a:t> vs. </a:t>
            </a:r>
            <a:r>
              <a:rPr lang="fi-FI" sz="2400" dirty="0" err="1"/>
              <a:t>Death</a:t>
            </a:r>
            <a:r>
              <a:rPr lang="fi-FI" sz="2400" dirty="0"/>
              <a:t> is </a:t>
            </a:r>
            <a:r>
              <a:rPr lang="fi-FI" sz="2400" dirty="0" err="1"/>
              <a:t>explained</a:t>
            </a:r>
            <a:r>
              <a:rPr lang="fi-FI" sz="2400" dirty="0"/>
              <a:t> </a:t>
            </a:r>
            <a:r>
              <a:rPr lang="fi-FI" sz="2400" dirty="0" err="1"/>
              <a:t>by</a:t>
            </a:r>
            <a:endParaRPr lang="fi-FI" sz="2400" dirty="0"/>
          </a:p>
          <a:p>
            <a:pPr lvl="1" eaLnBrk="1" hangingPunct="1"/>
            <a:r>
              <a:rPr lang="fi-FI" sz="2400" dirty="0" err="1"/>
              <a:t>Age</a:t>
            </a:r>
            <a:endParaRPr lang="fi-FI" sz="2400" dirty="0"/>
          </a:p>
          <a:p>
            <a:pPr lvl="1" eaLnBrk="1" hangingPunct="1"/>
            <a:r>
              <a:rPr lang="fi-FI" sz="2400" dirty="0" err="1"/>
              <a:t>Size</a:t>
            </a:r>
            <a:endParaRPr lang="fi-FI" sz="2400" dirty="0"/>
          </a:p>
          <a:p>
            <a:pPr lvl="1" eaLnBrk="1" hangingPunct="1"/>
            <a:r>
              <a:rPr lang="fi-FI" sz="2400" dirty="0" err="1"/>
              <a:t>Consistency</a:t>
            </a:r>
            <a:endParaRPr lang="fi-FI" sz="2400" dirty="0"/>
          </a:p>
          <a:p>
            <a:pPr lvl="1" eaLnBrk="1" hangingPunct="1"/>
            <a:r>
              <a:rPr lang="fi-FI" sz="2400" dirty="0" err="1"/>
              <a:t>Multiplicity</a:t>
            </a:r>
            <a:r>
              <a:rPr lang="fi-FI" sz="2400" dirty="0"/>
              <a:t> of </a:t>
            </a:r>
            <a:r>
              <a:rPr lang="fi-FI" sz="2400" dirty="0" err="1"/>
              <a:t>businesses/operations</a:t>
            </a:r>
            <a:endParaRPr lang="fi-FI" sz="2400" dirty="0"/>
          </a:p>
          <a:p>
            <a:pPr lvl="1" eaLnBrk="1" hangingPunct="1"/>
            <a:r>
              <a:rPr lang="fi-FI" sz="2400" dirty="0" err="1"/>
              <a:t>Credibility</a:t>
            </a:r>
            <a:r>
              <a:rPr lang="fi-FI" sz="2400" dirty="0"/>
              <a:t> of </a:t>
            </a:r>
            <a:r>
              <a:rPr lang="fi-FI" sz="2400" dirty="0" err="1"/>
              <a:t>actions</a:t>
            </a:r>
            <a:endParaRPr lang="fi-FI" sz="2400" dirty="0"/>
          </a:p>
          <a:p>
            <a:pPr lvl="1" eaLnBrk="1" hangingPunct="1"/>
            <a:endParaRPr lang="fi-FI" sz="2400" dirty="0"/>
          </a:p>
          <a:p>
            <a:pPr lvl="1" eaLnBrk="1" hangingPunct="1"/>
            <a:r>
              <a:rPr lang="fi-FI" sz="2400" dirty="0"/>
              <a:t>Management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do</a:t>
            </a:r>
            <a:r>
              <a:rPr lang="fi-FI" sz="2400" dirty="0"/>
              <a:t> </a:t>
            </a:r>
            <a:r>
              <a:rPr lang="fi-FI" sz="2400" dirty="0" err="1"/>
              <a:t>little</a:t>
            </a:r>
            <a:r>
              <a:rPr lang="fi-FI" sz="2400" dirty="0"/>
              <a:t> </a:t>
            </a:r>
            <a:r>
              <a:rPr lang="fi-FI" sz="2400" dirty="0" err="1"/>
              <a:t>or</a:t>
            </a:r>
            <a:r>
              <a:rPr lang="fi-FI" sz="2400" dirty="0"/>
              <a:t> </a:t>
            </a:r>
            <a:r>
              <a:rPr lang="fi-FI" sz="2400" dirty="0" err="1"/>
              <a:t>nothing</a:t>
            </a:r>
            <a:r>
              <a:rPr lang="fi-FI" sz="2400" dirty="0"/>
              <a:t>, just </a:t>
            </a:r>
            <a:r>
              <a:rPr lang="fi-FI" sz="2400" dirty="0" err="1"/>
              <a:t>optimizing</a:t>
            </a:r>
            <a:r>
              <a:rPr lang="fi-FI" sz="2400" dirty="0"/>
              <a:t> </a:t>
            </a:r>
            <a:r>
              <a:rPr lang="fi-FI" sz="2400" dirty="0" err="1"/>
              <a:t>current</a:t>
            </a:r>
            <a:r>
              <a:rPr lang="fi-FI" sz="2400" dirty="0"/>
              <a:t> </a:t>
            </a:r>
            <a:r>
              <a:rPr lang="fi-FI" sz="2400" dirty="0" err="1"/>
              <a:t>operations</a:t>
            </a:r>
            <a:r>
              <a:rPr lang="fi-FI" sz="2400" dirty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48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8856"/>
            <a:ext cx="9144000" cy="963960"/>
          </a:xfrm>
        </p:spPr>
        <p:txBody>
          <a:bodyPr/>
          <a:lstStyle/>
          <a:p>
            <a:r>
              <a:rPr lang="fi-FI" sz="4000" dirty="0"/>
              <a:t>The </a:t>
            </a:r>
            <a:r>
              <a:rPr lang="fi-FI" sz="4000" dirty="0" err="1"/>
              <a:t>Development</a:t>
            </a:r>
            <a:r>
              <a:rPr lang="fi-FI" sz="4000" dirty="0"/>
              <a:t> of the RBV	</a:t>
            </a:r>
            <a:endParaRPr lang="en-US" sz="40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132856"/>
            <a:ext cx="5397252" cy="3816424"/>
          </a:xfrm>
        </p:spPr>
        <p:txBody>
          <a:bodyPr/>
          <a:lstStyle/>
          <a:p>
            <a:r>
              <a:rPr lang="fi-FI" sz="2400" dirty="0"/>
              <a:t>Edith T. </a:t>
            </a:r>
            <a:r>
              <a:rPr lang="fi-FI" sz="2400" dirty="0" err="1"/>
              <a:t>Penrose</a:t>
            </a:r>
            <a:r>
              <a:rPr lang="fi-FI" sz="2400" dirty="0"/>
              <a:t> (1959): </a:t>
            </a:r>
            <a:r>
              <a:rPr lang="fi-FI" sz="2400" i="1" dirty="0"/>
              <a:t>The </a:t>
            </a:r>
            <a:r>
              <a:rPr lang="fi-FI" sz="2400" i="1" dirty="0" err="1"/>
              <a:t>Theory</a:t>
            </a:r>
            <a:r>
              <a:rPr lang="fi-FI" sz="2400" i="1" dirty="0"/>
              <a:t> of the </a:t>
            </a:r>
            <a:r>
              <a:rPr lang="fi-FI" sz="2400" i="1" dirty="0" err="1"/>
              <a:t>Growth</a:t>
            </a:r>
            <a:r>
              <a:rPr lang="fi-FI" sz="2400" i="1" dirty="0"/>
              <a:t> of the </a:t>
            </a:r>
            <a:r>
              <a:rPr lang="fi-FI" sz="2400" i="1" dirty="0" err="1"/>
              <a:t>Firm</a:t>
            </a:r>
            <a:endParaRPr lang="fi-FI" sz="2400" i="1" dirty="0"/>
          </a:p>
          <a:p>
            <a:r>
              <a:rPr lang="fi-FI" sz="2400" dirty="0"/>
              <a:t>A</a:t>
            </a:r>
            <a:r>
              <a:rPr lang="en-US" sz="2400" dirty="0"/>
              <a:t> firm is more than an administrative unit; it is also a collection of productive resources the disposal of which between different users and over time is determined by administrative decision.</a:t>
            </a:r>
          </a:p>
          <a:p>
            <a:r>
              <a:rPr lang="fi-FI" sz="2400" dirty="0" err="1"/>
              <a:t>Generally</a:t>
            </a:r>
            <a:r>
              <a:rPr lang="fi-FI" sz="2400" dirty="0"/>
              <a:t> </a:t>
            </a:r>
            <a:r>
              <a:rPr lang="fi-FI" sz="2400" dirty="0" err="1"/>
              <a:t>recognized</a:t>
            </a:r>
            <a:r>
              <a:rPr lang="fi-FI" sz="2400" dirty="0"/>
              <a:t> as the </a:t>
            </a:r>
            <a:r>
              <a:rPr lang="fi-FI" sz="2400" dirty="0" err="1"/>
              <a:t>founder</a:t>
            </a:r>
            <a:r>
              <a:rPr lang="fi-FI" sz="2400" dirty="0"/>
              <a:t> of RBV</a:t>
            </a:r>
          </a:p>
          <a:p>
            <a:pPr>
              <a:buFontTx/>
              <a:buNone/>
            </a:pPr>
            <a:endParaRPr lang="en-US" sz="2300" dirty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924944"/>
            <a:ext cx="2430016" cy="36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7004"/>
            <a:ext cx="9180512" cy="1650434"/>
          </a:xfrm>
        </p:spPr>
        <p:txBody>
          <a:bodyPr/>
          <a:lstStyle/>
          <a:p>
            <a:pPr eaLnBrk="1" hangingPunct="1"/>
            <a:r>
              <a:rPr lang="fi-FI" sz="3600" dirty="0"/>
              <a:t>RBV, </a:t>
            </a:r>
            <a:r>
              <a:rPr lang="fi-FI" sz="3600" dirty="0" err="1"/>
              <a:t>Dynamic</a:t>
            </a:r>
            <a:r>
              <a:rPr lang="fi-FI" sz="3600" dirty="0"/>
              <a:t> </a:t>
            </a:r>
            <a:r>
              <a:rPr lang="fi-FI" sz="3600" dirty="0" err="1"/>
              <a:t>Capabilities</a:t>
            </a:r>
            <a:r>
              <a:rPr lang="fi-FI" sz="3600" dirty="0"/>
              <a:t> </a:t>
            </a:r>
            <a:r>
              <a:rPr lang="fi-FI" sz="3600" dirty="0" err="1"/>
              <a:t>Research</a:t>
            </a:r>
            <a:r>
              <a:rPr lang="fi-FI" sz="3600" dirty="0"/>
              <a:t> (</a:t>
            </a:r>
            <a:r>
              <a:rPr lang="fi-FI" sz="3600" dirty="0" err="1"/>
              <a:t>Teece</a:t>
            </a:r>
            <a:r>
              <a:rPr lang="fi-FI" sz="3600" dirty="0"/>
              <a:t>, </a:t>
            </a:r>
            <a:r>
              <a:rPr lang="fi-FI" sz="3600" dirty="0" err="1"/>
              <a:t>Pisano</a:t>
            </a:r>
            <a:r>
              <a:rPr lang="fi-FI" sz="3600" dirty="0"/>
              <a:t> &amp; </a:t>
            </a:r>
            <a:r>
              <a:rPr lang="fi-FI" sz="3600" dirty="0" err="1"/>
              <a:t>Shuen</a:t>
            </a:r>
            <a:r>
              <a:rPr lang="fi-FI" sz="3600" dirty="0"/>
              <a:t>, 1997; </a:t>
            </a:r>
            <a:r>
              <a:rPr lang="fi-FI" sz="3600" dirty="0" err="1"/>
              <a:t>Teece</a:t>
            </a:r>
            <a:r>
              <a:rPr lang="fi-FI" sz="3600" dirty="0"/>
              <a:t>, 2007)</a:t>
            </a:r>
            <a:endParaRPr lang="en-US" sz="36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2780928"/>
            <a:ext cx="7900400" cy="1446550"/>
          </a:xfrm>
        </p:spPr>
        <p:txBody>
          <a:bodyPr>
            <a:noAutofit/>
          </a:bodyPr>
          <a:lstStyle/>
          <a:p>
            <a:pPr eaLnBrk="1" hangingPunct="1"/>
            <a:r>
              <a:rPr lang="fi-FI" sz="2400" dirty="0" err="1"/>
              <a:t>Questions</a:t>
            </a:r>
            <a:r>
              <a:rPr lang="fi-FI" sz="2400" dirty="0"/>
              <a:t> of Life and </a:t>
            </a:r>
            <a:r>
              <a:rPr lang="fi-FI" sz="2400" dirty="0" err="1"/>
              <a:t>Death</a:t>
            </a:r>
            <a:r>
              <a:rPr lang="fi-FI" sz="2400" dirty="0"/>
              <a:t>:</a:t>
            </a:r>
          </a:p>
          <a:p>
            <a:pPr lvl="1" eaLnBrk="1" hangingPunct="1"/>
            <a:r>
              <a:rPr lang="fi-FI" sz="2400" dirty="0"/>
              <a:t>The </a:t>
            </a:r>
            <a:r>
              <a:rPr lang="fi-FI" sz="2400" dirty="0" err="1"/>
              <a:t>assets</a:t>
            </a:r>
            <a:r>
              <a:rPr lang="fi-FI" sz="2400" dirty="0"/>
              <a:t>, </a:t>
            </a:r>
            <a:r>
              <a:rPr lang="fi-FI" sz="2400" dirty="0" err="1"/>
              <a:t>knowledge</a:t>
            </a:r>
            <a:r>
              <a:rPr lang="fi-FI" sz="2400" dirty="0"/>
              <a:t> </a:t>
            </a:r>
            <a:r>
              <a:rPr lang="fi-FI" sz="2400" dirty="0" err="1"/>
              <a:t>base</a:t>
            </a:r>
            <a:r>
              <a:rPr lang="fi-FI" sz="2400" dirty="0"/>
              <a:t> and </a:t>
            </a:r>
            <a:r>
              <a:rPr lang="fi-FI" sz="2400" dirty="0" err="1"/>
              <a:t>capabilities</a:t>
            </a:r>
            <a:r>
              <a:rPr lang="fi-FI" sz="2400" dirty="0"/>
              <a:t> of the </a:t>
            </a:r>
            <a:r>
              <a:rPr lang="fi-FI" sz="2400" dirty="0" err="1"/>
              <a:t>firm</a:t>
            </a:r>
            <a:endParaRPr lang="fi-FI" sz="2400" dirty="0"/>
          </a:p>
          <a:p>
            <a:pPr lvl="1" eaLnBrk="1" hangingPunct="1"/>
            <a:r>
              <a:rPr lang="fi-FI" sz="2400" dirty="0" err="1"/>
              <a:t>Quality</a:t>
            </a:r>
            <a:r>
              <a:rPr lang="fi-FI" sz="2400" dirty="0"/>
              <a:t> and </a:t>
            </a:r>
            <a:r>
              <a:rPr lang="fi-FI" sz="2400" dirty="0" err="1"/>
              <a:t>number</a:t>
            </a:r>
            <a:r>
              <a:rPr lang="fi-FI" sz="2400" dirty="0"/>
              <a:t> of </a:t>
            </a:r>
            <a:r>
              <a:rPr lang="fi-FI" sz="2400" dirty="0" err="1"/>
              <a:t>executives</a:t>
            </a:r>
            <a:r>
              <a:rPr lang="fi-FI" sz="2400" dirty="0"/>
              <a:t>, </a:t>
            </a:r>
            <a:r>
              <a:rPr lang="fi-FI" sz="2400" dirty="0" err="1"/>
              <a:t>especially</a:t>
            </a:r>
            <a:r>
              <a:rPr lang="fi-FI" sz="2400" dirty="0"/>
              <a:t> in the </a:t>
            </a:r>
            <a:r>
              <a:rPr lang="fi-FI" sz="2400" dirty="0" err="1"/>
              <a:t>upper</a:t>
            </a:r>
            <a:r>
              <a:rPr lang="fi-FI" sz="2400" dirty="0"/>
              <a:t> </a:t>
            </a:r>
            <a:r>
              <a:rPr lang="fi-FI" sz="2400" dirty="0" err="1"/>
              <a:t>echelons</a:t>
            </a:r>
            <a:endParaRPr lang="fi-FI" sz="2400" dirty="0"/>
          </a:p>
          <a:p>
            <a:pPr lvl="1" eaLnBrk="1" hangingPunct="1"/>
            <a:r>
              <a:rPr lang="fi-FI" sz="2400" dirty="0" err="1"/>
              <a:t>Corporate</a:t>
            </a:r>
            <a:r>
              <a:rPr lang="fi-FI" sz="2400" dirty="0"/>
              <a:t> </a:t>
            </a:r>
            <a:r>
              <a:rPr lang="fi-FI" sz="2400" dirty="0" err="1"/>
              <a:t>structure</a:t>
            </a:r>
            <a:r>
              <a:rPr lang="fi-FI" sz="2400" dirty="0"/>
              <a:t> and </a:t>
            </a:r>
            <a:r>
              <a:rPr lang="fi-FI" sz="2400" dirty="0" err="1"/>
              <a:t>routines</a:t>
            </a:r>
            <a:endParaRPr lang="fi-FI" sz="2400" dirty="0"/>
          </a:p>
          <a:p>
            <a:pPr lvl="1" eaLnBrk="1" hangingPunct="1"/>
            <a:r>
              <a:rPr lang="fi-FI" sz="2400" dirty="0" err="1"/>
              <a:t>Ability</a:t>
            </a:r>
            <a:r>
              <a:rPr lang="fi-FI" sz="2400" dirty="0"/>
              <a:t> to </a:t>
            </a:r>
            <a:r>
              <a:rPr lang="fi-FI" sz="2400" dirty="0" err="1"/>
              <a:t>renew</a:t>
            </a:r>
            <a:r>
              <a:rPr lang="fi-FI" sz="2400" dirty="0"/>
              <a:t> </a:t>
            </a:r>
            <a:r>
              <a:rPr lang="fi-FI" sz="2400" dirty="0" err="1"/>
              <a:t>itself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time</a:t>
            </a:r>
            <a:r>
              <a:rPr lang="fi-FI" sz="2400" dirty="0"/>
              <a:t> to </a:t>
            </a:r>
            <a:r>
              <a:rPr lang="fi-FI" sz="2400" dirty="0" err="1"/>
              <a:t>time</a:t>
            </a:r>
            <a:r>
              <a:rPr lang="fi-FI" sz="2400" dirty="0"/>
              <a:t> (cf. IBM, </a:t>
            </a:r>
            <a:r>
              <a:rPr lang="fi-FI" sz="2400" dirty="0" err="1"/>
              <a:t>also</a:t>
            </a:r>
            <a:r>
              <a:rPr lang="fi-FI" sz="2400" dirty="0"/>
              <a:t> Nokia)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8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0184-DC39-4E40-BFC2-021DB9230864}" type="slidenum">
              <a:rPr lang="en-US"/>
              <a:pPr/>
              <a:t>16</a:t>
            </a:fld>
            <a:endParaRPr lang="en-US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1007641"/>
          </a:xfrm>
        </p:spPr>
        <p:txBody>
          <a:bodyPr/>
          <a:lstStyle/>
          <a:p>
            <a:r>
              <a:rPr lang="fi-FI" sz="4000" dirty="0" err="1"/>
              <a:t>Core</a:t>
            </a:r>
            <a:r>
              <a:rPr lang="fi-FI" sz="4000" dirty="0"/>
              <a:t> </a:t>
            </a:r>
            <a:r>
              <a:rPr lang="fi-FI" sz="4000" dirty="0" err="1"/>
              <a:t>Competence</a:t>
            </a:r>
            <a:endParaRPr lang="en-US" sz="400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349227"/>
            <a:ext cx="8064500" cy="3384029"/>
          </a:xfrm>
        </p:spPr>
        <p:txBody>
          <a:bodyPr/>
          <a:lstStyle/>
          <a:p>
            <a:r>
              <a:rPr lang="fi-FI" sz="2400" dirty="0" err="1"/>
              <a:t>Provides</a:t>
            </a:r>
            <a:r>
              <a:rPr lang="fi-FI" sz="2400" dirty="0"/>
              <a:t> </a:t>
            </a:r>
            <a:r>
              <a:rPr lang="fi-FI" sz="2400" dirty="0" err="1"/>
              <a:t>potential</a:t>
            </a:r>
            <a:r>
              <a:rPr lang="fi-FI" sz="2400" dirty="0"/>
              <a:t> </a:t>
            </a:r>
            <a:r>
              <a:rPr lang="fi-FI" sz="2400" dirty="0" err="1"/>
              <a:t>access</a:t>
            </a:r>
            <a:r>
              <a:rPr lang="fi-FI" sz="2400" dirty="0"/>
              <a:t> to a </a:t>
            </a:r>
            <a:r>
              <a:rPr lang="fi-FI" sz="2400" dirty="0" err="1"/>
              <a:t>wide</a:t>
            </a:r>
            <a:r>
              <a:rPr lang="fi-FI" sz="2400" dirty="0"/>
              <a:t> </a:t>
            </a:r>
            <a:r>
              <a:rPr lang="fi-FI" sz="2400" dirty="0" err="1"/>
              <a:t>variety</a:t>
            </a:r>
            <a:r>
              <a:rPr lang="fi-FI" sz="2400" dirty="0"/>
              <a:t> of </a:t>
            </a:r>
            <a:r>
              <a:rPr lang="fi-FI" sz="2400" dirty="0" err="1"/>
              <a:t>markets</a:t>
            </a:r>
            <a:r>
              <a:rPr lang="fi-FI" sz="2400" dirty="0"/>
              <a:t>,</a:t>
            </a:r>
          </a:p>
          <a:p>
            <a:r>
              <a:rPr lang="fi-FI" sz="2400" dirty="0" err="1"/>
              <a:t>Makes</a:t>
            </a:r>
            <a:r>
              <a:rPr lang="fi-FI" sz="2400" dirty="0"/>
              <a:t> a </a:t>
            </a:r>
            <a:r>
              <a:rPr lang="fi-FI" sz="2400" dirty="0" err="1"/>
              <a:t>significant</a:t>
            </a:r>
            <a:r>
              <a:rPr lang="fi-FI" sz="2400" dirty="0"/>
              <a:t> </a:t>
            </a:r>
            <a:r>
              <a:rPr lang="fi-FI" sz="2400" dirty="0" err="1"/>
              <a:t>contribution</a:t>
            </a:r>
            <a:r>
              <a:rPr lang="fi-FI" sz="2400" dirty="0"/>
              <a:t> to the </a:t>
            </a:r>
            <a:r>
              <a:rPr lang="fi-FI" sz="2400" dirty="0" err="1"/>
              <a:t>perceived</a:t>
            </a:r>
            <a:r>
              <a:rPr lang="fi-FI" sz="2400" dirty="0"/>
              <a:t> </a:t>
            </a:r>
            <a:r>
              <a:rPr lang="fi-FI" sz="2400" dirty="0" err="1"/>
              <a:t>customer</a:t>
            </a:r>
            <a:r>
              <a:rPr lang="fi-FI" sz="2400" dirty="0"/>
              <a:t> </a:t>
            </a:r>
            <a:r>
              <a:rPr lang="fi-FI" sz="2400" dirty="0" err="1"/>
              <a:t>benefits</a:t>
            </a:r>
            <a:r>
              <a:rPr lang="fi-FI" sz="2400" dirty="0"/>
              <a:t>,</a:t>
            </a:r>
          </a:p>
          <a:p>
            <a:r>
              <a:rPr lang="fi-FI" sz="2400" dirty="0"/>
              <a:t>”</a:t>
            </a:r>
            <a:r>
              <a:rPr lang="fi-FI" sz="2400" dirty="0" err="1"/>
              <a:t>Core</a:t>
            </a:r>
            <a:r>
              <a:rPr lang="fi-FI" sz="2400" dirty="0"/>
              <a:t> </a:t>
            </a:r>
            <a:r>
              <a:rPr lang="fi-FI" sz="2400" dirty="0" err="1"/>
              <a:t>competencies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the </a:t>
            </a:r>
            <a:r>
              <a:rPr lang="fi-FI" sz="2400" dirty="0" err="1"/>
              <a:t>collective</a:t>
            </a:r>
            <a:r>
              <a:rPr lang="fi-FI" sz="2400" dirty="0"/>
              <a:t> </a:t>
            </a:r>
            <a:r>
              <a:rPr lang="fi-FI" sz="2400" dirty="0" err="1"/>
              <a:t>learning</a:t>
            </a:r>
            <a:r>
              <a:rPr lang="fi-FI" sz="2400" dirty="0"/>
              <a:t> in the </a:t>
            </a:r>
            <a:r>
              <a:rPr lang="fi-FI" sz="2400" dirty="0" err="1"/>
              <a:t>organization</a:t>
            </a:r>
            <a:r>
              <a:rPr lang="fi-FI" sz="2400" dirty="0"/>
              <a:t>, </a:t>
            </a:r>
            <a:r>
              <a:rPr lang="fi-FI" sz="2400" dirty="0" err="1"/>
              <a:t>especially</a:t>
            </a:r>
            <a:r>
              <a:rPr lang="fi-FI" sz="2400" dirty="0"/>
              <a:t> </a:t>
            </a:r>
            <a:r>
              <a:rPr lang="fi-FI" sz="2400" dirty="0" err="1"/>
              <a:t>how</a:t>
            </a:r>
            <a:r>
              <a:rPr lang="fi-FI" sz="2400" dirty="0"/>
              <a:t> to </a:t>
            </a:r>
            <a:r>
              <a:rPr lang="fi-FI" sz="2400" dirty="0" err="1"/>
              <a:t>coordinate</a:t>
            </a:r>
            <a:r>
              <a:rPr lang="fi-FI" sz="2400" dirty="0"/>
              <a:t> </a:t>
            </a:r>
            <a:r>
              <a:rPr lang="fi-FI" sz="2400" dirty="0" err="1"/>
              <a:t>diverse</a:t>
            </a:r>
            <a:r>
              <a:rPr lang="fi-FI" sz="2400" dirty="0"/>
              <a:t> </a:t>
            </a:r>
            <a:r>
              <a:rPr lang="fi-FI" sz="2400" dirty="0" err="1"/>
              <a:t>production</a:t>
            </a:r>
            <a:r>
              <a:rPr lang="fi-FI" sz="2400" dirty="0"/>
              <a:t> </a:t>
            </a:r>
            <a:r>
              <a:rPr lang="fi-FI" sz="2400" dirty="0" err="1"/>
              <a:t>skills</a:t>
            </a:r>
            <a:r>
              <a:rPr lang="fi-FI" sz="2400" dirty="0"/>
              <a:t> and </a:t>
            </a:r>
            <a:r>
              <a:rPr lang="fi-FI" sz="2400" dirty="0" err="1"/>
              <a:t>integrate</a:t>
            </a:r>
            <a:r>
              <a:rPr lang="fi-FI" sz="2400" dirty="0"/>
              <a:t> </a:t>
            </a:r>
            <a:r>
              <a:rPr lang="fi-FI" sz="2400" dirty="0" err="1"/>
              <a:t>multiple</a:t>
            </a:r>
            <a:r>
              <a:rPr lang="fi-FI" sz="2400" dirty="0"/>
              <a:t> </a:t>
            </a:r>
            <a:r>
              <a:rPr lang="fi-FI" sz="2400" dirty="0" err="1"/>
              <a:t>streams</a:t>
            </a:r>
            <a:r>
              <a:rPr lang="fi-FI" sz="2400" dirty="0"/>
              <a:t> of </a:t>
            </a:r>
            <a:r>
              <a:rPr lang="fi-FI" sz="2400" dirty="0" err="1"/>
              <a:t>technologies</a:t>
            </a:r>
            <a:r>
              <a:rPr lang="fi-FI" sz="2400" dirty="0"/>
              <a:t>.” (</a:t>
            </a:r>
            <a:r>
              <a:rPr lang="fi-FI" sz="2400" dirty="0" err="1"/>
              <a:t>Prahalad</a:t>
            </a:r>
            <a:r>
              <a:rPr lang="fi-FI" sz="2400" dirty="0"/>
              <a:t> &amp; </a:t>
            </a:r>
            <a:r>
              <a:rPr lang="fi-FI" sz="2400" dirty="0" err="1"/>
              <a:t>Hamel</a:t>
            </a:r>
            <a:r>
              <a:rPr lang="fi-FI" sz="2400" dirty="0"/>
              <a:t>, 1990)</a:t>
            </a:r>
          </a:p>
        </p:txBody>
      </p:sp>
    </p:spTree>
    <p:extLst>
      <p:ext uri="{BB962C8B-B14F-4D97-AF65-F5344CB8AC3E}">
        <p14:creationId xmlns:p14="http://schemas.microsoft.com/office/powerpoint/2010/main" val="22683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252520" cy="1151836"/>
          </a:xfrm>
        </p:spPr>
        <p:txBody>
          <a:bodyPr/>
          <a:lstStyle/>
          <a:p>
            <a:pPr eaLnBrk="1" hangingPunct="1"/>
            <a:r>
              <a:rPr lang="fi-FI" sz="3600" dirty="0" err="1"/>
              <a:t>Competitive</a:t>
            </a:r>
            <a:r>
              <a:rPr lang="fi-FI" sz="3600" dirty="0"/>
              <a:t> Dynamics </a:t>
            </a:r>
            <a:r>
              <a:rPr lang="fi-FI" sz="3600" dirty="0" err="1"/>
              <a:t>Research</a:t>
            </a:r>
            <a:r>
              <a:rPr lang="fi-FI" sz="3600" dirty="0"/>
              <a:t> (</a:t>
            </a:r>
            <a:r>
              <a:rPr lang="fi-FI" sz="3600" dirty="0" err="1"/>
              <a:t>e.g</a:t>
            </a:r>
            <a:r>
              <a:rPr lang="fi-FI" sz="3600" dirty="0"/>
              <a:t>. Miller &amp; Chen, 1994; </a:t>
            </a:r>
            <a:r>
              <a:rPr lang="fi-FI" sz="3600" dirty="0" err="1"/>
              <a:t>Ferrier</a:t>
            </a:r>
            <a:r>
              <a:rPr lang="fi-FI" sz="3600" dirty="0"/>
              <a:t>, 2001)</a:t>
            </a:r>
            <a:endParaRPr lang="en-US" sz="36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048" y="2243489"/>
            <a:ext cx="7900400" cy="2903359"/>
          </a:xfrm>
        </p:spPr>
        <p:txBody>
          <a:bodyPr/>
          <a:lstStyle/>
          <a:p>
            <a:pPr eaLnBrk="1" hangingPunct="1"/>
            <a:r>
              <a:rPr lang="fi-FI" sz="2400" dirty="0" err="1"/>
              <a:t>Competitive</a:t>
            </a:r>
            <a:r>
              <a:rPr lang="fi-FI" sz="2400" dirty="0"/>
              <a:t> </a:t>
            </a:r>
            <a:r>
              <a:rPr lang="fi-FI" sz="2400" dirty="0" err="1"/>
              <a:t>advantage</a:t>
            </a:r>
            <a:r>
              <a:rPr lang="fi-FI" sz="2400" dirty="0"/>
              <a:t> is </a:t>
            </a:r>
            <a:r>
              <a:rPr lang="fi-FI" sz="2400" dirty="0" err="1"/>
              <a:t>centrally</a:t>
            </a:r>
            <a:r>
              <a:rPr lang="fi-FI" sz="2400" dirty="0"/>
              <a:t> </a:t>
            </a:r>
            <a:r>
              <a:rPr lang="fi-FI" sz="2400" dirty="0" err="1"/>
              <a:t>explained</a:t>
            </a:r>
            <a:r>
              <a:rPr lang="fi-FI" sz="2400" dirty="0"/>
              <a:t> </a:t>
            </a:r>
            <a:r>
              <a:rPr lang="fi-FI" sz="2400" dirty="0" err="1"/>
              <a:t>by</a:t>
            </a:r>
            <a:r>
              <a:rPr lang="fi-FI" sz="2400" dirty="0"/>
              <a:t> </a:t>
            </a:r>
            <a:r>
              <a:rPr lang="fi-FI" sz="2400" dirty="0" err="1"/>
              <a:t>competitive</a:t>
            </a:r>
            <a:r>
              <a:rPr lang="fi-FI" sz="2400" dirty="0"/>
              <a:t> </a:t>
            </a:r>
            <a:r>
              <a:rPr lang="fi-FI" sz="2400" dirty="0" err="1"/>
              <a:t>actions</a:t>
            </a:r>
            <a:r>
              <a:rPr lang="fi-FI" sz="2400" dirty="0"/>
              <a:t> (</a:t>
            </a:r>
            <a:r>
              <a:rPr lang="fi-FI" sz="2400" dirty="0" err="1"/>
              <a:t>marketing</a:t>
            </a:r>
            <a:r>
              <a:rPr lang="fi-FI" sz="2400" dirty="0"/>
              <a:t>, </a:t>
            </a:r>
            <a:r>
              <a:rPr lang="fi-FI" sz="2400" dirty="0" err="1"/>
              <a:t>sales</a:t>
            </a:r>
            <a:r>
              <a:rPr lang="fi-FI" sz="2400" dirty="0"/>
              <a:t>, </a:t>
            </a:r>
            <a:r>
              <a:rPr lang="fi-FI" sz="2400" dirty="0" err="1"/>
              <a:t>supply</a:t>
            </a:r>
            <a:r>
              <a:rPr lang="fi-FI" sz="2400" dirty="0"/>
              <a:t>, </a:t>
            </a:r>
            <a:r>
              <a:rPr lang="fi-FI" sz="2400" dirty="0" err="1"/>
              <a:t>investments</a:t>
            </a:r>
            <a:r>
              <a:rPr lang="fi-FI" sz="2400" dirty="0"/>
              <a:t>, M&amp;A… i.e. How the business </a:t>
            </a:r>
            <a:r>
              <a:rPr lang="fi-FI" sz="2400" dirty="0" err="1"/>
              <a:t>model</a:t>
            </a:r>
            <a:r>
              <a:rPr lang="fi-FI" sz="2400" dirty="0"/>
              <a:t> is)</a:t>
            </a:r>
          </a:p>
          <a:p>
            <a:pPr lvl="1" eaLnBrk="1" hangingPunct="1"/>
            <a:r>
              <a:rPr lang="fi-FI" sz="2000" dirty="0" err="1"/>
              <a:t>Speed</a:t>
            </a:r>
            <a:r>
              <a:rPr lang="fi-FI" sz="2000" dirty="0"/>
              <a:t> of </a:t>
            </a:r>
            <a:r>
              <a:rPr lang="fi-FI" sz="2000" dirty="0" err="1"/>
              <a:t>actions/reactions</a:t>
            </a:r>
            <a:r>
              <a:rPr lang="fi-FI" sz="2000" dirty="0"/>
              <a:t> (</a:t>
            </a:r>
            <a:r>
              <a:rPr lang="fi-FI" sz="2000" dirty="0" err="1"/>
              <a:t>e.g</a:t>
            </a:r>
            <a:r>
              <a:rPr lang="fi-FI" sz="2000" dirty="0"/>
              <a:t>. </a:t>
            </a:r>
            <a:r>
              <a:rPr lang="fi-FI" sz="2000" dirty="0" err="1"/>
              <a:t>Price</a:t>
            </a:r>
            <a:r>
              <a:rPr lang="fi-FI" sz="2000" dirty="0"/>
              <a:t> </a:t>
            </a:r>
            <a:r>
              <a:rPr lang="fi-FI" sz="2000" dirty="0" err="1"/>
              <a:t>wars</a:t>
            </a:r>
            <a:r>
              <a:rPr lang="fi-FI" sz="2000" dirty="0"/>
              <a:t>)</a:t>
            </a:r>
          </a:p>
          <a:p>
            <a:pPr lvl="1" eaLnBrk="1" hangingPunct="1"/>
            <a:r>
              <a:rPr lang="fi-FI" sz="2000" dirty="0" err="1"/>
              <a:t>Aggressiveness</a:t>
            </a:r>
            <a:endParaRPr lang="fi-FI" sz="2000" dirty="0"/>
          </a:p>
          <a:p>
            <a:pPr lvl="1" eaLnBrk="1" hangingPunct="1"/>
            <a:r>
              <a:rPr lang="fi-FI" sz="2000" dirty="0" err="1"/>
              <a:t>Uniqueness</a:t>
            </a:r>
            <a:endParaRPr lang="fi-FI" sz="2000" dirty="0"/>
          </a:p>
          <a:p>
            <a:pPr lvl="1" eaLnBrk="1" hangingPunct="1"/>
            <a:r>
              <a:rPr lang="fi-FI" sz="2000" dirty="0" err="1"/>
              <a:t>Levels</a:t>
            </a:r>
            <a:r>
              <a:rPr lang="fi-FI" sz="2000" dirty="0"/>
              <a:t> of action (i.e. How </a:t>
            </a:r>
            <a:r>
              <a:rPr lang="fi-FI" sz="2000" dirty="0" err="1"/>
              <a:t>many</a:t>
            </a:r>
            <a:r>
              <a:rPr lang="fi-FI" sz="2000" dirty="0"/>
              <a:t> </a:t>
            </a:r>
            <a:r>
              <a:rPr lang="fi-FI" sz="2000" dirty="0" err="1"/>
              <a:t>actions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conducted</a:t>
            </a:r>
            <a:r>
              <a:rPr lang="fi-FI" sz="2000" dirty="0"/>
              <a:t>)</a:t>
            </a:r>
          </a:p>
          <a:p>
            <a:pPr lvl="1" eaLnBrk="1" hangingPunct="1"/>
            <a:r>
              <a:rPr lang="fi-FI" sz="2000" dirty="0"/>
              <a:t>Action </a:t>
            </a:r>
            <a:r>
              <a:rPr lang="fi-FI" sz="2000" dirty="0" err="1"/>
              <a:t>repertoires</a:t>
            </a:r>
            <a:r>
              <a:rPr lang="fi-FI" sz="2000" dirty="0"/>
              <a:t> (and </a:t>
            </a:r>
            <a:r>
              <a:rPr lang="fi-FI" sz="2000" dirty="0" err="1"/>
              <a:t>their</a:t>
            </a:r>
            <a:r>
              <a:rPr lang="fi-FI" sz="2000" dirty="0"/>
              <a:t> </a:t>
            </a:r>
            <a:r>
              <a:rPr lang="fi-FI" sz="2000" dirty="0" err="1"/>
              <a:t>renewal</a:t>
            </a:r>
            <a:r>
              <a:rPr lang="fi-FI" sz="2000" dirty="0"/>
              <a:t>, i.e. SOME </a:t>
            </a:r>
            <a:r>
              <a:rPr lang="fi-FI" sz="2000" dirty="0" err="1"/>
              <a:t>marketing</a:t>
            </a:r>
            <a:r>
              <a:rPr lang="fi-FI" sz="2000" dirty="0"/>
              <a:t>)</a:t>
            </a:r>
          </a:p>
          <a:p>
            <a:pPr lvl="1" eaLnBrk="1" hangingPunct="1"/>
            <a:r>
              <a:rPr lang="fi-FI" sz="2000" dirty="0" err="1"/>
              <a:t>Rhythm</a:t>
            </a:r>
            <a:r>
              <a:rPr lang="fi-FI" sz="2000" dirty="0"/>
              <a:t> of </a:t>
            </a:r>
            <a:r>
              <a:rPr lang="fi-FI" sz="2000" dirty="0" err="1"/>
              <a:t>actions</a:t>
            </a:r>
            <a:r>
              <a:rPr lang="fi-FI" sz="2000" dirty="0"/>
              <a:t> (cf. KONE </a:t>
            </a:r>
            <a:r>
              <a:rPr lang="fi-FI" sz="2000" dirty="0" err="1"/>
              <a:t>corporation</a:t>
            </a:r>
            <a:r>
              <a:rPr lang="fi-FI" sz="2000" dirty="0"/>
              <a:t> as a ’</a:t>
            </a:r>
            <a:r>
              <a:rPr lang="fi-FI" sz="2000" dirty="0" err="1"/>
              <a:t>serial</a:t>
            </a:r>
            <a:r>
              <a:rPr lang="fi-FI" sz="2000" dirty="0"/>
              <a:t> </a:t>
            </a:r>
            <a:r>
              <a:rPr lang="fi-FI" sz="2000" dirty="0" err="1"/>
              <a:t>acquisitor</a:t>
            </a:r>
            <a:r>
              <a:rPr lang="fi-FI" sz="2000" dirty="0"/>
              <a:t>’ of </a:t>
            </a:r>
            <a:r>
              <a:rPr lang="fi-FI" sz="2000" dirty="0" err="1"/>
              <a:t>small</a:t>
            </a:r>
            <a:r>
              <a:rPr lang="fi-FI" sz="2000" dirty="0"/>
              <a:t> </a:t>
            </a:r>
            <a:r>
              <a:rPr lang="fi-FI" sz="2000" dirty="0" err="1"/>
              <a:t>local</a:t>
            </a:r>
            <a:r>
              <a:rPr lang="fi-FI" sz="2000" dirty="0"/>
              <a:t> </a:t>
            </a:r>
            <a:r>
              <a:rPr lang="fi-FI" sz="2000" dirty="0" err="1"/>
              <a:t>service</a:t>
            </a:r>
            <a:r>
              <a:rPr lang="fi-FI" sz="2000" dirty="0"/>
              <a:t> </a:t>
            </a:r>
            <a:r>
              <a:rPr lang="fi-FI" sz="2000" dirty="0" err="1"/>
              <a:t>firms</a:t>
            </a:r>
            <a:r>
              <a:rPr lang="fi-FI" sz="2000" dirty="0"/>
              <a:t> </a:t>
            </a:r>
            <a:r>
              <a:rPr lang="fi-FI" sz="2000" dirty="0" err="1"/>
              <a:t>all</a:t>
            </a:r>
            <a:r>
              <a:rPr lang="fi-FI" sz="2000" dirty="0"/>
              <a:t> </a:t>
            </a:r>
            <a:r>
              <a:rPr lang="fi-FI" sz="2000" dirty="0" err="1"/>
              <a:t>around</a:t>
            </a:r>
            <a:r>
              <a:rPr lang="fi-FI" sz="2000" dirty="0"/>
              <a:t> the </a:t>
            </a:r>
            <a:r>
              <a:rPr lang="fi-FI" sz="2000" dirty="0" err="1"/>
              <a:t>Globe</a:t>
            </a:r>
            <a:r>
              <a:rPr lang="fi-FI" sz="2000" dirty="0"/>
              <a:t>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58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2060848"/>
            <a:ext cx="9144000" cy="2812803"/>
          </a:xfrm>
        </p:spPr>
        <p:txBody>
          <a:bodyPr/>
          <a:lstStyle/>
          <a:p>
            <a:r>
              <a:rPr lang="en-US" sz="3200" dirty="0"/>
              <a:t>The </a:t>
            </a:r>
            <a:r>
              <a:rPr lang="en-US" sz="3200" dirty="0" err="1"/>
              <a:t>Hoskisson</a:t>
            </a:r>
            <a:r>
              <a:rPr lang="en-US" sz="3200" dirty="0"/>
              <a:t> et al. (1999) classical state-of-the art article</a:t>
            </a:r>
            <a:br>
              <a:rPr lang="en-US" sz="3200" dirty="0"/>
            </a:br>
            <a:r>
              <a:rPr lang="en-US" sz="3200" dirty="0"/>
              <a:t>“</a:t>
            </a:r>
            <a:r>
              <a:rPr lang="en-GB" sz="3200" dirty="0"/>
              <a:t>Theory and Research in Strategic Management: Swings of a Pendulum.” </a:t>
            </a:r>
            <a:r>
              <a:rPr lang="en-GB" sz="3200" i="1" dirty="0"/>
              <a:t>Journal of Management</a:t>
            </a:r>
            <a:r>
              <a:rPr lang="en-GB" sz="3200" dirty="0"/>
              <a:t>, 25(3), 417-456.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653238"/>
          </a:xfrm>
        </p:spPr>
        <p:txBody>
          <a:bodyPr/>
          <a:lstStyle/>
          <a:p>
            <a:r>
              <a:rPr lang="en-US" sz="3600" dirty="0"/>
              <a:t>Strategy Schools of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064500" cy="3384029"/>
          </a:xfrm>
        </p:spPr>
        <p:txBody>
          <a:bodyPr/>
          <a:lstStyle/>
          <a:p>
            <a:r>
              <a:rPr lang="en-US" dirty="0" err="1"/>
              <a:t>Hoskisson</a:t>
            </a:r>
            <a:r>
              <a:rPr lang="en-US" dirty="0"/>
              <a:t> et al. (1999) ‘Swings of a Pendulum’ =&gt; Inside vs. Outside view to the organization</a:t>
            </a:r>
          </a:p>
          <a:p>
            <a:r>
              <a:rPr lang="en-US" dirty="0"/>
              <a:t>Original </a:t>
            </a:r>
            <a:r>
              <a:rPr lang="en-US" b="1" dirty="0"/>
              <a:t>Business Policy </a:t>
            </a:r>
            <a:r>
              <a:rPr lang="en-US" dirty="0"/>
              <a:t>of the 1950s &amp;1960s: Inside</a:t>
            </a:r>
          </a:p>
          <a:p>
            <a:pPr lvl="1"/>
            <a:r>
              <a:rPr lang="en-US" dirty="0"/>
              <a:t>Managerial capabilities, corporate procedures, administrative systems…</a:t>
            </a:r>
          </a:p>
          <a:p>
            <a:pPr lvl="1"/>
            <a:r>
              <a:rPr lang="en-US" dirty="0"/>
              <a:t>E.g. the </a:t>
            </a:r>
            <a:r>
              <a:rPr lang="en-US" dirty="0" err="1"/>
              <a:t>Cyert</a:t>
            </a:r>
            <a:r>
              <a:rPr lang="en-US" dirty="0"/>
              <a:t> and March (1963) Behavioral Theory of the Firm</a:t>
            </a:r>
          </a:p>
          <a:p>
            <a:r>
              <a:rPr lang="en-US" dirty="0"/>
              <a:t>Industrial Organization Economics 1970s &amp; 1980s: Outside </a:t>
            </a:r>
          </a:p>
          <a:p>
            <a:pPr lvl="1"/>
            <a:r>
              <a:rPr lang="en-US" dirty="0"/>
              <a:t>Industry Structures Determine Firm Behavior, Strategic Groups, the SCP framework</a:t>
            </a:r>
          </a:p>
          <a:p>
            <a:pPr lvl="1"/>
            <a:r>
              <a:rPr lang="en-US" dirty="0"/>
              <a:t>Most prominently the ‘Prince of Strategy’ Michael E. Porter</a:t>
            </a:r>
          </a:p>
          <a:p>
            <a:pPr lvl="1"/>
            <a:r>
              <a:rPr lang="en-US" dirty="0"/>
              <a:t>Porter’s Value Chain Analysis, Generic Strategies, 5 Forces Framework, Competitive Advantage of Nations</a:t>
            </a:r>
          </a:p>
          <a:p>
            <a:r>
              <a:rPr lang="en-US" dirty="0"/>
              <a:t>The Resource-Based View (RBV) from the 1980s: Inside</a:t>
            </a:r>
          </a:p>
          <a:p>
            <a:pPr lvl="1"/>
            <a:r>
              <a:rPr lang="en-US" dirty="0"/>
              <a:t>The Dynamic Capabilities, Core Competencies Approaches</a:t>
            </a:r>
          </a:p>
          <a:p>
            <a:pPr lvl="1"/>
            <a:r>
              <a:rPr lang="en-US" dirty="0"/>
              <a:t>The Knowledge-Based View of the Firm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noProof="0" smtClean="0"/>
              <a:pPr/>
              <a:t>19</a:t>
            </a:fld>
            <a:endParaRPr lang="fi-FI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9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D8B4E-2087-334F-B9D2-400A16258A71}" type="slidenum">
              <a:rPr lang="en-US"/>
              <a:pPr/>
              <a:t>2</a:t>
            </a:fld>
            <a:endParaRPr lang="en-US"/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87624" y="26064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dirty="0" err="1">
                <a:latin typeface="+mj-lt"/>
              </a:rPr>
              <a:t>Founding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Fathers</a:t>
            </a:r>
            <a:r>
              <a:rPr lang="fi-FI" dirty="0">
                <a:latin typeface="+mj-lt"/>
              </a:rPr>
              <a:t> &amp; Schools of </a:t>
            </a:r>
            <a:r>
              <a:rPr lang="fi-FI" dirty="0" err="1">
                <a:latin typeface="+mj-lt"/>
              </a:rPr>
              <a:t>Thought</a:t>
            </a:r>
            <a:endParaRPr lang="en-US" dirty="0">
              <a:latin typeface="+mj-lt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116388" y="5638800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Warfare</a:t>
            </a:r>
            <a:endParaRPr lang="en-US">
              <a:latin typeface="Times" charset="0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-36513" y="4419600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28600" y="5561013"/>
            <a:ext cx="11430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sz="1800" b="1">
                <a:solidFill>
                  <a:schemeClr val="accent1"/>
                </a:solidFill>
                <a:latin typeface="AvantGarde" charset="0"/>
              </a:rPr>
              <a:t>500 ekr</a:t>
            </a:r>
          </a:p>
          <a:p>
            <a:pPr eaLnBrk="0" hangingPunct="0"/>
            <a:endParaRPr lang="en-US" sz="1600" b="1">
              <a:latin typeface="AvantGarde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794000" y="4038600"/>
            <a:ext cx="132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Edith Penrose</a:t>
            </a:r>
            <a:endParaRPr lang="en-US">
              <a:latin typeface="Times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28600" y="3810000"/>
            <a:ext cx="11430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sz="1800" b="1">
                <a:solidFill>
                  <a:schemeClr val="accent1"/>
                </a:solidFill>
                <a:latin typeface="AvantGarde" charset="0"/>
              </a:rPr>
              <a:t>1960</a:t>
            </a:r>
          </a:p>
          <a:p>
            <a:pPr eaLnBrk="0" hangingPunct="0"/>
            <a:endParaRPr lang="en-US" sz="1600" b="1">
              <a:latin typeface="AvantGarde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28600" y="2362200"/>
            <a:ext cx="11430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sz="1800" b="1">
                <a:solidFill>
                  <a:schemeClr val="accent1"/>
                </a:solidFill>
                <a:latin typeface="AvantGarde" charset="0"/>
              </a:rPr>
              <a:t>1980</a:t>
            </a:r>
          </a:p>
          <a:p>
            <a:pPr eaLnBrk="0" hangingPunct="0"/>
            <a:endParaRPr lang="en-US" sz="1600" b="1">
              <a:latin typeface="AvantGarde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28600" y="1066800"/>
            <a:ext cx="11430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sz="1800" b="1">
                <a:solidFill>
                  <a:schemeClr val="accent1"/>
                </a:solidFill>
                <a:latin typeface="AvantGarde" charset="0"/>
              </a:rPr>
              <a:t>1990</a:t>
            </a:r>
          </a:p>
          <a:p>
            <a:pPr eaLnBrk="0" hangingPunct="0"/>
            <a:endParaRPr lang="en-US" sz="1600" b="1">
              <a:latin typeface="AvantGarde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28600" y="4419600"/>
            <a:ext cx="11430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eaLnBrk="0" hangingPunct="0"/>
            <a:r>
              <a:rPr lang="fi-FI" sz="1800" b="1">
                <a:solidFill>
                  <a:schemeClr val="accent1"/>
                </a:solidFill>
                <a:latin typeface="AvantGarde" charset="0"/>
              </a:rPr>
              <a:t>1900</a:t>
            </a:r>
          </a:p>
          <a:p>
            <a:pPr eaLnBrk="0" hangingPunct="0"/>
            <a:endParaRPr lang="en-US" sz="1600" b="1">
              <a:latin typeface="AvantGarde" charset="0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4925" y="480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3886200" y="990600"/>
            <a:ext cx="0" cy="487680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516313" y="3778250"/>
            <a:ext cx="1512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Alfred Chandler</a:t>
            </a:r>
            <a:endParaRPr lang="en-US">
              <a:latin typeface="Times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629400" y="4419600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Times" charset="0"/>
              </a:rPr>
              <a:t>Organization theory</a:t>
            </a:r>
            <a:endParaRPr lang="en-US" sz="2400">
              <a:latin typeface="Times" charset="0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219200" y="4419600"/>
            <a:ext cx="1196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Times" charset="0"/>
              </a:rPr>
              <a:t>Economics</a:t>
            </a:r>
            <a:endParaRPr lang="en-US" sz="2400">
              <a:latin typeface="Times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881883" y="4437112"/>
            <a:ext cx="1762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 dirty="0">
                <a:latin typeface="Times" charset="0"/>
              </a:rPr>
              <a:t>Joseph </a:t>
            </a:r>
            <a:r>
              <a:rPr lang="fi-FI" dirty="0" err="1">
                <a:latin typeface="Times" charset="0"/>
              </a:rPr>
              <a:t>Schumpeter</a:t>
            </a:r>
            <a:endParaRPr lang="en-US" dirty="0">
              <a:latin typeface="Times" charset="0"/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911129" y="4028554"/>
            <a:ext cx="1389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Herbert Simon</a:t>
            </a:r>
            <a:endParaRPr lang="en-US">
              <a:latin typeface="Times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322986" y="3501008"/>
            <a:ext cx="1265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 dirty="0">
                <a:latin typeface="Times" charset="0"/>
              </a:rPr>
              <a:t>James </a:t>
            </a:r>
            <a:r>
              <a:rPr lang="fi-FI" dirty="0" err="1">
                <a:latin typeface="Times" charset="0"/>
              </a:rPr>
              <a:t>March</a:t>
            </a:r>
            <a:endParaRPr lang="en-US" dirty="0">
              <a:latin typeface="Times" charset="0"/>
            </a:endParaRP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V="1">
            <a:off x="5257800" y="990600"/>
            <a:ext cx="0" cy="487680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4002088" y="3429000"/>
            <a:ext cx="113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Igor Ansoff</a:t>
            </a:r>
            <a:endParaRPr lang="en-US">
              <a:latin typeface="Times" charset="0"/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2743200" y="2667000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Michael Porter</a:t>
            </a:r>
            <a:endParaRPr lang="en-US">
              <a:latin typeface="Times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791200" y="2514600"/>
            <a:ext cx="1789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Hannan &amp; Freeman</a:t>
            </a:r>
            <a:endParaRPr lang="en-US">
              <a:latin typeface="Times" charset="0"/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5486400" y="2819400"/>
            <a:ext cx="3314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DiMaggio &amp; Powell &amp; Meyer &amp; Scott</a:t>
            </a:r>
            <a:endParaRPr lang="en-US">
              <a:latin typeface="Times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1981200" y="3092450"/>
            <a:ext cx="170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Oliver Williamson</a:t>
            </a:r>
            <a:endParaRPr lang="en-US">
              <a:latin typeface="Times" charset="0"/>
            </a:endParaRP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721100" y="1828800"/>
            <a:ext cx="1700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Hamel &amp; Prahalad</a:t>
            </a:r>
            <a:endParaRPr lang="en-US">
              <a:latin typeface="Times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4191000" y="2133600"/>
            <a:ext cx="1804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Mintzberg &amp; Miller</a:t>
            </a:r>
            <a:endParaRPr lang="en-US">
              <a:latin typeface="Times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4572000" y="1219200"/>
            <a:ext cx="1720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Lewin &amp; Volberda</a:t>
            </a:r>
            <a:endParaRPr lang="en-US">
              <a:latin typeface="Times" charset="0"/>
            </a:endParaRP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4876800" y="1524000"/>
            <a:ext cx="1690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i-FI">
                <a:latin typeface="Times" charset="0"/>
              </a:rPr>
              <a:t>Robert Burgelman</a:t>
            </a: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1546"/>
            <a:ext cx="9144000" cy="653238"/>
          </a:xfrm>
        </p:spPr>
        <p:txBody>
          <a:bodyPr/>
          <a:lstStyle/>
          <a:p>
            <a:r>
              <a:rPr lang="en-US" sz="3600" dirty="0"/>
              <a:t>Strategy Schools of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40" y="1629147"/>
            <a:ext cx="8064500" cy="3384029"/>
          </a:xfrm>
        </p:spPr>
        <p:txBody>
          <a:bodyPr/>
          <a:lstStyle/>
          <a:p>
            <a:r>
              <a:rPr lang="en-US" dirty="0"/>
              <a:t>The Competitive Dynamics and Strategic Leadership approaches of the 1990s and 2000s: both Inside and Outside</a:t>
            </a:r>
          </a:p>
          <a:p>
            <a:pPr lvl="1"/>
            <a:r>
              <a:rPr lang="en-US" dirty="0"/>
              <a:t>Competitive actions and responses on the market</a:t>
            </a:r>
          </a:p>
          <a:p>
            <a:pPr lvl="1"/>
            <a:r>
              <a:rPr lang="en-US" dirty="0"/>
              <a:t>The AMC (Awareness, Motivation, Interest) Framework</a:t>
            </a:r>
          </a:p>
          <a:p>
            <a:pPr lvl="1"/>
            <a:r>
              <a:rPr lang="en-US" dirty="0"/>
              <a:t>Upper Echelons approaches to strategic leadership</a:t>
            </a:r>
          </a:p>
          <a:p>
            <a:pPr lvl="1"/>
            <a:r>
              <a:rPr lang="en-US" dirty="0"/>
              <a:t>Corporate Governance in the era of corporate crises (Enron, </a:t>
            </a:r>
            <a:r>
              <a:rPr lang="en-US" dirty="0" err="1"/>
              <a:t>Parmalat</a:t>
            </a:r>
            <a:r>
              <a:rPr lang="en-US" dirty="0"/>
              <a:t> in Italy etc.)</a:t>
            </a:r>
          </a:p>
          <a:p>
            <a:r>
              <a:rPr lang="en-US" dirty="0"/>
              <a:t>Still: population ecology alive and kicking (i.e. Outside)</a:t>
            </a:r>
          </a:p>
          <a:p>
            <a:r>
              <a:rPr lang="en-US" dirty="0"/>
              <a:t>The economic </a:t>
            </a:r>
            <a:r>
              <a:rPr lang="en-US" dirty="0" err="1"/>
              <a:t>approches</a:t>
            </a:r>
            <a:r>
              <a:rPr lang="en-US" dirty="0"/>
              <a:t> to the theory of the firm (TCE, evolutionary economics, game theory, simulations etc.), both approaches </a:t>
            </a:r>
          </a:p>
          <a:p>
            <a:r>
              <a:rPr lang="en-US" dirty="0"/>
              <a:t>Missing: the Business Model viewpoint, emerging from the 2000s</a:t>
            </a:r>
          </a:p>
          <a:p>
            <a:pPr lvl="1"/>
            <a:r>
              <a:rPr lang="en-US" dirty="0" err="1"/>
              <a:t>Interlinkedness</a:t>
            </a:r>
            <a:r>
              <a:rPr lang="en-US" dirty="0"/>
              <a:t> of firm functions, earnings logic central </a:t>
            </a:r>
          </a:p>
          <a:p>
            <a:pPr lvl="1"/>
            <a:r>
              <a:rPr lang="en-US" dirty="0"/>
              <a:t>‘The Business Model Canvas’ by Dr. Alexander </a:t>
            </a:r>
            <a:r>
              <a:rPr lang="en-US" dirty="0" err="1"/>
              <a:t>Osterwalder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noProof="0" smtClean="0"/>
              <a:pPr/>
              <a:t>20</a:t>
            </a:fld>
            <a:endParaRPr lang="fi-FI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8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653238"/>
          </a:xfrm>
        </p:spPr>
        <p:txBody>
          <a:bodyPr/>
          <a:lstStyle/>
          <a:p>
            <a:r>
              <a:rPr lang="en-US" sz="3600" dirty="0"/>
              <a:t>Strategy Schools of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40" y="1628800"/>
            <a:ext cx="8064500" cy="3384029"/>
          </a:xfrm>
        </p:spPr>
        <p:txBody>
          <a:bodyPr/>
          <a:lstStyle/>
          <a:p>
            <a:r>
              <a:rPr lang="en-US" dirty="0"/>
              <a:t>In the economic approaches (often termed as the ‘theory of the firm’), the central questions concern:</a:t>
            </a:r>
          </a:p>
          <a:p>
            <a:pPr lvl="1"/>
            <a:r>
              <a:rPr lang="en-US" dirty="0"/>
              <a:t>Why are firms more efficient than markets in taking care of many transactions? (i.e. why do firms exist and what are their functions?)</a:t>
            </a:r>
          </a:p>
          <a:p>
            <a:pPr lvl="1"/>
            <a:r>
              <a:rPr lang="en-US" dirty="0"/>
              <a:t>Where are the boundaries of the firm in different economic systems? (Firm vs. hybrids/networks/ vs. hierarchies)</a:t>
            </a:r>
          </a:p>
          <a:p>
            <a:pPr lvl="1"/>
            <a:r>
              <a:rPr lang="en-US" dirty="0"/>
              <a:t>What is the internal organization of the firm? Why are firms different even in the same industry, and why does it matter?</a:t>
            </a:r>
          </a:p>
          <a:p>
            <a:r>
              <a:rPr lang="en-US" dirty="0"/>
              <a:t>Differing answers, generally the governance (TCE, agency theory, contract theory etc.) vs. competence (knowledge-based theories) </a:t>
            </a:r>
            <a:r>
              <a:rPr lang="en-US" dirty="0" err="1"/>
              <a:t>appraches</a:t>
            </a:r>
            <a:r>
              <a:rPr lang="en-US" dirty="0"/>
              <a:t> (see Williamson, 1996).</a:t>
            </a:r>
          </a:p>
          <a:p>
            <a:r>
              <a:rPr lang="en-US" dirty="0"/>
              <a:t>Strategy schools of thought have centrally followed these economic approaches, but add recently more behavioral and cognitive perspectives (evolutionary psychology &amp; biology)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noProof="0" smtClean="0"/>
              <a:pPr/>
              <a:t>21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2763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6262" y="613019"/>
            <a:ext cx="1547466" cy="526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77850"/>
            <a:ext cx="7906652" cy="709663"/>
          </a:xfrm>
        </p:spPr>
        <p:txBody>
          <a:bodyPr/>
          <a:lstStyle/>
          <a:p>
            <a:r>
              <a:rPr lang="en-US" sz="4000" dirty="0"/>
              <a:t>Thank you!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Kuva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fi-FI" dirty="0">
                <a:solidFill>
                  <a:schemeClr val="bg1"/>
                </a:solidFill>
              </a:rPr>
              <a:t>Tuuli Sotamaa</a:t>
            </a:r>
          </a:p>
          <a:p>
            <a:r>
              <a:rPr lang="en-US" dirty="0">
                <a:solidFill>
                  <a:schemeClr val="bg1"/>
                </a:solidFill>
              </a:rPr>
              <a:t>Aalto-</a:t>
            </a:r>
            <a:r>
              <a:rPr lang="en-US" dirty="0" err="1">
                <a:solidFill>
                  <a:schemeClr val="bg1"/>
                </a:solidFill>
              </a:rPr>
              <a:t>yliopisto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8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183FD-E10D-DD48-95A9-5774F2D6BA13}" type="slidenum">
              <a:rPr lang="en-US"/>
              <a:pPr/>
              <a:t>3</a:t>
            </a:fld>
            <a:endParaRPr lang="en-US"/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96552" y="188640"/>
            <a:ext cx="754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r>
              <a:rPr lang="fi-FI" dirty="0" err="1">
                <a:latin typeface="+mj-lt"/>
              </a:rPr>
              <a:t>Warfare</a:t>
            </a:r>
            <a:r>
              <a:rPr lang="fi-FI" dirty="0">
                <a:latin typeface="+mj-lt"/>
              </a:rPr>
              <a:t>: </a:t>
            </a:r>
            <a:r>
              <a:rPr lang="fi-FI" dirty="0" err="1">
                <a:latin typeface="+mj-lt"/>
              </a:rPr>
              <a:t>from</a:t>
            </a:r>
            <a:r>
              <a:rPr lang="fi-FI" dirty="0">
                <a:latin typeface="+mj-lt"/>
              </a:rPr>
              <a:t> Sun </a:t>
            </a:r>
            <a:r>
              <a:rPr lang="fi-FI" dirty="0" err="1">
                <a:latin typeface="+mj-lt"/>
              </a:rPr>
              <a:t>Tzu</a:t>
            </a:r>
            <a:r>
              <a:rPr lang="fi-FI" dirty="0">
                <a:latin typeface="+mj-lt"/>
              </a:rPr>
              <a:t> to </a:t>
            </a:r>
            <a:r>
              <a:rPr lang="fi-FI" dirty="0" err="1">
                <a:latin typeface="+mj-lt"/>
              </a:rPr>
              <a:t>Jomini</a:t>
            </a:r>
            <a:r>
              <a:rPr lang="fi-FI" dirty="0">
                <a:latin typeface="+mj-lt"/>
              </a:rPr>
              <a:t> and the </a:t>
            </a:r>
            <a:r>
              <a:rPr lang="fi-FI" dirty="0" err="1">
                <a:latin typeface="+mj-lt"/>
              </a:rPr>
              <a:t>Prussian</a:t>
            </a:r>
            <a:r>
              <a:rPr lang="fi-FI" dirty="0">
                <a:latin typeface="+mj-lt"/>
              </a:rPr>
              <a:t> School (500 </a:t>
            </a:r>
            <a:r>
              <a:rPr lang="fi-FI" dirty="0" err="1">
                <a:latin typeface="+mj-lt"/>
              </a:rPr>
              <a:t>ekr</a:t>
            </a:r>
            <a:r>
              <a:rPr lang="fi-FI" dirty="0">
                <a:latin typeface="+mj-lt"/>
              </a:rPr>
              <a:t>—1820)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851025" y="5635625"/>
            <a:ext cx="120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Sun Tzu</a:t>
            </a:r>
            <a:endParaRPr lang="en-US" sz="2400">
              <a:latin typeface="Times New Roman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038600" y="5029200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Caesar</a:t>
            </a:r>
            <a:endParaRPr lang="en-US" sz="2400">
              <a:latin typeface="Times New Roman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76600" y="2819400"/>
            <a:ext cx="113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Vauban</a:t>
            </a:r>
            <a:endParaRPr lang="en-US" sz="2400">
              <a:latin typeface="Times New Roman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981200" y="3429000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Gustavus II Adolphus</a:t>
            </a:r>
            <a:endParaRPr lang="en-US" sz="2400">
              <a:latin typeface="Times New Roman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14600" y="4191000"/>
            <a:ext cx="163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Machiavelli</a:t>
            </a:r>
            <a:endParaRPr lang="en-US" sz="2400">
              <a:latin typeface="Times New Roman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286000" y="1905000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Jomini</a:t>
            </a:r>
            <a:endParaRPr lang="en-US" sz="2400">
              <a:latin typeface="Times New Roman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447800" y="14478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Clausewitz</a:t>
            </a:r>
            <a:endParaRPr lang="en-US" sz="2400">
              <a:latin typeface="Times New Roman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076575" y="1387475"/>
            <a:ext cx="106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Moltke</a:t>
            </a:r>
            <a:endParaRPr lang="en-US" sz="2400">
              <a:latin typeface="Times New Roman" charset="0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381000" y="952500"/>
            <a:ext cx="0" cy="518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57200" y="5486400"/>
            <a:ext cx="110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500 ekr</a:t>
            </a:r>
            <a:endParaRPr lang="en-US" sz="2400">
              <a:latin typeface="Times New Roman" charset="0"/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57200" y="495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0</a:t>
            </a:r>
            <a:endParaRPr lang="en-US" sz="2400">
              <a:latin typeface="Times New Roman" charset="0"/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57200" y="43434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1500</a:t>
            </a:r>
            <a:endParaRPr lang="en-US" sz="2400">
              <a:latin typeface="Times New Roman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457200" y="3429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1600</a:t>
            </a:r>
            <a:endParaRPr lang="en-US" sz="2400">
              <a:latin typeface="Times New Roman" charset="0"/>
            </a:endParaRP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457200" y="2286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1800</a:t>
            </a:r>
            <a:endParaRPr lang="en-US" sz="2400">
              <a:latin typeface="Times New Roman" charset="0"/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65150" y="101441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>
                <a:latin typeface="Times New Roman" charset="0"/>
              </a:rPr>
              <a:t>1900</a:t>
            </a:r>
            <a:endParaRPr 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F9C6E-14E9-9C49-A637-2FA659AA7BC8}" type="slidenum">
              <a:rPr lang="en-US"/>
              <a:pPr/>
              <a:t>4</a:t>
            </a:fld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60648" y="764704"/>
            <a:ext cx="7543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algn="ctr"/>
            <a:r>
              <a:rPr lang="fi-FI" sz="3200" dirty="0">
                <a:latin typeface="+mj-lt"/>
              </a:rPr>
              <a:t>Strategic Planning (the </a:t>
            </a:r>
            <a:r>
              <a:rPr lang="fi-FI" sz="3200" dirty="0" err="1">
                <a:latin typeface="+mj-lt"/>
              </a:rPr>
              <a:t>Prussians</a:t>
            </a:r>
            <a:r>
              <a:rPr lang="fi-FI" sz="3200" dirty="0">
                <a:latin typeface="+mj-lt"/>
              </a:rPr>
              <a:t>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820365" y="1772816"/>
            <a:ext cx="771207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tima" charset="0"/>
                <a:ea typeface="ＭＳ Ｐゴシック" charset="0"/>
              </a:defRPr>
            </a:lvl9pPr>
          </a:lstStyle>
          <a:p>
            <a:pPr algn="ctr"/>
            <a:r>
              <a:rPr lang="fi-FI" sz="2800" dirty="0">
                <a:latin typeface="Arial Unicode MS" charset="0"/>
              </a:rPr>
              <a:t>”In </a:t>
            </a:r>
            <a:r>
              <a:rPr lang="fi-FI" sz="2800" dirty="0" err="1">
                <a:latin typeface="Arial Unicode MS" charset="0"/>
              </a:rPr>
              <a:t>war</a:t>
            </a:r>
            <a:r>
              <a:rPr lang="fi-FI" sz="2800" dirty="0">
                <a:latin typeface="Arial Unicode MS" charset="0"/>
              </a:rPr>
              <a:t> as an </a:t>
            </a:r>
            <a:r>
              <a:rPr lang="fi-FI" sz="2800" dirty="0" err="1">
                <a:latin typeface="Arial Unicode MS" charset="0"/>
              </a:rPr>
              <a:t>art</a:t>
            </a:r>
            <a:r>
              <a:rPr lang="fi-FI" sz="2800" dirty="0">
                <a:latin typeface="Arial Unicode MS" charset="0"/>
              </a:rPr>
              <a:t>, no general </a:t>
            </a:r>
            <a:r>
              <a:rPr lang="fi-FI" sz="2800" dirty="0" err="1">
                <a:latin typeface="Arial Unicode MS" charset="0"/>
              </a:rPr>
              <a:t>rules</a:t>
            </a:r>
            <a:r>
              <a:rPr lang="fi-FI" sz="2800" dirty="0">
                <a:latin typeface="Arial Unicode MS" charset="0"/>
              </a:rPr>
              <a:t> </a:t>
            </a:r>
            <a:r>
              <a:rPr lang="fi-FI" sz="2800" dirty="0" err="1">
                <a:latin typeface="Arial Unicode MS" charset="0"/>
              </a:rPr>
              <a:t>exist</a:t>
            </a:r>
            <a:r>
              <a:rPr lang="fi-FI" sz="2800" dirty="0">
                <a:latin typeface="Arial Unicode MS" charset="0"/>
              </a:rPr>
              <a:t> ...no </a:t>
            </a:r>
            <a:r>
              <a:rPr lang="fi-FI" sz="2800" dirty="0" err="1">
                <a:latin typeface="Arial Unicode MS" charset="0"/>
              </a:rPr>
              <a:t>plan</a:t>
            </a:r>
            <a:r>
              <a:rPr lang="fi-FI" sz="2800" dirty="0">
                <a:latin typeface="Arial Unicode MS" charset="0"/>
              </a:rPr>
              <a:t> of </a:t>
            </a:r>
            <a:r>
              <a:rPr lang="fi-FI" sz="2800" dirty="0" err="1">
                <a:latin typeface="Arial Unicode MS" charset="0"/>
              </a:rPr>
              <a:t>operations</a:t>
            </a:r>
            <a:r>
              <a:rPr lang="fi-FI" sz="2800" dirty="0">
                <a:latin typeface="Arial Unicode MS" charset="0"/>
              </a:rPr>
              <a:t> </a:t>
            </a:r>
            <a:r>
              <a:rPr lang="fi-FI" sz="2800" dirty="0" err="1">
                <a:latin typeface="Arial Unicode MS" charset="0"/>
              </a:rPr>
              <a:t>survives</a:t>
            </a:r>
            <a:r>
              <a:rPr lang="fi-FI" sz="2800" dirty="0">
                <a:latin typeface="Arial Unicode MS" charset="0"/>
              </a:rPr>
              <a:t> the </a:t>
            </a:r>
            <a:r>
              <a:rPr lang="fi-FI" sz="2800" dirty="0" err="1">
                <a:latin typeface="Arial Unicode MS" charset="0"/>
              </a:rPr>
              <a:t>first</a:t>
            </a:r>
            <a:r>
              <a:rPr lang="fi-FI" sz="2800" dirty="0">
                <a:latin typeface="Arial Unicode MS" charset="0"/>
              </a:rPr>
              <a:t> </a:t>
            </a:r>
            <a:r>
              <a:rPr lang="fi-FI" sz="2800" dirty="0" err="1">
                <a:latin typeface="Arial Unicode MS" charset="0"/>
              </a:rPr>
              <a:t>collision</a:t>
            </a:r>
            <a:r>
              <a:rPr lang="fi-FI" sz="2800" dirty="0">
                <a:latin typeface="Arial Unicode MS" charset="0"/>
              </a:rPr>
              <a:t> with the main </a:t>
            </a:r>
            <a:r>
              <a:rPr lang="fi-FI" sz="2800" dirty="0" err="1">
                <a:latin typeface="Arial Unicode MS" charset="0"/>
              </a:rPr>
              <a:t>enemy</a:t>
            </a:r>
            <a:r>
              <a:rPr lang="fi-FI" sz="2800" dirty="0">
                <a:latin typeface="Arial Unicode MS" charset="0"/>
              </a:rPr>
              <a:t> </a:t>
            </a:r>
            <a:r>
              <a:rPr lang="fi-FI" sz="2800" dirty="0" err="1">
                <a:latin typeface="Arial Unicode MS" charset="0"/>
              </a:rPr>
              <a:t>body</a:t>
            </a:r>
            <a:r>
              <a:rPr lang="fi-FI" sz="2800" dirty="0">
                <a:latin typeface="Arial Unicode MS" charset="0"/>
              </a:rPr>
              <a:t>.”</a:t>
            </a:r>
          </a:p>
          <a:p>
            <a:pPr algn="ctr"/>
            <a:r>
              <a:rPr lang="fi-FI" sz="2800" dirty="0">
                <a:latin typeface="Arial Unicode MS" charset="0"/>
              </a:rPr>
              <a:t>von </a:t>
            </a:r>
            <a:r>
              <a:rPr lang="fi-FI" sz="2800" dirty="0" err="1">
                <a:latin typeface="Arial Unicode MS" charset="0"/>
              </a:rPr>
              <a:t>Clausewitz</a:t>
            </a:r>
            <a:endParaRPr lang="fi-FI" sz="2800" dirty="0">
              <a:latin typeface="Arial Unicode MS" charset="0"/>
            </a:endParaRPr>
          </a:p>
          <a:p>
            <a:pPr algn="ctr"/>
            <a:endParaRPr lang="fi-FI" sz="2000" dirty="0">
              <a:latin typeface="Arial Unicode MS" charset="0"/>
            </a:endParaRPr>
          </a:p>
          <a:p>
            <a:endParaRPr lang="en-US" dirty="0"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" y="3048000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363"/>
            <a:ext cx="9144000" cy="1263661"/>
          </a:xfrm>
        </p:spPr>
        <p:txBody>
          <a:bodyPr/>
          <a:lstStyle/>
          <a:p>
            <a:pPr algn="ctr"/>
            <a:r>
              <a:rPr lang="fi-FI" sz="4000" dirty="0" err="1"/>
              <a:t>Frameworks</a:t>
            </a:r>
            <a:r>
              <a:rPr lang="fi-FI" sz="4000" dirty="0"/>
              <a:t> for 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10618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3554"/>
            <a:ext cx="9180512" cy="797254"/>
          </a:xfrm>
        </p:spPr>
        <p:txBody>
          <a:bodyPr/>
          <a:lstStyle/>
          <a:p>
            <a:pPr eaLnBrk="1" hangingPunct="1"/>
            <a:r>
              <a:rPr lang="fi-FI" sz="3600" dirty="0"/>
              <a:t>Michael E. </a:t>
            </a:r>
            <a:r>
              <a:rPr lang="fi-FI" sz="3600" dirty="0" err="1"/>
              <a:t>Porter</a:t>
            </a:r>
            <a:r>
              <a:rPr lang="fi-FI" sz="3600" dirty="0"/>
              <a:t> (1977; 1980; 1985)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8840"/>
            <a:ext cx="8064500" cy="3384029"/>
          </a:xfrm>
        </p:spPr>
        <p:txBody>
          <a:bodyPr/>
          <a:lstStyle/>
          <a:p>
            <a:pPr eaLnBrk="1" hangingPunct="1"/>
            <a:r>
              <a:rPr lang="fi-FI" sz="2800" dirty="0" err="1"/>
              <a:t>Corporate</a:t>
            </a:r>
            <a:r>
              <a:rPr lang="fi-FI" sz="2800" dirty="0"/>
              <a:t> </a:t>
            </a:r>
            <a:r>
              <a:rPr lang="fi-FI" sz="2800" dirty="0" err="1"/>
              <a:t>survival</a:t>
            </a:r>
            <a:r>
              <a:rPr lang="fi-FI" sz="2800" dirty="0"/>
              <a:t> and </a:t>
            </a:r>
            <a:r>
              <a:rPr lang="fi-FI" sz="2800" dirty="0" err="1"/>
              <a:t>performance</a:t>
            </a:r>
            <a:r>
              <a:rPr lang="fi-FI" sz="2800" dirty="0"/>
              <a:t> </a:t>
            </a:r>
            <a:r>
              <a:rPr lang="fi-FI" sz="2800" dirty="0" err="1"/>
              <a:t>can</a:t>
            </a:r>
            <a:r>
              <a:rPr lang="fi-FI" sz="2800" dirty="0"/>
              <a:t> </a:t>
            </a:r>
            <a:r>
              <a:rPr lang="fi-FI" sz="2800" dirty="0" err="1"/>
              <a:t>be</a:t>
            </a:r>
            <a:r>
              <a:rPr lang="fi-FI" sz="2800" dirty="0"/>
              <a:t> </a:t>
            </a:r>
            <a:r>
              <a:rPr lang="fi-FI" sz="2800" dirty="0" err="1"/>
              <a:t>explained</a:t>
            </a:r>
            <a:r>
              <a:rPr lang="fi-FI" sz="2800" dirty="0"/>
              <a:t> </a:t>
            </a:r>
            <a:r>
              <a:rPr lang="fi-FI" sz="2800" dirty="0" err="1"/>
              <a:t>by</a:t>
            </a:r>
            <a:r>
              <a:rPr lang="fi-FI" sz="2800" dirty="0"/>
              <a:t>:</a:t>
            </a:r>
          </a:p>
          <a:p>
            <a:pPr lvl="1" eaLnBrk="1" hangingPunct="1"/>
            <a:r>
              <a:rPr lang="fi-FI" sz="2400" dirty="0"/>
              <a:t>The </a:t>
            </a:r>
            <a:r>
              <a:rPr lang="fi-FI" sz="2400" dirty="0" err="1"/>
              <a:t>extent</a:t>
            </a:r>
            <a:r>
              <a:rPr lang="fi-FI" sz="2400" dirty="0"/>
              <a:t> and </a:t>
            </a:r>
            <a:r>
              <a:rPr lang="fi-FI" sz="2400" dirty="0" err="1"/>
              <a:t>quality</a:t>
            </a:r>
            <a:r>
              <a:rPr lang="fi-FI" sz="2400" dirty="0"/>
              <a:t> of the </a:t>
            </a:r>
            <a:r>
              <a:rPr lang="fi-FI" sz="2400" dirty="0" err="1"/>
              <a:t>rivalry</a:t>
            </a:r>
            <a:r>
              <a:rPr lang="fi-FI" sz="2400" dirty="0"/>
              <a:t> </a:t>
            </a:r>
            <a:r>
              <a:rPr lang="fi-FI" sz="2400" dirty="0" err="1"/>
              <a:t>within</a:t>
            </a:r>
            <a:r>
              <a:rPr lang="fi-FI" sz="2400" dirty="0"/>
              <a:t> the </a:t>
            </a:r>
            <a:r>
              <a:rPr lang="fi-FI" sz="2400" dirty="0" err="1"/>
              <a:t>industry</a:t>
            </a:r>
            <a:r>
              <a:rPr lang="fi-FI" sz="2400" dirty="0"/>
              <a:t> (</a:t>
            </a:r>
            <a:r>
              <a:rPr lang="fi-FI" sz="2400" dirty="0" err="1"/>
              <a:t>choosing</a:t>
            </a:r>
            <a:r>
              <a:rPr lang="fi-FI" sz="2400" dirty="0"/>
              <a:t> in </a:t>
            </a:r>
            <a:r>
              <a:rPr lang="fi-FI" sz="2400" dirty="0" err="1"/>
              <a:t>which</a:t>
            </a:r>
            <a:r>
              <a:rPr lang="fi-FI" sz="2400" dirty="0"/>
              <a:t> </a:t>
            </a:r>
            <a:r>
              <a:rPr lang="fi-FI" sz="2400" dirty="0" err="1"/>
              <a:t>sandboxes</a:t>
            </a:r>
            <a:r>
              <a:rPr lang="fi-FI" sz="2400" dirty="0"/>
              <a:t> to play) </a:t>
            </a:r>
          </a:p>
          <a:p>
            <a:pPr lvl="1" eaLnBrk="1" hangingPunct="1"/>
            <a:r>
              <a:rPr lang="fi-FI" sz="2400" dirty="0"/>
              <a:t>The </a:t>
            </a:r>
            <a:r>
              <a:rPr lang="fi-FI" sz="2400" dirty="0" err="1"/>
              <a:t>choice</a:t>
            </a:r>
            <a:r>
              <a:rPr lang="fi-FI" sz="2400" dirty="0"/>
              <a:t> of </a:t>
            </a:r>
            <a:r>
              <a:rPr lang="fi-FI" sz="2400" dirty="0" err="1"/>
              <a:t>generic</a:t>
            </a:r>
            <a:r>
              <a:rPr lang="fi-FI" sz="2400" dirty="0"/>
              <a:t> </a:t>
            </a:r>
            <a:r>
              <a:rPr lang="fi-FI" sz="2400" dirty="0" err="1"/>
              <a:t>strategies</a:t>
            </a:r>
            <a:r>
              <a:rPr lang="fi-FI" sz="2400" dirty="0"/>
              <a:t> (</a:t>
            </a:r>
            <a:r>
              <a:rPr lang="fi-FI" sz="2400" dirty="0" err="1"/>
              <a:t>Cost</a:t>
            </a:r>
            <a:r>
              <a:rPr lang="fi-FI" sz="2400" dirty="0"/>
              <a:t>, </a:t>
            </a:r>
            <a:r>
              <a:rPr lang="fi-FI" sz="2400" dirty="0" err="1"/>
              <a:t>Differentiation</a:t>
            </a:r>
            <a:r>
              <a:rPr lang="fi-FI" sz="2400" dirty="0"/>
              <a:t>, </a:t>
            </a:r>
            <a:r>
              <a:rPr lang="fi-FI" sz="2400" dirty="0" err="1"/>
              <a:t>Niche/Focus</a:t>
            </a:r>
            <a:r>
              <a:rPr lang="fi-FI" sz="2400" dirty="0"/>
              <a:t>)</a:t>
            </a:r>
          </a:p>
          <a:p>
            <a:pPr lvl="2"/>
            <a:r>
              <a:rPr lang="fi-FI" sz="2200" dirty="0" err="1"/>
              <a:t>Don’t</a:t>
            </a:r>
            <a:r>
              <a:rPr lang="fi-FI" sz="2200" dirty="0"/>
              <a:t> </a:t>
            </a:r>
            <a:r>
              <a:rPr lang="fi-FI" sz="2200" dirty="0" err="1"/>
              <a:t>get</a:t>
            </a:r>
            <a:r>
              <a:rPr lang="fi-FI" sz="2200" dirty="0"/>
              <a:t> </a:t>
            </a:r>
            <a:r>
              <a:rPr lang="fi-FI" sz="2200" dirty="0" err="1"/>
              <a:t>stuck</a:t>
            </a:r>
            <a:r>
              <a:rPr lang="fi-FI" sz="2200" dirty="0"/>
              <a:t> in the </a:t>
            </a:r>
            <a:r>
              <a:rPr lang="fi-FI" sz="2200" dirty="0" err="1"/>
              <a:t>middle</a:t>
            </a:r>
            <a:r>
              <a:rPr lang="fi-FI" sz="2200" dirty="0"/>
              <a:t>!</a:t>
            </a:r>
          </a:p>
          <a:p>
            <a:pPr lvl="1" eaLnBrk="1" hangingPunct="1"/>
            <a:r>
              <a:rPr lang="fi-FI" sz="2400" dirty="0"/>
              <a:t>The </a:t>
            </a:r>
            <a:r>
              <a:rPr lang="fi-FI" sz="2400" dirty="0" err="1"/>
              <a:t>quality</a:t>
            </a:r>
            <a:r>
              <a:rPr lang="fi-FI" sz="2400" dirty="0"/>
              <a:t> of the </a:t>
            </a:r>
            <a:r>
              <a:rPr lang="fi-FI" sz="2400" dirty="0" err="1"/>
              <a:t>strategies</a:t>
            </a:r>
            <a:r>
              <a:rPr lang="fi-FI" sz="2400" dirty="0"/>
              <a:t> </a:t>
            </a:r>
            <a:r>
              <a:rPr lang="fi-FI" sz="2400" dirty="0" err="1"/>
              <a:t>themselves</a:t>
            </a:r>
            <a:r>
              <a:rPr lang="fi-FI" sz="2400" dirty="0"/>
              <a:t>, </a:t>
            </a:r>
            <a:r>
              <a:rPr lang="fi-FI" sz="2400" dirty="0" err="1"/>
              <a:t>e.g</a:t>
            </a:r>
            <a:r>
              <a:rPr lang="fi-FI" sz="2400" dirty="0"/>
              <a:t>. in </a:t>
            </a:r>
            <a:r>
              <a:rPr lang="fi-FI" sz="2400" dirty="0" err="1"/>
              <a:t>terms</a:t>
            </a:r>
            <a:r>
              <a:rPr lang="fi-FI" sz="2400" dirty="0"/>
              <a:t> on </a:t>
            </a:r>
            <a:r>
              <a:rPr lang="fi-FI" sz="2400" dirty="0" err="1"/>
              <a:t>unique</a:t>
            </a:r>
            <a:r>
              <a:rPr lang="fi-FI" sz="2400" dirty="0"/>
              <a:t> </a:t>
            </a:r>
            <a:r>
              <a:rPr lang="fi-FI" sz="2400" dirty="0" err="1"/>
              <a:t>customer</a:t>
            </a:r>
            <a:r>
              <a:rPr lang="fi-FI" sz="2400" dirty="0"/>
              <a:t> </a:t>
            </a:r>
            <a:r>
              <a:rPr lang="fi-FI" sz="2400" dirty="0" err="1"/>
              <a:t>value</a:t>
            </a:r>
            <a:r>
              <a:rPr lang="fi-FI" sz="2400" dirty="0"/>
              <a:t> </a:t>
            </a:r>
            <a:r>
              <a:rPr lang="fi-FI" sz="2400" dirty="0" err="1"/>
              <a:t>propositions</a:t>
            </a:r>
            <a:r>
              <a:rPr lang="fi-FI" sz="2400" dirty="0"/>
              <a:t> (cf. </a:t>
            </a:r>
            <a:r>
              <a:rPr lang="fi-FI" sz="2400" dirty="0" err="1"/>
              <a:t>Porter</a:t>
            </a:r>
            <a:r>
              <a:rPr lang="fi-FI" sz="2400" dirty="0"/>
              <a:t>, 1996, </a:t>
            </a:r>
            <a:r>
              <a:rPr lang="fi-FI" sz="2400" dirty="0" err="1"/>
              <a:t>Porter</a:t>
            </a:r>
            <a:r>
              <a:rPr lang="fi-FI" sz="2400" dirty="0"/>
              <a:t> &amp; </a:t>
            </a:r>
            <a:r>
              <a:rPr lang="fi-FI" sz="2400" dirty="0" err="1"/>
              <a:t>Heppelmann</a:t>
            </a:r>
            <a:r>
              <a:rPr lang="fi-FI" sz="2400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1109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28C11-EBAD-BE43-A567-0D4236DA8CCE}" type="slidenum">
              <a:rPr lang="en-US"/>
              <a:pPr/>
              <a:t>7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9137"/>
            <a:ext cx="9144000" cy="709663"/>
          </a:xfrm>
        </p:spPr>
        <p:txBody>
          <a:bodyPr/>
          <a:lstStyle/>
          <a:p>
            <a:r>
              <a:rPr lang="fi-FI" sz="4000"/>
              <a:t>Michael E. Porter</a:t>
            </a:r>
            <a:endParaRPr lang="en-US" sz="40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47034" y="1989608"/>
            <a:ext cx="3181350" cy="4103688"/>
          </a:xfrm>
        </p:spPr>
        <p:txBody>
          <a:bodyPr/>
          <a:lstStyle/>
          <a:p>
            <a:r>
              <a:rPr lang="en-US" dirty="0"/>
              <a:t>Bishop William Lawrence University Professor, Harvard Business School</a:t>
            </a:r>
          </a:p>
          <a:p>
            <a:r>
              <a:rPr lang="fi-FI" dirty="0"/>
              <a:t>16 </a:t>
            </a:r>
            <a:r>
              <a:rPr lang="fi-FI" dirty="0" err="1"/>
              <a:t>books</a:t>
            </a:r>
            <a:r>
              <a:rPr lang="fi-FI" dirty="0"/>
              <a:t>, 100+ </a:t>
            </a:r>
            <a:r>
              <a:rPr lang="fi-FI" dirty="0" err="1"/>
              <a:t>articles</a:t>
            </a:r>
            <a:endParaRPr lang="fi-FI" dirty="0"/>
          </a:p>
          <a:p>
            <a:r>
              <a:rPr lang="fi-FI" dirty="0"/>
              <a:t>”</a:t>
            </a:r>
            <a:r>
              <a:rPr lang="fi-FI" dirty="0" err="1"/>
              <a:t>Prince</a:t>
            </a:r>
            <a:r>
              <a:rPr lang="fi-FI" dirty="0"/>
              <a:t> of </a:t>
            </a:r>
            <a:r>
              <a:rPr lang="fi-FI" dirty="0" err="1"/>
              <a:t>Strategy</a:t>
            </a:r>
            <a:r>
              <a:rPr lang="fi-FI" dirty="0"/>
              <a:t>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42484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6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F3F2E-53EE-B146-BE02-69EBB1AD3FFE}" type="slidenum">
              <a:rPr lang="en-US"/>
              <a:pPr/>
              <a:t>8</a:t>
            </a:fld>
            <a:endParaRPr lang="en-US"/>
          </a:p>
        </p:txBody>
      </p:sp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3276600" y="2819400"/>
            <a:ext cx="1828800" cy="20574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accent1">
              <a:alpha val="4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709663"/>
          </a:xfrm>
        </p:spPr>
        <p:txBody>
          <a:bodyPr/>
          <a:lstStyle/>
          <a:p>
            <a:r>
              <a:rPr lang="fi-FI" sz="4000" dirty="0"/>
              <a:t>The SCP Framework</a:t>
            </a:r>
            <a:endParaRPr lang="en-US" sz="4000" dirty="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303337" y="1752600"/>
            <a:ext cx="58023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sz="2400" b="1" dirty="0">
                <a:latin typeface="+mj-lt"/>
              </a:rPr>
              <a:t>Industry</a:t>
            </a:r>
          </a:p>
          <a:p>
            <a:pPr algn="ctr"/>
            <a:r>
              <a:rPr lang="fi-FI" sz="2000" dirty="0" err="1">
                <a:latin typeface="+mj-lt"/>
              </a:rPr>
              <a:t>features</a:t>
            </a:r>
            <a:r>
              <a:rPr lang="fi-FI" sz="2000" dirty="0">
                <a:latin typeface="+mj-lt"/>
              </a:rPr>
              <a:t> of the </a:t>
            </a:r>
            <a:r>
              <a:rPr lang="fi-FI" sz="2000" dirty="0" err="1">
                <a:latin typeface="+mj-lt"/>
              </a:rPr>
              <a:t>relevant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production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technology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etc</a:t>
            </a:r>
            <a:endParaRPr lang="fi-FI" sz="2000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0971" y="2743200"/>
            <a:ext cx="69270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sz="2400" b="1" dirty="0" err="1">
                <a:latin typeface="+mj-lt"/>
              </a:rPr>
              <a:t>Structure</a:t>
            </a:r>
            <a:endParaRPr lang="fi-FI" sz="2400" b="1" dirty="0">
              <a:latin typeface="+mj-lt"/>
            </a:endParaRPr>
          </a:p>
          <a:p>
            <a:pPr algn="ctr"/>
            <a:r>
              <a:rPr lang="fi-FI" sz="2000" dirty="0" err="1">
                <a:latin typeface="+mj-lt"/>
              </a:rPr>
              <a:t>entry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barriers</a:t>
            </a:r>
            <a:r>
              <a:rPr lang="fi-FI" sz="2000" dirty="0">
                <a:latin typeface="+mj-lt"/>
              </a:rPr>
              <a:t>, </a:t>
            </a:r>
            <a:r>
              <a:rPr lang="fi-FI" sz="2000" dirty="0" err="1">
                <a:latin typeface="+mj-lt"/>
              </a:rPr>
              <a:t>cost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structures</a:t>
            </a:r>
            <a:r>
              <a:rPr lang="fi-FI" sz="2000" dirty="0">
                <a:latin typeface="+mj-lt"/>
              </a:rPr>
              <a:t>, </a:t>
            </a:r>
            <a:r>
              <a:rPr lang="fi-FI" sz="2000" dirty="0" err="1">
                <a:latin typeface="+mj-lt"/>
              </a:rPr>
              <a:t>number</a:t>
            </a:r>
            <a:r>
              <a:rPr lang="fi-FI" sz="2000" dirty="0">
                <a:latin typeface="+mj-lt"/>
              </a:rPr>
              <a:t> and </a:t>
            </a:r>
            <a:r>
              <a:rPr lang="fi-FI" sz="2000" dirty="0" err="1">
                <a:latin typeface="+mj-lt"/>
              </a:rPr>
              <a:t>size</a:t>
            </a:r>
            <a:r>
              <a:rPr lang="fi-FI" sz="2000" dirty="0">
                <a:latin typeface="+mj-lt"/>
              </a:rPr>
              <a:t> of the </a:t>
            </a:r>
            <a:r>
              <a:rPr lang="fi-FI" sz="2000" dirty="0" err="1">
                <a:latin typeface="+mj-lt"/>
              </a:rPr>
              <a:t>rivals</a:t>
            </a:r>
            <a:endParaRPr lang="fi-FI" sz="2000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22792" y="3733800"/>
            <a:ext cx="7164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sz="2400" b="1" dirty="0" err="1">
                <a:latin typeface="+mj-lt"/>
              </a:rPr>
              <a:t>Conduct</a:t>
            </a:r>
            <a:endParaRPr lang="fi-FI" sz="2400" b="1" dirty="0">
              <a:latin typeface="+mj-lt"/>
            </a:endParaRPr>
          </a:p>
          <a:p>
            <a:pPr algn="ctr"/>
            <a:r>
              <a:rPr lang="fi-FI" sz="2000" dirty="0" err="1">
                <a:latin typeface="+mj-lt"/>
              </a:rPr>
              <a:t>pricing</a:t>
            </a:r>
            <a:r>
              <a:rPr lang="fi-FI" sz="2000" dirty="0">
                <a:latin typeface="+mj-lt"/>
              </a:rPr>
              <a:t>, </a:t>
            </a:r>
            <a:r>
              <a:rPr lang="fi-FI" sz="2000" dirty="0" err="1">
                <a:latin typeface="+mj-lt"/>
              </a:rPr>
              <a:t>product</a:t>
            </a:r>
            <a:r>
              <a:rPr lang="fi-FI" sz="2000" dirty="0">
                <a:latin typeface="+mj-lt"/>
              </a:rPr>
              <a:t> </a:t>
            </a:r>
            <a:r>
              <a:rPr lang="fi-FI" sz="2000" dirty="0" err="1">
                <a:latin typeface="+mj-lt"/>
              </a:rPr>
              <a:t>strategy</a:t>
            </a:r>
            <a:r>
              <a:rPr lang="fi-FI" sz="2000" dirty="0">
                <a:latin typeface="+mj-lt"/>
              </a:rPr>
              <a:t>, </a:t>
            </a:r>
            <a:r>
              <a:rPr lang="fi-FI" sz="2000" dirty="0" err="1">
                <a:latin typeface="+mj-lt"/>
              </a:rPr>
              <a:t>advertising</a:t>
            </a:r>
            <a:r>
              <a:rPr lang="fi-FI" sz="2000" dirty="0">
                <a:latin typeface="+mj-lt"/>
              </a:rPr>
              <a:t>, R&amp;D, capital </a:t>
            </a:r>
            <a:r>
              <a:rPr lang="fi-FI" sz="2000" dirty="0" err="1">
                <a:latin typeface="+mj-lt"/>
              </a:rPr>
              <a:t>investment</a:t>
            </a:r>
            <a:endParaRPr lang="fi-FI" sz="2000" dirty="0">
              <a:latin typeface="+mj-lt"/>
            </a:endParaRPr>
          </a:p>
          <a:p>
            <a:pPr algn="ctr"/>
            <a:endParaRPr lang="en-US" sz="2000" dirty="0">
              <a:latin typeface="Times New Roman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42404" y="4956199"/>
            <a:ext cx="797401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i-FI" sz="2400" b="1" dirty="0" err="1">
                <a:latin typeface="+mj-lt"/>
              </a:rPr>
              <a:t>Performance</a:t>
            </a:r>
            <a:endParaRPr lang="fi-FI" sz="2400" b="1" dirty="0">
              <a:latin typeface="+mj-lt"/>
            </a:endParaRPr>
          </a:p>
          <a:p>
            <a:pPr algn="ctr"/>
            <a:r>
              <a:rPr lang="fi-FI" sz="1800" dirty="0" err="1">
                <a:latin typeface="+mj-lt"/>
              </a:rPr>
              <a:t>production</a:t>
            </a:r>
            <a:r>
              <a:rPr lang="fi-FI" sz="1800" dirty="0">
                <a:latin typeface="+mj-lt"/>
              </a:rPr>
              <a:t> and </a:t>
            </a:r>
            <a:r>
              <a:rPr lang="fi-FI" sz="1800" dirty="0" err="1">
                <a:latin typeface="+mj-lt"/>
              </a:rPr>
              <a:t>allocative</a:t>
            </a:r>
            <a:r>
              <a:rPr lang="fi-FI" sz="1800" dirty="0">
                <a:latin typeface="+mj-lt"/>
              </a:rPr>
              <a:t> </a:t>
            </a:r>
            <a:r>
              <a:rPr lang="fi-FI" sz="1800" dirty="0" err="1">
                <a:latin typeface="+mj-lt"/>
              </a:rPr>
              <a:t>effiency</a:t>
            </a:r>
            <a:r>
              <a:rPr lang="fi-FI" sz="1800" dirty="0">
                <a:latin typeface="+mj-lt"/>
              </a:rPr>
              <a:t>, </a:t>
            </a:r>
            <a:r>
              <a:rPr lang="fi-FI" sz="1800" dirty="0" err="1">
                <a:latin typeface="+mj-lt"/>
              </a:rPr>
              <a:t>technological</a:t>
            </a:r>
            <a:r>
              <a:rPr lang="fi-FI" sz="1800" dirty="0">
                <a:latin typeface="+mj-lt"/>
              </a:rPr>
              <a:t> </a:t>
            </a:r>
            <a:r>
              <a:rPr lang="fi-FI" sz="1800" dirty="0" err="1">
                <a:latin typeface="+mj-lt"/>
              </a:rPr>
              <a:t>progress</a:t>
            </a:r>
            <a:r>
              <a:rPr lang="fi-FI" sz="1800" dirty="0">
                <a:latin typeface="+mj-lt"/>
              </a:rPr>
              <a:t>, </a:t>
            </a:r>
            <a:r>
              <a:rPr lang="fi-FI" sz="1800" dirty="0" err="1">
                <a:latin typeface="+mj-lt"/>
              </a:rPr>
              <a:t>full</a:t>
            </a:r>
            <a:r>
              <a:rPr lang="fi-FI" sz="1800" dirty="0">
                <a:latin typeface="+mj-lt"/>
              </a:rPr>
              <a:t> </a:t>
            </a:r>
            <a:r>
              <a:rPr lang="fi-FI" sz="1800" dirty="0" err="1">
                <a:latin typeface="+mj-lt"/>
              </a:rPr>
              <a:t>employment</a:t>
            </a:r>
            <a:r>
              <a:rPr lang="fi-FI" sz="1800" dirty="0">
                <a:latin typeface="+mj-lt"/>
              </a:rPr>
              <a:t>, </a:t>
            </a:r>
            <a:r>
              <a:rPr lang="fi-FI" sz="1800" dirty="0" err="1">
                <a:latin typeface="+mj-lt"/>
              </a:rPr>
              <a:t>distributional</a:t>
            </a:r>
            <a:r>
              <a:rPr lang="fi-FI" sz="1800" dirty="0">
                <a:latin typeface="+mj-lt"/>
              </a:rPr>
              <a:t> </a:t>
            </a:r>
            <a:r>
              <a:rPr lang="fi-FI" sz="1800" dirty="0" err="1">
                <a:latin typeface="+mj-lt"/>
              </a:rPr>
              <a:t>equity</a:t>
            </a:r>
            <a:endParaRPr lang="fi-FI" sz="1800" dirty="0">
              <a:latin typeface="+mj-lt"/>
            </a:endParaRPr>
          </a:p>
          <a:p>
            <a:pPr algn="ctr"/>
            <a:endParaRPr lang="en-US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E9BA-DEB3-B54E-BF4F-C1C0077AF373}" type="slidenum">
              <a:rPr lang="en-US"/>
              <a:pPr/>
              <a:t>9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1364201"/>
          </a:xfrm>
        </p:spPr>
        <p:txBody>
          <a:bodyPr/>
          <a:lstStyle/>
          <a:p>
            <a:r>
              <a:rPr lang="fi-FI"/>
              <a:t>Caves, Porter and Strategic Groups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i-FI" sz="2800" dirty="0" err="1"/>
              <a:t>Caves</a:t>
            </a:r>
            <a:r>
              <a:rPr lang="fi-FI" sz="2800" dirty="0"/>
              <a:t> and </a:t>
            </a:r>
            <a:r>
              <a:rPr lang="fi-FI" sz="2800" dirty="0" err="1"/>
              <a:t>Porter</a:t>
            </a:r>
            <a:r>
              <a:rPr lang="fi-FI" sz="2800" dirty="0"/>
              <a:t> </a:t>
            </a:r>
            <a:r>
              <a:rPr lang="fi-FI" sz="2800" dirty="0" err="1"/>
              <a:t>defended</a:t>
            </a:r>
            <a:r>
              <a:rPr lang="fi-FI" sz="2800" dirty="0"/>
              <a:t> the SCP </a:t>
            </a:r>
            <a:r>
              <a:rPr lang="fi-FI" sz="2800" dirty="0" err="1"/>
              <a:t>paradigm</a:t>
            </a:r>
            <a:r>
              <a:rPr lang="fi-FI" sz="2800" dirty="0"/>
              <a:t> in the </a:t>
            </a:r>
            <a:r>
              <a:rPr lang="fi-FI" sz="2800" dirty="0" err="1"/>
              <a:t>late</a:t>
            </a:r>
            <a:r>
              <a:rPr lang="fi-FI" sz="2800" dirty="0"/>
              <a:t> 1970s </a:t>
            </a:r>
            <a:r>
              <a:rPr lang="fi-FI" sz="2800" dirty="0" err="1"/>
              <a:t>by</a:t>
            </a:r>
            <a:r>
              <a:rPr lang="fi-FI" sz="2800" dirty="0"/>
              <a:t> </a:t>
            </a:r>
            <a:r>
              <a:rPr lang="fi-FI" sz="2800" dirty="0" err="1"/>
              <a:t>translating</a:t>
            </a:r>
            <a:r>
              <a:rPr lang="fi-FI" sz="2800" dirty="0"/>
              <a:t> </a:t>
            </a:r>
            <a:r>
              <a:rPr lang="fi-FI" sz="2800" dirty="0" err="1"/>
              <a:t>it</a:t>
            </a:r>
            <a:r>
              <a:rPr lang="fi-FI" sz="2800" dirty="0"/>
              <a:t> into a </a:t>
            </a:r>
            <a:r>
              <a:rPr lang="fi-FI" sz="2800" dirty="0" err="1"/>
              <a:t>Conduct-Structure-Performance</a:t>
            </a:r>
            <a:r>
              <a:rPr lang="fi-FI" sz="2800" dirty="0"/>
              <a:t> </a:t>
            </a:r>
            <a:r>
              <a:rPr lang="fi-FI" sz="2800" dirty="0" err="1"/>
              <a:t>form</a:t>
            </a:r>
            <a:r>
              <a:rPr lang="fi-FI" sz="2800" dirty="0"/>
              <a:t>.  </a:t>
            </a:r>
          </a:p>
          <a:p>
            <a:pPr>
              <a:lnSpc>
                <a:spcPct val="90000"/>
              </a:lnSpc>
            </a:pPr>
            <a:r>
              <a:rPr lang="fi-FI" sz="2800" dirty="0"/>
              <a:t>Key </a:t>
            </a:r>
            <a:r>
              <a:rPr lang="fi-FI" sz="2800" dirty="0" err="1"/>
              <a:t>element</a:t>
            </a:r>
            <a:r>
              <a:rPr lang="fi-FI" sz="2800" dirty="0"/>
              <a:t> </a:t>
            </a:r>
            <a:r>
              <a:rPr lang="fi-FI" sz="2800" dirty="0" err="1"/>
              <a:t>was</a:t>
            </a:r>
            <a:r>
              <a:rPr lang="fi-FI" sz="2800" dirty="0"/>
              <a:t> the </a:t>
            </a:r>
            <a:r>
              <a:rPr lang="fi-FI" sz="2800" dirty="0" err="1"/>
              <a:t>notion</a:t>
            </a:r>
            <a:r>
              <a:rPr lang="fi-FI" sz="2800" dirty="0"/>
              <a:t> of </a:t>
            </a:r>
            <a:r>
              <a:rPr lang="fi-FI" sz="2800" dirty="0" err="1"/>
              <a:t>strategic</a:t>
            </a:r>
            <a:r>
              <a:rPr lang="fi-FI" sz="2800" dirty="0"/>
              <a:t> </a:t>
            </a:r>
            <a:r>
              <a:rPr lang="fi-FI" sz="2800" dirty="0" err="1"/>
              <a:t>groups</a:t>
            </a:r>
            <a:r>
              <a:rPr lang="fi-FI" sz="2800" dirty="0"/>
              <a:t> as </a:t>
            </a:r>
            <a:r>
              <a:rPr lang="fi-FI" sz="2800" dirty="0" err="1"/>
              <a:t>determinants</a:t>
            </a:r>
            <a:r>
              <a:rPr lang="fi-FI" sz="2800" dirty="0"/>
              <a:t> of </a:t>
            </a:r>
            <a:r>
              <a:rPr lang="fi-FI" sz="2800" dirty="0" err="1"/>
              <a:t>performance</a:t>
            </a:r>
            <a:r>
              <a:rPr lang="fi-FI" sz="2800" dirty="0"/>
              <a:t>: a set of </a:t>
            </a:r>
            <a:r>
              <a:rPr lang="fi-FI" sz="2800" dirty="0" err="1"/>
              <a:t>firms</a:t>
            </a:r>
            <a:r>
              <a:rPr lang="fi-FI" sz="2800" dirty="0"/>
              <a:t> </a:t>
            </a:r>
            <a:r>
              <a:rPr lang="fi-FI" sz="2800" dirty="0" err="1"/>
              <a:t>competing</a:t>
            </a:r>
            <a:r>
              <a:rPr lang="fi-FI" sz="2800" dirty="0"/>
              <a:t> </a:t>
            </a:r>
            <a:r>
              <a:rPr lang="fi-FI" sz="2800" dirty="0" err="1"/>
              <a:t>within</a:t>
            </a:r>
            <a:r>
              <a:rPr lang="fi-FI" sz="2800" dirty="0"/>
              <a:t> an </a:t>
            </a:r>
            <a:r>
              <a:rPr lang="fi-FI" sz="2800" dirty="0" err="1"/>
              <a:t>industry</a:t>
            </a:r>
            <a:r>
              <a:rPr lang="fi-FI" sz="2800" dirty="0"/>
              <a:t> on the </a:t>
            </a:r>
            <a:r>
              <a:rPr lang="fi-FI" sz="2800" dirty="0" err="1"/>
              <a:t>basis</a:t>
            </a:r>
            <a:r>
              <a:rPr lang="fi-FI" sz="2800" dirty="0"/>
              <a:t> of </a:t>
            </a:r>
            <a:r>
              <a:rPr lang="fi-FI" sz="2800" dirty="0" err="1"/>
              <a:t>similar</a:t>
            </a:r>
            <a:r>
              <a:rPr lang="fi-FI" sz="2800" dirty="0"/>
              <a:t> </a:t>
            </a:r>
            <a:r>
              <a:rPr lang="fi-FI" sz="2800" dirty="0" err="1"/>
              <a:t>combinations</a:t>
            </a:r>
            <a:r>
              <a:rPr lang="fi-FI" sz="2800" dirty="0"/>
              <a:t> of </a:t>
            </a:r>
            <a:r>
              <a:rPr lang="fi-FI" sz="2800" dirty="0" err="1"/>
              <a:t>scope</a:t>
            </a:r>
            <a:r>
              <a:rPr lang="fi-FI" sz="2800" dirty="0"/>
              <a:t> and </a:t>
            </a:r>
            <a:r>
              <a:rPr lang="fi-FI" sz="2800" dirty="0" err="1"/>
              <a:t>resource</a:t>
            </a:r>
            <a:r>
              <a:rPr lang="fi-FI" sz="2800" dirty="0"/>
              <a:t> </a:t>
            </a:r>
            <a:r>
              <a:rPr lang="fi-FI" sz="2800" dirty="0" err="1"/>
              <a:t>commitments</a:t>
            </a:r>
            <a:r>
              <a:rPr lang="fi-FI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5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SOP jory Tikkanen 30102012">
  <a:themeElements>
    <a:clrScheme name="Aalto EE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B1059D"/>
      </a:hlink>
      <a:folHlink>
        <a:srgbClr val="FF79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alto EE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B1059D"/>
      </a:hlink>
      <a:folHlink>
        <a:srgbClr val="FF79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alto EE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B1059D"/>
      </a:hlink>
      <a:folHlink>
        <a:srgbClr val="FF79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PSOP jory Tikkanen 30102012.potx</Template>
  <TotalTime>1344</TotalTime>
  <Words>1325</Words>
  <Application>Microsoft Macintosh PowerPoint</Application>
  <PresentationFormat>On-screen Show (4:3)</PresentationFormat>
  <Paragraphs>170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Unicode MS</vt:lpstr>
      <vt:lpstr>Arial</vt:lpstr>
      <vt:lpstr>AvantGarde</vt:lpstr>
      <vt:lpstr>Symbol</vt:lpstr>
      <vt:lpstr>Times</vt:lpstr>
      <vt:lpstr>Times New Roman</vt:lpstr>
      <vt:lpstr>PSOP jory Tikkanen 30102012</vt:lpstr>
      <vt:lpstr>Strategy and Marketing from  a Business History Perspective</vt:lpstr>
      <vt:lpstr>PowerPoint Presentation</vt:lpstr>
      <vt:lpstr>PowerPoint Presentation</vt:lpstr>
      <vt:lpstr>PowerPoint Presentation</vt:lpstr>
      <vt:lpstr>Frameworks for Strategic Analysis</vt:lpstr>
      <vt:lpstr>Michael E. Porter (1977; 1980; 1985)</vt:lpstr>
      <vt:lpstr>Michael E. Porter</vt:lpstr>
      <vt:lpstr>The SCP Framework</vt:lpstr>
      <vt:lpstr>Caves, Porter and Strategic Groups</vt:lpstr>
      <vt:lpstr>The Five Forces Model</vt:lpstr>
      <vt:lpstr>The Value of Porterian Thinking</vt:lpstr>
      <vt:lpstr>Evolutionary Economics (Klepper, 1996; Winter, 2006)</vt:lpstr>
      <vt:lpstr>Population Ecology (Hannan &amp; Freeman, 1989)</vt:lpstr>
      <vt:lpstr>The Development of the RBV </vt:lpstr>
      <vt:lpstr>RBV, Dynamic Capabilities Research (Teece, Pisano &amp; Shuen, 1997; Teece, 2007)</vt:lpstr>
      <vt:lpstr>Core Competence</vt:lpstr>
      <vt:lpstr>Competitive Dynamics Research (e.g. Miller &amp; Chen, 1994; Ferrier, 2001)</vt:lpstr>
      <vt:lpstr>The Hoskisson et al. (1999) classical state-of-the art article “Theory and Research in Strategic Management: Swings of a Pendulum.” Journal of Management, 25(3), 417-456. </vt:lpstr>
      <vt:lpstr>Strategy Schools of Thought</vt:lpstr>
      <vt:lpstr>Strategy Schools of Thought</vt:lpstr>
      <vt:lpstr>Strategy Schools of Thought</vt:lpstr>
      <vt:lpstr>Thank you!</vt:lpstr>
    </vt:vector>
  </TitlesOfParts>
  <Manager>Wörks</Manager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Executive Education</dc:subject>
  <dc:creator>mika kontio / grow.</dc:creator>
  <cp:lastModifiedBy>Juslin Axel</cp:lastModifiedBy>
  <cp:revision>240</cp:revision>
  <dcterms:created xsi:type="dcterms:W3CDTF">2012-09-18T09:07:10Z</dcterms:created>
  <dcterms:modified xsi:type="dcterms:W3CDTF">2021-09-28T14:05:28Z</dcterms:modified>
</cp:coreProperties>
</file>