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8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9" r:id="rId2"/>
    <p:sldMasterId id="2147483690" r:id="rId3"/>
    <p:sldMasterId id="2147483699" r:id="rId4"/>
    <p:sldMasterId id="2147483707" r:id="rId5"/>
    <p:sldMasterId id="2147483739" r:id="rId6"/>
    <p:sldMasterId id="2147483747" r:id="rId7"/>
    <p:sldMasterId id="2147483756" r:id="rId8"/>
    <p:sldMasterId id="2147483788" r:id="rId9"/>
  </p:sldMasterIdLst>
  <p:notesMasterIdLst>
    <p:notesMasterId r:id="rId45"/>
  </p:notesMasterIdLst>
  <p:sldIdLst>
    <p:sldId id="433" r:id="rId10"/>
    <p:sldId id="276" r:id="rId11"/>
    <p:sldId id="262" r:id="rId12"/>
    <p:sldId id="257" r:id="rId13"/>
    <p:sldId id="258" r:id="rId14"/>
    <p:sldId id="263" r:id="rId15"/>
    <p:sldId id="286" r:id="rId16"/>
    <p:sldId id="463" r:id="rId17"/>
    <p:sldId id="287" r:id="rId18"/>
    <p:sldId id="476" r:id="rId19"/>
    <p:sldId id="464" r:id="rId20"/>
    <p:sldId id="295" r:id="rId21"/>
    <p:sldId id="297" r:id="rId22"/>
    <p:sldId id="471" r:id="rId23"/>
    <p:sldId id="294" r:id="rId24"/>
    <p:sldId id="298" r:id="rId25"/>
    <p:sldId id="473" r:id="rId26"/>
    <p:sldId id="474" r:id="rId27"/>
    <p:sldId id="475" r:id="rId28"/>
    <p:sldId id="288" r:id="rId29"/>
    <p:sldId id="477" r:id="rId30"/>
    <p:sldId id="264" r:id="rId31"/>
    <p:sldId id="465" r:id="rId32"/>
    <p:sldId id="289" r:id="rId33"/>
    <p:sldId id="479" r:id="rId34"/>
    <p:sldId id="265" r:id="rId35"/>
    <p:sldId id="290" r:id="rId36"/>
    <p:sldId id="478" r:id="rId37"/>
    <p:sldId id="480" r:id="rId38"/>
    <p:sldId id="466" r:id="rId39"/>
    <p:sldId id="283" r:id="rId40"/>
    <p:sldId id="467" r:id="rId41"/>
    <p:sldId id="468" r:id="rId42"/>
    <p:sldId id="469" r:id="rId43"/>
    <p:sldId id="470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58"/>
    <p:restoredTop sz="92650" autoAdjust="0"/>
  </p:normalViewPr>
  <p:slideViewPr>
    <p:cSldViewPr snapToGrid="0" snapToObjects="1">
      <p:cViewPr varScale="1">
        <p:scale>
          <a:sx n="131" d="100"/>
          <a:sy n="131" d="100"/>
        </p:scale>
        <p:origin x="220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2"/>
    </p:cViewPr>
  </p:sorterViewPr>
  <p:notesViewPr>
    <p:cSldViewPr snapToGrid="0" snapToObjects="1">
      <p:cViewPr varScale="1">
        <p:scale>
          <a:sx n="75" d="100"/>
          <a:sy n="75" d="100"/>
        </p:scale>
        <p:origin x="-324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presProps" Target="presProps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32F94-A199-BA43-994C-49B452EB5760}" type="datetimeFigureOut">
              <a:t>04/10/2021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A87C9-09FB-1440-9709-679134179B9F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2582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B5415-19B2-4E24-9144-8E58C47607AD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633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588034"/>
            <a:ext cx="9150123" cy="278130"/>
            <a:chOff x="0" y="6588034"/>
            <a:chExt cx="12200164" cy="27813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604907"/>
              <a:ext cx="12192000" cy="2530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9514" y="6588034"/>
              <a:ext cx="1390650" cy="2781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538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588034"/>
            <a:ext cx="9150123" cy="278130"/>
            <a:chOff x="0" y="6588034"/>
            <a:chExt cx="12200164" cy="27813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604907"/>
              <a:ext cx="12192000" cy="2530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9514" y="6588034"/>
              <a:ext cx="1390650" cy="2781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0526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4"/>
            <a:ext cx="2777573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04/10/2021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04/10/2021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8D82-2964-1544-BECA-E6D4836DD847}" type="datetimeFigureOut">
              <a:t>04/10/2021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6612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588034"/>
            <a:ext cx="9150123" cy="278130"/>
            <a:chOff x="0" y="6588034"/>
            <a:chExt cx="12200164" cy="27813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604907"/>
              <a:ext cx="12192000" cy="2530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9514" y="6588034"/>
              <a:ext cx="1390650" cy="2781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9585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4"/>
            <a:ext cx="2777573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04/10/2021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04/10/2021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8D82-2964-1544-BECA-E6D4836DD847}" type="datetimeFigureOut">
              <a:t>04/10/2021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" y="0"/>
            <a:ext cx="257016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158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" y="0"/>
            <a:ext cx="257016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7399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" y="0"/>
            <a:ext cx="257016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7194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" y="0"/>
            <a:ext cx="257016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8554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6" y="5599113"/>
            <a:ext cx="277812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3260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6" y="5599113"/>
            <a:ext cx="277812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04/10/2021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26548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6" y="5599113"/>
            <a:ext cx="277812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04/10/2021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90487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4"/>
            <a:ext cx="2777573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04/10/2021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04/10/2021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4" y="0"/>
            <a:ext cx="255111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2145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4" y="0"/>
            <a:ext cx="255111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2154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4" y="0"/>
            <a:ext cx="255111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1061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4" y="0"/>
            <a:ext cx="255111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630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5599113"/>
            <a:ext cx="2747962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7930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5599113"/>
            <a:ext cx="2747962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04/10/2021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84291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5599113"/>
            <a:ext cx="2747962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04/10/2021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075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4"/>
            <a:ext cx="2777573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290"/>
            <a:ext cx="2623278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290"/>
            <a:ext cx="2623278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7" y="0"/>
            <a:ext cx="2585474" cy="22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7" y="0"/>
            <a:ext cx="2585474" cy="22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44" y="5599324"/>
            <a:ext cx="2828527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04/10/2021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9" y="5598248"/>
            <a:ext cx="2825594" cy="119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04/10/2021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9" y="5598248"/>
            <a:ext cx="2825594" cy="119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" y="6588034"/>
            <a:ext cx="9150123" cy="278130"/>
            <a:chOff x="0" y="6588034"/>
            <a:chExt cx="12200164" cy="27813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604907"/>
              <a:ext cx="12192000" cy="2530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9514" y="6588034"/>
              <a:ext cx="1390650" cy="2781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1255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8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8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04/10/2021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Matti Sarvimäki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8" y="290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0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0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8" y="290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0" y="5599324"/>
            <a:ext cx="2777573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rPr lang="en-US"/>
              <a:t>10/4/21</a:t>
            </a:fld>
            <a:endParaRPr lang="en-US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rPr lang="en-US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0" y="5599324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rPr lang="en-US"/>
              <a:t>10/4/21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rPr lang="en-US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0" y="5599324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290"/>
            <a:ext cx="2623278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290"/>
            <a:ext cx="2623278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" y="0"/>
            <a:ext cx="2585474" cy="22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0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0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" y="0"/>
            <a:ext cx="2585474" cy="22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43" y="5599324"/>
            <a:ext cx="2828527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6559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rPr lang="en-US"/>
              <a:t>10/4/21</a:t>
            </a:fld>
            <a:endParaRPr lang="en-US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Matti Sarvimäki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rPr lang="en-US"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9" y="5598246"/>
            <a:ext cx="2825594" cy="119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28703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rPr lang="en-US"/>
              <a:t>10/4/21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rPr lang="en-US"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9" y="5598246"/>
            <a:ext cx="2825594" cy="119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04/10/2021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8D82-2964-1544-BECA-E6D4836DD847}" type="datetimeFigureOut">
              <a:t>04/10/2021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6612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8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04/10/2021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797" r:id="rId7"/>
    <p:sldLayoutId id="2147483667" r:id="rId8"/>
    <p:sldLayoutId id="2147483668" r:id="rId9"/>
    <p:sldLayoutId id="2147483798" r:id="rId10"/>
    <p:sldLayoutId id="2147483800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04/10/2021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799" r:id="rId9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04/10/2021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04/10/2021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04/10/2021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04/10/2021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04/10/2021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rPr lang="en-US"/>
              <a:t>10/4/21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3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rPr lang="en-US"/>
              <a:t>10/4/21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3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68A27B9-1314-A442-8D1C-55D4F9566C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Juuso Välimäki</a:t>
            </a:r>
          </a:p>
          <a:p>
            <a:r>
              <a:rPr lang="fi-FI" dirty="0"/>
              <a:t>October 7, 2021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1EAF52-B3E3-BB41-A472-F9DED1FBE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307" y="1766300"/>
            <a:ext cx="7975385" cy="2636000"/>
          </a:xfrm>
        </p:spPr>
        <p:txBody>
          <a:bodyPr/>
          <a:lstStyle/>
          <a:p>
            <a:r>
              <a:rPr lang="fi-FI" sz="3600" dirty="0" err="1"/>
              <a:t>Lecture</a:t>
            </a:r>
            <a:r>
              <a:rPr lang="fi-FI" sz="3600" dirty="0"/>
              <a:t> 8: </a:t>
            </a:r>
            <a:r>
              <a:rPr lang="fi-FI" sz="3600" dirty="0" err="1"/>
              <a:t>The</a:t>
            </a:r>
            <a:r>
              <a:rPr lang="fi-FI" sz="3600" dirty="0"/>
              <a:t> </a:t>
            </a:r>
            <a:r>
              <a:rPr lang="fi-FI" sz="3600" dirty="0" err="1"/>
              <a:t>firm</a:t>
            </a:r>
            <a:r>
              <a:rPr lang="fi-FI" sz="3600" dirty="0"/>
              <a:t> and </a:t>
            </a:r>
            <a:r>
              <a:rPr lang="fi-FI" sz="3600" dirty="0" err="1"/>
              <a:t>its</a:t>
            </a:r>
            <a:r>
              <a:rPr lang="fi-FI" sz="3600" dirty="0"/>
              <a:t> </a:t>
            </a:r>
            <a:r>
              <a:rPr lang="fi-FI" sz="3600" dirty="0" err="1"/>
              <a:t>customers</a:t>
            </a:r>
            <a:br>
              <a:rPr lang="fi-FI" sz="3600" dirty="0"/>
            </a:b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2243340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200" y="225358"/>
            <a:ext cx="8085599" cy="620949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Cost functions: Origins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6944" y="2762341"/>
            <a:ext cx="4216682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endParaRPr lang="en-US" sz="13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8D3340-C0DF-B043-8DCF-AECA31C8374D}"/>
              </a:ext>
            </a:extLst>
          </p:cNvPr>
          <p:cNvSpPr txBox="1"/>
          <p:nvPr/>
        </p:nvSpPr>
        <p:spPr>
          <a:xfrm flipH="1">
            <a:off x="667792" y="846307"/>
            <a:ext cx="7808414" cy="48013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err="1"/>
              <a:t>Cost</a:t>
            </a:r>
            <a:r>
              <a:rPr lang="fi-FI" sz="2400" dirty="0"/>
              <a:t> </a:t>
            </a:r>
            <a:r>
              <a:rPr lang="fi-FI" sz="2400" dirty="0" err="1"/>
              <a:t>functions</a:t>
            </a:r>
            <a:r>
              <a:rPr lang="fi-FI" sz="2400" dirty="0"/>
              <a:t> </a:t>
            </a:r>
            <a:r>
              <a:rPr lang="fi-FI" sz="2400" dirty="0" err="1"/>
              <a:t>compress</a:t>
            </a:r>
            <a:r>
              <a:rPr lang="fi-FI" sz="2400" dirty="0"/>
              <a:t> </a:t>
            </a:r>
            <a:r>
              <a:rPr lang="fi-FI" sz="2400" dirty="0" err="1"/>
              <a:t>all</a:t>
            </a:r>
            <a:r>
              <a:rPr lang="fi-FI" sz="2400" dirty="0"/>
              <a:t> </a:t>
            </a:r>
            <a:r>
              <a:rPr lang="fi-FI" sz="2400" dirty="0" err="1"/>
              <a:t>the</a:t>
            </a:r>
            <a:r>
              <a:rPr lang="fi-FI" sz="2400" dirty="0"/>
              <a:t> engineering data </a:t>
            </a:r>
            <a:r>
              <a:rPr lang="fi-FI" sz="2400" dirty="0" err="1"/>
              <a:t>available</a:t>
            </a:r>
            <a:r>
              <a:rPr lang="fi-FI" sz="2400" dirty="0"/>
              <a:t> to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firm</a:t>
            </a:r>
            <a:endParaRPr lang="fi-FI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err="1"/>
              <a:t>This</a:t>
            </a:r>
            <a:r>
              <a:rPr lang="fi-FI" sz="2400" dirty="0"/>
              <a:t> data </a:t>
            </a:r>
            <a:r>
              <a:rPr lang="fi-FI" sz="2400" dirty="0" err="1"/>
              <a:t>comes</a:t>
            </a:r>
            <a:r>
              <a:rPr lang="fi-FI" sz="2400" dirty="0"/>
              <a:t> </a:t>
            </a:r>
            <a:r>
              <a:rPr lang="fi-FI" sz="2400" dirty="0" err="1"/>
              <a:t>from</a:t>
            </a:r>
            <a:r>
              <a:rPr lang="fi-FI" sz="2400" dirty="0"/>
              <a:t> </a:t>
            </a:r>
            <a:r>
              <a:rPr lang="fi-FI" sz="2400" dirty="0" err="1"/>
              <a:t>firm’s</a:t>
            </a:r>
            <a:r>
              <a:rPr lang="fi-FI" sz="2400" dirty="0"/>
              <a:t> </a:t>
            </a:r>
            <a:r>
              <a:rPr lang="fi-FI" sz="2400" dirty="0" err="1"/>
              <a:t>own</a:t>
            </a:r>
            <a:r>
              <a:rPr lang="fi-FI" sz="2400" dirty="0"/>
              <a:t> </a:t>
            </a:r>
            <a:r>
              <a:rPr lang="fi-FI" sz="2400" dirty="0" err="1"/>
              <a:t>experience</a:t>
            </a:r>
            <a:endParaRPr lang="fi-FI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err="1"/>
              <a:t>Experience</a:t>
            </a:r>
            <a:r>
              <a:rPr lang="fi-FI" sz="2400" dirty="0"/>
              <a:t> of </a:t>
            </a:r>
            <a:r>
              <a:rPr lang="fi-FI" sz="2400" dirty="0" err="1"/>
              <a:t>other</a:t>
            </a:r>
            <a:r>
              <a:rPr lang="fi-FI" sz="2400" dirty="0"/>
              <a:t> </a:t>
            </a:r>
            <a:r>
              <a:rPr lang="fi-FI" sz="2400" dirty="0" err="1"/>
              <a:t>firms</a:t>
            </a:r>
            <a:r>
              <a:rPr lang="fi-FI" sz="2400" dirty="0"/>
              <a:t> in </a:t>
            </a:r>
            <a:r>
              <a:rPr lang="fi-FI" sz="2400" dirty="0" err="1"/>
              <a:t>similar</a:t>
            </a:r>
            <a:r>
              <a:rPr lang="fi-FI" sz="2400" dirty="0"/>
              <a:t> </a:t>
            </a:r>
            <a:r>
              <a:rPr lang="fi-FI" sz="2400" dirty="0" err="1"/>
              <a:t>markets</a:t>
            </a:r>
            <a:endParaRPr lang="fi-FI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To </a:t>
            </a:r>
            <a:r>
              <a:rPr lang="fi-FI" sz="2400" dirty="0" err="1"/>
              <a:t>influence</a:t>
            </a:r>
            <a:r>
              <a:rPr lang="fi-FI" sz="2400" dirty="0"/>
              <a:t> </a:t>
            </a:r>
            <a:r>
              <a:rPr lang="fi-FI" sz="2400" dirty="0" err="1"/>
              <a:t>costs</a:t>
            </a:r>
            <a:r>
              <a:rPr lang="fi-FI" sz="2400" dirty="0"/>
              <a:t>, </a:t>
            </a:r>
            <a:r>
              <a:rPr lang="fi-FI" sz="2400" dirty="0" err="1"/>
              <a:t>firms</a:t>
            </a:r>
            <a:r>
              <a:rPr lang="fi-FI" sz="2400" dirty="0"/>
              <a:t> </a:t>
            </a:r>
            <a:r>
              <a:rPr lang="fi-FI" sz="2400" dirty="0" err="1"/>
              <a:t>engage</a:t>
            </a:r>
            <a:r>
              <a:rPr lang="fi-FI" sz="2400" dirty="0"/>
              <a:t> in R&amp;D and </a:t>
            </a:r>
            <a:r>
              <a:rPr lang="fi-FI" sz="2400" dirty="0" err="1"/>
              <a:t>use</a:t>
            </a:r>
            <a:r>
              <a:rPr lang="fi-FI" sz="2400" dirty="0"/>
              <a:t> </a:t>
            </a:r>
            <a:r>
              <a:rPr lang="fi-FI" sz="2400" dirty="0" err="1"/>
              <a:t>research</a:t>
            </a:r>
            <a:r>
              <a:rPr lang="fi-FI" sz="2400" dirty="0"/>
              <a:t> and </a:t>
            </a:r>
            <a:r>
              <a:rPr lang="fi-FI" sz="2400" dirty="0" err="1"/>
              <a:t>knowledge</a:t>
            </a:r>
            <a:r>
              <a:rPr lang="fi-FI" sz="2400" dirty="0"/>
              <a:t> </a:t>
            </a:r>
            <a:r>
              <a:rPr lang="fi-FI" sz="2400" dirty="0" err="1"/>
              <a:t>created</a:t>
            </a:r>
            <a:r>
              <a:rPr lang="fi-FI" sz="2400" dirty="0"/>
              <a:t> outside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firm</a:t>
            </a:r>
            <a:endParaRPr lang="fi-FI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err="1"/>
              <a:t>Cost</a:t>
            </a:r>
            <a:r>
              <a:rPr lang="fi-FI" sz="2400" dirty="0"/>
              <a:t> </a:t>
            </a:r>
            <a:r>
              <a:rPr lang="fi-FI" sz="2400" dirty="0" err="1"/>
              <a:t>functions</a:t>
            </a:r>
            <a:r>
              <a:rPr lang="fi-FI" sz="2400" dirty="0"/>
              <a:t> </a:t>
            </a:r>
            <a:r>
              <a:rPr lang="fi-FI" sz="2400" dirty="0" err="1"/>
              <a:t>are</a:t>
            </a:r>
            <a:r>
              <a:rPr lang="fi-FI" sz="2400" dirty="0"/>
              <a:t> </a:t>
            </a:r>
            <a:r>
              <a:rPr lang="fi-FI" sz="2400" dirty="0" err="1"/>
              <a:t>one</a:t>
            </a:r>
            <a:r>
              <a:rPr lang="fi-FI" sz="2400" dirty="0"/>
              <a:t> of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most</a:t>
            </a:r>
            <a:r>
              <a:rPr lang="fi-FI" sz="2400" dirty="0"/>
              <a:t> </a:t>
            </a:r>
            <a:r>
              <a:rPr lang="fi-FI" sz="2400" dirty="0" err="1"/>
              <a:t>important</a:t>
            </a:r>
            <a:r>
              <a:rPr lang="fi-FI" sz="2400" dirty="0"/>
              <a:t> </a:t>
            </a:r>
            <a:r>
              <a:rPr lang="fi-FI" sz="2400" dirty="0" err="1"/>
              <a:t>components</a:t>
            </a:r>
            <a:r>
              <a:rPr lang="fi-FI" sz="2400" dirty="0"/>
              <a:t> in </a:t>
            </a:r>
            <a:r>
              <a:rPr lang="fi-FI" sz="2400" dirty="0" err="1"/>
              <a:t>understanding</a:t>
            </a:r>
            <a:r>
              <a:rPr lang="fi-FI" sz="2400" dirty="0"/>
              <a:t> market </a:t>
            </a:r>
            <a:r>
              <a:rPr lang="fi-FI" sz="2400" dirty="0" err="1"/>
              <a:t>prices</a:t>
            </a:r>
            <a:endParaRPr lang="fi-FI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err="1"/>
              <a:t>Unfortunately</a:t>
            </a:r>
            <a:r>
              <a:rPr lang="fi-FI" sz="2400" dirty="0"/>
              <a:t> </a:t>
            </a:r>
            <a:r>
              <a:rPr lang="fi-FI" sz="2400" dirty="0" err="1"/>
              <a:t>many</a:t>
            </a:r>
            <a:r>
              <a:rPr lang="fi-FI" sz="2400" dirty="0"/>
              <a:t> </a:t>
            </a:r>
            <a:r>
              <a:rPr lang="fi-FI" sz="2400" dirty="0" err="1"/>
              <a:t>empirical</a:t>
            </a:r>
            <a:r>
              <a:rPr lang="fi-FI" sz="2400" dirty="0"/>
              <a:t> </a:t>
            </a:r>
            <a:r>
              <a:rPr lang="fi-FI" sz="2400" dirty="0" err="1"/>
              <a:t>problems</a:t>
            </a:r>
            <a:r>
              <a:rPr lang="fi-FI" sz="2400" dirty="0"/>
              <a:t> </a:t>
            </a:r>
            <a:r>
              <a:rPr lang="fi-FI" sz="2400" dirty="0" err="1"/>
              <a:t>arise</a:t>
            </a:r>
            <a:r>
              <a:rPr lang="fi-FI" sz="2400" dirty="0"/>
              <a:t> </a:t>
            </a:r>
            <a:r>
              <a:rPr lang="fi-FI" sz="2400" dirty="0" err="1"/>
              <a:t>if</a:t>
            </a:r>
            <a:r>
              <a:rPr lang="fi-FI" sz="2400" dirty="0"/>
              <a:t> an outsider </a:t>
            </a:r>
            <a:r>
              <a:rPr lang="fi-FI" sz="2400" dirty="0" err="1"/>
              <a:t>tries</a:t>
            </a:r>
            <a:r>
              <a:rPr lang="fi-FI" sz="2400" dirty="0"/>
              <a:t> to </a:t>
            </a:r>
            <a:r>
              <a:rPr lang="fi-FI" sz="2400" dirty="0" err="1"/>
              <a:t>estimate</a:t>
            </a:r>
            <a:r>
              <a:rPr lang="fi-FI" sz="2400" dirty="0"/>
              <a:t> C(Q). In </a:t>
            </a:r>
            <a:r>
              <a:rPr lang="fi-FI" sz="2400" dirty="0" err="1"/>
              <a:t>particular</a:t>
            </a:r>
            <a:r>
              <a:rPr lang="fi-FI" sz="2400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400" dirty="0" err="1"/>
              <a:t>Firm</a:t>
            </a:r>
            <a:r>
              <a:rPr lang="fi-FI" sz="2400" dirty="0"/>
              <a:t> </a:t>
            </a:r>
            <a:r>
              <a:rPr lang="fi-FI" sz="2400" dirty="0" err="1"/>
              <a:t>may</a:t>
            </a:r>
            <a:r>
              <a:rPr lang="fi-FI" sz="2400" dirty="0"/>
              <a:t> </a:t>
            </a:r>
            <a:r>
              <a:rPr lang="fi-FI" sz="2400" dirty="0" err="1"/>
              <a:t>know</a:t>
            </a:r>
            <a:r>
              <a:rPr lang="fi-FI" sz="2400" dirty="0"/>
              <a:t> </a:t>
            </a:r>
            <a:r>
              <a:rPr lang="fi-FI" sz="2400" dirty="0" err="1"/>
              <a:t>things</a:t>
            </a:r>
            <a:r>
              <a:rPr lang="fi-FI" sz="2400" dirty="0"/>
              <a:t> </a:t>
            </a:r>
            <a:r>
              <a:rPr lang="fi-FI" sz="2400" dirty="0" err="1"/>
              <a:t>the</a:t>
            </a:r>
            <a:r>
              <a:rPr lang="fi-FI" sz="2400" dirty="0"/>
              <a:t> outsider </a:t>
            </a:r>
            <a:r>
              <a:rPr lang="fi-FI" sz="2400" dirty="0" err="1"/>
              <a:t>does</a:t>
            </a:r>
            <a:r>
              <a:rPr lang="fi-FI" sz="2400" dirty="0"/>
              <a:t> </a:t>
            </a:r>
            <a:r>
              <a:rPr lang="fi-FI" sz="2400" dirty="0" err="1"/>
              <a:t>not</a:t>
            </a:r>
            <a:r>
              <a:rPr lang="fi-FI" sz="2400" dirty="0"/>
              <a:t> </a:t>
            </a:r>
            <a:r>
              <a:rPr lang="fi-FI" sz="2400" dirty="0" err="1"/>
              <a:t>when</a:t>
            </a:r>
            <a:r>
              <a:rPr lang="fi-FI" sz="2400" dirty="0"/>
              <a:t> </a:t>
            </a:r>
            <a:r>
              <a:rPr lang="fi-FI" sz="2400" dirty="0" err="1"/>
              <a:t>choosing</a:t>
            </a:r>
            <a:r>
              <a:rPr lang="fi-FI" sz="2400" dirty="0"/>
              <a:t> -&gt; </a:t>
            </a:r>
            <a:r>
              <a:rPr lang="fi-FI" sz="2400" dirty="0" err="1"/>
              <a:t>endogeneity</a:t>
            </a:r>
            <a:r>
              <a:rPr lang="fi-FI" sz="2400" dirty="0"/>
              <a:t> </a:t>
            </a:r>
            <a:r>
              <a:rPr lang="fi-FI" sz="2400" dirty="0" err="1"/>
              <a:t>bias</a:t>
            </a:r>
            <a:r>
              <a:rPr lang="fi-FI" sz="2400" dirty="0"/>
              <a:t> (</a:t>
            </a:r>
            <a:r>
              <a:rPr lang="fi-FI" sz="2400" dirty="0" err="1"/>
              <a:t>discussed</a:t>
            </a:r>
            <a:r>
              <a:rPr lang="fi-FI" sz="2400" dirty="0"/>
              <a:t> in </a:t>
            </a:r>
            <a:r>
              <a:rPr lang="fi-FI" sz="2400" dirty="0" err="1"/>
              <a:t>Principles</a:t>
            </a:r>
            <a:r>
              <a:rPr lang="fi-FI" sz="2400" dirty="0"/>
              <a:t> of </a:t>
            </a:r>
            <a:r>
              <a:rPr lang="fi-FI" sz="2400" dirty="0" err="1"/>
              <a:t>Empirical</a:t>
            </a:r>
            <a:r>
              <a:rPr lang="fi-FI" sz="2400" dirty="0"/>
              <a:t> Analysis)</a:t>
            </a:r>
          </a:p>
        </p:txBody>
      </p:sp>
    </p:spTree>
    <p:extLst>
      <p:ext uri="{BB962C8B-B14F-4D97-AF65-F5344CB8AC3E}">
        <p14:creationId xmlns:p14="http://schemas.microsoft.com/office/powerpoint/2010/main" val="1142264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Average cost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4810" y="1334781"/>
            <a:ext cx="4407991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b="1" dirty="0"/>
              <a:t>Average cost (AC)</a:t>
            </a:r>
            <a:r>
              <a:rPr lang="en-US" sz="2400" dirty="0"/>
              <a:t>: Average cost per unit produced.</a:t>
            </a:r>
            <a:endParaRPr lang="en-US" sz="2400" b="1" dirty="0"/>
          </a:p>
          <a:p>
            <a:pPr marL="342900" indent="-342900">
              <a:spcAft>
                <a:spcPts val="900"/>
              </a:spcAft>
              <a:buFont typeface="Arial"/>
              <a:buChar char="•"/>
            </a:pPr>
            <a:r>
              <a:rPr lang="en-US" sz="2400" dirty="0"/>
              <a:t>Calculated as the slope of the ray from the origin to a given point on the cost function. </a:t>
            </a:r>
          </a:p>
          <a:p>
            <a:r>
              <a:rPr lang="en-US" sz="2400" dirty="0"/>
              <a:t>In this example, average costs decrease at first (economies of scale) but then increase (e.g. overtime, machine breakdown). </a:t>
            </a:r>
          </a:p>
        </p:txBody>
      </p:sp>
      <p:pic>
        <p:nvPicPr>
          <p:cNvPr id="5" name="Picture 4" descr="figure-07-06-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2887" y="1722872"/>
            <a:ext cx="3297829" cy="381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137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Marginal cost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1603" y="1061718"/>
            <a:ext cx="8198045" cy="250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2400" b="1" dirty="0"/>
              <a:t>Marginal cost (MC)</a:t>
            </a:r>
            <a:r>
              <a:rPr lang="en-US" sz="2400" dirty="0"/>
              <a:t>: the effect on total cost of producing one additional unit of output.</a:t>
            </a:r>
          </a:p>
          <a:p>
            <a:pPr marL="342900" indent="-342900">
              <a:spcAft>
                <a:spcPts val="450"/>
              </a:spcAft>
              <a:buFont typeface="Arial"/>
              <a:buChar char="•"/>
            </a:pPr>
            <a:r>
              <a:rPr lang="en-US" sz="2400" dirty="0"/>
              <a:t>Calculated as the slope of the cost function at a given point.</a:t>
            </a:r>
          </a:p>
          <a:p>
            <a:pPr>
              <a:spcAft>
                <a:spcPts val="450"/>
              </a:spcAft>
            </a:pPr>
            <a:r>
              <a:rPr lang="en-US" sz="2400" dirty="0"/>
              <a:t>In this example, marginal costs increase with production.</a:t>
            </a:r>
          </a:p>
          <a:p>
            <a:endParaRPr lang="en-US" sz="2400" dirty="0"/>
          </a:p>
        </p:txBody>
      </p:sp>
      <p:pic>
        <p:nvPicPr>
          <p:cNvPr id="7" name="Picture 6" descr="figure-07-07-h.jpg"/>
          <p:cNvPicPr>
            <a:picLocks noChangeAspect="1"/>
          </p:cNvPicPr>
          <p:nvPr/>
        </p:nvPicPr>
        <p:blipFill>
          <a:blip r:embed="rId2"/>
          <a:srcRect r="-323" b="53818"/>
          <a:stretch>
            <a:fillRect/>
          </a:stretch>
        </p:blipFill>
        <p:spPr>
          <a:xfrm>
            <a:off x="2226816" y="3562403"/>
            <a:ext cx="4690370" cy="215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11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Relationship between MC and AC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0002" y="3611872"/>
            <a:ext cx="8495693" cy="206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2400" dirty="0"/>
              <a:t>The following statements are always true:</a:t>
            </a:r>
          </a:p>
          <a:p>
            <a:pPr marL="342900" indent="-342900">
              <a:spcAft>
                <a:spcPts val="450"/>
              </a:spcAft>
              <a:buFont typeface="Arial"/>
              <a:buChar char="•"/>
            </a:pPr>
            <a:r>
              <a:rPr lang="en-US" sz="2400" dirty="0"/>
              <a:t>If AC &gt; MC: AC is decreasing. If AC &lt; MC: AC is increasing.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The MC curve always intersects the AC curve at its lowest point.</a:t>
            </a:r>
          </a:p>
        </p:txBody>
      </p:sp>
      <p:pic>
        <p:nvPicPr>
          <p:cNvPr id="5" name="Picture 4" descr="figure-07-07-h.jpg"/>
          <p:cNvPicPr>
            <a:picLocks noChangeAspect="1"/>
          </p:cNvPicPr>
          <p:nvPr/>
        </p:nvPicPr>
        <p:blipFill>
          <a:blip r:embed="rId2"/>
          <a:srcRect t="47884" r="522"/>
          <a:stretch>
            <a:fillRect/>
          </a:stretch>
        </p:blipFill>
        <p:spPr>
          <a:xfrm>
            <a:off x="2198495" y="1201849"/>
            <a:ext cx="4610822" cy="241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552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037" y="381000"/>
            <a:ext cx="8085599" cy="1195798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Relationship between MC and AC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3270" y="978899"/>
                <a:ext cx="8495693" cy="4269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450"/>
                  </a:spcAft>
                </a:pPr>
                <a:r>
                  <a:rPr lang="en-US" sz="2400" dirty="0"/>
                  <a:t>Since we started with the concept of a cost function, it is useful to make use of the mathematical tools for dealing with functions.</a:t>
                </a:r>
              </a:p>
              <a:p>
                <a:pPr>
                  <a:spcAft>
                    <a:spcPts val="450"/>
                  </a:spcAft>
                </a:pPr>
                <a:r>
                  <a:rPr lang="en-US" sz="2400" dirty="0"/>
                  <a:t>Average cost AC(Q)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dirty="0"/>
                          <m:t>C</m:t>
                        </m:r>
                        <m:r>
                          <m:rPr>
                            <m:nor/>
                          </m:rPr>
                          <a:rPr lang="en-US" sz="2400" dirty="0"/>
                          <m:t>(</m:t>
                        </m:r>
                        <m:r>
                          <m:rPr>
                            <m:nor/>
                          </m:rPr>
                          <a:rPr lang="en-US" sz="2400" dirty="0"/>
                          <m:t>Q</m:t>
                        </m:r>
                        <m:r>
                          <m:rPr>
                            <m:nor/>
                          </m:rPr>
                          <a:rPr lang="en-US" sz="2400" dirty="0"/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/>
                          <m:t>Q</m:t>
                        </m:r>
                      </m:den>
                    </m:f>
                  </m:oMath>
                </a14:m>
                <a:r>
                  <a:rPr lang="en-US" sz="2400" dirty="0"/>
                  <a:t>.</a:t>
                </a:r>
              </a:p>
              <a:p>
                <a:pPr>
                  <a:spcAft>
                    <a:spcPts val="450"/>
                  </a:spcAft>
                </a:pPr>
                <a:r>
                  <a:rPr lang="en-US" sz="2400" dirty="0"/>
                  <a:t>Marginal cost at Q is the derivative of C(Q) measured at Q:</a:t>
                </a:r>
              </a:p>
              <a:p>
                <a:pPr>
                  <a:spcAft>
                    <a:spcPts val="450"/>
                  </a:spcAft>
                </a:pPr>
                <a:r>
                  <a:rPr lang="en-US" sz="2400" dirty="0"/>
                  <a:t>Marginal cost MC(Q) = C’(Q).</a:t>
                </a:r>
              </a:p>
              <a:p>
                <a:pPr>
                  <a:spcAft>
                    <a:spcPts val="450"/>
                  </a:spcAft>
                </a:pPr>
                <a:r>
                  <a:rPr lang="en-US" sz="2400" dirty="0"/>
                  <a:t>Average cost is increasing/decreasing if its derivative is positive/negative</a:t>
                </a:r>
              </a:p>
              <a:p>
                <a:pPr>
                  <a:spcAft>
                    <a:spcPts val="450"/>
                  </a:spcAft>
                </a:pPr>
                <a:r>
                  <a:rPr lang="en-US" sz="2400" dirty="0"/>
                  <a:t>AC’(Q)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dirty="0"/>
                          <m:t>QC</m:t>
                        </m:r>
                        <m:r>
                          <m:rPr>
                            <m:nor/>
                          </m:rPr>
                          <a:rPr lang="en-US" sz="2400" dirty="0"/>
                          <m:t>’(</m:t>
                        </m:r>
                        <m:r>
                          <m:rPr>
                            <m:nor/>
                          </m:rPr>
                          <a:rPr lang="en-US" sz="2400" dirty="0"/>
                          <m:t>Q</m:t>
                        </m:r>
                        <m:r>
                          <m:rPr>
                            <m:nor/>
                          </m:rPr>
                          <a:rPr lang="en-US" sz="2400" dirty="0"/>
                          <m:t>)−</m:t>
                        </m:r>
                        <m:r>
                          <m:rPr>
                            <m:nor/>
                          </m:rPr>
                          <a:rPr lang="en-US" sz="2400" dirty="0"/>
                          <m:t>C</m:t>
                        </m:r>
                        <m:r>
                          <m:rPr>
                            <m:nor/>
                          </m:rPr>
                          <a:rPr lang="en-US" sz="2400" dirty="0"/>
                          <m:t>(</m:t>
                        </m:r>
                        <m:r>
                          <m:rPr>
                            <m:nor/>
                          </m:rPr>
                          <a:rPr lang="en-US" sz="2400" dirty="0"/>
                          <m:t>Q</m:t>
                        </m:r>
                        <m:r>
                          <m:rPr>
                            <m:nor/>
                          </m:rPr>
                          <a:rPr lang="en-US" sz="2400" dirty="0"/>
                          <m:t>) 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400" dirty="0"/>
                              <m:t>Q</m:t>
                            </m:r>
                          </m:e>
                          <m:sup>
                            <m:r>
                              <a:rPr lang="fi-FI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/>
                  <a:t> so that AC’(Q)=0 if MC(Q) = AC(Q).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70" y="978899"/>
                <a:ext cx="8495693" cy="4269117"/>
              </a:xfrm>
              <a:prstGeom prst="rect">
                <a:avLst/>
              </a:prstGeom>
              <a:blipFill>
                <a:blip r:embed="rId2"/>
                <a:stretch>
                  <a:fillRect l="-1045" t="-1187" r="-448" b="-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678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+mn-lt"/>
              </a:rPr>
              <a:t>Market demand side and</a:t>
            </a:r>
            <a:br>
              <a:rPr lang="en-GB" sz="4800" dirty="0">
                <a:latin typeface="+mn-lt"/>
              </a:rPr>
            </a:br>
            <a:r>
              <a:rPr lang="en-GB" sz="4800" dirty="0">
                <a:latin typeface="+mn-lt"/>
              </a:rPr>
              <a:t>profit maximization</a:t>
            </a:r>
          </a:p>
        </p:txBody>
      </p:sp>
    </p:spTree>
    <p:extLst>
      <p:ext uri="{BB962C8B-B14F-4D97-AF65-F5344CB8AC3E}">
        <p14:creationId xmlns:p14="http://schemas.microsoft.com/office/powerpoint/2010/main" val="1783352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Demand curve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2890" y="1760461"/>
            <a:ext cx="7999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2400" dirty="0"/>
              <a:t>To make pricing and production decisions, managers also need to know the demand for the firm’s product.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7569" y="2835313"/>
            <a:ext cx="4286134" cy="2423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b="1" dirty="0"/>
              <a:t>Demand curve </a:t>
            </a:r>
            <a:r>
              <a:rPr lang="en-US" sz="2400" dirty="0"/>
              <a:t>= quantity that consumers will buy at each price.</a:t>
            </a:r>
          </a:p>
          <a:p>
            <a:pPr>
              <a:spcAft>
                <a:spcPts val="900"/>
              </a:spcAft>
            </a:pPr>
            <a:r>
              <a:rPr lang="en-US" sz="2400" dirty="0"/>
              <a:t>Reflection of the consumers’ willingness to pay for the product.</a:t>
            </a:r>
          </a:p>
        </p:txBody>
      </p:sp>
      <p:pic>
        <p:nvPicPr>
          <p:cNvPr id="7" name="Picture 6" descr="figure-07-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732" y="2686430"/>
            <a:ext cx="4343159" cy="247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82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200" y="244813"/>
            <a:ext cx="8085599" cy="572311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Demand curve: Origins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3687" y="667155"/>
            <a:ext cx="8458227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b="1" dirty="0"/>
              <a:t>Individual demand curve: </a:t>
            </a:r>
            <a:r>
              <a:rPr lang="en-US" sz="2400" dirty="0"/>
              <a:t>For a fixed product, consider the consumers’ problem of choosing along their budget line between the quantity q of the product and all other consumption y.</a:t>
            </a:r>
          </a:p>
          <a:p>
            <a:pPr>
              <a:spcAft>
                <a:spcPts val="900"/>
              </a:spcAft>
            </a:pPr>
            <a:r>
              <a:rPr lang="en-US" sz="2400" dirty="0"/>
              <a:t>If total amount of income is w, then budget line is given by:</a:t>
            </a:r>
          </a:p>
          <a:p>
            <a:pPr algn="ctr">
              <a:spcAft>
                <a:spcPts val="900"/>
              </a:spcAft>
            </a:pPr>
            <a:r>
              <a:rPr lang="en-US" sz="2400" dirty="0" err="1"/>
              <a:t>pq+y</a:t>
            </a:r>
            <a:r>
              <a:rPr lang="en-US" sz="2400" dirty="0"/>
              <a:t>=w,</a:t>
            </a:r>
          </a:p>
          <a:p>
            <a:pPr>
              <a:spcAft>
                <a:spcPts val="900"/>
              </a:spcAft>
            </a:pPr>
            <a:r>
              <a:rPr lang="en-US" sz="2400" dirty="0"/>
              <a:t>Where p is the price of the product</a:t>
            </a:r>
          </a:p>
          <a:p>
            <a:pPr>
              <a:spcAft>
                <a:spcPts val="900"/>
              </a:spcAft>
            </a:pPr>
            <a:r>
              <a:rPr lang="en-US" sz="2400" dirty="0"/>
              <a:t>At optimum: MRS = p. The individual demand curve tells two things: </a:t>
            </a:r>
            <a:r>
              <a:rPr lang="en-US" sz="2400" dirty="0" err="1"/>
              <a:t>i</a:t>
            </a:r>
            <a:r>
              <a:rPr lang="en-US" sz="2400" dirty="0"/>
              <a:t>) how much the buyer chooses at price p, ii) at what price will the buyer choose q units of the product</a:t>
            </a:r>
          </a:p>
          <a:p>
            <a:pPr>
              <a:spcAft>
                <a:spcPts val="900"/>
              </a:spcAft>
            </a:pPr>
            <a:r>
              <a:rPr lang="en-US" sz="2400" b="1" dirty="0"/>
              <a:t>Demand curve </a:t>
            </a:r>
            <a:r>
              <a:rPr lang="en-US" sz="2400" dirty="0"/>
              <a:t>adds together all individual demands at p.</a:t>
            </a:r>
          </a:p>
          <a:p>
            <a:pPr algn="ctr">
              <a:spcAft>
                <a:spcPts val="9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2354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200" y="244813"/>
            <a:ext cx="8085599" cy="572311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Demand curve: Simplest case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3687" y="667155"/>
            <a:ext cx="8458227" cy="6209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b="1" dirty="0"/>
              <a:t>Individual demand curve: </a:t>
            </a:r>
            <a:r>
              <a:rPr lang="en-US" sz="2400" dirty="0"/>
              <a:t>Each consumer decides whether to buy one unit of the good or not (no utility from additional units, e.g. subscription to Spotify etc.)</a:t>
            </a:r>
          </a:p>
          <a:p>
            <a:pPr>
              <a:spcAft>
                <a:spcPts val="900"/>
              </a:spcAft>
            </a:pPr>
            <a:r>
              <a:rPr lang="en-US" sz="2400" dirty="0"/>
              <a:t>Suppose </a:t>
            </a:r>
            <a:r>
              <a:rPr lang="en-US" sz="2400" i="1" dirty="0"/>
              <a:t>v</a:t>
            </a:r>
            <a:r>
              <a:rPr lang="en-US" sz="2400" dirty="0"/>
              <a:t> is a number such that </a:t>
            </a:r>
            <a:r>
              <a:rPr lang="en-US" sz="2400" dirty="0" err="1"/>
              <a:t>i</a:t>
            </a:r>
            <a:r>
              <a:rPr lang="en-US" sz="2400" dirty="0"/>
              <a:t>) the buyer prefers to have the good and pay a price p to not having it whenever p&lt;v and ii) the buyer prefers not having the good to having it and paying p if v &lt; p.</a:t>
            </a:r>
          </a:p>
          <a:p>
            <a:pPr>
              <a:spcAft>
                <a:spcPts val="900"/>
              </a:spcAft>
            </a:pPr>
            <a:r>
              <a:rPr lang="en-US" sz="2400" dirty="0"/>
              <a:t>Then we say that </a:t>
            </a:r>
            <a:r>
              <a:rPr lang="en-US" sz="2400" i="1" dirty="0"/>
              <a:t>v</a:t>
            </a:r>
            <a:r>
              <a:rPr lang="en-US" sz="2400" dirty="0"/>
              <a:t> is the willingness to pay (</a:t>
            </a:r>
            <a:r>
              <a:rPr lang="en-US" sz="2400" dirty="0" err="1"/>
              <a:t>wtp</a:t>
            </a:r>
            <a:r>
              <a:rPr lang="en-US" sz="2400" dirty="0"/>
              <a:t>) of the buyer for this good. We also say that the buyer values the good at </a:t>
            </a:r>
            <a:r>
              <a:rPr lang="en-US" sz="2400" i="1" dirty="0"/>
              <a:t>v.</a:t>
            </a:r>
          </a:p>
          <a:p>
            <a:pPr>
              <a:spcAft>
                <a:spcPts val="900"/>
              </a:spcAft>
            </a:pPr>
            <a:r>
              <a:rPr lang="en-US" sz="2400" dirty="0"/>
              <a:t>In this case, demand curve tells how many buyers have </a:t>
            </a:r>
            <a:r>
              <a:rPr lang="en-US" sz="2400" dirty="0" err="1"/>
              <a:t>wtp</a:t>
            </a:r>
            <a:r>
              <a:rPr lang="en-US" sz="2400" dirty="0"/>
              <a:t> &gt; p and also the price P(Q) at which Q buyers have </a:t>
            </a:r>
            <a:r>
              <a:rPr lang="en-US" sz="2400" dirty="0" err="1"/>
              <a:t>wtp</a:t>
            </a:r>
            <a:r>
              <a:rPr lang="en-US" sz="2400" dirty="0"/>
              <a:t> above P(Q).</a:t>
            </a:r>
          </a:p>
          <a:p>
            <a:pPr>
              <a:spcAft>
                <a:spcPts val="900"/>
              </a:spcAft>
            </a:pPr>
            <a:endParaRPr lang="en-US" sz="2400" dirty="0"/>
          </a:p>
          <a:p>
            <a:pPr algn="ctr">
              <a:spcAft>
                <a:spcPts val="9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1767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200" y="244813"/>
            <a:ext cx="8085599" cy="572311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Demand curve: Some Remarks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3687" y="667155"/>
            <a:ext cx="845822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 the simplest case, we see immediately that demand curves are downward sloping, i.e. there is more demand at lower prices or conversely the P(Q) at which Q buyers have </a:t>
            </a:r>
            <a:r>
              <a:rPr lang="en-US" sz="2400" dirty="0" err="1"/>
              <a:t>wtp</a:t>
            </a:r>
            <a:r>
              <a:rPr lang="en-US" sz="2400" dirty="0"/>
              <a:t> above P(Q) is decreasing in Q.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 firm can estimate its demand curve from data obtained by experimenting with different prices.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For new products, they can be estimated from questionnaires or from pilot studies.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Knowing one’s demand curve is probably the most important requirement for a successful firm.</a:t>
            </a:r>
          </a:p>
          <a:p>
            <a:pPr>
              <a:spcAft>
                <a:spcPts val="9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7200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8A337-4F60-4F4A-BA39-BF6BA6180A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Outline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385763" indent="-385763">
              <a:buAutoNum type="alphaUcPeriod"/>
            </a:pPr>
            <a:r>
              <a:rPr lang="en-GB" sz="3000" dirty="0"/>
              <a:t>Introduction</a:t>
            </a:r>
          </a:p>
          <a:p>
            <a:pPr marL="385763" indent="-385763">
              <a:buAutoNum type="alphaUcPeriod"/>
            </a:pPr>
            <a:r>
              <a:rPr lang="en-GB" sz="3000" dirty="0"/>
              <a:t>Production: Key concepts</a:t>
            </a:r>
          </a:p>
          <a:p>
            <a:pPr marL="385763" indent="-385763">
              <a:buAutoNum type="alphaUcPeriod"/>
            </a:pPr>
            <a:r>
              <a:rPr lang="en-GB" sz="3000" dirty="0"/>
              <a:t>Pricing and Production Decisions: Profit maximization</a:t>
            </a:r>
          </a:p>
          <a:p>
            <a:pPr marL="385763" indent="-385763">
              <a:buAutoNum type="alphaUcPeriod"/>
            </a:pPr>
            <a:r>
              <a:rPr lang="en-GB" sz="3000" dirty="0"/>
              <a:t>Gains from Trade</a:t>
            </a:r>
          </a:p>
          <a:p>
            <a:pPr marL="385763" indent="-385763">
              <a:buAutoNum type="alphaUcPeriod"/>
            </a:pPr>
            <a:r>
              <a:rPr lang="en-GB" sz="3000" dirty="0"/>
              <a:t>Price Elasticity of Demand</a:t>
            </a:r>
          </a:p>
        </p:txBody>
      </p:sp>
    </p:spTree>
    <p:extLst>
      <p:ext uri="{BB962C8B-B14F-4D97-AF65-F5344CB8AC3E}">
        <p14:creationId xmlns:p14="http://schemas.microsoft.com/office/powerpoint/2010/main" val="2956964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Profit Maximization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74321" y="1576798"/>
            <a:ext cx="5231596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dirty="0"/>
              <a:t>Profit-maximization can be described in terms of revenue and costs.</a:t>
            </a:r>
          </a:p>
          <a:p>
            <a:pPr>
              <a:spcAft>
                <a:spcPts val="900"/>
              </a:spcAft>
            </a:pPr>
            <a:r>
              <a:rPr lang="en-US" sz="2400" b="1" dirty="0"/>
              <a:t>Marginal revenue (MR) </a:t>
            </a:r>
            <a:r>
              <a:rPr lang="en-US" sz="2400" dirty="0"/>
              <a:t>= change in revenue from selling an additional unit (net effect of decreasing price and increasing quantity sold)</a:t>
            </a:r>
          </a:p>
          <a:p>
            <a:pPr algn="ctr"/>
            <a:r>
              <a:rPr lang="en-US" sz="2400" dirty="0"/>
              <a:t>Firm maximizes profits by choosing </a:t>
            </a:r>
          </a:p>
          <a:p>
            <a:pPr algn="ctr"/>
            <a:r>
              <a:rPr lang="en-US" sz="2400" dirty="0"/>
              <a:t>point where </a:t>
            </a:r>
            <a:r>
              <a:rPr lang="en-US" sz="2400" b="1" dirty="0"/>
              <a:t>MR = MC</a:t>
            </a:r>
            <a:endParaRPr lang="en-US" sz="2400" dirty="0"/>
          </a:p>
        </p:txBody>
      </p:sp>
      <p:pic>
        <p:nvPicPr>
          <p:cNvPr id="6" name="Picture 5" descr="figure-07-12-b-i.jpg"/>
          <p:cNvPicPr>
            <a:picLocks noChangeAspect="1"/>
          </p:cNvPicPr>
          <p:nvPr/>
        </p:nvPicPr>
        <p:blipFill>
          <a:blip r:embed="rId2"/>
          <a:srcRect t="36816" r="459"/>
          <a:stretch>
            <a:fillRect/>
          </a:stretch>
        </p:blipFill>
        <p:spPr>
          <a:xfrm>
            <a:off x="5228232" y="2236879"/>
            <a:ext cx="3915769" cy="324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188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5996" y="183083"/>
            <a:ext cx="8085599" cy="567790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Profit Maximization: Calculus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1EF4E7-B8F8-3243-925F-53774CCD6063}"/>
              </a:ext>
            </a:extLst>
          </p:cNvPr>
          <p:cNvSpPr txBox="1"/>
          <p:nvPr/>
        </p:nvSpPr>
        <p:spPr>
          <a:xfrm flipH="1">
            <a:off x="221381" y="614686"/>
            <a:ext cx="8922619" cy="59093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400" dirty="0"/>
              <a:t>We </a:t>
            </a:r>
            <a:r>
              <a:rPr lang="fi-FI" sz="2400" dirty="0" err="1"/>
              <a:t>read</a:t>
            </a:r>
            <a:r>
              <a:rPr lang="fi-FI" sz="2400" dirty="0"/>
              <a:t> </a:t>
            </a:r>
            <a:r>
              <a:rPr lang="fi-FI" sz="2400" dirty="0" err="1"/>
              <a:t>from</a:t>
            </a:r>
            <a:r>
              <a:rPr lang="fi-FI" sz="2400" dirty="0"/>
              <a:t>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demand</a:t>
            </a:r>
            <a:r>
              <a:rPr lang="fi-FI" sz="2400" dirty="0"/>
              <a:t> </a:t>
            </a:r>
            <a:r>
              <a:rPr lang="fi-FI" sz="2400" dirty="0" err="1"/>
              <a:t>curve</a:t>
            </a:r>
            <a:r>
              <a:rPr lang="fi-FI" sz="2400" dirty="0"/>
              <a:t>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price</a:t>
            </a:r>
            <a:r>
              <a:rPr lang="fi-FI" sz="2400" dirty="0"/>
              <a:t> P(Q) at </a:t>
            </a:r>
            <a:r>
              <a:rPr lang="fi-FI" sz="2400" dirty="0" err="1"/>
              <a:t>which</a:t>
            </a:r>
            <a:r>
              <a:rPr lang="fi-FI" sz="2400" dirty="0"/>
              <a:t> </a:t>
            </a:r>
            <a:r>
              <a:rPr lang="fi-FI" sz="2400" dirty="0" err="1"/>
              <a:t>buyers</a:t>
            </a:r>
            <a:r>
              <a:rPr lang="fi-FI" sz="2400" dirty="0"/>
              <a:t> </a:t>
            </a:r>
            <a:r>
              <a:rPr lang="fi-FI" sz="2400" dirty="0" err="1"/>
              <a:t>are</a:t>
            </a:r>
            <a:r>
              <a:rPr lang="fi-FI" sz="2400" dirty="0"/>
              <a:t> </a:t>
            </a:r>
            <a:r>
              <a:rPr lang="fi-FI" sz="2400" dirty="0" err="1"/>
              <a:t>willing</a:t>
            </a:r>
            <a:r>
              <a:rPr lang="fi-FI" sz="2400" dirty="0"/>
              <a:t> to </a:t>
            </a:r>
            <a:r>
              <a:rPr lang="fi-FI" sz="2400" dirty="0" err="1"/>
              <a:t>buy</a:t>
            </a:r>
            <a:r>
              <a:rPr lang="fi-FI" sz="2400" dirty="0"/>
              <a:t> Q </a:t>
            </a:r>
            <a:r>
              <a:rPr lang="fi-FI" sz="2400" dirty="0" err="1"/>
              <a:t>units</a:t>
            </a:r>
            <a:r>
              <a:rPr lang="fi-FI" sz="2400" dirty="0"/>
              <a:t> of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product</a:t>
            </a:r>
            <a:endParaRPr lang="fi-FI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400" dirty="0" err="1"/>
              <a:t>Revenue</a:t>
            </a:r>
            <a:r>
              <a:rPr lang="fi-FI" sz="2400" dirty="0"/>
              <a:t> of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firm</a:t>
            </a:r>
            <a:r>
              <a:rPr lang="fi-FI" sz="2400" dirty="0"/>
              <a:t> is R(Q) = QP(Q)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400" dirty="0" err="1"/>
              <a:t>Cost</a:t>
            </a:r>
            <a:r>
              <a:rPr lang="fi-FI" sz="2400" dirty="0"/>
              <a:t> of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firm</a:t>
            </a:r>
            <a:r>
              <a:rPr lang="fi-FI" sz="2400" dirty="0"/>
              <a:t> is C(Q)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400" dirty="0" err="1"/>
              <a:t>Hence</a:t>
            </a:r>
            <a:r>
              <a:rPr lang="fi-FI" sz="2400" dirty="0"/>
              <a:t>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profit</a:t>
            </a:r>
            <a:r>
              <a:rPr lang="fi-FI" sz="2400" dirty="0"/>
              <a:t> 𝚷(Q) of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firm</a:t>
            </a:r>
            <a:r>
              <a:rPr lang="fi-FI" sz="2400" dirty="0"/>
              <a:t> at </a:t>
            </a:r>
            <a:r>
              <a:rPr lang="fi-FI" sz="2400" dirty="0" err="1"/>
              <a:t>production</a:t>
            </a:r>
            <a:r>
              <a:rPr lang="fi-FI" sz="2400" dirty="0"/>
              <a:t> </a:t>
            </a:r>
            <a:r>
              <a:rPr lang="fi-FI" sz="2400" dirty="0" err="1"/>
              <a:t>level</a:t>
            </a:r>
            <a:r>
              <a:rPr lang="fi-FI" sz="2400" dirty="0"/>
              <a:t> Q is </a:t>
            </a:r>
          </a:p>
          <a:p>
            <a:pPr lvl="1"/>
            <a:endParaRPr lang="fi-FI" sz="2400" dirty="0"/>
          </a:p>
          <a:p>
            <a:pPr lvl="1"/>
            <a:r>
              <a:rPr lang="fi-FI" sz="2400" dirty="0"/>
              <a:t>			𝚷(Q) = QP(Q)-C(Q)</a:t>
            </a:r>
          </a:p>
          <a:p>
            <a:pPr lvl="1"/>
            <a:endParaRPr lang="fi-FI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400" dirty="0"/>
              <a:t>At </a:t>
            </a:r>
            <a:r>
              <a:rPr lang="fi-FI" sz="2400" dirty="0" err="1"/>
              <a:t>optimum</a:t>
            </a:r>
            <a:r>
              <a:rPr lang="fi-FI" sz="2400" dirty="0"/>
              <a:t>,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derivative</a:t>
            </a:r>
            <a:r>
              <a:rPr lang="fi-FI" sz="2400" dirty="0"/>
              <a:t> of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profit</a:t>
            </a:r>
            <a:r>
              <a:rPr lang="fi-FI" sz="2400" dirty="0"/>
              <a:t> </a:t>
            </a:r>
            <a:r>
              <a:rPr lang="fi-FI" sz="2400" dirty="0" err="1"/>
              <a:t>must</a:t>
            </a:r>
            <a:r>
              <a:rPr lang="fi-FI" sz="2400" dirty="0"/>
              <a:t> </a:t>
            </a:r>
            <a:r>
              <a:rPr lang="fi-FI" sz="2400" dirty="0" err="1"/>
              <a:t>be</a:t>
            </a:r>
            <a:r>
              <a:rPr lang="fi-FI" sz="2400" dirty="0"/>
              <a:t> </a:t>
            </a:r>
            <a:r>
              <a:rPr lang="fi-FI" sz="2400" dirty="0" err="1"/>
              <a:t>zero</a:t>
            </a:r>
            <a:r>
              <a:rPr lang="fi-FI" sz="2400" dirty="0"/>
              <a:t> (</a:t>
            </a:r>
            <a:r>
              <a:rPr lang="fi-FI" sz="2400" dirty="0" err="1"/>
              <a:t>why</a:t>
            </a:r>
            <a:r>
              <a:rPr lang="fi-FI" sz="2400" dirty="0"/>
              <a:t>)?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400" dirty="0"/>
              <a:t>At </a:t>
            </a:r>
            <a:r>
              <a:rPr lang="fi-FI" sz="2400" dirty="0" err="1"/>
              <a:t>optimal</a:t>
            </a:r>
            <a:r>
              <a:rPr lang="fi-FI" sz="2400" dirty="0"/>
              <a:t> Q*, </a:t>
            </a:r>
          </a:p>
          <a:p>
            <a:pPr lvl="1" algn="ctr"/>
            <a:r>
              <a:rPr lang="fi-FI" sz="2400" dirty="0"/>
              <a:t>MR(Q*) = Q*P’(Q*)+P(Q*) = C’(Q*) = MC(Q*).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400" dirty="0" err="1"/>
              <a:t>Notice</a:t>
            </a:r>
            <a:r>
              <a:rPr lang="fi-FI" sz="2400" dirty="0"/>
              <a:t> </a:t>
            </a:r>
            <a:r>
              <a:rPr lang="fi-FI" sz="2400" dirty="0" err="1"/>
              <a:t>that</a:t>
            </a:r>
            <a:r>
              <a:rPr lang="fi-FI" sz="2400" dirty="0"/>
              <a:t> </a:t>
            </a:r>
            <a:r>
              <a:rPr lang="fi-FI" sz="2400" dirty="0" err="1"/>
              <a:t>since</a:t>
            </a:r>
            <a:r>
              <a:rPr lang="fi-FI" sz="2400" dirty="0"/>
              <a:t> P’(Q*) &lt; 0, MR(Q*) &lt; P(Q*)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400" dirty="0"/>
              <a:t>In </a:t>
            </a:r>
            <a:r>
              <a:rPr lang="fi-FI" sz="2400" dirty="0" err="1"/>
              <a:t>fact</a:t>
            </a:r>
            <a:r>
              <a:rPr lang="fi-FI" sz="2400" dirty="0"/>
              <a:t>, at </a:t>
            </a:r>
            <a:r>
              <a:rPr lang="fi-FI" sz="2400" dirty="0" err="1"/>
              <a:t>optimally</a:t>
            </a:r>
            <a:r>
              <a:rPr lang="fi-FI" sz="2400" dirty="0"/>
              <a:t> </a:t>
            </a:r>
            <a:r>
              <a:rPr lang="fi-FI" sz="2400" dirty="0" err="1"/>
              <a:t>chosen</a:t>
            </a:r>
            <a:r>
              <a:rPr lang="fi-FI" sz="2400" dirty="0"/>
              <a:t> Q*,</a:t>
            </a:r>
          </a:p>
          <a:p>
            <a:pPr lvl="1"/>
            <a:r>
              <a:rPr lang="fi-FI" sz="2400" dirty="0"/>
              <a:t>		</a:t>
            </a:r>
            <a:r>
              <a:rPr lang="en-US" sz="2400" dirty="0"/>
              <a:t> P’(Q*) = - (P(Q*) – C’(Q*))/Q*</a:t>
            </a:r>
            <a:r>
              <a:rPr lang="fi-FI" sz="2400" dirty="0"/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i-FI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694123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dirty="0">
                <a:latin typeface="+mn-lt"/>
              </a:rPr>
              <a:t>Gains from Trade</a:t>
            </a:r>
          </a:p>
        </p:txBody>
      </p:sp>
    </p:spTree>
    <p:extLst>
      <p:ext uri="{BB962C8B-B14F-4D97-AF65-F5344CB8AC3E}">
        <p14:creationId xmlns:p14="http://schemas.microsoft.com/office/powerpoint/2010/main" val="3786765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Measuring Surplus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4873" y="1028562"/>
            <a:ext cx="43471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Consumer surplus </a:t>
            </a:r>
            <a:r>
              <a:rPr lang="en-US" sz="2400" dirty="0"/>
              <a:t>(CS) = the total difference between willingness-to-pay and purchase price</a:t>
            </a:r>
          </a:p>
          <a:p>
            <a:endParaRPr lang="en-US" sz="2400" b="1" dirty="0"/>
          </a:p>
          <a:p>
            <a:r>
              <a:rPr lang="en-US" sz="2400" b="1" dirty="0"/>
              <a:t>Producer surplus </a:t>
            </a:r>
            <a:r>
              <a:rPr lang="en-US" sz="2400" dirty="0"/>
              <a:t>(PS)</a:t>
            </a:r>
            <a:r>
              <a:rPr lang="en-US" sz="2400" b="1" dirty="0"/>
              <a:t> </a:t>
            </a:r>
            <a:r>
              <a:rPr lang="en-US" sz="2400" dirty="0"/>
              <a:t>= the total difference between revenue and marginal cost</a:t>
            </a:r>
          </a:p>
          <a:p>
            <a:r>
              <a:rPr lang="en-US" sz="2400" dirty="0"/>
              <a:t>(Profit = PS – fixed costs)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9343" y="4444882"/>
            <a:ext cx="7205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Total surplus = Consumer surplus + Producer surplus</a:t>
            </a:r>
          </a:p>
          <a:p>
            <a:r>
              <a:rPr lang="en-US" sz="2400" dirty="0"/>
              <a:t>		     = Total gains from trade</a:t>
            </a:r>
          </a:p>
        </p:txBody>
      </p:sp>
      <p:pic>
        <p:nvPicPr>
          <p:cNvPr id="9" name="Picture 8" descr="figure-07-14-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367" y="1212789"/>
            <a:ext cx="4622633" cy="295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2142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Deadweight Loss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2558" y="1668610"/>
            <a:ext cx="42694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Deadweight loss </a:t>
            </a:r>
            <a:r>
              <a:rPr lang="en-US" sz="2400" dirty="0"/>
              <a:t>= a loss of total surplus relative to a Pareto efficient allocation (unexploited gains from trade)</a:t>
            </a:r>
          </a:p>
          <a:p>
            <a:endParaRPr lang="en-US" sz="2400" dirty="0"/>
          </a:p>
          <a:p>
            <a:r>
              <a:rPr lang="en-US" sz="2400" dirty="0"/>
              <a:t>Total surplus is highest when </a:t>
            </a:r>
          </a:p>
          <a:p>
            <a:r>
              <a:rPr lang="en-US" sz="2400" b="1" dirty="0"/>
              <a:t>Demand = Marginal Cost</a:t>
            </a:r>
          </a:p>
          <a:p>
            <a:r>
              <a:rPr lang="en-US" sz="2400" dirty="0"/>
              <a:t>(Pareto efficient allocation)</a:t>
            </a:r>
          </a:p>
        </p:txBody>
      </p:sp>
      <p:pic>
        <p:nvPicPr>
          <p:cNvPr id="5" name="Picture 4" descr="figure-07-14-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534" y="1797016"/>
            <a:ext cx="4720466" cy="301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4794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>
                <a:latin typeface="+mn-lt"/>
              </a:rPr>
              <a:t>Understanding deadweight loss</a:t>
            </a:r>
            <a:endParaRPr lang="en-GB" sz="36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5712" y="978899"/>
            <a:ext cx="8274177" cy="5101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When setting its price, a firm cares only about its own profit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Restricting the quantity to increase the price imposes a negative effect on the consumers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By allowing firms to set individual prices to individual consumers results in the firm capturing the entire surplus (if the firm knows the individual </a:t>
            </a:r>
            <a:r>
              <a:rPr lang="en-US" sz="2400" dirty="0" err="1"/>
              <a:t>wtp</a:t>
            </a:r>
            <a:r>
              <a:rPr lang="en-US" sz="2400" dirty="0"/>
              <a:t>)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 practice, the </a:t>
            </a:r>
            <a:r>
              <a:rPr lang="en-US" sz="2400" dirty="0" err="1"/>
              <a:t>wtp</a:t>
            </a:r>
            <a:r>
              <a:rPr lang="en-US" sz="2400" dirty="0"/>
              <a:t> is private information and the firm may try to find this out (privacy on the net)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Competition authorities care about the distribution of surplus between the firm and customers </a:t>
            </a:r>
          </a:p>
          <a:p>
            <a:pPr>
              <a:spcAft>
                <a:spcPts val="9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73452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dirty="0">
                <a:latin typeface="+mn-lt"/>
              </a:rPr>
              <a:t>Price Elasticity of Demand</a:t>
            </a:r>
          </a:p>
        </p:txBody>
      </p:sp>
    </p:spTree>
    <p:extLst>
      <p:ext uri="{BB962C8B-B14F-4D97-AF65-F5344CB8AC3E}">
        <p14:creationId xmlns:p14="http://schemas.microsoft.com/office/powerpoint/2010/main" val="4230692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5-17 at 10.05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41" y="3235545"/>
            <a:ext cx="3228306" cy="8398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44041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>
                <a:latin typeface="+mn-lt"/>
              </a:rPr>
              <a:t>Price Elasticity of Demand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0" y="2964100"/>
            <a:ext cx="4679950" cy="26855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50" y="1720851"/>
            <a:ext cx="3028950" cy="19764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3DD0DE3-3BE5-7C44-B8D8-406AC7AA3A25}"/>
              </a:ext>
            </a:extLst>
          </p:cNvPr>
          <p:cNvSpPr/>
          <p:nvPr/>
        </p:nvSpPr>
        <p:spPr>
          <a:xfrm>
            <a:off x="177800" y="1809047"/>
            <a:ext cx="4572000" cy="353173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900"/>
              </a:spcAft>
            </a:pPr>
            <a:r>
              <a:rPr lang="en-US" dirty="0"/>
              <a:t>A firm’s pricing decision depends on the slope of the demand curve. </a:t>
            </a:r>
          </a:p>
          <a:p>
            <a:r>
              <a:rPr lang="en-US" b="1" dirty="0"/>
              <a:t>Price elasticity of demand </a:t>
            </a:r>
            <a:r>
              <a:rPr lang="en-US" dirty="0"/>
              <a:t>= degree of responsiveness (of consumers) to price change.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say that demand is elastic if 𝛆 &gt; 1.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8813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200" y="215630"/>
            <a:ext cx="8085599" cy="44041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>
                <a:latin typeface="+mn-lt"/>
              </a:rPr>
              <a:t>Price Elasticity of Demand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2602BD-30B0-7848-A678-96F28C2AF132}"/>
                  </a:ext>
                </a:extLst>
              </p:cNvPr>
              <p:cNvSpPr txBox="1"/>
              <p:nvPr/>
            </p:nvSpPr>
            <p:spPr>
              <a:xfrm>
                <a:off x="779646" y="821418"/>
                <a:ext cx="7845955" cy="39593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i-FI" sz="2000" dirty="0"/>
                  <a:t>In </a:t>
                </a:r>
                <a:r>
                  <a:rPr lang="fi-FI" sz="2000" dirty="0" err="1"/>
                  <a:t>the</a:t>
                </a:r>
                <a:r>
                  <a:rPr lang="fi-FI" sz="2000" dirty="0"/>
                  <a:t> definition of </a:t>
                </a:r>
                <a:r>
                  <a:rPr lang="fi-FI" sz="2000" dirty="0" err="1"/>
                  <a:t>the</a:t>
                </a:r>
                <a:r>
                  <a:rPr lang="fi-FI" sz="2000" dirty="0"/>
                  <a:t> </a:t>
                </a:r>
                <a:r>
                  <a:rPr lang="fi-FI" sz="2000" dirty="0" err="1"/>
                  <a:t>elasticity</a:t>
                </a:r>
                <a:r>
                  <a:rPr lang="fi-FI" sz="2000" dirty="0"/>
                  <a:t>,</a:t>
                </a:r>
              </a:p>
              <a:p>
                <a:pPr algn="ctr"/>
                <a:r>
                  <a:rPr lang="fi-FI" sz="2000" dirty="0"/>
                  <a:t>𝛆 =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i-FI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fi-FI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sz="20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fi-FI" sz="20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fi-FI" sz="2000">
                                <a:latin typeface="Cambria Math" panose="02040503050406030204" pitchFamily="18" charset="0"/>
                              </a:rPr>
                              <m:t>Q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fi-FI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sz="20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fi-FI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num>
                          <m:den>
                            <m:r>
                              <a:rPr lang="fi-FI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den>
                        </m:f>
                      </m:den>
                    </m:f>
                    <m:r>
                      <a:rPr lang="fi-FI" sz="2000" b="0" i="0" smtClean="0">
                        <a:latin typeface="Cambria Math" panose="02040503050406030204" pitchFamily="18" charset="0"/>
                      </a:rPr>
                      <m:t>=− </m:t>
                    </m:r>
                    <m:f>
                      <m:fPr>
                        <m:ctrlPr>
                          <a:rPr lang="fi-FI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fi-FI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i-FI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fi-FI" sz="2000">
                                <a:latin typeface="Cambria Math" panose="02040503050406030204" pitchFamily="18" charset="0"/>
                              </a:rPr>
                              <m:t>Q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fi-FI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sz="20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fi-FI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sz="20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fi-FI" sz="20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den>
                        </m:f>
                      </m:den>
                    </m:f>
                  </m:oMath>
                </a14:m>
                <a:r>
                  <a:rPr lang="fi-FI" sz="2000" dirty="0"/>
                  <a:t> 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i-FI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i-FI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f>
                          <m:fPr>
                            <m:ctrlPr>
                              <a:rPr lang="fi-FI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i-FI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r>
                              <m:rPr>
                                <m:sty m:val="p"/>
                              </m:rPr>
                              <a:rPr lang="el-GR" sz="20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fi-FI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sz="20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fi-FI" sz="20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den>
                        </m:f>
                      </m:den>
                    </m:f>
                  </m:oMath>
                </a14:m>
                <a:r>
                  <a:rPr lang="fi-FI" sz="20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i-FI" sz="2000" dirty="0"/>
                  <a:t>For </a:t>
                </a:r>
                <a:r>
                  <a:rPr lang="fi-FI" sz="2000" dirty="0" err="1"/>
                  <a:t>small</a:t>
                </a:r>
                <a:r>
                  <a:rPr lang="fi-FI" sz="2000" dirty="0"/>
                  <a:t> </a:t>
                </a:r>
                <a:r>
                  <a:rPr lang="fi-FI" sz="2000" dirty="0" err="1"/>
                  <a:t>price</a:t>
                </a:r>
                <a:r>
                  <a:rPr lang="fi-FI" sz="2000" dirty="0"/>
                  <a:t> </a:t>
                </a:r>
                <a:r>
                  <a:rPr lang="fi-FI" sz="2000" dirty="0" err="1"/>
                  <a:t>changes</a:t>
                </a:r>
                <a:r>
                  <a:rPr lang="fi-FI" sz="2000" dirty="0"/>
                  <a:t>, </a:t>
                </a:r>
                <a:r>
                  <a:rPr lang="fi-FI" sz="2000" dirty="0" err="1"/>
                  <a:t>we</a:t>
                </a:r>
                <a:r>
                  <a:rPr lang="fi-FI" sz="2000" dirty="0"/>
                  <a:t> </a:t>
                </a:r>
                <a:r>
                  <a:rPr lang="fi-FI" sz="2000" dirty="0" err="1"/>
                  <a:t>can</a:t>
                </a:r>
                <a:r>
                  <a:rPr lang="fi-FI" sz="2000" dirty="0"/>
                  <a:t> </a:t>
                </a:r>
                <a:r>
                  <a:rPr lang="fi-FI" sz="2000" dirty="0" err="1"/>
                  <a:t>use</a:t>
                </a:r>
                <a:r>
                  <a:rPr lang="fi-FI" sz="2000" dirty="0"/>
                  <a:t> P’(Q) to </a:t>
                </a:r>
                <a:r>
                  <a:rPr lang="fi-FI" sz="2000" dirty="0" err="1"/>
                  <a:t>approximate</a:t>
                </a:r>
                <a:r>
                  <a:rPr lang="fi-FI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i-FI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0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fi-FI" sz="2000" i="1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0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fi-FI" sz="2000" i="1"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  <m:r>
                      <a:rPr lang="fi-FI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i-FI" sz="2000" dirty="0"/>
                  <a:t> and </a:t>
                </a:r>
                <a:r>
                  <a:rPr lang="fi-FI" sz="2000" dirty="0" err="1"/>
                  <a:t>we</a:t>
                </a:r>
                <a:r>
                  <a:rPr lang="fi-FI" sz="2000" dirty="0"/>
                  <a:t> </a:t>
                </a:r>
                <a:r>
                  <a:rPr lang="fi-FI" sz="2000" dirty="0" err="1"/>
                  <a:t>get</a:t>
                </a:r>
                <a:r>
                  <a:rPr lang="fi-FI" sz="2000" dirty="0"/>
                  <a:t>:</a:t>
                </a:r>
              </a:p>
              <a:p>
                <a:pPr algn="ctr"/>
                <a:r>
                  <a:rPr lang="fi-FI" sz="2000" dirty="0"/>
                  <a:t>𝛆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i-FI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i-FI" sz="2000" dirty="0"/>
                          <m:t>P</m:t>
                        </m:r>
                      </m:num>
                      <m:den>
                        <m:r>
                          <m:rPr>
                            <m:nor/>
                          </m:rPr>
                          <a:rPr lang="fi-FI" sz="2000" dirty="0"/>
                          <m:t>QP</m:t>
                        </m:r>
                        <m:r>
                          <m:rPr>
                            <m:nor/>
                          </m:rPr>
                          <a:rPr lang="fi-FI" sz="2000" dirty="0"/>
                          <m:t>’(</m:t>
                        </m:r>
                        <m:r>
                          <m:rPr>
                            <m:nor/>
                          </m:rPr>
                          <a:rPr lang="fi-FI" sz="2000" dirty="0"/>
                          <m:t>Q</m:t>
                        </m:r>
                        <m:r>
                          <m:rPr>
                            <m:nor/>
                          </m:rPr>
                          <a:rPr lang="fi-FI" sz="2000" dirty="0"/>
                          <m:t>)</m:t>
                        </m:r>
                      </m:den>
                    </m:f>
                  </m:oMath>
                </a14:m>
                <a:r>
                  <a:rPr lang="fi-FI" sz="2000" dirty="0"/>
                  <a:t>.</a:t>
                </a:r>
              </a:p>
              <a:p>
                <a:pPr algn="ctr"/>
                <a:endParaRPr lang="fi-FI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i-FI" sz="2000" dirty="0" err="1"/>
                  <a:t>Therefore</a:t>
                </a:r>
                <a:r>
                  <a:rPr lang="fi-FI" sz="2000" dirty="0"/>
                  <a:t> MR(Q) ≥ 0 </a:t>
                </a:r>
                <a:r>
                  <a:rPr lang="fi-FI" sz="2000" dirty="0" err="1"/>
                  <a:t>if</a:t>
                </a:r>
                <a:r>
                  <a:rPr lang="fi-FI" sz="2000" dirty="0"/>
                  <a:t> and </a:t>
                </a:r>
                <a:r>
                  <a:rPr lang="fi-FI" sz="2000" dirty="0" err="1"/>
                  <a:t>only</a:t>
                </a:r>
                <a:r>
                  <a:rPr lang="fi-FI" sz="2000" dirty="0"/>
                  <a:t> </a:t>
                </a:r>
                <a:r>
                  <a:rPr lang="fi-FI" sz="2000" dirty="0" err="1"/>
                  <a:t>if</a:t>
                </a:r>
                <a:r>
                  <a:rPr lang="fi-FI" sz="2000" dirty="0"/>
                  <a:t> 𝛆 ≥ 1.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i-FI" sz="2000" dirty="0"/>
                  <a:t>Price </a:t>
                </a:r>
                <a:r>
                  <a:rPr lang="fi-FI" sz="2000" dirty="0" err="1"/>
                  <a:t>elasticity</a:t>
                </a:r>
                <a:r>
                  <a:rPr lang="fi-FI" sz="2000" dirty="0"/>
                  <a:t> (and </a:t>
                </a:r>
                <a:r>
                  <a:rPr lang="fi-FI" sz="2000" dirty="0" err="1"/>
                  <a:t>other</a:t>
                </a:r>
                <a:r>
                  <a:rPr lang="fi-FI" sz="2000" dirty="0"/>
                  <a:t> </a:t>
                </a:r>
                <a:r>
                  <a:rPr lang="fi-FI" sz="2000" dirty="0" err="1"/>
                  <a:t>elasticities</a:t>
                </a:r>
                <a:r>
                  <a:rPr lang="fi-FI" sz="2000" dirty="0"/>
                  <a:t>) </a:t>
                </a:r>
                <a:r>
                  <a:rPr lang="fi-FI" sz="2000" dirty="0" err="1"/>
                  <a:t>are</a:t>
                </a:r>
                <a:r>
                  <a:rPr lang="fi-FI" sz="2000" dirty="0"/>
                  <a:t> </a:t>
                </a:r>
                <a:r>
                  <a:rPr lang="fi-FI" sz="2000" dirty="0" err="1"/>
                  <a:t>some</a:t>
                </a:r>
                <a:r>
                  <a:rPr lang="fi-FI" sz="2000" dirty="0"/>
                  <a:t> of </a:t>
                </a:r>
                <a:r>
                  <a:rPr lang="fi-FI" sz="2000" dirty="0" err="1"/>
                  <a:t>the</a:t>
                </a:r>
                <a:r>
                  <a:rPr lang="fi-FI" sz="2000" dirty="0"/>
                  <a:t> </a:t>
                </a:r>
                <a:r>
                  <a:rPr lang="fi-FI" sz="2000" dirty="0" err="1"/>
                  <a:t>most</a:t>
                </a:r>
                <a:r>
                  <a:rPr lang="fi-FI" sz="2000" dirty="0"/>
                  <a:t> </a:t>
                </a:r>
                <a:r>
                  <a:rPr lang="fi-FI" sz="2000" dirty="0" err="1"/>
                  <a:t>important</a:t>
                </a:r>
                <a:r>
                  <a:rPr lang="fi-FI" sz="2000" dirty="0"/>
                  <a:t> </a:t>
                </a:r>
                <a:r>
                  <a:rPr lang="fi-FI" sz="2000" dirty="0" err="1"/>
                  <a:t>concepts</a:t>
                </a:r>
                <a:r>
                  <a:rPr lang="fi-FI" sz="2000" dirty="0"/>
                  <a:t> in </a:t>
                </a:r>
                <a:r>
                  <a:rPr lang="fi-FI" sz="2000" dirty="0" err="1"/>
                  <a:t>economics</a:t>
                </a:r>
                <a:r>
                  <a:rPr lang="fi-FI" sz="2000" dirty="0"/>
                  <a:t> and </a:t>
                </a:r>
                <a:r>
                  <a:rPr lang="fi-FI" sz="2000" dirty="0" err="1"/>
                  <a:t>will</a:t>
                </a:r>
                <a:r>
                  <a:rPr lang="fi-FI" sz="2000" dirty="0"/>
                  <a:t> feature </a:t>
                </a:r>
                <a:r>
                  <a:rPr lang="fi-FI" sz="2000" dirty="0" err="1"/>
                  <a:t>heavily</a:t>
                </a:r>
                <a:r>
                  <a:rPr lang="fi-FI" sz="2000" dirty="0"/>
                  <a:t> in </a:t>
                </a:r>
                <a:r>
                  <a:rPr lang="fi-FI" sz="2000" dirty="0" err="1"/>
                  <a:t>the</a:t>
                </a:r>
                <a:r>
                  <a:rPr lang="fi-FI" sz="2000" dirty="0"/>
                  <a:t> </a:t>
                </a:r>
                <a:r>
                  <a:rPr lang="fi-FI" sz="2000" dirty="0" err="1"/>
                  <a:t>coming</a:t>
                </a:r>
                <a:r>
                  <a:rPr lang="fi-FI" sz="2000" dirty="0"/>
                  <a:t> </a:t>
                </a:r>
                <a:r>
                  <a:rPr lang="fi-FI" sz="2000" dirty="0" err="1"/>
                  <a:t>lectures</a:t>
                </a:r>
                <a:r>
                  <a:rPr lang="fi-FI" sz="2000" dirty="0"/>
                  <a:t> and </a:t>
                </a:r>
                <a:r>
                  <a:rPr lang="fi-FI" sz="2000" dirty="0" err="1"/>
                  <a:t>courses</a:t>
                </a:r>
                <a:r>
                  <a:rPr lang="fi-FI" sz="2000" dirty="0"/>
                  <a:t>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2602BD-30B0-7848-A678-96F28C2AF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646" y="821418"/>
                <a:ext cx="7845955" cy="3959354"/>
              </a:xfrm>
              <a:prstGeom prst="rect">
                <a:avLst/>
              </a:prstGeom>
              <a:blipFill>
                <a:blip r:embed="rId2"/>
                <a:stretch>
                  <a:fillRect l="-1777" t="-1923" r="-1616" b="-2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39820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496" y="101867"/>
            <a:ext cx="8085599" cy="44041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>
                <a:latin typeface="+mn-lt"/>
              </a:rPr>
              <a:t>Elasticity and profit maximization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2602BD-30B0-7848-A678-96F28C2AF132}"/>
                  </a:ext>
                </a:extLst>
              </p:cNvPr>
              <p:cNvSpPr txBox="1"/>
              <p:nvPr/>
            </p:nvSpPr>
            <p:spPr>
              <a:xfrm>
                <a:off x="158817" y="542285"/>
                <a:ext cx="8826366" cy="53151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i-FI" sz="2000" dirty="0"/>
                  <a:t>Recall </a:t>
                </a:r>
                <a:r>
                  <a:rPr lang="fi-FI" sz="2000" dirty="0" err="1"/>
                  <a:t>from</a:t>
                </a:r>
                <a:r>
                  <a:rPr lang="fi-FI" sz="2000" dirty="0"/>
                  <a:t> </a:t>
                </a:r>
                <a:r>
                  <a:rPr lang="fi-FI" sz="2000" dirty="0" err="1"/>
                  <a:t>profit</a:t>
                </a:r>
                <a:r>
                  <a:rPr lang="fi-FI" sz="2000" dirty="0"/>
                  <a:t> </a:t>
                </a:r>
                <a:r>
                  <a:rPr lang="fi-FI" sz="2000" dirty="0" err="1"/>
                  <a:t>maximization</a:t>
                </a:r>
                <a:r>
                  <a:rPr lang="fi-FI" sz="2000" dirty="0"/>
                  <a:t> </a:t>
                </a:r>
                <a:r>
                  <a:rPr lang="fi-FI" sz="2000" dirty="0" err="1"/>
                  <a:t>that</a:t>
                </a:r>
                <a:r>
                  <a:rPr lang="fi-FI" sz="2000" dirty="0"/>
                  <a:t> at </a:t>
                </a:r>
                <a:r>
                  <a:rPr lang="fi-FI" sz="2000" dirty="0" err="1"/>
                  <a:t>optimal</a:t>
                </a:r>
                <a:r>
                  <a:rPr lang="fi-FI" sz="2000" dirty="0"/>
                  <a:t> Q*:</a:t>
                </a:r>
              </a:p>
              <a:p>
                <a:endParaRPr lang="fi-FI" sz="2000" dirty="0"/>
              </a:p>
              <a:p>
                <a:pPr algn="ctr"/>
                <a:r>
                  <a:rPr lang="en-US" sz="2000" dirty="0"/>
                  <a:t>MR(</a:t>
                </a:r>
                <a:r>
                  <a:rPr lang="fi-FI" sz="2000" dirty="0"/>
                  <a:t>Q*)=Q*P’(Q*)+P(Q*)= C’(Q*)=MC(Q*),</a:t>
                </a:r>
              </a:p>
              <a:p>
                <a:r>
                  <a:rPr lang="fi-FI" sz="2000" dirty="0" err="1"/>
                  <a:t>or</a:t>
                </a:r>
                <a:r>
                  <a:rPr lang="fi-FI" sz="2000" dirty="0"/>
                  <a:t>:</a:t>
                </a:r>
              </a:p>
              <a:p>
                <a:pPr algn="ctr"/>
                <a:r>
                  <a:rPr lang="en-US" sz="2000" dirty="0"/>
                  <a:t>P’(Q*)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i-FI" sz="2000"/>
                          <m:t>P</m:t>
                        </m:r>
                        <m:r>
                          <m:rPr>
                            <m:nor/>
                          </m:rPr>
                          <a:rPr lang="en-US" sz="2000" dirty="0"/>
                          <m:t>(</m:t>
                        </m:r>
                        <m:r>
                          <m:rPr>
                            <m:nor/>
                          </m:rPr>
                          <a:rPr lang="fi-FI" sz="2000" dirty="0"/>
                          <m:t>Q</m:t>
                        </m:r>
                        <m:r>
                          <m:rPr>
                            <m:nor/>
                          </m:rPr>
                          <a:rPr lang="fi-FI" sz="2000" dirty="0"/>
                          <m:t>*</m:t>
                        </m:r>
                        <m:r>
                          <m:rPr>
                            <m:nor/>
                          </m:rPr>
                          <a:rPr lang="en-US" sz="2000" dirty="0"/>
                          <m:t>)−</m:t>
                        </m:r>
                        <m:r>
                          <m:rPr>
                            <m:nor/>
                          </m:rPr>
                          <a:rPr lang="fi-FI" sz="2000" dirty="0"/>
                          <m:t>C</m:t>
                        </m:r>
                        <m:r>
                          <m:rPr>
                            <m:nor/>
                          </m:rPr>
                          <a:rPr lang="fi-FI" sz="2000" dirty="0"/>
                          <m:t>’(</m:t>
                        </m:r>
                        <m:r>
                          <m:rPr>
                            <m:nor/>
                          </m:rPr>
                          <a:rPr lang="fi-FI" sz="2000" dirty="0"/>
                          <m:t>Q</m:t>
                        </m:r>
                        <m:r>
                          <m:rPr>
                            <m:nor/>
                          </m:rPr>
                          <a:rPr lang="fi-FI" sz="2000" dirty="0"/>
                          <m:t>*)</m:t>
                        </m:r>
                      </m:num>
                      <m:den>
                        <m:r>
                          <m:rPr>
                            <m:nor/>
                          </m:rPr>
                          <a:rPr lang="fi-FI" sz="2000" dirty="0"/>
                          <m:t>Q</m:t>
                        </m:r>
                        <m:r>
                          <m:rPr>
                            <m:nor/>
                          </m:rPr>
                          <a:rPr lang="fi-FI" sz="2000" dirty="0"/>
                          <m:t>*</m:t>
                        </m:r>
                      </m:den>
                    </m:f>
                  </m:oMath>
                </a14:m>
                <a:r>
                  <a:rPr lang="fi-FI" sz="20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i-FI" sz="2000" dirty="0" err="1"/>
                  <a:t>Divide</a:t>
                </a:r>
                <a:r>
                  <a:rPr lang="fi-FI" sz="2000" dirty="0"/>
                  <a:t> </a:t>
                </a:r>
                <a:r>
                  <a:rPr lang="fi-FI" sz="2000" dirty="0" err="1"/>
                  <a:t>both</a:t>
                </a:r>
                <a:r>
                  <a:rPr lang="fi-FI" sz="2000" dirty="0"/>
                  <a:t> </a:t>
                </a:r>
                <a:r>
                  <a:rPr lang="fi-FI" sz="2000" dirty="0" err="1"/>
                  <a:t>sides</a:t>
                </a:r>
                <a:r>
                  <a:rPr lang="fi-FI" sz="2000" dirty="0"/>
                  <a:t> </a:t>
                </a:r>
                <a:r>
                  <a:rPr lang="fi-FI" sz="2000" dirty="0" err="1"/>
                  <a:t>by</a:t>
                </a:r>
                <a:r>
                  <a:rPr lang="fi-FI" sz="2000" dirty="0"/>
                  <a:t> P(Q*) and </a:t>
                </a:r>
                <a:r>
                  <a:rPr lang="fi-FI" sz="2000" dirty="0" err="1"/>
                  <a:t>multiply</a:t>
                </a:r>
                <a:r>
                  <a:rPr lang="fi-FI" sz="2000" dirty="0"/>
                  <a:t> </a:t>
                </a:r>
                <a:r>
                  <a:rPr lang="fi-FI" sz="2000" dirty="0" err="1"/>
                  <a:t>by</a:t>
                </a:r>
                <a:r>
                  <a:rPr lang="fi-FI" sz="2000" dirty="0"/>
                  <a:t> Q* to </a:t>
                </a:r>
                <a:r>
                  <a:rPr lang="fi-FI" sz="2000" dirty="0" err="1"/>
                  <a:t>get</a:t>
                </a:r>
                <a:r>
                  <a:rPr lang="fi-FI" sz="2000" dirty="0"/>
                  <a:t>:</a:t>
                </a:r>
              </a:p>
              <a:p>
                <a:pPr algn="ctr"/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i-FI" sz="2000" dirty="0"/>
                          <m:t>Q</m:t>
                        </m:r>
                        <m:r>
                          <m:rPr>
                            <m:nor/>
                          </m:rPr>
                          <a:rPr lang="fi-FI" sz="2000" dirty="0"/>
                          <m:t>*</m:t>
                        </m:r>
                        <m:r>
                          <m:rPr>
                            <m:nor/>
                          </m:rPr>
                          <a:rPr lang="en-US" sz="2000" dirty="0"/>
                          <m:t>P</m:t>
                        </m:r>
                        <m:r>
                          <m:rPr>
                            <m:nor/>
                          </m:rPr>
                          <a:rPr lang="en-US" sz="2000" dirty="0"/>
                          <m:t>’(</m:t>
                        </m:r>
                        <m:r>
                          <m:rPr>
                            <m:nor/>
                          </m:rPr>
                          <a:rPr lang="fi-FI" sz="2000" dirty="0"/>
                          <m:t>Q</m:t>
                        </m:r>
                        <m:r>
                          <m:rPr>
                            <m:nor/>
                          </m:rPr>
                          <a:rPr lang="fi-FI" sz="2000" dirty="0"/>
                          <m:t>*</m:t>
                        </m:r>
                        <m:r>
                          <m:rPr>
                            <m:nor/>
                          </m:rPr>
                          <a:rPr lang="en-US" sz="2000" dirty="0"/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fi-FI" sz="2000" b="0" i="0" dirty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000" dirty="0"/>
                          <m:t>(</m:t>
                        </m:r>
                        <m:r>
                          <m:rPr>
                            <m:nor/>
                          </m:rPr>
                          <a:rPr lang="fi-FI" sz="2000" dirty="0"/>
                          <m:t>Q</m:t>
                        </m:r>
                        <m:r>
                          <m:rPr>
                            <m:nor/>
                          </m:rPr>
                          <a:rPr lang="fi-FI" sz="2000" dirty="0"/>
                          <m:t>*</m:t>
                        </m:r>
                        <m:r>
                          <m:rPr>
                            <m:nor/>
                          </m:rPr>
                          <a:rPr lang="en-US" sz="2000" dirty="0"/>
                          <m:t>)</m:t>
                        </m:r>
                      </m:den>
                    </m:f>
                    <m:r>
                      <a:rPr lang="fi-FI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i-FI" sz="2000"/>
                          <m:t>P</m:t>
                        </m:r>
                        <m:r>
                          <m:rPr>
                            <m:nor/>
                          </m:rPr>
                          <a:rPr lang="en-US" sz="2000" dirty="0"/>
                          <m:t>(</m:t>
                        </m:r>
                        <m:r>
                          <m:rPr>
                            <m:nor/>
                          </m:rPr>
                          <a:rPr lang="fi-FI" sz="2000" dirty="0"/>
                          <m:t>Q</m:t>
                        </m:r>
                        <m:r>
                          <m:rPr>
                            <m:nor/>
                          </m:rPr>
                          <a:rPr lang="fi-FI" sz="2000" dirty="0"/>
                          <m:t>*)</m:t>
                        </m:r>
                        <m:r>
                          <m:rPr>
                            <m:nor/>
                          </m:rPr>
                          <a:rPr lang="en-US" sz="2000" dirty="0"/>
                          <m:t>−</m:t>
                        </m:r>
                        <m:r>
                          <m:rPr>
                            <m:nor/>
                          </m:rPr>
                          <a:rPr lang="fi-FI" sz="2000" dirty="0"/>
                          <m:t>C</m:t>
                        </m:r>
                        <m:r>
                          <m:rPr>
                            <m:nor/>
                          </m:rPr>
                          <a:rPr lang="fi-FI" sz="2000" dirty="0"/>
                          <m:t>’(</m:t>
                        </m:r>
                        <m:r>
                          <m:rPr>
                            <m:nor/>
                          </m:rPr>
                          <a:rPr lang="fi-FI" sz="2000" dirty="0"/>
                          <m:t>Q</m:t>
                        </m:r>
                        <m:r>
                          <m:rPr>
                            <m:nor/>
                          </m:rPr>
                          <a:rPr lang="fi-FI" sz="2000" dirty="0"/>
                          <m:t>*)</m:t>
                        </m:r>
                      </m:num>
                      <m:den>
                        <m:r>
                          <m:rPr>
                            <m:nor/>
                          </m:rPr>
                          <a:rPr lang="fi-FI" sz="2000"/>
                          <m:t>P</m:t>
                        </m:r>
                        <m:r>
                          <m:rPr>
                            <m:nor/>
                          </m:rPr>
                          <a:rPr lang="en-US" sz="2000" dirty="0"/>
                          <m:t>(</m:t>
                        </m:r>
                        <m:r>
                          <m:rPr>
                            <m:nor/>
                          </m:rPr>
                          <a:rPr lang="fi-FI" sz="2000" dirty="0"/>
                          <m:t>Q</m:t>
                        </m:r>
                        <m:r>
                          <m:rPr>
                            <m:nor/>
                          </m:rPr>
                          <a:rPr lang="fi-FI" sz="2000" dirty="0"/>
                          <m:t>*</m:t>
                        </m:r>
                        <m:r>
                          <m:rPr>
                            <m:nor/>
                          </m:rPr>
                          <a:rPr lang="en-US" sz="2000" dirty="0"/>
                          <m:t>)</m:t>
                        </m:r>
                      </m:den>
                    </m:f>
                    <m:r>
                      <a:rPr lang="fi-FI" sz="2000" b="0" i="0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fi-FI" sz="2000" b="0" dirty="0"/>
              </a:p>
              <a:p>
                <a:r>
                  <a:rPr lang="fi-FI" sz="2000" dirty="0" err="1"/>
                  <a:t>or</a:t>
                </a:r>
                <a:r>
                  <a:rPr lang="fi-FI" sz="2000" dirty="0"/>
                  <a:t>: 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i-FI" sz="2000"/>
                          <m:t>P</m:t>
                        </m:r>
                        <m:r>
                          <m:rPr>
                            <m:nor/>
                          </m:rPr>
                          <a:rPr lang="en-US" sz="2000" dirty="0"/>
                          <m:t>(</m:t>
                        </m:r>
                        <m:r>
                          <m:rPr>
                            <m:nor/>
                          </m:rPr>
                          <a:rPr lang="fi-FI" sz="2000" dirty="0"/>
                          <m:t>Q</m:t>
                        </m:r>
                        <m:r>
                          <m:rPr>
                            <m:nor/>
                          </m:rPr>
                          <a:rPr lang="fi-FI" sz="2000" dirty="0"/>
                          <m:t>* )</m:t>
                        </m:r>
                        <m:r>
                          <m:rPr>
                            <m:nor/>
                          </m:rPr>
                          <a:rPr lang="en-US" sz="2000" dirty="0"/>
                          <m:t>−</m:t>
                        </m:r>
                        <m:r>
                          <m:rPr>
                            <m:nor/>
                          </m:rPr>
                          <a:rPr lang="fi-FI" sz="2000" dirty="0"/>
                          <m:t>C</m:t>
                        </m:r>
                        <m:r>
                          <m:rPr>
                            <m:nor/>
                          </m:rPr>
                          <a:rPr lang="fi-FI" sz="2000" dirty="0"/>
                          <m:t>’(</m:t>
                        </m:r>
                        <m:r>
                          <m:rPr>
                            <m:nor/>
                          </m:rPr>
                          <a:rPr lang="fi-FI" sz="2000" dirty="0"/>
                          <m:t>Q</m:t>
                        </m:r>
                        <m:r>
                          <m:rPr>
                            <m:nor/>
                          </m:rPr>
                          <a:rPr lang="fi-FI" sz="2000" dirty="0"/>
                          <m:t>* )</m:t>
                        </m:r>
                      </m:num>
                      <m:den>
                        <m:r>
                          <m:rPr>
                            <m:nor/>
                          </m:rPr>
                          <a:rPr lang="fi-FI" sz="2000" b="0" i="0" dirty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000" dirty="0"/>
                          <m:t>(</m:t>
                        </m:r>
                        <m:r>
                          <m:rPr>
                            <m:nor/>
                          </m:rPr>
                          <a:rPr lang="fi-FI" sz="2000" dirty="0"/>
                          <m:t>Q</m:t>
                        </m:r>
                        <m:r>
                          <m:rPr>
                            <m:nor/>
                          </m:rPr>
                          <a:rPr lang="fi-FI" sz="2000" dirty="0"/>
                          <m:t>* </m:t>
                        </m:r>
                        <m:r>
                          <m:rPr>
                            <m:nor/>
                          </m:rPr>
                          <a:rPr lang="en-US" sz="2000" dirty="0"/>
                          <m:t>)</m:t>
                        </m:r>
                      </m:den>
                    </m:f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i-FI" sz="20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i-FI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i-FI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fi-FI" sz="2000" dirty="0"/>
                          <m:t>𝛆</m:t>
                        </m:r>
                      </m:den>
                    </m:f>
                  </m:oMath>
                </a14:m>
                <a:r>
                  <a:rPr lang="fi-FI" sz="2000" dirty="0"/>
                  <a:t>.</a:t>
                </a:r>
              </a:p>
              <a:p>
                <a:pPr algn="ctr"/>
                <a:endParaRPr lang="fi-FI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i-FI" sz="2000" dirty="0" err="1"/>
                  <a:t>We</a:t>
                </a:r>
                <a:r>
                  <a:rPr lang="fi-FI" sz="2000" dirty="0"/>
                  <a:t> </a:t>
                </a:r>
                <a:r>
                  <a:rPr lang="fi-FI" sz="2000" dirty="0" err="1"/>
                  <a:t>call</a:t>
                </a:r>
                <a:r>
                  <a:rPr lang="fi-FI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i-FI" sz="2000"/>
                          <m:t>P</m:t>
                        </m:r>
                        <m:r>
                          <m:rPr>
                            <m:nor/>
                          </m:rPr>
                          <a:rPr lang="en-US" sz="2000" dirty="0"/>
                          <m:t>(</m:t>
                        </m:r>
                        <m:r>
                          <m:rPr>
                            <m:nor/>
                          </m:rPr>
                          <a:rPr lang="fi-FI" sz="2000" dirty="0"/>
                          <m:t>Q</m:t>
                        </m:r>
                        <m:r>
                          <m:rPr>
                            <m:nor/>
                          </m:rPr>
                          <a:rPr lang="fi-FI" sz="2000" dirty="0"/>
                          <m:t>* </m:t>
                        </m:r>
                        <m:r>
                          <m:rPr>
                            <m:nor/>
                          </m:rPr>
                          <a:rPr lang="en-US" sz="2000" dirty="0"/>
                          <m:t>)−</m:t>
                        </m:r>
                        <m:r>
                          <m:rPr>
                            <m:nor/>
                          </m:rPr>
                          <a:rPr lang="fi-FI" sz="2000" dirty="0"/>
                          <m:t>C</m:t>
                        </m:r>
                        <m:r>
                          <m:rPr>
                            <m:nor/>
                          </m:rPr>
                          <a:rPr lang="fi-FI" sz="2000" dirty="0"/>
                          <m:t>’(</m:t>
                        </m:r>
                        <m:r>
                          <m:rPr>
                            <m:nor/>
                          </m:rPr>
                          <a:rPr lang="fi-FI" sz="2000" dirty="0"/>
                          <m:t>Q</m:t>
                        </m:r>
                        <m:r>
                          <m:rPr>
                            <m:nor/>
                          </m:rPr>
                          <a:rPr lang="fi-FI" sz="2000" dirty="0"/>
                          <m:t>* )</m:t>
                        </m:r>
                      </m:num>
                      <m:den>
                        <m:r>
                          <m:rPr>
                            <m:nor/>
                          </m:rPr>
                          <a:rPr lang="fi-FI" sz="2000"/>
                          <m:t>P</m:t>
                        </m:r>
                        <m:r>
                          <m:rPr>
                            <m:nor/>
                          </m:rPr>
                          <a:rPr lang="en-US" sz="2000" dirty="0"/>
                          <m:t>(</m:t>
                        </m:r>
                        <m:r>
                          <m:rPr>
                            <m:nor/>
                          </m:rPr>
                          <a:rPr lang="fi-FI" sz="2000" dirty="0"/>
                          <m:t>Q</m:t>
                        </m:r>
                        <m:r>
                          <m:rPr>
                            <m:nor/>
                          </m:rPr>
                          <a:rPr lang="fi-FI" sz="2000" dirty="0"/>
                          <m:t>* </m:t>
                        </m:r>
                        <m:r>
                          <m:rPr>
                            <m:nor/>
                          </m:rPr>
                          <a:rPr lang="en-US" sz="2000" dirty="0"/>
                          <m:t>)</m:t>
                        </m:r>
                      </m:den>
                    </m:f>
                  </m:oMath>
                </a14:m>
                <a:r>
                  <a:rPr lang="fi-FI" sz="2000" dirty="0"/>
                  <a:t> </a:t>
                </a:r>
                <a:r>
                  <a:rPr lang="fi-FI" sz="2000" dirty="0" err="1"/>
                  <a:t>the</a:t>
                </a:r>
                <a:r>
                  <a:rPr lang="fi-FI" sz="2000" dirty="0"/>
                  <a:t> </a:t>
                </a:r>
                <a:r>
                  <a:rPr lang="fi-FI" sz="2000" dirty="0" err="1"/>
                  <a:t>markup</a:t>
                </a:r>
                <a:r>
                  <a:rPr lang="fi-FI" sz="20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i-FI" sz="2000" dirty="0" err="1"/>
                  <a:t>Markups</a:t>
                </a:r>
                <a:r>
                  <a:rPr lang="fi-FI" sz="2000" dirty="0"/>
                  <a:t> </a:t>
                </a:r>
                <a:r>
                  <a:rPr lang="fi-FI" sz="2000" dirty="0" err="1"/>
                  <a:t>are</a:t>
                </a:r>
                <a:r>
                  <a:rPr lang="fi-FI" sz="2000" dirty="0"/>
                  <a:t> </a:t>
                </a:r>
                <a:r>
                  <a:rPr lang="fi-FI" sz="2000" dirty="0" err="1"/>
                  <a:t>inversely</a:t>
                </a:r>
                <a:r>
                  <a:rPr lang="fi-FI" sz="2000" dirty="0"/>
                  <a:t> </a:t>
                </a:r>
                <a:r>
                  <a:rPr lang="fi-FI" sz="2000" dirty="0" err="1"/>
                  <a:t>related</a:t>
                </a:r>
                <a:r>
                  <a:rPr lang="fi-FI" sz="2000" dirty="0"/>
                  <a:t> to </a:t>
                </a:r>
                <a:r>
                  <a:rPr lang="fi-FI" sz="2000" dirty="0" err="1"/>
                  <a:t>the</a:t>
                </a:r>
                <a:r>
                  <a:rPr lang="fi-FI" sz="2000" dirty="0"/>
                  <a:t> </a:t>
                </a:r>
                <a:r>
                  <a:rPr lang="fi-FI" sz="2000" dirty="0" err="1"/>
                  <a:t>elasticity</a:t>
                </a:r>
                <a:r>
                  <a:rPr lang="fi-FI" sz="2000" dirty="0"/>
                  <a:t> of </a:t>
                </a:r>
                <a:r>
                  <a:rPr lang="fi-FI" sz="2000" dirty="0" err="1"/>
                  <a:t>demand</a:t>
                </a:r>
                <a:endParaRPr lang="fi-FI" sz="20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fi-FI" sz="2000" dirty="0" err="1"/>
                  <a:t>High</a:t>
                </a:r>
                <a:r>
                  <a:rPr lang="fi-FI" sz="2000" dirty="0"/>
                  <a:t> </a:t>
                </a:r>
                <a:r>
                  <a:rPr lang="fi-FI" sz="2000" dirty="0" err="1"/>
                  <a:t>elasticity</a:t>
                </a:r>
                <a:r>
                  <a:rPr lang="fi-FI" sz="2000" dirty="0"/>
                  <a:t> </a:t>
                </a:r>
                <a:r>
                  <a:rPr lang="fi-FI" sz="2000" dirty="0" err="1"/>
                  <a:t>leads</a:t>
                </a:r>
                <a:r>
                  <a:rPr lang="fi-FI" sz="2000" dirty="0"/>
                  <a:t> to </a:t>
                </a:r>
                <a:r>
                  <a:rPr lang="fi-FI" sz="2000" dirty="0" err="1"/>
                  <a:t>low</a:t>
                </a:r>
                <a:r>
                  <a:rPr lang="fi-FI" sz="2000" dirty="0"/>
                  <a:t> </a:t>
                </a:r>
                <a:r>
                  <a:rPr lang="fi-FI" sz="2000" dirty="0" err="1"/>
                  <a:t>markups</a:t>
                </a:r>
                <a:r>
                  <a:rPr lang="fi-FI" sz="2000" dirty="0"/>
                  <a:t> (</a:t>
                </a:r>
                <a:r>
                  <a:rPr lang="fi-FI" sz="2000" dirty="0" err="1"/>
                  <a:t>prices</a:t>
                </a:r>
                <a:r>
                  <a:rPr lang="fi-FI" sz="2000" dirty="0"/>
                  <a:t>)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2602BD-30B0-7848-A678-96F28C2AF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17" y="542285"/>
                <a:ext cx="8826366" cy="5315109"/>
              </a:xfrm>
              <a:prstGeom prst="rect">
                <a:avLst/>
              </a:prstGeom>
              <a:blipFill>
                <a:blip r:embed="rId2"/>
                <a:stretch>
                  <a:fillRect l="-1727" t="-1432" b="-1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1330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dirty="0">
                <a:latin typeface="+mn-lt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1303979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890" y="972766"/>
            <a:ext cx="4702484" cy="4283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450"/>
              </a:spcAft>
              <a:buFont typeface="Arial"/>
              <a:buChar char="•"/>
            </a:pPr>
            <a:r>
              <a:rPr lang="en-US" sz="2400" dirty="0"/>
              <a:t>The effect of good-specific taxes depends on the elasticity of demand for those goods. </a:t>
            </a:r>
          </a:p>
          <a:p>
            <a:pPr marL="342900" indent="-342900">
              <a:spcAft>
                <a:spcPts val="450"/>
              </a:spcAft>
              <a:buFont typeface="Arial"/>
              <a:buChar char="•"/>
            </a:pPr>
            <a:r>
              <a:rPr lang="en-US" sz="2400" dirty="0"/>
              <a:t>Governments raise more tax revenue by levying taxes on price-inelastic goods.  </a:t>
            </a:r>
          </a:p>
          <a:p>
            <a:pPr marL="342900" indent="-342900">
              <a:spcAft>
                <a:spcPts val="450"/>
              </a:spcAft>
              <a:buFont typeface="Arial"/>
              <a:buChar char="•"/>
            </a:pPr>
            <a:r>
              <a:rPr lang="en-US" sz="2400" dirty="0"/>
              <a:t>Several countries e.g. Denmark and France have introduced taxes on unhealthy foods – to reduce consumption not to raise revenue.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591766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Price Elasticity and Policy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082" y="1342632"/>
            <a:ext cx="4160918" cy="354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3334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Price Elasticity and Market Power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4911" y="1669798"/>
            <a:ext cx="8274177" cy="3711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dirty="0"/>
              <a:t>A firm’s profit margin depends on the elasticity of demand, which is determined by competition: </a:t>
            </a:r>
          </a:p>
          <a:p>
            <a:pPr marL="342900" indent="-342900">
              <a:spcAft>
                <a:spcPts val="450"/>
              </a:spcAft>
              <a:buFont typeface="Arial"/>
              <a:buChar char="•"/>
            </a:pPr>
            <a:r>
              <a:rPr lang="en-US" sz="2400" dirty="0"/>
              <a:t>Demand is relatively inelastic if there are few close </a:t>
            </a:r>
            <a:r>
              <a:rPr lang="en-US" sz="2400" b="1" dirty="0"/>
              <a:t>substitutes</a:t>
            </a:r>
          </a:p>
          <a:p>
            <a:pPr marL="342900" indent="-342900">
              <a:spcAft>
                <a:spcPts val="900"/>
              </a:spcAft>
              <a:buFont typeface="Arial"/>
              <a:buChar char="•"/>
            </a:pPr>
            <a:r>
              <a:rPr lang="en-US" sz="2400" dirty="0"/>
              <a:t>Firms with </a:t>
            </a:r>
            <a:r>
              <a:rPr lang="en-US" sz="2400" b="1" dirty="0"/>
              <a:t>market power </a:t>
            </a:r>
            <a:r>
              <a:rPr lang="en-US" sz="2400" dirty="0"/>
              <a:t>have enough bargaining power to set prices without losing customers to competitors</a:t>
            </a:r>
          </a:p>
          <a:p>
            <a:r>
              <a:rPr lang="en-US" sz="2400" b="1" dirty="0"/>
              <a:t>Competition policy </a:t>
            </a:r>
            <a:r>
              <a:rPr lang="en-US" sz="2400" dirty="0"/>
              <a:t>(limits on market power) can be beneficial to consumers when firms collude to keep prices high. </a:t>
            </a:r>
          </a:p>
        </p:txBody>
      </p:sp>
    </p:spTree>
    <p:extLst>
      <p:ext uri="{BB962C8B-B14F-4D97-AF65-F5344CB8AC3E}">
        <p14:creationId xmlns:p14="http://schemas.microsoft.com/office/powerpoint/2010/main" val="9056530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Market Power: Monopolies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7054" y="1051309"/>
            <a:ext cx="8453209" cy="4502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325" dirty="0"/>
              <a:t>Example of market power: A firm selling specialized products.</a:t>
            </a:r>
          </a:p>
          <a:p>
            <a:pPr marL="342900" indent="-342900">
              <a:spcAft>
                <a:spcPts val="450"/>
              </a:spcAft>
              <a:buFont typeface="Arial"/>
              <a:buChar char="•"/>
            </a:pPr>
            <a:r>
              <a:rPr lang="en-US" sz="2325" dirty="0"/>
              <a:t>They face little competition and hence have inelastic demand. </a:t>
            </a:r>
          </a:p>
          <a:p>
            <a:pPr marL="342900" indent="-342900">
              <a:spcAft>
                <a:spcPts val="450"/>
              </a:spcAft>
              <a:buFont typeface="Arial"/>
              <a:buChar char="•"/>
            </a:pPr>
            <a:r>
              <a:rPr lang="en-US" sz="2325" dirty="0"/>
              <a:t>They can set price above marginal cost without losing customers, thus earning </a:t>
            </a:r>
            <a:r>
              <a:rPr lang="en-US" sz="2325" b="1" dirty="0"/>
              <a:t>monopoly rents</a:t>
            </a:r>
            <a:r>
              <a:rPr lang="en-US" sz="2325" dirty="0"/>
              <a:t>. </a:t>
            </a:r>
          </a:p>
          <a:p>
            <a:pPr marL="342900" indent="-342900">
              <a:spcAft>
                <a:spcPts val="900"/>
              </a:spcAft>
              <a:buFont typeface="Arial"/>
              <a:buChar char="•"/>
            </a:pPr>
            <a:r>
              <a:rPr lang="en-US" sz="2325" dirty="0"/>
              <a:t>This is a form of market failure because there is deadweight loss.</a:t>
            </a:r>
          </a:p>
          <a:p>
            <a:pPr>
              <a:spcAft>
                <a:spcPts val="900"/>
              </a:spcAft>
            </a:pPr>
            <a:r>
              <a:rPr lang="en-US" sz="2325" dirty="0"/>
              <a:t>A </a:t>
            </a:r>
            <a:r>
              <a:rPr lang="en-US" sz="2325" b="1" dirty="0"/>
              <a:t>natural monopoly </a:t>
            </a:r>
            <a:r>
              <a:rPr lang="en-US" sz="2325" dirty="0"/>
              <a:t>arises when one firm can produce at lower average costs than two or more firms e.g. utilities.</a:t>
            </a:r>
          </a:p>
          <a:p>
            <a:pPr>
              <a:spcAft>
                <a:spcPts val="450"/>
              </a:spcAft>
            </a:pPr>
            <a:r>
              <a:rPr lang="en-US" sz="2325" dirty="0"/>
              <a:t>Instead of encouraging competition, policymakers may put price controls or make these firms publicly owned.</a:t>
            </a:r>
          </a:p>
        </p:txBody>
      </p:sp>
    </p:spTree>
    <p:extLst>
      <p:ext uri="{BB962C8B-B14F-4D97-AF65-F5344CB8AC3E}">
        <p14:creationId xmlns:p14="http://schemas.microsoft.com/office/powerpoint/2010/main" val="26691403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Gaining market power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6196" y="1178384"/>
            <a:ext cx="8453209" cy="4501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dirty="0"/>
              <a:t>Firms can increase their market power by:</a:t>
            </a:r>
          </a:p>
          <a:p>
            <a:pPr marL="342900" indent="-342900">
              <a:spcAft>
                <a:spcPts val="900"/>
              </a:spcAft>
              <a:buFont typeface="Arial"/>
              <a:buChar char="•"/>
            </a:pPr>
            <a:r>
              <a:rPr lang="en-US" sz="2400" dirty="0"/>
              <a:t>Innovating – Technological innovation can allow firms to differentiate their products from competitors’ e.g. hybrid cars. Firms that invent a completely new product may prevent competition altogether through </a:t>
            </a:r>
            <a:r>
              <a:rPr lang="en-US" sz="2400" b="1" dirty="0"/>
              <a:t>patents</a:t>
            </a:r>
            <a:r>
              <a:rPr lang="en-US" sz="2400" dirty="0"/>
              <a:t> or </a:t>
            </a:r>
            <a:r>
              <a:rPr lang="en-US" sz="2400" b="1" dirty="0"/>
              <a:t>copyright laws</a:t>
            </a:r>
            <a:r>
              <a:rPr lang="en-US" sz="2400" dirty="0"/>
              <a:t>. </a:t>
            </a:r>
          </a:p>
          <a:p>
            <a:pPr marL="342900" indent="-342900">
              <a:spcAft>
                <a:spcPts val="900"/>
              </a:spcAft>
              <a:buFont typeface="Arial"/>
              <a:buChar char="•"/>
            </a:pPr>
            <a:r>
              <a:rPr lang="en-US" sz="2400" dirty="0"/>
              <a:t>Advertising – Firms can attract consumers away from competing products and create brand loyalty. Advertising can be more effective than discounts in increasing demand for a brand. </a:t>
            </a:r>
          </a:p>
          <a:p>
            <a:pPr algn="ctr">
              <a:spcAft>
                <a:spcPts val="900"/>
              </a:spcAft>
            </a:pPr>
            <a:r>
              <a:rPr lang="en-US" sz="2400" dirty="0"/>
              <a:t>Both of these tactics can </a:t>
            </a:r>
            <a:r>
              <a:rPr lang="en-US" sz="2400" u="sng" dirty="0"/>
              <a:t>shift</a:t>
            </a:r>
            <a:r>
              <a:rPr lang="en-US" sz="2400" dirty="0"/>
              <a:t> the firm’s demand curve.</a:t>
            </a:r>
          </a:p>
        </p:txBody>
      </p:sp>
    </p:spTree>
    <p:extLst>
      <p:ext uri="{BB962C8B-B14F-4D97-AF65-F5344CB8AC3E}">
        <p14:creationId xmlns:p14="http://schemas.microsoft.com/office/powerpoint/2010/main" val="2052910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3600" dirty="0">
                <a:latin typeface="+mn-lt"/>
              </a:rPr>
              <a:t>Summary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0002" y="978899"/>
            <a:ext cx="762971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 Model of a firm with </a:t>
            </a:r>
            <a:r>
              <a:rPr lang="en-US" sz="2400" b="1" dirty="0"/>
              <a:t>market power</a:t>
            </a:r>
            <a:r>
              <a:rPr lang="en-US" sz="2400" dirty="0"/>
              <a:t> (price-setter)</a:t>
            </a:r>
            <a:endParaRPr lang="en-US" sz="2400" b="1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Price and production decisions depend on a firm’s demand curve and cost function.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Profit-</a:t>
            </a:r>
            <a:r>
              <a:rPr lang="en-US" sz="2400" dirty="0" err="1"/>
              <a:t>maximising</a:t>
            </a:r>
            <a:r>
              <a:rPr lang="en-US" sz="2400" dirty="0"/>
              <a:t> choice where </a:t>
            </a:r>
            <a:r>
              <a:rPr lang="en-US" sz="2400" b="1" dirty="0"/>
              <a:t>MRS = MRT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Or, in terms of revenue and costs, where </a:t>
            </a:r>
            <a:r>
              <a:rPr lang="en-US" sz="2400" b="1" dirty="0"/>
              <a:t>MR = MC</a:t>
            </a:r>
          </a:p>
          <a:p>
            <a:endParaRPr lang="en-US" sz="2400" dirty="0"/>
          </a:p>
          <a:p>
            <a:r>
              <a:rPr lang="en-US" sz="2400" dirty="0"/>
              <a:t>2. Surplus measures the gains from trade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/>
              <a:t>Total surplus </a:t>
            </a:r>
            <a:r>
              <a:rPr lang="en-US" sz="2400" dirty="0"/>
              <a:t>= </a:t>
            </a:r>
            <a:r>
              <a:rPr lang="en-US" sz="2400" b="1" dirty="0"/>
              <a:t>Producer surplus </a:t>
            </a:r>
            <a:r>
              <a:rPr lang="en-US" sz="2400" dirty="0"/>
              <a:t>+ </a:t>
            </a:r>
            <a:r>
              <a:rPr lang="en-US" sz="2400" b="1" dirty="0"/>
              <a:t>Consumer surplus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/>
              <a:t>Deadweight loss </a:t>
            </a:r>
            <a:r>
              <a:rPr lang="en-US" sz="2400" dirty="0"/>
              <a:t>when allocation not Pareto efficient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/>
              <a:t>Price elasticity of demand </a:t>
            </a:r>
            <a:r>
              <a:rPr lang="en-US" sz="2400" dirty="0"/>
              <a:t>affects surplus and profits</a:t>
            </a:r>
          </a:p>
        </p:txBody>
      </p:sp>
    </p:spTree>
    <p:extLst>
      <p:ext uri="{BB962C8B-B14F-4D97-AF65-F5344CB8AC3E}">
        <p14:creationId xmlns:p14="http://schemas.microsoft.com/office/powerpoint/2010/main" val="14359317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3600" dirty="0">
                <a:latin typeface="+mn-lt"/>
              </a:rPr>
              <a:t>In the next two lectures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1620" y="1576798"/>
            <a:ext cx="70721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Model of supply and demand interactions under </a:t>
            </a:r>
            <a:r>
              <a:rPr lang="en-US" sz="2400" b="1" dirty="0"/>
              <a:t>perfect competition </a:t>
            </a:r>
            <a:r>
              <a:rPr lang="en-US" sz="2400" dirty="0"/>
              <a:t>(no market power)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Determinants of competitive equilibrium 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Similarities and differences between price-</a:t>
            </a:r>
            <a:r>
              <a:rPr lang="en-US" sz="2400" b="1" dirty="0"/>
              <a:t>taking</a:t>
            </a:r>
            <a:r>
              <a:rPr lang="en-US" sz="2400" dirty="0"/>
              <a:t> and price-</a:t>
            </a:r>
            <a:r>
              <a:rPr lang="en-US" sz="2400" b="1" dirty="0"/>
              <a:t>setting</a:t>
            </a:r>
            <a:r>
              <a:rPr lang="en-US" sz="2400" dirty="0"/>
              <a:t> firms</a:t>
            </a:r>
          </a:p>
          <a:p>
            <a:pPr marL="342900" indent="-342900">
              <a:buFont typeface="Arial"/>
              <a:buChar char="•"/>
            </a:pPr>
            <a:endParaRPr lang="en-US" sz="2400" b="1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Long-run and short-run equilibria</a:t>
            </a:r>
          </a:p>
        </p:txBody>
      </p:sp>
    </p:spTree>
    <p:extLst>
      <p:ext uri="{BB962C8B-B14F-4D97-AF65-F5344CB8AC3E}">
        <p14:creationId xmlns:p14="http://schemas.microsoft.com/office/powerpoint/2010/main" val="1543832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The Context for This </a:t>
            </a:r>
            <a:r>
              <a:rPr lang="en-GB" dirty="0">
                <a:latin typeface="+mn-lt"/>
              </a:rPr>
              <a:t>Lecture</a:t>
            </a:r>
            <a:endParaRPr lang="en-GB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43630" y="1102020"/>
            <a:ext cx="7760368" cy="3785652"/>
            <a:chOff x="1124840" y="326360"/>
            <a:chExt cx="10347157" cy="5047536"/>
          </a:xfrm>
        </p:grpSpPr>
        <p:sp>
          <p:nvSpPr>
            <p:cNvPr id="6" name="TextBox 5"/>
            <p:cNvSpPr txBox="1"/>
            <p:nvPr/>
          </p:nvSpPr>
          <p:spPr>
            <a:xfrm>
              <a:off x="1124840" y="326360"/>
              <a:ext cx="10347157" cy="5047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As we saw in Lecture 7, Interactions between firms and workers determine wages, which are part of a firm’s production costs.</a:t>
              </a:r>
            </a:p>
            <a:p>
              <a:endParaRPr lang="en-US" sz="2400" dirty="0"/>
            </a:p>
            <a:p>
              <a:r>
                <a:rPr lang="en-US" sz="2400" dirty="0"/>
                <a:t>Other key decisions for firms include choosing product prices and quantities to produce.</a:t>
              </a:r>
            </a:p>
            <a:p>
              <a:pPr marL="342900" indent="-342900">
                <a:buFont typeface="Arial"/>
                <a:buChar char="•"/>
              </a:pPr>
              <a:r>
                <a:rPr lang="en-US" sz="2400" dirty="0"/>
                <a:t>How do these decisions depend on demand and production costs?</a:t>
              </a:r>
            </a:p>
            <a:p>
              <a:pPr marL="342900" indent="-342900">
                <a:buFont typeface="Arial"/>
                <a:buChar char="•"/>
              </a:pPr>
              <a:r>
                <a:rPr lang="en-US" sz="2400" dirty="0"/>
                <a:t>How can policies affect the division of surplus between firms and customers?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825789" y="1858215"/>
              <a:ext cx="145715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8655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This </a:t>
            </a:r>
            <a:r>
              <a:rPr lang="en-GB" dirty="0">
                <a:latin typeface="+mn-lt"/>
              </a:rPr>
              <a:t>Lecture</a:t>
            </a:r>
            <a:r>
              <a:rPr lang="en-GB" sz="3600" dirty="0">
                <a:latin typeface="+mn-lt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1689" y="1576798"/>
            <a:ext cx="79223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Model of interactions between customers and profit-maximizing firms producing differentiated products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Factors that affect the firm’s choice of price and quantities produced (costs, </a:t>
            </a:r>
            <a:r>
              <a:rPr lang="en-US" sz="2400" b="1" dirty="0"/>
              <a:t>price elasticity</a:t>
            </a:r>
            <a:r>
              <a:rPr lang="en-US" sz="2400" dirty="0"/>
              <a:t>, </a:t>
            </a:r>
            <a:r>
              <a:rPr lang="en-US" sz="2400" b="1" dirty="0"/>
              <a:t>market power</a:t>
            </a:r>
            <a:r>
              <a:rPr lang="en-US" sz="2400" dirty="0"/>
              <a:t>)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Surplus: measuring the gains from trade </a:t>
            </a:r>
          </a:p>
        </p:txBody>
      </p:sp>
    </p:spTree>
    <p:extLst>
      <p:ext uri="{BB962C8B-B14F-4D97-AF65-F5344CB8AC3E}">
        <p14:creationId xmlns:p14="http://schemas.microsoft.com/office/powerpoint/2010/main" val="3413584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>
                <a:latin typeface="+mn-lt"/>
              </a:rPr>
              <a:t>Production: Key concepts</a:t>
            </a:r>
          </a:p>
        </p:txBody>
      </p:sp>
    </p:spTree>
    <p:extLst>
      <p:ext uri="{BB962C8B-B14F-4D97-AF65-F5344CB8AC3E}">
        <p14:creationId xmlns:p14="http://schemas.microsoft.com/office/powerpoint/2010/main" val="1443321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484762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latin typeface="+mn-lt"/>
              </a:rPr>
              <a:t>Describing production: Economies of Scale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8292" y="981876"/>
            <a:ext cx="8247416" cy="1633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450"/>
              </a:spcAft>
              <a:buFont typeface="Arial"/>
              <a:buChar char="•"/>
            </a:pPr>
            <a:r>
              <a:rPr lang="en-US" sz="2400" dirty="0"/>
              <a:t>A firm’s costs depend on its scale of production and the type of production technology it has.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Large firms can be more profitable than small firms because of technological and/or cost advantages.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136628"/>
              </p:ext>
            </p:extLst>
          </p:nvPr>
        </p:nvGraphicFramePr>
        <p:xfrm>
          <a:off x="665669" y="2731771"/>
          <a:ext cx="7405444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2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2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r>
                        <a:rPr lang="en-US" sz="1700" dirty="0"/>
                        <a:t>If inputs increase by a given proportion, and production…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Then the technology exhibits…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sz="1700" dirty="0"/>
                        <a:t>Increases</a:t>
                      </a:r>
                      <a:r>
                        <a:rPr lang="en-US" sz="1700" baseline="0" dirty="0"/>
                        <a:t> more than proportionally</a:t>
                      </a:r>
                      <a:endParaRPr lang="en-US" sz="1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700" b="1" dirty="0"/>
                        <a:t>Increasing returns to scale </a:t>
                      </a:r>
                      <a:r>
                        <a:rPr lang="en-US" sz="1700" dirty="0"/>
                        <a:t>in production</a:t>
                      </a:r>
                    </a:p>
                    <a:p>
                      <a:r>
                        <a:rPr lang="en-US" sz="1700" b="1" dirty="0"/>
                        <a:t>Economies of scale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sz="1700" dirty="0"/>
                        <a:t>Increases proportionally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700" b="1" dirty="0"/>
                        <a:t>Constant</a:t>
                      </a:r>
                      <a:r>
                        <a:rPr lang="en-US" sz="1700" b="1" baseline="0" dirty="0"/>
                        <a:t> returns to scale </a:t>
                      </a:r>
                      <a:r>
                        <a:rPr lang="en-US" sz="1700" baseline="0" dirty="0"/>
                        <a:t>in production</a:t>
                      </a:r>
                      <a:endParaRPr lang="en-US" sz="1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sz="1700" dirty="0"/>
                        <a:t>Increases less than proportionally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700" b="1" dirty="0"/>
                        <a:t>Decreasing returns to scale</a:t>
                      </a:r>
                      <a:r>
                        <a:rPr lang="en-US" sz="1700" dirty="0"/>
                        <a:t> in production</a:t>
                      </a:r>
                    </a:p>
                    <a:p>
                      <a:r>
                        <a:rPr lang="en-US" sz="1700" b="1" dirty="0"/>
                        <a:t>Diseconomies of scale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1106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Economies of Scale: Examples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0002" y="1265731"/>
            <a:ext cx="8247416" cy="3762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dirty="0"/>
              <a:t>Economies of scale includes:</a:t>
            </a:r>
          </a:p>
          <a:p>
            <a:pPr marL="342900" indent="-342900">
              <a:spcAft>
                <a:spcPts val="900"/>
              </a:spcAft>
              <a:buFont typeface="Arial"/>
              <a:buChar char="•"/>
            </a:pPr>
            <a:r>
              <a:rPr lang="en-US" sz="2400" dirty="0"/>
              <a:t>Cost advantages – Large firms can purchase inputs on more favorable terms, because they have greater bargaining power when negotiating with suppliers.</a:t>
            </a:r>
          </a:p>
          <a:p>
            <a:pPr marL="342900" indent="-342900">
              <a:spcAft>
                <a:spcPts val="900"/>
              </a:spcAft>
              <a:buFont typeface="Arial"/>
              <a:buChar char="•"/>
            </a:pPr>
            <a:r>
              <a:rPr lang="en-US" sz="2400" dirty="0"/>
              <a:t>Demand advantages - </a:t>
            </a:r>
            <a:r>
              <a:rPr lang="en-US" sz="2400" b="1" dirty="0"/>
              <a:t>Network effects </a:t>
            </a:r>
            <a:r>
              <a:rPr lang="en-US" sz="2400" dirty="0"/>
              <a:t>(value of output rises with number of users e.g. software application)</a:t>
            </a:r>
          </a:p>
          <a:p>
            <a:r>
              <a:rPr lang="en-US" sz="2400" dirty="0"/>
              <a:t>However, large firms can also suffer from </a:t>
            </a:r>
            <a:r>
              <a:rPr lang="en-US" sz="2400" b="1" dirty="0"/>
              <a:t>diseconomies of scale</a:t>
            </a:r>
            <a:r>
              <a:rPr lang="en-US" sz="2400" dirty="0"/>
              <a:t>, e.g. additional layers of bureaucracy due to too many employees.</a:t>
            </a:r>
          </a:p>
        </p:txBody>
      </p:sp>
    </p:spTree>
    <p:extLst>
      <p:ext uri="{BB962C8B-B14F-4D97-AF65-F5344CB8AC3E}">
        <p14:creationId xmlns:p14="http://schemas.microsoft.com/office/powerpoint/2010/main" val="630847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Cost functions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527" y="1710852"/>
            <a:ext cx="8515998" cy="1633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2400" dirty="0"/>
              <a:t>To make pricing and production decisions, managers need to know the costs of production.</a:t>
            </a:r>
          </a:p>
          <a:p>
            <a:r>
              <a:rPr lang="en-US" sz="2400" b="1" dirty="0"/>
              <a:t>Cost functions </a:t>
            </a:r>
            <a:r>
              <a:rPr lang="en-US" sz="2400" dirty="0"/>
              <a:t>show how total production costs vary with quantity produced.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6944" y="2762341"/>
            <a:ext cx="4216682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endParaRPr lang="en-US" sz="135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599" y="3337838"/>
            <a:ext cx="6288394" cy="231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66063"/>
      </p:ext>
    </p:extLst>
  </p:cSld>
  <p:clrMapOvr>
    <a:masterClrMapping/>
  </p:clrMapOvr>
</p:sld>
</file>

<file path=ppt/theme/theme1.xml><?xml version="1.0" encoding="utf-8"?>
<a:theme xmlns:a="http://schemas.openxmlformats.org/drawingml/2006/main" name="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3.xml><?xml version="1.0" encoding="utf-8"?>
<a:theme xmlns:a="http://schemas.openxmlformats.org/drawingml/2006/main" name="2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4.xml><?xml version="1.0" encoding="utf-8"?>
<a:theme xmlns:a="http://schemas.openxmlformats.org/drawingml/2006/main" name="3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5.xml><?xml version="1.0" encoding="utf-8"?>
<a:theme xmlns:a="http://schemas.openxmlformats.org/drawingml/2006/main" name="4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6.xml><?xml version="1.0" encoding="utf-8"?>
<a:theme xmlns:a="http://schemas.openxmlformats.org/drawingml/2006/main" name="8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7.xml><?xml version="1.0" encoding="utf-8"?>
<a:theme xmlns:a="http://schemas.openxmlformats.org/drawingml/2006/main" name="9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8.xml><?xml version="1.0" encoding="utf-8"?>
<a:theme xmlns:a="http://schemas.openxmlformats.org/drawingml/2006/main" name="10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9.xml><?xml version="1.0" encoding="utf-8"?>
<a:theme xmlns:a="http://schemas.openxmlformats.org/drawingml/2006/main" name="14_Aalto_BIZ_121031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78BE2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Aalto_BIZ_EN_2013.pptx</Template>
  <TotalTime>29045</TotalTime>
  <Words>2180</Words>
  <Application>Microsoft Macintosh PowerPoint</Application>
  <PresentationFormat>On-screen Show (4:3)</PresentationFormat>
  <Paragraphs>206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35</vt:i4>
      </vt:variant>
    </vt:vector>
  </HeadingPairs>
  <TitlesOfParts>
    <vt:vector size="51" baseType="lpstr">
      <vt:lpstr>Arial</vt:lpstr>
      <vt:lpstr>Calibri</vt:lpstr>
      <vt:lpstr>Cambria Math</vt:lpstr>
      <vt:lpstr>Comic Sans MS</vt:lpstr>
      <vt:lpstr>Courier New</vt:lpstr>
      <vt:lpstr>Georgia</vt:lpstr>
      <vt:lpstr>Lucida Grande</vt:lpstr>
      <vt:lpstr>Aalto_BIZ_121031</vt:lpstr>
      <vt:lpstr>1_Aalto_BIZ_121031</vt:lpstr>
      <vt:lpstr>2_Aalto_BIZ_121031</vt:lpstr>
      <vt:lpstr>3_Aalto_BIZ_121031</vt:lpstr>
      <vt:lpstr>4_Aalto_BIZ_121031</vt:lpstr>
      <vt:lpstr>8_Aalto_BIZ_121031</vt:lpstr>
      <vt:lpstr>9_Aalto_BIZ_121031</vt:lpstr>
      <vt:lpstr>10_Aalto_BIZ_121031</vt:lpstr>
      <vt:lpstr>14_Aalto_BIZ_121031</vt:lpstr>
      <vt:lpstr>Lecture 8: The firm and its customers </vt:lpstr>
      <vt:lpstr>Outline</vt:lpstr>
      <vt:lpstr>Introduction</vt:lpstr>
      <vt:lpstr>The Context for This Lecture</vt:lpstr>
      <vt:lpstr>This Lecture </vt:lpstr>
      <vt:lpstr>Production: Key concepts</vt:lpstr>
      <vt:lpstr>Describing production: Economies of Scale</vt:lpstr>
      <vt:lpstr>Economies of Scale: Examples</vt:lpstr>
      <vt:lpstr>Cost functions</vt:lpstr>
      <vt:lpstr>Cost functions: Origins</vt:lpstr>
      <vt:lpstr>Average cost</vt:lpstr>
      <vt:lpstr>Marginal cost</vt:lpstr>
      <vt:lpstr>Relationship between MC and AC</vt:lpstr>
      <vt:lpstr>Relationship between MC and AC</vt:lpstr>
      <vt:lpstr>Market demand side and profit maximization</vt:lpstr>
      <vt:lpstr>Demand curve</vt:lpstr>
      <vt:lpstr>Demand curve: Origins</vt:lpstr>
      <vt:lpstr>Demand curve: Simplest case</vt:lpstr>
      <vt:lpstr>Demand curve: Some Remarks</vt:lpstr>
      <vt:lpstr>Profit Maximization</vt:lpstr>
      <vt:lpstr>Profit Maximization: Calculus</vt:lpstr>
      <vt:lpstr>Gains from Trade</vt:lpstr>
      <vt:lpstr>Measuring Surplus</vt:lpstr>
      <vt:lpstr>Deadweight Loss</vt:lpstr>
      <vt:lpstr>Understanding deadweight loss</vt:lpstr>
      <vt:lpstr>Price Elasticity of Demand</vt:lpstr>
      <vt:lpstr>Price Elasticity of Demand</vt:lpstr>
      <vt:lpstr>Price Elasticity of Demand</vt:lpstr>
      <vt:lpstr>Elasticity and profit maximization</vt:lpstr>
      <vt:lpstr>Price Elasticity and Policy</vt:lpstr>
      <vt:lpstr>Price Elasticity and Market Power</vt:lpstr>
      <vt:lpstr>Market Power: Monopolies</vt:lpstr>
      <vt:lpstr>Gaining market power</vt:lpstr>
      <vt:lpstr>Summary</vt:lpstr>
      <vt:lpstr>In the next two lectures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Valinta työn ja vapaa-ajan välillä</dc:title>
  <dc:subject/>
  <dc:creator>Matti</dc:creator>
  <cp:keywords/>
  <dc:description/>
  <cp:lastModifiedBy>Välimäki Juuso</cp:lastModifiedBy>
  <cp:revision>1370</cp:revision>
  <cp:lastPrinted>2019-10-03T06:47:05Z</cp:lastPrinted>
  <dcterms:created xsi:type="dcterms:W3CDTF">2018-05-03T06:23:53Z</dcterms:created>
  <dcterms:modified xsi:type="dcterms:W3CDTF">2021-10-04T07:06:42Z</dcterms:modified>
  <cp:category/>
</cp:coreProperties>
</file>