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  <p:sldMasterId id="2147483680" r:id="rId2"/>
    <p:sldMasterId id="2147483689" r:id="rId3"/>
  </p:sldMasterIdLst>
  <p:notesMasterIdLst>
    <p:notesMasterId r:id="rId89"/>
  </p:notesMasterIdLst>
  <p:sldIdLst>
    <p:sldId id="256" r:id="rId4"/>
    <p:sldId id="368" r:id="rId5"/>
    <p:sldId id="404" r:id="rId6"/>
    <p:sldId id="429" r:id="rId7"/>
    <p:sldId id="430" r:id="rId8"/>
    <p:sldId id="431" r:id="rId9"/>
    <p:sldId id="432" r:id="rId10"/>
    <p:sldId id="433" r:id="rId11"/>
    <p:sldId id="434" r:id="rId12"/>
    <p:sldId id="435" r:id="rId13"/>
    <p:sldId id="436" r:id="rId14"/>
    <p:sldId id="372" r:id="rId15"/>
    <p:sldId id="373" r:id="rId16"/>
    <p:sldId id="374" r:id="rId17"/>
    <p:sldId id="375" r:id="rId18"/>
    <p:sldId id="376" r:id="rId19"/>
    <p:sldId id="377" r:id="rId20"/>
    <p:sldId id="428" r:id="rId21"/>
    <p:sldId id="405" r:id="rId22"/>
    <p:sldId id="409" r:id="rId23"/>
    <p:sldId id="410" r:id="rId24"/>
    <p:sldId id="411" r:id="rId25"/>
    <p:sldId id="412" r:id="rId26"/>
    <p:sldId id="394" r:id="rId27"/>
    <p:sldId id="386" r:id="rId28"/>
    <p:sldId id="413" r:id="rId29"/>
    <p:sldId id="414" r:id="rId30"/>
    <p:sldId id="415" r:id="rId31"/>
    <p:sldId id="437" r:id="rId32"/>
    <p:sldId id="395" r:id="rId33"/>
    <p:sldId id="406" r:id="rId34"/>
    <p:sldId id="416" r:id="rId35"/>
    <p:sldId id="417" r:id="rId36"/>
    <p:sldId id="418" r:id="rId37"/>
    <p:sldId id="419" r:id="rId38"/>
    <p:sldId id="426" r:id="rId39"/>
    <p:sldId id="427" r:id="rId40"/>
    <p:sldId id="388" r:id="rId41"/>
    <p:sldId id="420" r:id="rId42"/>
    <p:sldId id="421" r:id="rId43"/>
    <p:sldId id="422" r:id="rId44"/>
    <p:sldId id="423" r:id="rId45"/>
    <p:sldId id="425" r:id="rId46"/>
    <p:sldId id="424" r:id="rId47"/>
    <p:sldId id="384" r:id="rId48"/>
    <p:sldId id="389" r:id="rId49"/>
    <p:sldId id="390" r:id="rId50"/>
    <p:sldId id="454" r:id="rId51"/>
    <p:sldId id="455" r:id="rId52"/>
    <p:sldId id="382" r:id="rId53"/>
    <p:sldId id="392" r:id="rId54"/>
    <p:sldId id="407" r:id="rId55"/>
    <p:sldId id="438" r:id="rId56"/>
    <p:sldId id="439" r:id="rId57"/>
    <p:sldId id="440" r:id="rId58"/>
    <p:sldId id="441" r:id="rId59"/>
    <p:sldId id="408" r:id="rId60"/>
    <p:sldId id="442" r:id="rId61"/>
    <p:sldId id="443" r:id="rId62"/>
    <p:sldId id="444" r:id="rId63"/>
    <p:sldId id="445" r:id="rId64"/>
    <p:sldId id="446" r:id="rId65"/>
    <p:sldId id="447" r:id="rId66"/>
    <p:sldId id="275" r:id="rId67"/>
    <p:sldId id="364" r:id="rId68"/>
    <p:sldId id="276" r:id="rId69"/>
    <p:sldId id="277" r:id="rId70"/>
    <p:sldId id="278" r:id="rId71"/>
    <p:sldId id="366" r:id="rId72"/>
    <p:sldId id="458" r:id="rId73"/>
    <p:sldId id="448" r:id="rId74"/>
    <p:sldId id="449" r:id="rId75"/>
    <p:sldId id="378" r:id="rId76"/>
    <p:sldId id="379" r:id="rId77"/>
    <p:sldId id="450" r:id="rId78"/>
    <p:sldId id="451" r:id="rId79"/>
    <p:sldId id="453" r:id="rId80"/>
    <p:sldId id="452" r:id="rId81"/>
    <p:sldId id="457" r:id="rId82"/>
    <p:sldId id="456" r:id="rId83"/>
    <p:sldId id="310" r:id="rId84"/>
    <p:sldId id="312" r:id="rId85"/>
    <p:sldId id="385" r:id="rId86"/>
    <p:sldId id="393" r:id="rId87"/>
    <p:sldId id="339" r:id="rId88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7900"/>
    <a:srgbClr val="ED2939"/>
    <a:srgbClr val="0065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387"/>
    <p:restoredTop sz="94478"/>
  </p:normalViewPr>
  <p:slideViewPr>
    <p:cSldViewPr>
      <p:cViewPr varScale="1">
        <p:scale>
          <a:sx n="110" d="100"/>
          <a:sy n="110" d="100"/>
        </p:scale>
        <p:origin x="2152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presProps" Target="presProps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37303B11-5EFE-4A3B-B7C0-4ADE873E5104}" type="datetimeFigureOut">
              <a:rPr lang="fi-FI" smtClean="0"/>
              <a:pPr/>
              <a:t>4.10.2021</a:t>
            </a:fld>
            <a:endParaRPr lang="fi-FI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B605DA8A-5216-4F63-A012-E5BD46E625C2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46785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FCA32C-B515-1344-AC18-E1A82A091C6E}" type="slidenum">
              <a:rPr lang="de-DE">
                <a:latin typeface="Arial" charset="0"/>
                <a:ea typeface="Arial" charset="0"/>
                <a:cs typeface="Arial" charset="0"/>
              </a:rPr>
              <a:pPr/>
              <a:t>4</a:t>
            </a:fld>
            <a:endParaRPr lang="de-DE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854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1928">
              <a:defRPr sz="2700">
                <a:solidFill>
                  <a:schemeClr val="tx1"/>
                </a:solidFill>
                <a:latin typeface="Verdana" pitchFamily="34" charset="0"/>
              </a:defRPr>
            </a:lvl1pPr>
            <a:lvl2pPr marL="702756" indent="-270291" defTabSz="861928">
              <a:defRPr sz="2700">
                <a:solidFill>
                  <a:schemeClr val="tx1"/>
                </a:solidFill>
                <a:latin typeface="Verdana" pitchFamily="34" charset="0"/>
              </a:defRPr>
            </a:lvl2pPr>
            <a:lvl3pPr marL="1081164" indent="-216233" defTabSz="861928">
              <a:defRPr sz="2700">
                <a:solidFill>
                  <a:schemeClr val="tx1"/>
                </a:solidFill>
                <a:latin typeface="Verdana" pitchFamily="34" charset="0"/>
              </a:defRPr>
            </a:lvl3pPr>
            <a:lvl4pPr marL="1513629" indent="-216233" defTabSz="861928">
              <a:defRPr sz="2700">
                <a:solidFill>
                  <a:schemeClr val="tx1"/>
                </a:solidFill>
                <a:latin typeface="Verdana" pitchFamily="34" charset="0"/>
              </a:defRPr>
            </a:lvl4pPr>
            <a:lvl5pPr marL="1946095" indent="-216233" defTabSz="861928">
              <a:defRPr sz="2700">
                <a:solidFill>
                  <a:schemeClr val="tx1"/>
                </a:solidFill>
                <a:latin typeface="Verdana" pitchFamily="34" charset="0"/>
              </a:defRPr>
            </a:lvl5pPr>
            <a:lvl6pPr marL="2378560" indent="-216233" defTabSz="86192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700">
                <a:solidFill>
                  <a:schemeClr val="tx1"/>
                </a:solidFill>
                <a:latin typeface="Verdana" pitchFamily="34" charset="0"/>
              </a:defRPr>
            </a:lvl6pPr>
            <a:lvl7pPr marL="2811026" indent="-216233" defTabSz="86192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700">
                <a:solidFill>
                  <a:schemeClr val="tx1"/>
                </a:solidFill>
                <a:latin typeface="Verdana" pitchFamily="34" charset="0"/>
              </a:defRPr>
            </a:lvl7pPr>
            <a:lvl8pPr marL="3243491" indent="-216233" defTabSz="86192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700">
                <a:solidFill>
                  <a:schemeClr val="tx1"/>
                </a:solidFill>
                <a:latin typeface="Verdana" pitchFamily="34" charset="0"/>
              </a:defRPr>
            </a:lvl8pPr>
            <a:lvl9pPr marL="3675957" indent="-216233" defTabSz="86192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7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GB" sz="1100">
                <a:latin typeface="Times New Roman" pitchFamily="18" charset="0"/>
              </a:rPr>
              <a:t>Kosice April 2008</a:t>
            </a:r>
          </a:p>
        </p:txBody>
      </p:sp>
      <p:sp>
        <p:nvSpPr>
          <p:cNvPr id="19149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1928">
              <a:defRPr sz="2700">
                <a:solidFill>
                  <a:schemeClr val="tx1"/>
                </a:solidFill>
                <a:latin typeface="Verdana" pitchFamily="34" charset="0"/>
              </a:defRPr>
            </a:lvl1pPr>
            <a:lvl2pPr marL="702756" indent="-270291" defTabSz="861928">
              <a:defRPr sz="2700">
                <a:solidFill>
                  <a:schemeClr val="tx1"/>
                </a:solidFill>
                <a:latin typeface="Verdana" pitchFamily="34" charset="0"/>
              </a:defRPr>
            </a:lvl2pPr>
            <a:lvl3pPr marL="1081164" indent="-216233" defTabSz="861928">
              <a:defRPr sz="2700">
                <a:solidFill>
                  <a:schemeClr val="tx1"/>
                </a:solidFill>
                <a:latin typeface="Verdana" pitchFamily="34" charset="0"/>
              </a:defRPr>
            </a:lvl3pPr>
            <a:lvl4pPr marL="1513629" indent="-216233" defTabSz="861928">
              <a:defRPr sz="2700">
                <a:solidFill>
                  <a:schemeClr val="tx1"/>
                </a:solidFill>
                <a:latin typeface="Verdana" pitchFamily="34" charset="0"/>
              </a:defRPr>
            </a:lvl4pPr>
            <a:lvl5pPr marL="1946095" indent="-216233" defTabSz="861928">
              <a:defRPr sz="2700">
                <a:solidFill>
                  <a:schemeClr val="tx1"/>
                </a:solidFill>
                <a:latin typeface="Verdana" pitchFamily="34" charset="0"/>
              </a:defRPr>
            </a:lvl5pPr>
            <a:lvl6pPr marL="2378560" indent="-216233" defTabSz="86192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700">
                <a:solidFill>
                  <a:schemeClr val="tx1"/>
                </a:solidFill>
                <a:latin typeface="Verdana" pitchFamily="34" charset="0"/>
              </a:defRPr>
            </a:lvl6pPr>
            <a:lvl7pPr marL="2811026" indent="-216233" defTabSz="86192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700">
                <a:solidFill>
                  <a:schemeClr val="tx1"/>
                </a:solidFill>
                <a:latin typeface="Verdana" pitchFamily="34" charset="0"/>
              </a:defRPr>
            </a:lvl7pPr>
            <a:lvl8pPr marL="3243491" indent="-216233" defTabSz="86192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700">
                <a:solidFill>
                  <a:schemeClr val="tx1"/>
                </a:solidFill>
                <a:latin typeface="Verdana" pitchFamily="34" charset="0"/>
              </a:defRPr>
            </a:lvl8pPr>
            <a:lvl9pPr marL="3675957" indent="-216233" defTabSz="86192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7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GB" sz="1100">
                <a:latin typeface="Times New Roman" pitchFamily="18" charset="0"/>
              </a:rPr>
              <a:t>TKK Laboratory of Metallurgy -  E. Heikinheimo</a:t>
            </a:r>
          </a:p>
        </p:txBody>
      </p:sp>
      <p:sp>
        <p:nvSpPr>
          <p:cNvPr id="19149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1928">
              <a:defRPr sz="2700">
                <a:solidFill>
                  <a:schemeClr val="tx1"/>
                </a:solidFill>
                <a:latin typeface="Verdana" pitchFamily="34" charset="0"/>
              </a:defRPr>
            </a:lvl1pPr>
            <a:lvl2pPr marL="702756" indent="-270291" defTabSz="861928">
              <a:defRPr sz="2700">
                <a:solidFill>
                  <a:schemeClr val="tx1"/>
                </a:solidFill>
                <a:latin typeface="Verdana" pitchFamily="34" charset="0"/>
              </a:defRPr>
            </a:lvl2pPr>
            <a:lvl3pPr marL="1081164" indent="-216233" defTabSz="861928">
              <a:defRPr sz="2700">
                <a:solidFill>
                  <a:schemeClr val="tx1"/>
                </a:solidFill>
                <a:latin typeface="Verdana" pitchFamily="34" charset="0"/>
              </a:defRPr>
            </a:lvl3pPr>
            <a:lvl4pPr marL="1513629" indent="-216233" defTabSz="861928">
              <a:defRPr sz="2700">
                <a:solidFill>
                  <a:schemeClr val="tx1"/>
                </a:solidFill>
                <a:latin typeface="Verdana" pitchFamily="34" charset="0"/>
              </a:defRPr>
            </a:lvl4pPr>
            <a:lvl5pPr marL="1946095" indent="-216233" defTabSz="861928">
              <a:defRPr sz="2700">
                <a:solidFill>
                  <a:schemeClr val="tx1"/>
                </a:solidFill>
                <a:latin typeface="Verdana" pitchFamily="34" charset="0"/>
              </a:defRPr>
            </a:lvl5pPr>
            <a:lvl6pPr marL="2378560" indent="-216233" defTabSz="86192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700">
                <a:solidFill>
                  <a:schemeClr val="tx1"/>
                </a:solidFill>
                <a:latin typeface="Verdana" pitchFamily="34" charset="0"/>
              </a:defRPr>
            </a:lvl6pPr>
            <a:lvl7pPr marL="2811026" indent="-216233" defTabSz="86192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700">
                <a:solidFill>
                  <a:schemeClr val="tx1"/>
                </a:solidFill>
                <a:latin typeface="Verdana" pitchFamily="34" charset="0"/>
              </a:defRPr>
            </a:lvl7pPr>
            <a:lvl8pPr marL="3243491" indent="-216233" defTabSz="86192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700">
                <a:solidFill>
                  <a:schemeClr val="tx1"/>
                </a:solidFill>
                <a:latin typeface="Verdana" pitchFamily="34" charset="0"/>
              </a:defRPr>
            </a:lvl8pPr>
            <a:lvl9pPr marL="3675957" indent="-216233" defTabSz="86192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7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33BFC282-6DCB-41E9-8227-41EE9CA48643}" type="slidenum">
              <a:rPr lang="en-GB" sz="1100">
                <a:latin typeface="Times New Roman" pitchFamily="18" charset="0"/>
              </a:rPr>
              <a:pPr/>
              <a:t>22</a:t>
            </a:fld>
            <a:endParaRPr lang="en-GB" sz="1100">
              <a:latin typeface="Times New Roman" pitchFamily="18" charset="0"/>
            </a:endParaRPr>
          </a:p>
        </p:txBody>
      </p:sp>
      <p:sp>
        <p:nvSpPr>
          <p:cNvPr id="1914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914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65785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1928">
              <a:defRPr sz="2700">
                <a:solidFill>
                  <a:schemeClr val="tx1"/>
                </a:solidFill>
                <a:latin typeface="Verdana" pitchFamily="34" charset="0"/>
              </a:defRPr>
            </a:lvl1pPr>
            <a:lvl2pPr marL="702756" indent="-270291" defTabSz="861928">
              <a:defRPr sz="2700">
                <a:solidFill>
                  <a:schemeClr val="tx1"/>
                </a:solidFill>
                <a:latin typeface="Verdana" pitchFamily="34" charset="0"/>
              </a:defRPr>
            </a:lvl2pPr>
            <a:lvl3pPr marL="1081164" indent="-216233" defTabSz="861928">
              <a:defRPr sz="2700">
                <a:solidFill>
                  <a:schemeClr val="tx1"/>
                </a:solidFill>
                <a:latin typeface="Verdana" pitchFamily="34" charset="0"/>
              </a:defRPr>
            </a:lvl3pPr>
            <a:lvl4pPr marL="1513629" indent="-216233" defTabSz="861928">
              <a:defRPr sz="2700">
                <a:solidFill>
                  <a:schemeClr val="tx1"/>
                </a:solidFill>
                <a:latin typeface="Verdana" pitchFamily="34" charset="0"/>
              </a:defRPr>
            </a:lvl4pPr>
            <a:lvl5pPr marL="1946095" indent="-216233" defTabSz="861928">
              <a:defRPr sz="2700">
                <a:solidFill>
                  <a:schemeClr val="tx1"/>
                </a:solidFill>
                <a:latin typeface="Verdana" pitchFamily="34" charset="0"/>
              </a:defRPr>
            </a:lvl5pPr>
            <a:lvl6pPr marL="2378560" indent="-216233" defTabSz="86192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700">
                <a:solidFill>
                  <a:schemeClr val="tx1"/>
                </a:solidFill>
                <a:latin typeface="Verdana" pitchFamily="34" charset="0"/>
              </a:defRPr>
            </a:lvl6pPr>
            <a:lvl7pPr marL="2811026" indent="-216233" defTabSz="86192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700">
                <a:solidFill>
                  <a:schemeClr val="tx1"/>
                </a:solidFill>
                <a:latin typeface="Verdana" pitchFamily="34" charset="0"/>
              </a:defRPr>
            </a:lvl7pPr>
            <a:lvl8pPr marL="3243491" indent="-216233" defTabSz="86192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700">
                <a:solidFill>
                  <a:schemeClr val="tx1"/>
                </a:solidFill>
                <a:latin typeface="Verdana" pitchFamily="34" charset="0"/>
              </a:defRPr>
            </a:lvl8pPr>
            <a:lvl9pPr marL="3675957" indent="-216233" defTabSz="86192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7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GB" sz="1100">
                <a:latin typeface="Times New Roman" pitchFamily="18" charset="0"/>
              </a:rPr>
              <a:t>Kosice April 2008</a:t>
            </a:r>
          </a:p>
        </p:txBody>
      </p:sp>
      <p:sp>
        <p:nvSpPr>
          <p:cNvPr id="19251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1928">
              <a:defRPr sz="2700">
                <a:solidFill>
                  <a:schemeClr val="tx1"/>
                </a:solidFill>
                <a:latin typeface="Verdana" pitchFamily="34" charset="0"/>
              </a:defRPr>
            </a:lvl1pPr>
            <a:lvl2pPr marL="702756" indent="-270291" defTabSz="861928">
              <a:defRPr sz="2700">
                <a:solidFill>
                  <a:schemeClr val="tx1"/>
                </a:solidFill>
                <a:latin typeface="Verdana" pitchFamily="34" charset="0"/>
              </a:defRPr>
            </a:lvl2pPr>
            <a:lvl3pPr marL="1081164" indent="-216233" defTabSz="861928">
              <a:defRPr sz="2700">
                <a:solidFill>
                  <a:schemeClr val="tx1"/>
                </a:solidFill>
                <a:latin typeface="Verdana" pitchFamily="34" charset="0"/>
              </a:defRPr>
            </a:lvl3pPr>
            <a:lvl4pPr marL="1513629" indent="-216233" defTabSz="861928">
              <a:defRPr sz="2700">
                <a:solidFill>
                  <a:schemeClr val="tx1"/>
                </a:solidFill>
                <a:latin typeface="Verdana" pitchFamily="34" charset="0"/>
              </a:defRPr>
            </a:lvl4pPr>
            <a:lvl5pPr marL="1946095" indent="-216233" defTabSz="861928">
              <a:defRPr sz="2700">
                <a:solidFill>
                  <a:schemeClr val="tx1"/>
                </a:solidFill>
                <a:latin typeface="Verdana" pitchFamily="34" charset="0"/>
              </a:defRPr>
            </a:lvl5pPr>
            <a:lvl6pPr marL="2378560" indent="-216233" defTabSz="86192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700">
                <a:solidFill>
                  <a:schemeClr val="tx1"/>
                </a:solidFill>
                <a:latin typeface="Verdana" pitchFamily="34" charset="0"/>
              </a:defRPr>
            </a:lvl6pPr>
            <a:lvl7pPr marL="2811026" indent="-216233" defTabSz="86192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700">
                <a:solidFill>
                  <a:schemeClr val="tx1"/>
                </a:solidFill>
                <a:latin typeface="Verdana" pitchFamily="34" charset="0"/>
              </a:defRPr>
            </a:lvl7pPr>
            <a:lvl8pPr marL="3243491" indent="-216233" defTabSz="86192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700">
                <a:solidFill>
                  <a:schemeClr val="tx1"/>
                </a:solidFill>
                <a:latin typeface="Verdana" pitchFamily="34" charset="0"/>
              </a:defRPr>
            </a:lvl8pPr>
            <a:lvl9pPr marL="3675957" indent="-216233" defTabSz="86192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7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GB" sz="1100">
                <a:latin typeface="Times New Roman" pitchFamily="18" charset="0"/>
              </a:rPr>
              <a:t>TKK Laboratory of Metallurgy -  E. Heikinheimo</a:t>
            </a:r>
          </a:p>
        </p:txBody>
      </p:sp>
      <p:sp>
        <p:nvSpPr>
          <p:cNvPr id="19251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1928">
              <a:defRPr sz="2700">
                <a:solidFill>
                  <a:schemeClr val="tx1"/>
                </a:solidFill>
                <a:latin typeface="Verdana" pitchFamily="34" charset="0"/>
              </a:defRPr>
            </a:lvl1pPr>
            <a:lvl2pPr marL="702756" indent="-270291" defTabSz="861928">
              <a:defRPr sz="2700">
                <a:solidFill>
                  <a:schemeClr val="tx1"/>
                </a:solidFill>
                <a:latin typeface="Verdana" pitchFamily="34" charset="0"/>
              </a:defRPr>
            </a:lvl2pPr>
            <a:lvl3pPr marL="1081164" indent="-216233" defTabSz="861928">
              <a:defRPr sz="2700">
                <a:solidFill>
                  <a:schemeClr val="tx1"/>
                </a:solidFill>
                <a:latin typeface="Verdana" pitchFamily="34" charset="0"/>
              </a:defRPr>
            </a:lvl3pPr>
            <a:lvl4pPr marL="1513629" indent="-216233" defTabSz="861928">
              <a:defRPr sz="2700">
                <a:solidFill>
                  <a:schemeClr val="tx1"/>
                </a:solidFill>
                <a:latin typeface="Verdana" pitchFamily="34" charset="0"/>
              </a:defRPr>
            </a:lvl4pPr>
            <a:lvl5pPr marL="1946095" indent="-216233" defTabSz="861928">
              <a:defRPr sz="2700">
                <a:solidFill>
                  <a:schemeClr val="tx1"/>
                </a:solidFill>
                <a:latin typeface="Verdana" pitchFamily="34" charset="0"/>
              </a:defRPr>
            </a:lvl5pPr>
            <a:lvl6pPr marL="2378560" indent="-216233" defTabSz="86192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700">
                <a:solidFill>
                  <a:schemeClr val="tx1"/>
                </a:solidFill>
                <a:latin typeface="Verdana" pitchFamily="34" charset="0"/>
              </a:defRPr>
            </a:lvl6pPr>
            <a:lvl7pPr marL="2811026" indent="-216233" defTabSz="86192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700">
                <a:solidFill>
                  <a:schemeClr val="tx1"/>
                </a:solidFill>
                <a:latin typeface="Verdana" pitchFamily="34" charset="0"/>
              </a:defRPr>
            </a:lvl7pPr>
            <a:lvl8pPr marL="3243491" indent="-216233" defTabSz="86192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700">
                <a:solidFill>
                  <a:schemeClr val="tx1"/>
                </a:solidFill>
                <a:latin typeface="Verdana" pitchFamily="34" charset="0"/>
              </a:defRPr>
            </a:lvl8pPr>
            <a:lvl9pPr marL="3675957" indent="-216233" defTabSz="86192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7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FF9D0B5F-E3C0-4D38-B109-66C017B2ECE1}" type="slidenum">
              <a:rPr lang="en-GB" sz="1100">
                <a:latin typeface="Times New Roman" pitchFamily="18" charset="0"/>
              </a:rPr>
              <a:pPr/>
              <a:t>23</a:t>
            </a:fld>
            <a:endParaRPr lang="en-GB" sz="1100">
              <a:latin typeface="Times New Roman" pitchFamily="18" charset="0"/>
            </a:endParaRPr>
          </a:p>
        </p:txBody>
      </p:sp>
      <p:sp>
        <p:nvSpPr>
          <p:cNvPr id="1925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925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02727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05DA8A-5216-4F63-A012-E5BD46E625C2}" type="slidenum">
              <a:rPr lang="fi-FI" smtClean="0"/>
              <a:pPr/>
              <a:t>44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86214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>
            <a:extLst>
              <a:ext uri="{FF2B5EF4-FFF2-40B4-BE49-F238E27FC236}">
                <a16:creationId xmlns:a16="http://schemas.microsoft.com/office/drawing/2014/main" id="{34C59E9B-A5C8-9744-A830-EDFB476EA8C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EC28E38A-6F6F-D547-B679-C61550701369}" type="slidenum">
              <a:rPr kumimoji="0" lang="en-US" altLang="en-FI" sz="1400" b="0" i="0" u="none" strike="noStrike" kern="1200" cap="none" spc="0" normalizeH="0" baseline="0" noProof="0" smtClean="0">
                <a:ln>
                  <a:noFill/>
                </a:ln>
                <a:solidFill>
                  <a:srgbClr val="303D22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79</a:t>
            </a:fld>
            <a:endParaRPr kumimoji="0" lang="en-US" altLang="en-FI" sz="1400" b="0" i="0" u="none" strike="noStrike" kern="1200" cap="none" spc="0" normalizeH="0" baseline="0" noProof="0">
              <a:ln>
                <a:noFill/>
              </a:ln>
              <a:solidFill>
                <a:srgbClr val="303D22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9" name="Text Box 1">
            <a:extLst>
              <a:ext uri="{FF2B5EF4-FFF2-40B4-BE49-F238E27FC236}">
                <a16:creationId xmlns:a16="http://schemas.microsoft.com/office/drawing/2014/main" id="{6A6FF669-A74E-884B-BC39-FA9A4DA0CD6C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87500" y="1006475"/>
            <a:ext cx="4595813" cy="34480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Text Box 2">
            <a:extLst>
              <a:ext uri="{FF2B5EF4-FFF2-40B4-BE49-F238E27FC236}">
                <a16:creationId xmlns:a16="http://schemas.microsoft.com/office/drawing/2014/main" id="{47054773-CF5A-7E48-8FF3-E02E1104475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185863" y="4787900"/>
            <a:ext cx="5407025" cy="5949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17640">
            <a:normAutofit lnSpcReduction="10000"/>
          </a:bodyPr>
          <a:lstStyle/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altLang="en-FI" sz="2000">
                <a:latin typeface="Arial" panose="020B0604020202020204" pitchFamily="34" charset="0"/>
                <a:ea typeface="Baekmuk Batang" charset="0"/>
                <a:cs typeface="Baekmuk Batang" charset="0"/>
              </a:rPr>
              <a:t> (A) A schematic of the bulge formed by pressurisation of one side of a free‐standing thin film. (B) A schematic of the apparatus used for pressurising the film and measuring the bulge height </a:t>
            </a:r>
          </a:p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altLang="en-FI" sz="2000">
                <a:latin typeface="Arial" panose="020B0604020202020204" pitchFamily="34" charset="0"/>
                <a:ea typeface="Baekmuk Batang" charset="0"/>
                <a:cs typeface="Baekmuk Batang" charset="0"/>
              </a:rPr>
              <a:t>IF THIS IMAGE HAS BEEN PROVIDED BY OR IS OWNED BY A THIRD PARTY, AS INDICATED IN THE CAPTION LINE, THEN FURTHER PERMISSION MAY BE NEEDED BEFORE ANY FURTHER USE. PLEASE CONTACT WILEY'S PERMISSIONS DEPARTMENT ON PERMISSIONS@WILEY.COM OR USE THE RIGHTSLINK SERVICE BY CLICKING ON THE 'REQUEST PERMISSIONS' LINK ACCOMPANYING THIS ARTICLE. WILEY OR AUTHOR OWNED IMAGES MAY BE USED FOR NON-COMMERCIAL PURPOSES, SUBJECT TO PROPER CITATION OF THE ARTICLE, AUTHOR, AND PUBLISHER. </a:t>
            </a:r>
          </a:p>
        </p:txBody>
      </p:sp>
    </p:spTree>
    <p:extLst>
      <p:ext uri="{BB962C8B-B14F-4D97-AF65-F5344CB8AC3E}">
        <p14:creationId xmlns:p14="http://schemas.microsoft.com/office/powerpoint/2010/main" val="1125861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>
            <a:extLst>
              <a:ext uri="{FF2B5EF4-FFF2-40B4-BE49-F238E27FC236}">
                <a16:creationId xmlns:a16="http://schemas.microsoft.com/office/drawing/2014/main" id="{2F081C3E-7D55-D948-BC9F-D4EEB903072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9B8B3192-D4D1-2D46-B08E-36CE47FE1381}" type="slidenum">
              <a:rPr kumimoji="0" lang="en-US" altLang="en-FI" sz="1400" b="0" i="0" u="none" strike="noStrike" kern="1200" cap="none" spc="0" normalizeH="0" baseline="0" noProof="0" smtClean="0">
                <a:ln>
                  <a:noFill/>
                </a:ln>
                <a:solidFill>
                  <a:srgbClr val="303D22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80</a:t>
            </a:fld>
            <a:endParaRPr kumimoji="0" lang="en-US" altLang="en-FI" sz="1400" b="0" i="0" u="none" strike="noStrike" kern="1200" cap="none" spc="0" normalizeH="0" baseline="0" noProof="0">
              <a:ln>
                <a:noFill/>
              </a:ln>
              <a:solidFill>
                <a:srgbClr val="303D22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9" name="Text Box 1">
            <a:extLst>
              <a:ext uri="{FF2B5EF4-FFF2-40B4-BE49-F238E27FC236}">
                <a16:creationId xmlns:a16="http://schemas.microsoft.com/office/drawing/2014/main" id="{AEC3818A-F6A5-3C4F-A386-53848078F32F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87500" y="1006475"/>
            <a:ext cx="4595813" cy="34480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Text Box 2">
            <a:extLst>
              <a:ext uri="{FF2B5EF4-FFF2-40B4-BE49-F238E27FC236}">
                <a16:creationId xmlns:a16="http://schemas.microsoft.com/office/drawing/2014/main" id="{429CC3B3-DE73-9448-B04D-2045FEAB149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185863" y="4787900"/>
            <a:ext cx="5407025" cy="6516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17640">
            <a:normAutofit lnSpcReduction="10000"/>
          </a:bodyPr>
          <a:lstStyle/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altLang="en-FI" sz="2000">
                <a:latin typeface="Arial" panose="020B0604020202020204" pitchFamily="34" charset="0"/>
                <a:ea typeface="Baekmuk Batang" charset="0"/>
                <a:cs typeface="Baekmuk Batang" charset="0"/>
              </a:rPr>
              <a:t> Stress–strain curves from room temperature experiments for a 170‐nm molecular beam epitaxy film with small grains compared with a 200‐nm sputter film with large grains. The tangent moduli are approximately 300 and 133 GPa for the 170‐ and 200‐nm films respectively </a:t>
            </a:r>
          </a:p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altLang="en-FI" sz="2000">
                <a:latin typeface="Arial" panose="020B0604020202020204" pitchFamily="34" charset="0"/>
                <a:ea typeface="Baekmuk Batang" charset="0"/>
                <a:cs typeface="Baekmuk Batang" charset="0"/>
              </a:rPr>
              <a:t>IF THIS IMAGE HAS BEEN PROVIDED BY OR IS OWNED BY A THIRD PARTY, AS INDICATED IN THE CAPTION LINE, THEN FURTHER PERMISSION MAY BE NEEDED BEFORE ANY FURTHER USE. PLEASE CONTACT WILEY'S PERMISSIONS DEPARTMENT ON PERMISSIONS@WILEY.COM OR USE THE RIGHTSLINK SERVICE BY CLICKING ON THE 'REQUEST PERMISSIONS' LINK ACCOMPANYING THIS ARTICLE. WILEY OR AUTHOR OWNED IMAGES MAY BE USED FOR NON-COMMERCIAL PURPOSES, SUBJECT TO PROPER CITATION OF THE ARTICLE, AUTHOR, AND PUBLISHER. </a:t>
            </a:r>
          </a:p>
        </p:txBody>
      </p:sp>
    </p:spTree>
    <p:extLst>
      <p:ext uri="{BB962C8B-B14F-4D97-AF65-F5344CB8AC3E}">
        <p14:creationId xmlns:p14="http://schemas.microsoft.com/office/powerpoint/2010/main" val="564678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alto_EN_Chem-Tech_21_RGB_1"/>
          <p:cNvPicPr>
            <a:picLocks noChangeAspect="1" noChangeArrowheads="1"/>
          </p:cNvPicPr>
          <p:nvPr userDrawn="1"/>
        </p:nvPicPr>
        <p:blipFill>
          <a:blip r:embed="rId2" cstate="print"/>
          <a:srcRect t="3488"/>
          <a:stretch>
            <a:fillRect/>
          </a:stretch>
        </p:blipFill>
        <p:spPr bwMode="auto">
          <a:xfrm>
            <a:off x="19050" y="36513"/>
            <a:ext cx="2089150" cy="189071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 userDrawn="1"/>
        </p:nvSpPr>
        <p:spPr>
          <a:xfrm>
            <a:off x="406800" y="1713600"/>
            <a:ext cx="8326800" cy="3920400"/>
          </a:xfrm>
          <a:prstGeom prst="rect">
            <a:avLst/>
          </a:prstGeom>
          <a:solidFill>
            <a:srgbClr val="FF7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400" y="1771200"/>
            <a:ext cx="7772400" cy="1332000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2400" y="3143248"/>
            <a:ext cx="6285600" cy="23400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862000" y="5961600"/>
            <a:ext cx="2026800" cy="176400"/>
          </a:xfrm>
        </p:spPr>
        <p:txBody>
          <a:bodyPr wrap="none" lIns="0" tIns="0" rIns="0" bIns="0"/>
          <a:lstStyle>
            <a:lvl1pPr>
              <a:defRPr sz="1200">
                <a:solidFill>
                  <a:schemeClr val="bg2"/>
                </a:solidFill>
              </a:defRPr>
            </a:lvl1pPr>
          </a:lstStyle>
          <a:p>
            <a:fld id="{3622CD5A-A9CA-4187-8D1C-14CBA696F3D0}" type="datetime1">
              <a:rPr lang="en-US" noProof="0" smtClean="0"/>
              <a:pPr/>
              <a:t>10/4/21</a:t>
            </a:fld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144400" y="5961600"/>
            <a:ext cx="1962000" cy="633600"/>
          </a:xfrm>
        </p:spPr>
        <p:txBody>
          <a:bodyPr wrap="none" lIns="0" tIns="0" rIns="0" bIns="0"/>
          <a:lstStyle>
            <a:lvl1pPr marL="0" indent="0">
              <a:spcBef>
                <a:spcPts val="0"/>
              </a:spcBef>
              <a:buNone/>
              <a:defRPr sz="1200" b="1">
                <a:solidFill>
                  <a:schemeClr val="bg2"/>
                </a:solidFill>
              </a:defRPr>
            </a:lvl1pPr>
            <a:lvl2pPr marL="741600" indent="-284400">
              <a:spcBef>
                <a:spcPts val="288"/>
              </a:spcBef>
              <a:defRPr lang="fi-FI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7426800" y="5961600"/>
            <a:ext cx="1134000" cy="633600"/>
          </a:xfrm>
        </p:spPr>
        <p:txBody>
          <a:bodyPr wrap="none" lIns="0" tIns="0" rIns="0" bIns="0"/>
          <a:lstStyle>
            <a:lvl1pPr marL="0" indent="0">
              <a:spcBef>
                <a:spcPts val="0"/>
              </a:spcBef>
              <a:buNone/>
              <a:defRPr sz="1200" b="1">
                <a:solidFill>
                  <a:schemeClr val="bg2"/>
                </a:solidFill>
              </a:defRPr>
            </a:lvl1pPr>
            <a:lvl2pPr marL="741600" indent="-284400">
              <a:spcBef>
                <a:spcPts val="288"/>
              </a:spcBef>
              <a:defRPr lang="fi-FI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862000" y="6138000"/>
            <a:ext cx="2026800" cy="457200"/>
          </a:xfrm>
        </p:spPr>
        <p:txBody>
          <a:bodyPr wrap="none" lIns="0" tIns="0" rIns="0" bIns="0"/>
          <a:lstStyle>
            <a:lvl1pPr marL="0" indent="0">
              <a:spcBef>
                <a:spcPts val="0"/>
              </a:spcBef>
              <a:buNone/>
              <a:defRPr sz="1200" b="1">
                <a:solidFill>
                  <a:schemeClr val="bg2"/>
                </a:solidFill>
              </a:defRPr>
            </a:lvl1pPr>
            <a:lvl2pPr marL="741600" indent="-284400">
              <a:spcBef>
                <a:spcPts val="288"/>
              </a:spcBef>
              <a:defRPr lang="fi-FI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72400" y="6138000"/>
            <a:ext cx="2048400" cy="457200"/>
          </a:xfrm>
        </p:spPr>
        <p:txBody>
          <a:bodyPr wrap="none" lIns="0" tIns="0" rIns="0" bIns="0"/>
          <a:lstStyle>
            <a:lvl1pPr marL="0" indent="0">
              <a:spcBef>
                <a:spcPts val="0"/>
              </a:spcBef>
              <a:buNone/>
              <a:defRPr sz="1200" b="1">
                <a:solidFill>
                  <a:schemeClr val="bg2"/>
                </a:solidFill>
              </a:defRPr>
            </a:lvl1pPr>
            <a:lvl2pPr marL="741600" indent="-284400">
              <a:spcBef>
                <a:spcPts val="288"/>
              </a:spcBef>
              <a:defRPr lang="fi-FI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572400" y="5961600"/>
            <a:ext cx="2048400" cy="176400"/>
          </a:xfrm>
        </p:spPr>
        <p:txBody>
          <a:bodyPr wrap="none" lIns="0" tIns="0" rIns="0" bIns="0"/>
          <a:lstStyle>
            <a:lvl1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  <a:lvl2pPr marL="741600" indent="-284400">
              <a:spcBef>
                <a:spcPts val="288"/>
              </a:spcBef>
              <a:defRPr lang="fi-FI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94CD2-DC6E-4478-924C-5FD66E94F515}" type="datetimeFigureOut">
              <a:rPr lang="en-GB" smtClean="0"/>
              <a:pPr/>
              <a:t>04/10/2021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4BBDF-3EDB-4A5D-BEF5-E69D2170CDE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2664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84226"/>
            <a:ext cx="7772400" cy="8874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2788"/>
            <a:ext cx="7772400" cy="4114800"/>
          </a:xfrm>
        </p:spPr>
        <p:txBody>
          <a:bodyPr/>
          <a:lstStyle/>
          <a:p>
            <a:pPr lv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24436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84226"/>
            <a:ext cx="7772400" cy="8874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2788"/>
            <a:ext cx="3815862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2338" y="1982788"/>
            <a:ext cx="3815862" cy="41148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  TKK – MTG              April 2008 			</a:t>
            </a:r>
            <a:fld id="{195CACA6-D261-4EEE-B7E4-0BF917ED6074}" type="slidenum">
              <a:rPr lang="fi-FI"/>
              <a:pPr>
                <a:defRPr/>
              </a:pPr>
              <a:t>‹#›</a:t>
            </a:fld>
            <a:r>
              <a:rPr lang="fi-FI"/>
              <a:t> (110)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77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4" y="318135"/>
            <a:ext cx="8207375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468314" y="1513934"/>
            <a:ext cx="8207374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BB682-87B2-4236-AF78-B49807E7713E}" type="datetime1">
              <a:rPr lang="fi-FI" smtClean="0"/>
              <a:t>4.10.2021</a:t>
            </a:fld>
            <a:endParaRPr lang="fi-FI"/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FD4B7-1CC6-864B-A72A-C978B70BBA9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2" name="Straight Connector 4"/>
          <p:cNvCxnSpPr/>
          <p:nvPr userDrawn="1"/>
        </p:nvCxnSpPr>
        <p:spPr>
          <a:xfrm>
            <a:off x="468314" y="5847608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Freeform 5"/>
          <p:cNvSpPr>
            <a:spLocks noEditPoints="1"/>
          </p:cNvSpPr>
          <p:nvPr userDrawn="1"/>
        </p:nvSpPr>
        <p:spPr bwMode="black">
          <a:xfrm>
            <a:off x="467787" y="6037897"/>
            <a:ext cx="321850" cy="383441"/>
          </a:xfrm>
          <a:custGeom>
            <a:avLst/>
            <a:gdLst>
              <a:gd name="T0" fmla="*/ 4164 w 4164"/>
              <a:gd name="T1" fmla="*/ 4128 h 4128"/>
              <a:gd name="T2" fmla="*/ 2704 w 4164"/>
              <a:gd name="T3" fmla="*/ 0 h 4128"/>
              <a:gd name="T4" fmla="*/ 1461 w 4164"/>
              <a:gd name="T5" fmla="*/ 0 h 4128"/>
              <a:gd name="T6" fmla="*/ 0 w 4164"/>
              <a:gd name="T7" fmla="*/ 4128 h 4128"/>
              <a:gd name="T8" fmla="*/ 1036 w 4164"/>
              <a:gd name="T9" fmla="*/ 4128 h 4128"/>
              <a:gd name="T10" fmla="*/ 1289 w 4164"/>
              <a:gd name="T11" fmla="*/ 3398 h 4128"/>
              <a:gd name="T12" fmla="*/ 2875 w 4164"/>
              <a:gd name="T13" fmla="*/ 3398 h 4128"/>
              <a:gd name="T14" fmla="*/ 3128 w 4164"/>
              <a:gd name="T15" fmla="*/ 4128 h 4128"/>
              <a:gd name="T16" fmla="*/ 4164 w 4164"/>
              <a:gd name="T17" fmla="*/ 4128 h 4128"/>
              <a:gd name="T18" fmla="*/ 2591 w 4164"/>
              <a:gd name="T19" fmla="*/ 2574 h 4128"/>
              <a:gd name="T20" fmla="*/ 1574 w 4164"/>
              <a:gd name="T21" fmla="*/ 2574 h 4128"/>
              <a:gd name="T22" fmla="*/ 2082 w 4164"/>
              <a:gd name="T23" fmla="*/ 1103 h 4128"/>
              <a:gd name="T24" fmla="*/ 2591 w 4164"/>
              <a:gd name="T25" fmla="*/ 2574 h 4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164" h="4128">
                <a:moveTo>
                  <a:pt x="4164" y="4128"/>
                </a:moveTo>
                <a:lnTo>
                  <a:pt x="2704" y="0"/>
                </a:lnTo>
                <a:lnTo>
                  <a:pt x="1461" y="0"/>
                </a:lnTo>
                <a:lnTo>
                  <a:pt x="0" y="4128"/>
                </a:lnTo>
                <a:lnTo>
                  <a:pt x="1036" y="4128"/>
                </a:lnTo>
                <a:lnTo>
                  <a:pt x="1289" y="3398"/>
                </a:lnTo>
                <a:lnTo>
                  <a:pt x="2875" y="3398"/>
                </a:lnTo>
                <a:lnTo>
                  <a:pt x="3128" y="4128"/>
                </a:lnTo>
                <a:lnTo>
                  <a:pt x="4164" y="4128"/>
                </a:lnTo>
                <a:close/>
                <a:moveTo>
                  <a:pt x="2591" y="2574"/>
                </a:moveTo>
                <a:lnTo>
                  <a:pt x="1574" y="2574"/>
                </a:lnTo>
                <a:lnTo>
                  <a:pt x="2082" y="1103"/>
                </a:lnTo>
                <a:lnTo>
                  <a:pt x="2591" y="25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sz="1800"/>
          </a:p>
        </p:txBody>
      </p:sp>
      <p:sp>
        <p:nvSpPr>
          <p:cNvPr id="64" name="Rectangle 6"/>
          <p:cNvSpPr>
            <a:spLocks noChangeArrowheads="1"/>
          </p:cNvSpPr>
          <p:nvPr userDrawn="1"/>
        </p:nvSpPr>
        <p:spPr bwMode="black">
          <a:xfrm>
            <a:off x="819739" y="6333813"/>
            <a:ext cx="71779" cy="87526"/>
          </a:xfrm>
          <a:prstGeom prst="rect">
            <a:avLst/>
          </a:prstGeom>
          <a:solidFill>
            <a:srgbClr val="005E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sz="1800"/>
          </a:p>
        </p:txBody>
      </p:sp>
      <p:sp>
        <p:nvSpPr>
          <p:cNvPr id="65" name="Freeform 7"/>
          <p:cNvSpPr>
            <a:spLocks/>
          </p:cNvSpPr>
          <p:nvPr userDrawn="1"/>
        </p:nvSpPr>
        <p:spPr bwMode="black">
          <a:xfrm>
            <a:off x="817423" y="6037898"/>
            <a:ext cx="76410" cy="265352"/>
          </a:xfrm>
          <a:custGeom>
            <a:avLst/>
            <a:gdLst>
              <a:gd name="T0" fmla="*/ 992 w 992"/>
              <a:gd name="T1" fmla="*/ 1431 h 2861"/>
              <a:gd name="T2" fmla="*/ 992 w 992"/>
              <a:gd name="T3" fmla="*/ 0 h 2861"/>
              <a:gd name="T4" fmla="*/ 0 w 992"/>
              <a:gd name="T5" fmla="*/ 0 h 2861"/>
              <a:gd name="T6" fmla="*/ 0 w 992"/>
              <a:gd name="T7" fmla="*/ 1431 h 2861"/>
              <a:gd name="T8" fmla="*/ 202 w 992"/>
              <a:gd name="T9" fmla="*/ 2861 h 2861"/>
              <a:gd name="T10" fmla="*/ 751 w 992"/>
              <a:gd name="T11" fmla="*/ 2861 h 2861"/>
              <a:gd name="T12" fmla="*/ 992 w 992"/>
              <a:gd name="T13" fmla="*/ 1431 h 2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92" h="2861">
                <a:moveTo>
                  <a:pt x="992" y="1431"/>
                </a:moveTo>
                <a:lnTo>
                  <a:pt x="992" y="0"/>
                </a:lnTo>
                <a:lnTo>
                  <a:pt x="0" y="0"/>
                </a:lnTo>
                <a:lnTo>
                  <a:pt x="0" y="1431"/>
                </a:lnTo>
                <a:lnTo>
                  <a:pt x="202" y="2861"/>
                </a:lnTo>
                <a:lnTo>
                  <a:pt x="751" y="2861"/>
                </a:lnTo>
                <a:lnTo>
                  <a:pt x="992" y="1431"/>
                </a:lnTo>
                <a:close/>
              </a:path>
            </a:pathLst>
          </a:custGeom>
          <a:solidFill>
            <a:srgbClr val="005E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sz="1800"/>
          </a:p>
        </p:txBody>
      </p:sp>
      <p:pic>
        <p:nvPicPr>
          <p:cNvPr id="66" name="Kuva 6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06" y="6037480"/>
            <a:ext cx="884392" cy="122585"/>
          </a:xfrm>
          <a:prstGeom prst="rect">
            <a:avLst/>
          </a:prstGeom>
        </p:spPr>
      </p:pic>
      <p:pic>
        <p:nvPicPr>
          <p:cNvPr id="67" name="Kuva 6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017633" y="6177574"/>
            <a:ext cx="1063580" cy="2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3162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8314" y="1700810"/>
            <a:ext cx="8207375" cy="354279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8314" y="5315698"/>
            <a:ext cx="5495420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Freeform 5"/>
          <p:cNvSpPr>
            <a:spLocks noEditPoints="1"/>
          </p:cNvSpPr>
          <p:nvPr userDrawn="1"/>
        </p:nvSpPr>
        <p:spPr bwMode="black">
          <a:xfrm>
            <a:off x="468765" y="529590"/>
            <a:ext cx="441325" cy="525780"/>
          </a:xfrm>
          <a:custGeom>
            <a:avLst/>
            <a:gdLst>
              <a:gd name="T0" fmla="*/ 4164 w 4164"/>
              <a:gd name="T1" fmla="*/ 4128 h 4128"/>
              <a:gd name="T2" fmla="*/ 2704 w 4164"/>
              <a:gd name="T3" fmla="*/ 0 h 4128"/>
              <a:gd name="T4" fmla="*/ 1461 w 4164"/>
              <a:gd name="T5" fmla="*/ 0 h 4128"/>
              <a:gd name="T6" fmla="*/ 0 w 4164"/>
              <a:gd name="T7" fmla="*/ 4128 h 4128"/>
              <a:gd name="T8" fmla="*/ 1036 w 4164"/>
              <a:gd name="T9" fmla="*/ 4128 h 4128"/>
              <a:gd name="T10" fmla="*/ 1289 w 4164"/>
              <a:gd name="T11" fmla="*/ 3398 h 4128"/>
              <a:gd name="T12" fmla="*/ 2875 w 4164"/>
              <a:gd name="T13" fmla="*/ 3398 h 4128"/>
              <a:gd name="T14" fmla="*/ 3128 w 4164"/>
              <a:gd name="T15" fmla="*/ 4128 h 4128"/>
              <a:gd name="T16" fmla="*/ 4164 w 4164"/>
              <a:gd name="T17" fmla="*/ 4128 h 4128"/>
              <a:gd name="T18" fmla="*/ 2591 w 4164"/>
              <a:gd name="T19" fmla="*/ 2574 h 4128"/>
              <a:gd name="T20" fmla="*/ 1574 w 4164"/>
              <a:gd name="T21" fmla="*/ 2574 h 4128"/>
              <a:gd name="T22" fmla="*/ 2082 w 4164"/>
              <a:gd name="T23" fmla="*/ 1103 h 4128"/>
              <a:gd name="T24" fmla="*/ 2591 w 4164"/>
              <a:gd name="T25" fmla="*/ 2574 h 4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164" h="4128">
                <a:moveTo>
                  <a:pt x="4164" y="4128"/>
                </a:moveTo>
                <a:lnTo>
                  <a:pt x="2704" y="0"/>
                </a:lnTo>
                <a:lnTo>
                  <a:pt x="1461" y="0"/>
                </a:lnTo>
                <a:lnTo>
                  <a:pt x="0" y="4128"/>
                </a:lnTo>
                <a:lnTo>
                  <a:pt x="1036" y="4128"/>
                </a:lnTo>
                <a:lnTo>
                  <a:pt x="1289" y="3398"/>
                </a:lnTo>
                <a:lnTo>
                  <a:pt x="2875" y="3398"/>
                </a:lnTo>
                <a:lnTo>
                  <a:pt x="3128" y="4128"/>
                </a:lnTo>
                <a:lnTo>
                  <a:pt x="4164" y="4128"/>
                </a:lnTo>
                <a:close/>
                <a:moveTo>
                  <a:pt x="2591" y="2574"/>
                </a:moveTo>
                <a:lnTo>
                  <a:pt x="1574" y="2574"/>
                </a:lnTo>
                <a:lnTo>
                  <a:pt x="2082" y="1103"/>
                </a:lnTo>
                <a:lnTo>
                  <a:pt x="2591" y="25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sz="1800"/>
          </a:p>
        </p:txBody>
      </p:sp>
      <p:sp>
        <p:nvSpPr>
          <p:cNvPr id="9" name="Rectangle 6"/>
          <p:cNvSpPr>
            <a:spLocks noChangeArrowheads="1"/>
          </p:cNvSpPr>
          <p:nvPr userDrawn="1"/>
        </p:nvSpPr>
        <p:spPr bwMode="black">
          <a:xfrm>
            <a:off x="951365" y="935356"/>
            <a:ext cx="98425" cy="1200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sz="1800"/>
          </a:p>
        </p:txBody>
      </p:sp>
      <p:sp>
        <p:nvSpPr>
          <p:cNvPr id="10" name="Freeform 7"/>
          <p:cNvSpPr>
            <a:spLocks/>
          </p:cNvSpPr>
          <p:nvPr userDrawn="1"/>
        </p:nvSpPr>
        <p:spPr bwMode="black">
          <a:xfrm>
            <a:off x="948190" y="529590"/>
            <a:ext cx="104775" cy="363856"/>
          </a:xfrm>
          <a:custGeom>
            <a:avLst/>
            <a:gdLst>
              <a:gd name="T0" fmla="*/ 992 w 992"/>
              <a:gd name="T1" fmla="*/ 1431 h 2861"/>
              <a:gd name="T2" fmla="*/ 992 w 992"/>
              <a:gd name="T3" fmla="*/ 0 h 2861"/>
              <a:gd name="T4" fmla="*/ 0 w 992"/>
              <a:gd name="T5" fmla="*/ 0 h 2861"/>
              <a:gd name="T6" fmla="*/ 0 w 992"/>
              <a:gd name="T7" fmla="*/ 1431 h 2861"/>
              <a:gd name="T8" fmla="*/ 202 w 992"/>
              <a:gd name="T9" fmla="*/ 2861 h 2861"/>
              <a:gd name="T10" fmla="*/ 751 w 992"/>
              <a:gd name="T11" fmla="*/ 2861 h 2861"/>
              <a:gd name="T12" fmla="*/ 992 w 992"/>
              <a:gd name="T13" fmla="*/ 1431 h 2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92" h="2861">
                <a:moveTo>
                  <a:pt x="992" y="1431"/>
                </a:moveTo>
                <a:lnTo>
                  <a:pt x="992" y="0"/>
                </a:lnTo>
                <a:lnTo>
                  <a:pt x="0" y="0"/>
                </a:lnTo>
                <a:lnTo>
                  <a:pt x="0" y="1431"/>
                </a:lnTo>
                <a:lnTo>
                  <a:pt x="202" y="2861"/>
                </a:lnTo>
                <a:lnTo>
                  <a:pt x="751" y="2861"/>
                </a:lnTo>
                <a:lnTo>
                  <a:pt x="992" y="14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sz="1800"/>
          </a:p>
        </p:txBody>
      </p:sp>
      <p:pic>
        <p:nvPicPr>
          <p:cNvPr id="11" name="Kuva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465698" y="1171575"/>
            <a:ext cx="770396" cy="104296"/>
          </a:xfrm>
          <a:prstGeom prst="rect">
            <a:avLst/>
          </a:prstGeom>
        </p:spPr>
      </p:pic>
      <p:pic>
        <p:nvPicPr>
          <p:cNvPr id="12" name="Kuva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470250" y="1290767"/>
            <a:ext cx="926490" cy="23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481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BG image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68314" y="1701163"/>
            <a:ext cx="8207375" cy="354243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8314" y="5315698"/>
            <a:ext cx="5495420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reeform 5"/>
          <p:cNvSpPr>
            <a:spLocks noEditPoints="1"/>
          </p:cNvSpPr>
          <p:nvPr userDrawn="1"/>
        </p:nvSpPr>
        <p:spPr bwMode="black">
          <a:xfrm>
            <a:off x="468765" y="529590"/>
            <a:ext cx="441325" cy="525780"/>
          </a:xfrm>
          <a:custGeom>
            <a:avLst/>
            <a:gdLst>
              <a:gd name="T0" fmla="*/ 4164 w 4164"/>
              <a:gd name="T1" fmla="*/ 4128 h 4128"/>
              <a:gd name="T2" fmla="*/ 2704 w 4164"/>
              <a:gd name="T3" fmla="*/ 0 h 4128"/>
              <a:gd name="T4" fmla="*/ 1461 w 4164"/>
              <a:gd name="T5" fmla="*/ 0 h 4128"/>
              <a:gd name="T6" fmla="*/ 0 w 4164"/>
              <a:gd name="T7" fmla="*/ 4128 h 4128"/>
              <a:gd name="T8" fmla="*/ 1036 w 4164"/>
              <a:gd name="T9" fmla="*/ 4128 h 4128"/>
              <a:gd name="T10" fmla="*/ 1289 w 4164"/>
              <a:gd name="T11" fmla="*/ 3398 h 4128"/>
              <a:gd name="T12" fmla="*/ 2875 w 4164"/>
              <a:gd name="T13" fmla="*/ 3398 h 4128"/>
              <a:gd name="T14" fmla="*/ 3128 w 4164"/>
              <a:gd name="T15" fmla="*/ 4128 h 4128"/>
              <a:gd name="T16" fmla="*/ 4164 w 4164"/>
              <a:gd name="T17" fmla="*/ 4128 h 4128"/>
              <a:gd name="T18" fmla="*/ 2591 w 4164"/>
              <a:gd name="T19" fmla="*/ 2574 h 4128"/>
              <a:gd name="T20" fmla="*/ 1574 w 4164"/>
              <a:gd name="T21" fmla="*/ 2574 h 4128"/>
              <a:gd name="T22" fmla="*/ 2082 w 4164"/>
              <a:gd name="T23" fmla="*/ 1103 h 4128"/>
              <a:gd name="T24" fmla="*/ 2591 w 4164"/>
              <a:gd name="T25" fmla="*/ 2574 h 4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164" h="4128">
                <a:moveTo>
                  <a:pt x="4164" y="4128"/>
                </a:moveTo>
                <a:lnTo>
                  <a:pt x="2704" y="0"/>
                </a:lnTo>
                <a:lnTo>
                  <a:pt x="1461" y="0"/>
                </a:lnTo>
                <a:lnTo>
                  <a:pt x="0" y="4128"/>
                </a:lnTo>
                <a:lnTo>
                  <a:pt x="1036" y="4128"/>
                </a:lnTo>
                <a:lnTo>
                  <a:pt x="1289" y="3398"/>
                </a:lnTo>
                <a:lnTo>
                  <a:pt x="2875" y="3398"/>
                </a:lnTo>
                <a:lnTo>
                  <a:pt x="3128" y="4128"/>
                </a:lnTo>
                <a:lnTo>
                  <a:pt x="4164" y="4128"/>
                </a:lnTo>
                <a:close/>
                <a:moveTo>
                  <a:pt x="2591" y="2574"/>
                </a:moveTo>
                <a:lnTo>
                  <a:pt x="1574" y="2574"/>
                </a:lnTo>
                <a:lnTo>
                  <a:pt x="2082" y="1103"/>
                </a:lnTo>
                <a:lnTo>
                  <a:pt x="2591" y="25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sz="1800"/>
          </a:p>
        </p:txBody>
      </p:sp>
      <p:sp>
        <p:nvSpPr>
          <p:cNvPr id="9" name="Rectangle 6"/>
          <p:cNvSpPr>
            <a:spLocks noChangeArrowheads="1"/>
          </p:cNvSpPr>
          <p:nvPr userDrawn="1"/>
        </p:nvSpPr>
        <p:spPr bwMode="black">
          <a:xfrm>
            <a:off x="951365" y="935356"/>
            <a:ext cx="98425" cy="1200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sz="1800"/>
          </a:p>
        </p:txBody>
      </p:sp>
      <p:sp>
        <p:nvSpPr>
          <p:cNvPr id="10" name="Freeform 7"/>
          <p:cNvSpPr>
            <a:spLocks/>
          </p:cNvSpPr>
          <p:nvPr userDrawn="1"/>
        </p:nvSpPr>
        <p:spPr bwMode="black">
          <a:xfrm>
            <a:off x="948190" y="529590"/>
            <a:ext cx="104775" cy="363856"/>
          </a:xfrm>
          <a:custGeom>
            <a:avLst/>
            <a:gdLst>
              <a:gd name="T0" fmla="*/ 992 w 992"/>
              <a:gd name="T1" fmla="*/ 1431 h 2861"/>
              <a:gd name="T2" fmla="*/ 992 w 992"/>
              <a:gd name="T3" fmla="*/ 0 h 2861"/>
              <a:gd name="T4" fmla="*/ 0 w 992"/>
              <a:gd name="T5" fmla="*/ 0 h 2861"/>
              <a:gd name="T6" fmla="*/ 0 w 992"/>
              <a:gd name="T7" fmla="*/ 1431 h 2861"/>
              <a:gd name="T8" fmla="*/ 202 w 992"/>
              <a:gd name="T9" fmla="*/ 2861 h 2861"/>
              <a:gd name="T10" fmla="*/ 751 w 992"/>
              <a:gd name="T11" fmla="*/ 2861 h 2861"/>
              <a:gd name="T12" fmla="*/ 992 w 992"/>
              <a:gd name="T13" fmla="*/ 1431 h 2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92" h="2861">
                <a:moveTo>
                  <a:pt x="992" y="1431"/>
                </a:moveTo>
                <a:lnTo>
                  <a:pt x="992" y="0"/>
                </a:lnTo>
                <a:lnTo>
                  <a:pt x="0" y="0"/>
                </a:lnTo>
                <a:lnTo>
                  <a:pt x="0" y="1431"/>
                </a:lnTo>
                <a:lnTo>
                  <a:pt x="202" y="2861"/>
                </a:lnTo>
                <a:lnTo>
                  <a:pt x="751" y="2861"/>
                </a:lnTo>
                <a:lnTo>
                  <a:pt x="992" y="14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sz="1800"/>
          </a:p>
        </p:txBody>
      </p:sp>
      <p:pic>
        <p:nvPicPr>
          <p:cNvPr id="11" name="Kuva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465698" y="1171575"/>
            <a:ext cx="770396" cy="104296"/>
          </a:xfrm>
          <a:prstGeom prst="rect">
            <a:avLst/>
          </a:prstGeom>
        </p:spPr>
      </p:pic>
      <p:pic>
        <p:nvPicPr>
          <p:cNvPr id="12" name="Kuva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470250" y="1290767"/>
            <a:ext cx="926490" cy="23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51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2" y="1702080"/>
            <a:ext cx="8208000" cy="35424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4" y="5315698"/>
            <a:ext cx="5388448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Freeform 5"/>
          <p:cNvSpPr>
            <a:spLocks noEditPoints="1"/>
          </p:cNvSpPr>
          <p:nvPr userDrawn="1"/>
        </p:nvSpPr>
        <p:spPr bwMode="black">
          <a:xfrm>
            <a:off x="468765" y="529590"/>
            <a:ext cx="441325" cy="525780"/>
          </a:xfrm>
          <a:custGeom>
            <a:avLst/>
            <a:gdLst>
              <a:gd name="T0" fmla="*/ 4164 w 4164"/>
              <a:gd name="T1" fmla="*/ 4128 h 4128"/>
              <a:gd name="T2" fmla="*/ 2704 w 4164"/>
              <a:gd name="T3" fmla="*/ 0 h 4128"/>
              <a:gd name="T4" fmla="*/ 1461 w 4164"/>
              <a:gd name="T5" fmla="*/ 0 h 4128"/>
              <a:gd name="T6" fmla="*/ 0 w 4164"/>
              <a:gd name="T7" fmla="*/ 4128 h 4128"/>
              <a:gd name="T8" fmla="*/ 1036 w 4164"/>
              <a:gd name="T9" fmla="*/ 4128 h 4128"/>
              <a:gd name="T10" fmla="*/ 1289 w 4164"/>
              <a:gd name="T11" fmla="*/ 3398 h 4128"/>
              <a:gd name="T12" fmla="*/ 2875 w 4164"/>
              <a:gd name="T13" fmla="*/ 3398 h 4128"/>
              <a:gd name="T14" fmla="*/ 3128 w 4164"/>
              <a:gd name="T15" fmla="*/ 4128 h 4128"/>
              <a:gd name="T16" fmla="*/ 4164 w 4164"/>
              <a:gd name="T17" fmla="*/ 4128 h 4128"/>
              <a:gd name="T18" fmla="*/ 2591 w 4164"/>
              <a:gd name="T19" fmla="*/ 2574 h 4128"/>
              <a:gd name="T20" fmla="*/ 1574 w 4164"/>
              <a:gd name="T21" fmla="*/ 2574 h 4128"/>
              <a:gd name="T22" fmla="*/ 2082 w 4164"/>
              <a:gd name="T23" fmla="*/ 1103 h 4128"/>
              <a:gd name="T24" fmla="*/ 2591 w 4164"/>
              <a:gd name="T25" fmla="*/ 2574 h 4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164" h="4128">
                <a:moveTo>
                  <a:pt x="4164" y="4128"/>
                </a:moveTo>
                <a:lnTo>
                  <a:pt x="2704" y="0"/>
                </a:lnTo>
                <a:lnTo>
                  <a:pt x="1461" y="0"/>
                </a:lnTo>
                <a:lnTo>
                  <a:pt x="0" y="4128"/>
                </a:lnTo>
                <a:lnTo>
                  <a:pt x="1036" y="4128"/>
                </a:lnTo>
                <a:lnTo>
                  <a:pt x="1289" y="3398"/>
                </a:lnTo>
                <a:lnTo>
                  <a:pt x="2875" y="3398"/>
                </a:lnTo>
                <a:lnTo>
                  <a:pt x="3128" y="4128"/>
                </a:lnTo>
                <a:lnTo>
                  <a:pt x="4164" y="4128"/>
                </a:lnTo>
                <a:close/>
                <a:moveTo>
                  <a:pt x="2591" y="2574"/>
                </a:moveTo>
                <a:lnTo>
                  <a:pt x="1574" y="2574"/>
                </a:lnTo>
                <a:lnTo>
                  <a:pt x="2082" y="1103"/>
                </a:lnTo>
                <a:lnTo>
                  <a:pt x="2591" y="25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sz="1800"/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black">
          <a:xfrm>
            <a:off x="951365" y="935356"/>
            <a:ext cx="98425" cy="120016"/>
          </a:xfrm>
          <a:prstGeom prst="rect">
            <a:avLst/>
          </a:prstGeom>
          <a:solidFill>
            <a:srgbClr val="005E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sz="1800"/>
          </a:p>
        </p:txBody>
      </p:sp>
      <p:sp>
        <p:nvSpPr>
          <p:cNvPr id="8" name="Freeform 7"/>
          <p:cNvSpPr>
            <a:spLocks/>
          </p:cNvSpPr>
          <p:nvPr userDrawn="1"/>
        </p:nvSpPr>
        <p:spPr bwMode="black">
          <a:xfrm>
            <a:off x="948190" y="529590"/>
            <a:ext cx="104775" cy="363856"/>
          </a:xfrm>
          <a:custGeom>
            <a:avLst/>
            <a:gdLst>
              <a:gd name="T0" fmla="*/ 992 w 992"/>
              <a:gd name="T1" fmla="*/ 1431 h 2861"/>
              <a:gd name="T2" fmla="*/ 992 w 992"/>
              <a:gd name="T3" fmla="*/ 0 h 2861"/>
              <a:gd name="T4" fmla="*/ 0 w 992"/>
              <a:gd name="T5" fmla="*/ 0 h 2861"/>
              <a:gd name="T6" fmla="*/ 0 w 992"/>
              <a:gd name="T7" fmla="*/ 1431 h 2861"/>
              <a:gd name="T8" fmla="*/ 202 w 992"/>
              <a:gd name="T9" fmla="*/ 2861 h 2861"/>
              <a:gd name="T10" fmla="*/ 751 w 992"/>
              <a:gd name="T11" fmla="*/ 2861 h 2861"/>
              <a:gd name="T12" fmla="*/ 992 w 992"/>
              <a:gd name="T13" fmla="*/ 1431 h 2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92" h="2861">
                <a:moveTo>
                  <a:pt x="992" y="1431"/>
                </a:moveTo>
                <a:lnTo>
                  <a:pt x="992" y="0"/>
                </a:lnTo>
                <a:lnTo>
                  <a:pt x="0" y="0"/>
                </a:lnTo>
                <a:lnTo>
                  <a:pt x="0" y="1431"/>
                </a:lnTo>
                <a:lnTo>
                  <a:pt x="202" y="2861"/>
                </a:lnTo>
                <a:lnTo>
                  <a:pt x="751" y="2861"/>
                </a:lnTo>
                <a:lnTo>
                  <a:pt x="992" y="1431"/>
                </a:lnTo>
                <a:close/>
              </a:path>
            </a:pathLst>
          </a:custGeom>
          <a:solidFill>
            <a:srgbClr val="005E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sz="1800"/>
          </a:p>
        </p:txBody>
      </p:sp>
      <p:pic>
        <p:nvPicPr>
          <p:cNvPr id="100" name="Kuva 9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96" y="1171575"/>
            <a:ext cx="770400" cy="104296"/>
          </a:xfrm>
          <a:prstGeom prst="rect">
            <a:avLst/>
          </a:prstGeom>
        </p:spPr>
      </p:pic>
      <p:pic>
        <p:nvPicPr>
          <p:cNvPr id="101" name="Kuva 10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470249" y="1290767"/>
            <a:ext cx="926492" cy="23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831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4" y="1989288"/>
            <a:ext cx="3319477" cy="32329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4" y="5438088"/>
            <a:ext cx="3319477" cy="5832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2" y="180000"/>
            <a:ext cx="4629692" cy="649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  <a:endParaRPr lang="fi-FI" noProof="0"/>
          </a:p>
        </p:txBody>
      </p:sp>
      <p:sp>
        <p:nvSpPr>
          <p:cNvPr id="6" name="Freeform 5"/>
          <p:cNvSpPr>
            <a:spLocks noEditPoints="1"/>
          </p:cNvSpPr>
          <p:nvPr userDrawn="1"/>
        </p:nvSpPr>
        <p:spPr bwMode="black">
          <a:xfrm>
            <a:off x="468765" y="529590"/>
            <a:ext cx="441325" cy="525780"/>
          </a:xfrm>
          <a:custGeom>
            <a:avLst/>
            <a:gdLst>
              <a:gd name="T0" fmla="*/ 4164 w 4164"/>
              <a:gd name="T1" fmla="*/ 4128 h 4128"/>
              <a:gd name="T2" fmla="*/ 2704 w 4164"/>
              <a:gd name="T3" fmla="*/ 0 h 4128"/>
              <a:gd name="T4" fmla="*/ 1461 w 4164"/>
              <a:gd name="T5" fmla="*/ 0 h 4128"/>
              <a:gd name="T6" fmla="*/ 0 w 4164"/>
              <a:gd name="T7" fmla="*/ 4128 h 4128"/>
              <a:gd name="T8" fmla="*/ 1036 w 4164"/>
              <a:gd name="T9" fmla="*/ 4128 h 4128"/>
              <a:gd name="T10" fmla="*/ 1289 w 4164"/>
              <a:gd name="T11" fmla="*/ 3398 h 4128"/>
              <a:gd name="T12" fmla="*/ 2875 w 4164"/>
              <a:gd name="T13" fmla="*/ 3398 h 4128"/>
              <a:gd name="T14" fmla="*/ 3128 w 4164"/>
              <a:gd name="T15" fmla="*/ 4128 h 4128"/>
              <a:gd name="T16" fmla="*/ 4164 w 4164"/>
              <a:gd name="T17" fmla="*/ 4128 h 4128"/>
              <a:gd name="T18" fmla="*/ 2591 w 4164"/>
              <a:gd name="T19" fmla="*/ 2574 h 4128"/>
              <a:gd name="T20" fmla="*/ 1574 w 4164"/>
              <a:gd name="T21" fmla="*/ 2574 h 4128"/>
              <a:gd name="T22" fmla="*/ 2082 w 4164"/>
              <a:gd name="T23" fmla="*/ 1103 h 4128"/>
              <a:gd name="T24" fmla="*/ 2591 w 4164"/>
              <a:gd name="T25" fmla="*/ 2574 h 4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164" h="4128">
                <a:moveTo>
                  <a:pt x="4164" y="4128"/>
                </a:moveTo>
                <a:lnTo>
                  <a:pt x="2704" y="0"/>
                </a:lnTo>
                <a:lnTo>
                  <a:pt x="1461" y="0"/>
                </a:lnTo>
                <a:lnTo>
                  <a:pt x="0" y="4128"/>
                </a:lnTo>
                <a:lnTo>
                  <a:pt x="1036" y="4128"/>
                </a:lnTo>
                <a:lnTo>
                  <a:pt x="1289" y="3398"/>
                </a:lnTo>
                <a:lnTo>
                  <a:pt x="2875" y="3398"/>
                </a:lnTo>
                <a:lnTo>
                  <a:pt x="3128" y="4128"/>
                </a:lnTo>
                <a:lnTo>
                  <a:pt x="4164" y="4128"/>
                </a:lnTo>
                <a:close/>
                <a:moveTo>
                  <a:pt x="2591" y="2574"/>
                </a:moveTo>
                <a:lnTo>
                  <a:pt x="1574" y="2574"/>
                </a:lnTo>
                <a:lnTo>
                  <a:pt x="2082" y="1103"/>
                </a:lnTo>
                <a:lnTo>
                  <a:pt x="2591" y="25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sz="1800"/>
          </a:p>
        </p:txBody>
      </p:sp>
      <p:sp>
        <p:nvSpPr>
          <p:cNvPr id="8" name="Rectangle 6"/>
          <p:cNvSpPr>
            <a:spLocks noChangeArrowheads="1"/>
          </p:cNvSpPr>
          <p:nvPr userDrawn="1"/>
        </p:nvSpPr>
        <p:spPr bwMode="black">
          <a:xfrm>
            <a:off x="951365" y="935356"/>
            <a:ext cx="98425" cy="120016"/>
          </a:xfrm>
          <a:prstGeom prst="rect">
            <a:avLst/>
          </a:prstGeom>
          <a:solidFill>
            <a:srgbClr val="005E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sz="1800"/>
          </a:p>
        </p:txBody>
      </p:sp>
      <p:sp>
        <p:nvSpPr>
          <p:cNvPr id="9" name="Freeform 7"/>
          <p:cNvSpPr>
            <a:spLocks/>
          </p:cNvSpPr>
          <p:nvPr userDrawn="1"/>
        </p:nvSpPr>
        <p:spPr bwMode="black">
          <a:xfrm>
            <a:off x="948190" y="529590"/>
            <a:ext cx="104775" cy="363856"/>
          </a:xfrm>
          <a:custGeom>
            <a:avLst/>
            <a:gdLst>
              <a:gd name="T0" fmla="*/ 992 w 992"/>
              <a:gd name="T1" fmla="*/ 1431 h 2861"/>
              <a:gd name="T2" fmla="*/ 992 w 992"/>
              <a:gd name="T3" fmla="*/ 0 h 2861"/>
              <a:gd name="T4" fmla="*/ 0 w 992"/>
              <a:gd name="T5" fmla="*/ 0 h 2861"/>
              <a:gd name="T6" fmla="*/ 0 w 992"/>
              <a:gd name="T7" fmla="*/ 1431 h 2861"/>
              <a:gd name="T8" fmla="*/ 202 w 992"/>
              <a:gd name="T9" fmla="*/ 2861 h 2861"/>
              <a:gd name="T10" fmla="*/ 751 w 992"/>
              <a:gd name="T11" fmla="*/ 2861 h 2861"/>
              <a:gd name="T12" fmla="*/ 992 w 992"/>
              <a:gd name="T13" fmla="*/ 1431 h 2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92" h="2861">
                <a:moveTo>
                  <a:pt x="992" y="1431"/>
                </a:moveTo>
                <a:lnTo>
                  <a:pt x="992" y="0"/>
                </a:lnTo>
                <a:lnTo>
                  <a:pt x="0" y="0"/>
                </a:lnTo>
                <a:lnTo>
                  <a:pt x="0" y="1431"/>
                </a:lnTo>
                <a:lnTo>
                  <a:pt x="202" y="2861"/>
                </a:lnTo>
                <a:lnTo>
                  <a:pt x="751" y="2861"/>
                </a:lnTo>
                <a:lnTo>
                  <a:pt x="992" y="1431"/>
                </a:lnTo>
                <a:close/>
              </a:path>
            </a:pathLst>
          </a:custGeom>
          <a:solidFill>
            <a:srgbClr val="005E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sz="1800"/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96" y="1171575"/>
            <a:ext cx="770400" cy="104296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470249" y="1290767"/>
            <a:ext cx="926492" cy="23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96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8314" y="1912267"/>
            <a:ext cx="8207375" cy="2636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4"/>
          <p:cNvCxnSpPr/>
          <p:nvPr userDrawn="1"/>
        </p:nvCxnSpPr>
        <p:spPr>
          <a:xfrm>
            <a:off x="468314" y="5848350"/>
            <a:ext cx="820737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Freeform 5"/>
          <p:cNvSpPr>
            <a:spLocks noEditPoints="1"/>
          </p:cNvSpPr>
          <p:nvPr userDrawn="1"/>
        </p:nvSpPr>
        <p:spPr bwMode="black">
          <a:xfrm>
            <a:off x="467787" y="6037897"/>
            <a:ext cx="321850" cy="383441"/>
          </a:xfrm>
          <a:custGeom>
            <a:avLst/>
            <a:gdLst>
              <a:gd name="T0" fmla="*/ 4164 w 4164"/>
              <a:gd name="T1" fmla="*/ 4128 h 4128"/>
              <a:gd name="T2" fmla="*/ 2704 w 4164"/>
              <a:gd name="T3" fmla="*/ 0 h 4128"/>
              <a:gd name="T4" fmla="*/ 1461 w 4164"/>
              <a:gd name="T5" fmla="*/ 0 h 4128"/>
              <a:gd name="T6" fmla="*/ 0 w 4164"/>
              <a:gd name="T7" fmla="*/ 4128 h 4128"/>
              <a:gd name="T8" fmla="*/ 1036 w 4164"/>
              <a:gd name="T9" fmla="*/ 4128 h 4128"/>
              <a:gd name="T10" fmla="*/ 1289 w 4164"/>
              <a:gd name="T11" fmla="*/ 3398 h 4128"/>
              <a:gd name="T12" fmla="*/ 2875 w 4164"/>
              <a:gd name="T13" fmla="*/ 3398 h 4128"/>
              <a:gd name="T14" fmla="*/ 3128 w 4164"/>
              <a:gd name="T15" fmla="*/ 4128 h 4128"/>
              <a:gd name="T16" fmla="*/ 4164 w 4164"/>
              <a:gd name="T17" fmla="*/ 4128 h 4128"/>
              <a:gd name="T18" fmla="*/ 2591 w 4164"/>
              <a:gd name="T19" fmla="*/ 2574 h 4128"/>
              <a:gd name="T20" fmla="*/ 1574 w 4164"/>
              <a:gd name="T21" fmla="*/ 2574 h 4128"/>
              <a:gd name="T22" fmla="*/ 2082 w 4164"/>
              <a:gd name="T23" fmla="*/ 1103 h 4128"/>
              <a:gd name="T24" fmla="*/ 2591 w 4164"/>
              <a:gd name="T25" fmla="*/ 2574 h 4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164" h="4128">
                <a:moveTo>
                  <a:pt x="4164" y="4128"/>
                </a:moveTo>
                <a:lnTo>
                  <a:pt x="2704" y="0"/>
                </a:lnTo>
                <a:lnTo>
                  <a:pt x="1461" y="0"/>
                </a:lnTo>
                <a:lnTo>
                  <a:pt x="0" y="4128"/>
                </a:lnTo>
                <a:lnTo>
                  <a:pt x="1036" y="4128"/>
                </a:lnTo>
                <a:lnTo>
                  <a:pt x="1289" y="3398"/>
                </a:lnTo>
                <a:lnTo>
                  <a:pt x="2875" y="3398"/>
                </a:lnTo>
                <a:lnTo>
                  <a:pt x="3128" y="4128"/>
                </a:lnTo>
                <a:lnTo>
                  <a:pt x="4164" y="4128"/>
                </a:lnTo>
                <a:close/>
                <a:moveTo>
                  <a:pt x="2591" y="2574"/>
                </a:moveTo>
                <a:lnTo>
                  <a:pt x="1574" y="2574"/>
                </a:lnTo>
                <a:lnTo>
                  <a:pt x="2082" y="1103"/>
                </a:lnTo>
                <a:lnTo>
                  <a:pt x="2591" y="25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sz="1800"/>
          </a:p>
        </p:txBody>
      </p:sp>
      <p:sp>
        <p:nvSpPr>
          <p:cNvPr id="8" name="Rectangle 6"/>
          <p:cNvSpPr>
            <a:spLocks noChangeArrowheads="1"/>
          </p:cNvSpPr>
          <p:nvPr userDrawn="1"/>
        </p:nvSpPr>
        <p:spPr bwMode="black">
          <a:xfrm>
            <a:off x="819739" y="6333813"/>
            <a:ext cx="71779" cy="875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sz="1800"/>
          </a:p>
        </p:txBody>
      </p:sp>
      <p:sp>
        <p:nvSpPr>
          <p:cNvPr id="10" name="Freeform 7"/>
          <p:cNvSpPr>
            <a:spLocks/>
          </p:cNvSpPr>
          <p:nvPr userDrawn="1"/>
        </p:nvSpPr>
        <p:spPr bwMode="black">
          <a:xfrm>
            <a:off x="817423" y="6037898"/>
            <a:ext cx="76410" cy="265352"/>
          </a:xfrm>
          <a:custGeom>
            <a:avLst/>
            <a:gdLst>
              <a:gd name="T0" fmla="*/ 992 w 992"/>
              <a:gd name="T1" fmla="*/ 1431 h 2861"/>
              <a:gd name="T2" fmla="*/ 992 w 992"/>
              <a:gd name="T3" fmla="*/ 0 h 2861"/>
              <a:gd name="T4" fmla="*/ 0 w 992"/>
              <a:gd name="T5" fmla="*/ 0 h 2861"/>
              <a:gd name="T6" fmla="*/ 0 w 992"/>
              <a:gd name="T7" fmla="*/ 1431 h 2861"/>
              <a:gd name="T8" fmla="*/ 202 w 992"/>
              <a:gd name="T9" fmla="*/ 2861 h 2861"/>
              <a:gd name="T10" fmla="*/ 751 w 992"/>
              <a:gd name="T11" fmla="*/ 2861 h 2861"/>
              <a:gd name="T12" fmla="*/ 992 w 992"/>
              <a:gd name="T13" fmla="*/ 1431 h 2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92" h="2861">
                <a:moveTo>
                  <a:pt x="992" y="1431"/>
                </a:moveTo>
                <a:lnTo>
                  <a:pt x="992" y="0"/>
                </a:lnTo>
                <a:lnTo>
                  <a:pt x="0" y="0"/>
                </a:lnTo>
                <a:lnTo>
                  <a:pt x="0" y="1431"/>
                </a:lnTo>
                <a:lnTo>
                  <a:pt x="202" y="2861"/>
                </a:lnTo>
                <a:lnTo>
                  <a:pt x="751" y="2861"/>
                </a:lnTo>
                <a:lnTo>
                  <a:pt x="992" y="14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sz="1800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06" y="6038908"/>
            <a:ext cx="884392" cy="119728"/>
          </a:xfrm>
          <a:prstGeom prst="rect">
            <a:avLst/>
          </a:prstGeom>
        </p:spPr>
      </p:pic>
      <p:pic>
        <p:nvPicPr>
          <p:cNvPr id="13" name="Kuva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017633" y="6180740"/>
            <a:ext cx="1063580" cy="26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8899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4" y="318135"/>
            <a:ext cx="8207375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468314" y="1513934"/>
            <a:ext cx="8207374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BB682-87B2-4236-AF78-B49807E7713E}" type="datetime1">
              <a:rPr lang="fi-FI" smtClean="0"/>
              <a:t>4.10.2021</a:t>
            </a:fld>
            <a:endParaRPr lang="fi-FI"/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FD4B7-1CC6-864B-A72A-C978B70BBA9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2" name="Straight Connector 4"/>
          <p:cNvCxnSpPr/>
          <p:nvPr userDrawn="1"/>
        </p:nvCxnSpPr>
        <p:spPr>
          <a:xfrm>
            <a:off x="468314" y="5847608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Freeform 5"/>
          <p:cNvSpPr>
            <a:spLocks noEditPoints="1"/>
          </p:cNvSpPr>
          <p:nvPr userDrawn="1"/>
        </p:nvSpPr>
        <p:spPr bwMode="black">
          <a:xfrm>
            <a:off x="467787" y="6037897"/>
            <a:ext cx="321850" cy="383441"/>
          </a:xfrm>
          <a:custGeom>
            <a:avLst/>
            <a:gdLst>
              <a:gd name="T0" fmla="*/ 4164 w 4164"/>
              <a:gd name="T1" fmla="*/ 4128 h 4128"/>
              <a:gd name="T2" fmla="*/ 2704 w 4164"/>
              <a:gd name="T3" fmla="*/ 0 h 4128"/>
              <a:gd name="T4" fmla="*/ 1461 w 4164"/>
              <a:gd name="T5" fmla="*/ 0 h 4128"/>
              <a:gd name="T6" fmla="*/ 0 w 4164"/>
              <a:gd name="T7" fmla="*/ 4128 h 4128"/>
              <a:gd name="T8" fmla="*/ 1036 w 4164"/>
              <a:gd name="T9" fmla="*/ 4128 h 4128"/>
              <a:gd name="T10" fmla="*/ 1289 w 4164"/>
              <a:gd name="T11" fmla="*/ 3398 h 4128"/>
              <a:gd name="T12" fmla="*/ 2875 w 4164"/>
              <a:gd name="T13" fmla="*/ 3398 h 4128"/>
              <a:gd name="T14" fmla="*/ 3128 w 4164"/>
              <a:gd name="T15" fmla="*/ 4128 h 4128"/>
              <a:gd name="T16" fmla="*/ 4164 w 4164"/>
              <a:gd name="T17" fmla="*/ 4128 h 4128"/>
              <a:gd name="T18" fmla="*/ 2591 w 4164"/>
              <a:gd name="T19" fmla="*/ 2574 h 4128"/>
              <a:gd name="T20" fmla="*/ 1574 w 4164"/>
              <a:gd name="T21" fmla="*/ 2574 h 4128"/>
              <a:gd name="T22" fmla="*/ 2082 w 4164"/>
              <a:gd name="T23" fmla="*/ 1103 h 4128"/>
              <a:gd name="T24" fmla="*/ 2591 w 4164"/>
              <a:gd name="T25" fmla="*/ 2574 h 4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164" h="4128">
                <a:moveTo>
                  <a:pt x="4164" y="4128"/>
                </a:moveTo>
                <a:lnTo>
                  <a:pt x="2704" y="0"/>
                </a:lnTo>
                <a:lnTo>
                  <a:pt x="1461" y="0"/>
                </a:lnTo>
                <a:lnTo>
                  <a:pt x="0" y="4128"/>
                </a:lnTo>
                <a:lnTo>
                  <a:pt x="1036" y="4128"/>
                </a:lnTo>
                <a:lnTo>
                  <a:pt x="1289" y="3398"/>
                </a:lnTo>
                <a:lnTo>
                  <a:pt x="2875" y="3398"/>
                </a:lnTo>
                <a:lnTo>
                  <a:pt x="3128" y="4128"/>
                </a:lnTo>
                <a:lnTo>
                  <a:pt x="4164" y="4128"/>
                </a:lnTo>
                <a:close/>
                <a:moveTo>
                  <a:pt x="2591" y="2574"/>
                </a:moveTo>
                <a:lnTo>
                  <a:pt x="1574" y="2574"/>
                </a:lnTo>
                <a:lnTo>
                  <a:pt x="2082" y="1103"/>
                </a:lnTo>
                <a:lnTo>
                  <a:pt x="2591" y="25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sz="1800"/>
          </a:p>
        </p:txBody>
      </p:sp>
      <p:sp>
        <p:nvSpPr>
          <p:cNvPr id="64" name="Rectangle 6"/>
          <p:cNvSpPr>
            <a:spLocks noChangeArrowheads="1"/>
          </p:cNvSpPr>
          <p:nvPr userDrawn="1"/>
        </p:nvSpPr>
        <p:spPr bwMode="black">
          <a:xfrm>
            <a:off x="819739" y="6333813"/>
            <a:ext cx="71779" cy="87526"/>
          </a:xfrm>
          <a:prstGeom prst="rect">
            <a:avLst/>
          </a:prstGeom>
          <a:solidFill>
            <a:srgbClr val="005E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sz="1800"/>
          </a:p>
        </p:txBody>
      </p:sp>
      <p:sp>
        <p:nvSpPr>
          <p:cNvPr id="65" name="Freeform 7"/>
          <p:cNvSpPr>
            <a:spLocks/>
          </p:cNvSpPr>
          <p:nvPr userDrawn="1"/>
        </p:nvSpPr>
        <p:spPr bwMode="black">
          <a:xfrm>
            <a:off x="817423" y="6037898"/>
            <a:ext cx="76410" cy="265352"/>
          </a:xfrm>
          <a:custGeom>
            <a:avLst/>
            <a:gdLst>
              <a:gd name="T0" fmla="*/ 992 w 992"/>
              <a:gd name="T1" fmla="*/ 1431 h 2861"/>
              <a:gd name="T2" fmla="*/ 992 w 992"/>
              <a:gd name="T3" fmla="*/ 0 h 2861"/>
              <a:gd name="T4" fmla="*/ 0 w 992"/>
              <a:gd name="T5" fmla="*/ 0 h 2861"/>
              <a:gd name="T6" fmla="*/ 0 w 992"/>
              <a:gd name="T7" fmla="*/ 1431 h 2861"/>
              <a:gd name="T8" fmla="*/ 202 w 992"/>
              <a:gd name="T9" fmla="*/ 2861 h 2861"/>
              <a:gd name="T10" fmla="*/ 751 w 992"/>
              <a:gd name="T11" fmla="*/ 2861 h 2861"/>
              <a:gd name="T12" fmla="*/ 992 w 992"/>
              <a:gd name="T13" fmla="*/ 1431 h 2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92" h="2861">
                <a:moveTo>
                  <a:pt x="992" y="1431"/>
                </a:moveTo>
                <a:lnTo>
                  <a:pt x="992" y="0"/>
                </a:lnTo>
                <a:lnTo>
                  <a:pt x="0" y="0"/>
                </a:lnTo>
                <a:lnTo>
                  <a:pt x="0" y="1431"/>
                </a:lnTo>
                <a:lnTo>
                  <a:pt x="202" y="2861"/>
                </a:lnTo>
                <a:lnTo>
                  <a:pt x="751" y="2861"/>
                </a:lnTo>
                <a:lnTo>
                  <a:pt x="992" y="1431"/>
                </a:lnTo>
                <a:close/>
              </a:path>
            </a:pathLst>
          </a:custGeom>
          <a:solidFill>
            <a:srgbClr val="005E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sz="1800"/>
          </a:p>
        </p:txBody>
      </p:sp>
      <p:pic>
        <p:nvPicPr>
          <p:cNvPr id="66" name="Kuva 6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06" y="6037480"/>
            <a:ext cx="884392" cy="122585"/>
          </a:xfrm>
          <a:prstGeom prst="rect">
            <a:avLst/>
          </a:prstGeom>
        </p:spPr>
      </p:pic>
      <p:pic>
        <p:nvPicPr>
          <p:cNvPr id="67" name="Kuva 6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017633" y="6177574"/>
            <a:ext cx="1063580" cy="2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833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A70-3711-4040-B033-8C7B0100C4FF}" type="datetime1">
              <a:rPr lang="en-US" noProof="0" smtClean="0"/>
              <a:pPr/>
              <a:t>10/4/21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84017-E4DF-4A7A-8FA6-2DC68C3EB4D0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44400" y="6145200"/>
            <a:ext cx="1537200" cy="3816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950"/>
              </a:lnSpc>
              <a:spcBef>
                <a:spcPts val="0"/>
              </a:spcBef>
              <a:buNone/>
              <a:defRPr sz="950" b="1">
                <a:solidFill>
                  <a:schemeClr val="bg2"/>
                </a:solidFill>
              </a:defRPr>
            </a:lvl1pPr>
            <a:lvl2pPr marL="273050" indent="-103188">
              <a:defRPr lang="en-US" sz="9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3050" indent="-93663">
              <a:buFont typeface="Symbol" pitchFamily="18" charset="2"/>
              <a:buNone/>
              <a:defRPr sz="900"/>
            </a:lvl3pPr>
            <a:lvl4pPr marL="273050" indent="-93663">
              <a:defRPr sz="900"/>
            </a:lvl4pPr>
            <a:lvl5pPr marL="273050" indent="-93663">
              <a:buFont typeface="Symbol" pitchFamily="18" charset="2"/>
              <a:buChar char="-"/>
              <a:defRPr sz="900"/>
            </a:lvl5pPr>
            <a:lvl6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6pPr>
            <a:lvl7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7pPr>
            <a:lvl8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8pPr>
            <a:lvl9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0" y="6145200"/>
            <a:ext cx="1702800" cy="3816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950"/>
              </a:lnSpc>
              <a:spcBef>
                <a:spcPts val="0"/>
              </a:spcBef>
              <a:buNone/>
              <a:defRPr sz="950" b="1">
                <a:solidFill>
                  <a:schemeClr val="bg2"/>
                </a:solidFill>
              </a:defRPr>
            </a:lvl1pPr>
            <a:lvl2pPr marL="273050" indent="-103188">
              <a:defRPr lang="en-US" sz="9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3050" indent="-93663">
              <a:buFont typeface="Symbol" pitchFamily="18" charset="2"/>
              <a:buNone/>
              <a:defRPr sz="900"/>
            </a:lvl3pPr>
            <a:lvl4pPr marL="273050" indent="-93663">
              <a:defRPr sz="900"/>
            </a:lvl4pPr>
            <a:lvl5pPr marL="273050" indent="-93663">
              <a:buFont typeface="Symbol" pitchFamily="18" charset="2"/>
              <a:buChar char="-"/>
              <a:defRPr sz="900"/>
            </a:lvl5pPr>
            <a:lvl6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6pPr>
            <a:lvl7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7pPr>
            <a:lvl8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8pPr>
            <a:lvl9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63308" y="318135"/>
            <a:ext cx="8212380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3309" y="1513934"/>
            <a:ext cx="3988079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0" name="Content Placeholder 10"/>
          <p:cNvSpPr>
            <a:spLocks noGrp="1"/>
          </p:cNvSpPr>
          <p:nvPr>
            <p:ph sz="quarter" idx="18"/>
          </p:nvPr>
        </p:nvSpPr>
        <p:spPr>
          <a:xfrm>
            <a:off x="4687610" y="1513934"/>
            <a:ext cx="3988079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F12C3-4421-43A0-8844-8188FCFDF52F}" type="datetime1">
              <a:rPr lang="fi-FI" smtClean="0"/>
              <a:t>4.10.2021</a:t>
            </a:fld>
            <a:endParaRPr lang="fi-FI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9A8AE-7274-0C4A-AB42-92022833E6E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3" name="Straight Connector 4"/>
          <p:cNvCxnSpPr/>
          <p:nvPr userDrawn="1"/>
        </p:nvCxnSpPr>
        <p:spPr>
          <a:xfrm>
            <a:off x="468314" y="5847608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reeform 5"/>
          <p:cNvSpPr>
            <a:spLocks noEditPoints="1"/>
          </p:cNvSpPr>
          <p:nvPr userDrawn="1"/>
        </p:nvSpPr>
        <p:spPr bwMode="black">
          <a:xfrm>
            <a:off x="467787" y="6037897"/>
            <a:ext cx="321850" cy="383441"/>
          </a:xfrm>
          <a:custGeom>
            <a:avLst/>
            <a:gdLst>
              <a:gd name="T0" fmla="*/ 4164 w 4164"/>
              <a:gd name="T1" fmla="*/ 4128 h 4128"/>
              <a:gd name="T2" fmla="*/ 2704 w 4164"/>
              <a:gd name="T3" fmla="*/ 0 h 4128"/>
              <a:gd name="T4" fmla="*/ 1461 w 4164"/>
              <a:gd name="T5" fmla="*/ 0 h 4128"/>
              <a:gd name="T6" fmla="*/ 0 w 4164"/>
              <a:gd name="T7" fmla="*/ 4128 h 4128"/>
              <a:gd name="T8" fmla="*/ 1036 w 4164"/>
              <a:gd name="T9" fmla="*/ 4128 h 4128"/>
              <a:gd name="T10" fmla="*/ 1289 w 4164"/>
              <a:gd name="T11" fmla="*/ 3398 h 4128"/>
              <a:gd name="T12" fmla="*/ 2875 w 4164"/>
              <a:gd name="T13" fmla="*/ 3398 h 4128"/>
              <a:gd name="T14" fmla="*/ 3128 w 4164"/>
              <a:gd name="T15" fmla="*/ 4128 h 4128"/>
              <a:gd name="T16" fmla="*/ 4164 w 4164"/>
              <a:gd name="T17" fmla="*/ 4128 h 4128"/>
              <a:gd name="T18" fmla="*/ 2591 w 4164"/>
              <a:gd name="T19" fmla="*/ 2574 h 4128"/>
              <a:gd name="T20" fmla="*/ 1574 w 4164"/>
              <a:gd name="T21" fmla="*/ 2574 h 4128"/>
              <a:gd name="T22" fmla="*/ 2082 w 4164"/>
              <a:gd name="T23" fmla="*/ 1103 h 4128"/>
              <a:gd name="T24" fmla="*/ 2591 w 4164"/>
              <a:gd name="T25" fmla="*/ 2574 h 4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164" h="4128">
                <a:moveTo>
                  <a:pt x="4164" y="4128"/>
                </a:moveTo>
                <a:lnTo>
                  <a:pt x="2704" y="0"/>
                </a:lnTo>
                <a:lnTo>
                  <a:pt x="1461" y="0"/>
                </a:lnTo>
                <a:lnTo>
                  <a:pt x="0" y="4128"/>
                </a:lnTo>
                <a:lnTo>
                  <a:pt x="1036" y="4128"/>
                </a:lnTo>
                <a:lnTo>
                  <a:pt x="1289" y="3398"/>
                </a:lnTo>
                <a:lnTo>
                  <a:pt x="2875" y="3398"/>
                </a:lnTo>
                <a:lnTo>
                  <a:pt x="3128" y="4128"/>
                </a:lnTo>
                <a:lnTo>
                  <a:pt x="4164" y="4128"/>
                </a:lnTo>
                <a:close/>
                <a:moveTo>
                  <a:pt x="2591" y="2574"/>
                </a:moveTo>
                <a:lnTo>
                  <a:pt x="1574" y="2574"/>
                </a:lnTo>
                <a:lnTo>
                  <a:pt x="2082" y="1103"/>
                </a:lnTo>
                <a:lnTo>
                  <a:pt x="2591" y="25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sz="1800"/>
          </a:p>
        </p:txBody>
      </p:sp>
      <p:sp>
        <p:nvSpPr>
          <p:cNvPr id="15" name="Rectangle 6"/>
          <p:cNvSpPr>
            <a:spLocks noChangeArrowheads="1"/>
          </p:cNvSpPr>
          <p:nvPr userDrawn="1"/>
        </p:nvSpPr>
        <p:spPr bwMode="black">
          <a:xfrm>
            <a:off x="819739" y="6333813"/>
            <a:ext cx="71779" cy="87526"/>
          </a:xfrm>
          <a:prstGeom prst="rect">
            <a:avLst/>
          </a:prstGeom>
          <a:solidFill>
            <a:srgbClr val="005E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sz="1800"/>
          </a:p>
        </p:txBody>
      </p:sp>
      <p:sp>
        <p:nvSpPr>
          <p:cNvPr id="16" name="Freeform 7"/>
          <p:cNvSpPr>
            <a:spLocks/>
          </p:cNvSpPr>
          <p:nvPr userDrawn="1"/>
        </p:nvSpPr>
        <p:spPr bwMode="black">
          <a:xfrm>
            <a:off x="817423" y="6037898"/>
            <a:ext cx="76410" cy="265352"/>
          </a:xfrm>
          <a:custGeom>
            <a:avLst/>
            <a:gdLst>
              <a:gd name="T0" fmla="*/ 992 w 992"/>
              <a:gd name="T1" fmla="*/ 1431 h 2861"/>
              <a:gd name="T2" fmla="*/ 992 w 992"/>
              <a:gd name="T3" fmla="*/ 0 h 2861"/>
              <a:gd name="T4" fmla="*/ 0 w 992"/>
              <a:gd name="T5" fmla="*/ 0 h 2861"/>
              <a:gd name="T6" fmla="*/ 0 w 992"/>
              <a:gd name="T7" fmla="*/ 1431 h 2861"/>
              <a:gd name="T8" fmla="*/ 202 w 992"/>
              <a:gd name="T9" fmla="*/ 2861 h 2861"/>
              <a:gd name="T10" fmla="*/ 751 w 992"/>
              <a:gd name="T11" fmla="*/ 2861 h 2861"/>
              <a:gd name="T12" fmla="*/ 992 w 992"/>
              <a:gd name="T13" fmla="*/ 1431 h 2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92" h="2861">
                <a:moveTo>
                  <a:pt x="992" y="1431"/>
                </a:moveTo>
                <a:lnTo>
                  <a:pt x="992" y="0"/>
                </a:lnTo>
                <a:lnTo>
                  <a:pt x="0" y="0"/>
                </a:lnTo>
                <a:lnTo>
                  <a:pt x="0" y="1431"/>
                </a:lnTo>
                <a:lnTo>
                  <a:pt x="202" y="2861"/>
                </a:lnTo>
                <a:lnTo>
                  <a:pt x="751" y="2861"/>
                </a:lnTo>
                <a:lnTo>
                  <a:pt x="992" y="1431"/>
                </a:lnTo>
                <a:close/>
              </a:path>
            </a:pathLst>
          </a:custGeom>
          <a:solidFill>
            <a:srgbClr val="005E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sz="1800"/>
          </a:p>
        </p:txBody>
      </p:sp>
      <p:pic>
        <p:nvPicPr>
          <p:cNvPr id="18" name="Kuva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06" y="6037480"/>
            <a:ext cx="884392" cy="122585"/>
          </a:xfrm>
          <a:prstGeom prst="rect">
            <a:avLst/>
          </a:prstGeom>
        </p:spPr>
      </p:pic>
      <p:pic>
        <p:nvPicPr>
          <p:cNvPr id="19" name="Kuva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017633" y="6177574"/>
            <a:ext cx="1063580" cy="2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6380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3671932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7570436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03454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0366531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6619410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9995590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78739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82459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FI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1838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2400" y="1584000"/>
            <a:ext cx="3924000" cy="413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4000"/>
            <a:ext cx="3924000" cy="413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buNone/>
              <a:defRPr sz="1400"/>
            </a:lvl6pPr>
            <a:lvl7pPr>
              <a:buNone/>
              <a:defRPr sz="1400"/>
            </a:lvl7pPr>
            <a:lvl8pPr>
              <a:buNone/>
              <a:defRPr sz="1400"/>
            </a:lvl8pPr>
            <a:lvl9pPr>
              <a:buNone/>
              <a:defRPr sz="14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9AE3A-323C-4559-B1BA-656B962F825F}" type="datetime1">
              <a:rPr lang="en-US" noProof="0" smtClean="0"/>
              <a:pPr/>
              <a:t>10/4/21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84017-E4DF-4A7A-8FA6-2DC68C3EB4D0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44400" y="6145200"/>
            <a:ext cx="1537200" cy="3816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950"/>
              </a:lnSpc>
              <a:spcBef>
                <a:spcPts val="0"/>
              </a:spcBef>
              <a:buNone/>
              <a:defRPr sz="950" b="1">
                <a:solidFill>
                  <a:schemeClr val="bg2"/>
                </a:solidFill>
              </a:defRPr>
            </a:lvl1pPr>
            <a:lvl2pPr marL="273050" indent="-103188">
              <a:defRPr lang="en-US" sz="9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3050" indent="-93663">
              <a:buFont typeface="Symbol" pitchFamily="18" charset="2"/>
              <a:buNone/>
              <a:defRPr sz="900"/>
            </a:lvl3pPr>
            <a:lvl4pPr marL="273050" indent="-93663">
              <a:defRPr sz="900"/>
            </a:lvl4pPr>
            <a:lvl5pPr marL="273050" indent="-93663">
              <a:buFont typeface="Symbol" pitchFamily="18" charset="2"/>
              <a:buChar char="-"/>
              <a:defRPr sz="900"/>
            </a:lvl5pPr>
            <a:lvl6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6pPr>
            <a:lvl7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7pPr>
            <a:lvl8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8pPr>
            <a:lvl9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0" y="6145200"/>
            <a:ext cx="1702800" cy="3816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950"/>
              </a:lnSpc>
              <a:spcBef>
                <a:spcPts val="0"/>
              </a:spcBef>
              <a:buNone/>
              <a:defRPr sz="950" b="1">
                <a:solidFill>
                  <a:schemeClr val="bg2"/>
                </a:solidFill>
              </a:defRPr>
            </a:lvl1pPr>
            <a:lvl2pPr marL="273050" indent="-103188">
              <a:defRPr lang="en-US" sz="9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3050" indent="-93663">
              <a:buFont typeface="Symbol" pitchFamily="18" charset="2"/>
              <a:buNone/>
              <a:defRPr sz="900"/>
            </a:lvl3pPr>
            <a:lvl4pPr marL="273050" indent="-93663">
              <a:defRPr sz="900"/>
            </a:lvl4pPr>
            <a:lvl5pPr marL="273050" indent="-93663">
              <a:buFont typeface="Symbol" pitchFamily="18" charset="2"/>
              <a:buChar char="-"/>
              <a:defRPr sz="900"/>
            </a:lvl5pPr>
            <a:lvl6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6pPr>
            <a:lvl7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7pPr>
            <a:lvl8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8pPr>
            <a:lvl9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9456005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8516704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432489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E9B31-C8A9-4E24-941C-E3996421D5FD}" type="datetime1">
              <a:rPr lang="en-US" noProof="0" smtClean="0"/>
              <a:pPr/>
              <a:t>10/4/21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84017-E4DF-4A7A-8FA6-2DC68C3EB4D0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44400" y="6145200"/>
            <a:ext cx="1537200" cy="3816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950"/>
              </a:lnSpc>
              <a:spcBef>
                <a:spcPts val="0"/>
              </a:spcBef>
              <a:buNone/>
              <a:defRPr sz="950" b="1">
                <a:solidFill>
                  <a:schemeClr val="bg2"/>
                </a:solidFill>
              </a:defRPr>
            </a:lvl1pPr>
            <a:lvl2pPr marL="273050" indent="-103188">
              <a:defRPr lang="en-US" sz="9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3050" indent="-93663">
              <a:buFont typeface="Symbol" pitchFamily="18" charset="2"/>
              <a:buNone/>
              <a:defRPr sz="900"/>
            </a:lvl3pPr>
            <a:lvl4pPr marL="273050" indent="-93663">
              <a:defRPr sz="900"/>
            </a:lvl4pPr>
            <a:lvl5pPr marL="273050" indent="-93663">
              <a:buFont typeface="Symbol" pitchFamily="18" charset="2"/>
              <a:buChar char="-"/>
              <a:defRPr sz="900"/>
            </a:lvl5pPr>
            <a:lvl6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6pPr>
            <a:lvl7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7pPr>
            <a:lvl8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8pPr>
            <a:lvl9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0" y="6145200"/>
            <a:ext cx="1702800" cy="3816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950"/>
              </a:lnSpc>
              <a:spcBef>
                <a:spcPts val="0"/>
              </a:spcBef>
              <a:buNone/>
              <a:defRPr sz="950" b="1">
                <a:solidFill>
                  <a:schemeClr val="bg2"/>
                </a:solidFill>
              </a:defRPr>
            </a:lvl1pPr>
            <a:lvl2pPr marL="273050" indent="-103188">
              <a:defRPr lang="en-US" sz="9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3050" indent="-93663">
              <a:buFont typeface="Symbol" pitchFamily="18" charset="2"/>
              <a:buNone/>
              <a:defRPr sz="900"/>
            </a:lvl3pPr>
            <a:lvl4pPr marL="273050" indent="-93663">
              <a:defRPr sz="900"/>
            </a:lvl4pPr>
            <a:lvl5pPr marL="273050" indent="-93663">
              <a:buFont typeface="Symbol" pitchFamily="18" charset="2"/>
              <a:buChar char="-"/>
              <a:defRPr sz="900"/>
            </a:lvl5pPr>
            <a:lvl6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6pPr>
            <a:lvl7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7pPr>
            <a:lvl8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8pPr>
            <a:lvl9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6F0E-CBD3-4E99-91AB-A949DAD71055}" type="datetime1">
              <a:rPr lang="en-US" noProof="0" smtClean="0"/>
              <a:pPr/>
              <a:t>10/4/21</a:t>
            </a:fld>
            <a:endParaRPr lang="en-US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84017-E4DF-4A7A-8FA6-2DC68C3EB4D0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44400" y="6145200"/>
            <a:ext cx="1537200" cy="3816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950"/>
              </a:lnSpc>
              <a:spcBef>
                <a:spcPts val="0"/>
              </a:spcBef>
              <a:buNone/>
              <a:defRPr sz="950" b="1">
                <a:solidFill>
                  <a:schemeClr val="bg2"/>
                </a:solidFill>
              </a:defRPr>
            </a:lvl1pPr>
            <a:lvl2pPr marL="273050" indent="-103188">
              <a:defRPr lang="en-US" sz="9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3050" indent="-93663">
              <a:buFont typeface="Symbol" pitchFamily="18" charset="2"/>
              <a:buNone/>
              <a:defRPr sz="900"/>
            </a:lvl3pPr>
            <a:lvl4pPr marL="273050" indent="-93663">
              <a:defRPr sz="900"/>
            </a:lvl4pPr>
            <a:lvl5pPr marL="273050" indent="-93663">
              <a:buFont typeface="Symbol" pitchFamily="18" charset="2"/>
              <a:buChar char="-"/>
              <a:defRPr sz="900"/>
            </a:lvl5pPr>
            <a:lvl6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6pPr>
            <a:lvl7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7pPr>
            <a:lvl8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8pPr>
            <a:lvl9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0" y="6145200"/>
            <a:ext cx="1702800" cy="3816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950"/>
              </a:lnSpc>
              <a:spcBef>
                <a:spcPts val="0"/>
              </a:spcBef>
              <a:buNone/>
              <a:defRPr sz="950" b="1">
                <a:solidFill>
                  <a:schemeClr val="bg2"/>
                </a:solidFill>
              </a:defRPr>
            </a:lvl1pPr>
            <a:lvl2pPr marL="273050" indent="-103188">
              <a:defRPr lang="en-US" sz="9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3050" indent="-93663">
              <a:buFont typeface="Symbol" pitchFamily="18" charset="2"/>
              <a:buNone/>
              <a:defRPr sz="900"/>
            </a:lvl3pPr>
            <a:lvl4pPr marL="273050" indent="-93663">
              <a:defRPr sz="900"/>
            </a:lvl4pPr>
            <a:lvl5pPr marL="273050" indent="-93663">
              <a:buFont typeface="Symbol" pitchFamily="18" charset="2"/>
              <a:buChar char="-"/>
              <a:defRPr sz="900"/>
            </a:lvl5pPr>
            <a:lvl6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6pPr>
            <a:lvl7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7pPr>
            <a:lvl8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8pPr>
            <a:lvl9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marg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400" y="1584000"/>
            <a:ext cx="6285600" cy="41364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A70-3711-4040-B033-8C7B0100C4FF}" type="datetime1">
              <a:rPr lang="en-US" noProof="0" smtClean="0"/>
              <a:pPr/>
              <a:t>10/4/21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84017-E4DF-4A7A-8FA6-2DC68C3EB4D0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44400" y="6145200"/>
            <a:ext cx="1537200" cy="3816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950"/>
              </a:lnSpc>
              <a:spcBef>
                <a:spcPts val="0"/>
              </a:spcBef>
              <a:buNone/>
              <a:defRPr sz="950" b="1">
                <a:solidFill>
                  <a:schemeClr val="bg2"/>
                </a:solidFill>
              </a:defRPr>
            </a:lvl1pPr>
            <a:lvl2pPr marL="273050" indent="-103188">
              <a:defRPr lang="en-US" sz="9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3050" indent="-93663">
              <a:buFont typeface="Symbol" pitchFamily="18" charset="2"/>
              <a:buNone/>
              <a:defRPr sz="900"/>
            </a:lvl3pPr>
            <a:lvl4pPr marL="273050" indent="-93663">
              <a:defRPr sz="900"/>
            </a:lvl4pPr>
            <a:lvl5pPr marL="273050" indent="-93663">
              <a:buFont typeface="Symbol" pitchFamily="18" charset="2"/>
              <a:buChar char="-"/>
              <a:defRPr sz="900"/>
            </a:lvl5pPr>
            <a:lvl6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6pPr>
            <a:lvl7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7pPr>
            <a:lvl8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8pPr>
            <a:lvl9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0" y="6145200"/>
            <a:ext cx="1702800" cy="3816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950"/>
              </a:lnSpc>
              <a:spcBef>
                <a:spcPts val="0"/>
              </a:spcBef>
              <a:buNone/>
              <a:defRPr sz="950" b="1">
                <a:solidFill>
                  <a:schemeClr val="bg2"/>
                </a:solidFill>
              </a:defRPr>
            </a:lvl1pPr>
            <a:lvl2pPr marL="273050" indent="-103188">
              <a:defRPr lang="en-US" sz="9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3050" indent="-93663">
              <a:buFont typeface="Symbol" pitchFamily="18" charset="2"/>
              <a:buNone/>
              <a:defRPr sz="900"/>
            </a:lvl3pPr>
            <a:lvl4pPr marL="273050" indent="-93663">
              <a:defRPr sz="900"/>
            </a:lvl4pPr>
            <a:lvl5pPr marL="273050" indent="-93663">
              <a:buFont typeface="Symbol" pitchFamily="18" charset="2"/>
              <a:buChar char="-"/>
              <a:defRPr sz="900"/>
            </a:lvl5pPr>
            <a:lvl6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6pPr>
            <a:lvl7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7pPr>
            <a:lvl8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8pPr>
            <a:lvl9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alto_EN_Chem-Tech_21_RGB_1"/>
          <p:cNvPicPr>
            <a:picLocks noChangeAspect="1" noChangeArrowheads="1"/>
          </p:cNvPicPr>
          <p:nvPr userDrawn="1"/>
        </p:nvPicPr>
        <p:blipFill>
          <a:blip r:embed="rId2" cstate="print"/>
          <a:srcRect t="3488"/>
          <a:stretch>
            <a:fillRect/>
          </a:stretch>
        </p:blipFill>
        <p:spPr bwMode="auto">
          <a:xfrm>
            <a:off x="19050" y="36513"/>
            <a:ext cx="2089150" cy="189071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400" y="1771200"/>
            <a:ext cx="7772400" cy="1332000"/>
          </a:xfrm>
        </p:spPr>
        <p:txBody>
          <a:bodyPr/>
          <a:lstStyle>
            <a:lvl1pPr>
              <a:defRPr sz="4000">
                <a:solidFill>
                  <a:srgbClr val="FF79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2400" y="3143248"/>
            <a:ext cx="6285600" cy="2340000"/>
          </a:xfrm>
        </p:spPr>
        <p:txBody>
          <a:bodyPr/>
          <a:lstStyle>
            <a:lvl1pPr marL="0" indent="0" algn="l">
              <a:buNone/>
              <a:defRPr>
                <a:solidFill>
                  <a:srgbClr val="FF7900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2862000" y="5961600"/>
            <a:ext cx="2026800" cy="176400"/>
          </a:xfrm>
        </p:spPr>
        <p:txBody>
          <a:bodyPr wrap="none" lIns="0" tIns="0" rIns="0" bIns="0"/>
          <a:lstStyle>
            <a:lvl1pPr>
              <a:defRPr sz="1200">
                <a:solidFill>
                  <a:schemeClr val="bg2"/>
                </a:solidFill>
              </a:defRPr>
            </a:lvl1pPr>
          </a:lstStyle>
          <a:p>
            <a:fld id="{3622CD5A-A9CA-4187-8D1C-14CBA696F3D0}" type="datetime1">
              <a:rPr lang="en-US" noProof="0" smtClean="0"/>
              <a:pPr/>
              <a:t>10/4/21</a:t>
            </a:fld>
            <a:endParaRPr lang="en-US" noProof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144400" y="5961600"/>
            <a:ext cx="1962000" cy="633600"/>
          </a:xfrm>
        </p:spPr>
        <p:txBody>
          <a:bodyPr wrap="none" lIns="0" tIns="0" rIns="0" bIns="0"/>
          <a:lstStyle>
            <a:lvl1pPr marL="0" indent="0">
              <a:spcBef>
                <a:spcPts val="0"/>
              </a:spcBef>
              <a:buNone/>
              <a:defRPr sz="1200" b="1">
                <a:solidFill>
                  <a:schemeClr val="bg2"/>
                </a:solidFill>
              </a:defRPr>
            </a:lvl1pPr>
            <a:lvl2pPr marL="741600" indent="-284400">
              <a:spcBef>
                <a:spcPts val="288"/>
              </a:spcBef>
              <a:defRPr lang="fi-FI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7426800" y="5961600"/>
            <a:ext cx="1134000" cy="633600"/>
          </a:xfrm>
        </p:spPr>
        <p:txBody>
          <a:bodyPr wrap="none" lIns="0" tIns="0" rIns="0" bIns="0"/>
          <a:lstStyle>
            <a:lvl1pPr marL="0" indent="0">
              <a:spcBef>
                <a:spcPts val="0"/>
              </a:spcBef>
              <a:buNone/>
              <a:defRPr sz="1200" b="1">
                <a:solidFill>
                  <a:schemeClr val="bg2"/>
                </a:solidFill>
              </a:defRPr>
            </a:lvl1pPr>
            <a:lvl2pPr marL="741600" indent="-284400">
              <a:spcBef>
                <a:spcPts val="288"/>
              </a:spcBef>
              <a:defRPr lang="fi-FI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862000" y="6138000"/>
            <a:ext cx="2026800" cy="457200"/>
          </a:xfrm>
        </p:spPr>
        <p:txBody>
          <a:bodyPr wrap="none" lIns="0" tIns="0" rIns="0" bIns="0"/>
          <a:lstStyle>
            <a:lvl1pPr marL="0" indent="0">
              <a:spcBef>
                <a:spcPts val="0"/>
              </a:spcBef>
              <a:buNone/>
              <a:defRPr sz="1200" b="1">
                <a:solidFill>
                  <a:schemeClr val="bg2"/>
                </a:solidFill>
              </a:defRPr>
            </a:lvl1pPr>
            <a:lvl2pPr marL="741600" indent="-284400">
              <a:spcBef>
                <a:spcPts val="288"/>
              </a:spcBef>
              <a:defRPr lang="fi-FI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72400" y="6138000"/>
            <a:ext cx="2048400" cy="457200"/>
          </a:xfrm>
        </p:spPr>
        <p:txBody>
          <a:bodyPr wrap="none" lIns="0" tIns="0" rIns="0" bIns="0"/>
          <a:lstStyle>
            <a:lvl1pPr marL="0" indent="0">
              <a:spcBef>
                <a:spcPts val="0"/>
              </a:spcBef>
              <a:buNone/>
              <a:defRPr sz="1200" b="1">
                <a:solidFill>
                  <a:schemeClr val="bg2"/>
                </a:solidFill>
              </a:defRPr>
            </a:lvl1pPr>
            <a:lvl2pPr marL="741600" indent="-284400">
              <a:spcBef>
                <a:spcPts val="288"/>
              </a:spcBef>
              <a:defRPr lang="fi-FI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572400" y="5961600"/>
            <a:ext cx="2048400" cy="176400"/>
          </a:xfrm>
        </p:spPr>
        <p:txBody>
          <a:bodyPr wrap="none" lIns="0" tIns="0" rIns="0" bIns="0"/>
          <a:lstStyle>
            <a:lvl1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  <a:lvl2pPr marL="741600" indent="-284400">
              <a:spcBef>
                <a:spcPts val="288"/>
              </a:spcBef>
              <a:defRPr lang="fi-FI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Aalto_EN_Chem-Tech_13_RGB_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900" y="5811838"/>
            <a:ext cx="2447925" cy="1042987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 userDrawn="1"/>
        </p:nvSpPr>
        <p:spPr>
          <a:xfrm>
            <a:off x="406800" y="406800"/>
            <a:ext cx="8326800" cy="5472000"/>
          </a:xfrm>
          <a:prstGeom prst="rect">
            <a:avLst/>
          </a:prstGeom>
          <a:solidFill>
            <a:srgbClr val="FF7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400" y="547200"/>
            <a:ext cx="7772400" cy="2206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A70-3711-4040-B033-8C7B0100C4FF}" type="datetime1">
              <a:rPr lang="en-US" noProof="0" smtClean="0"/>
              <a:pPr/>
              <a:t>10/4/21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84017-E4DF-4A7A-8FA6-2DC68C3EB4D0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44400" y="6145200"/>
            <a:ext cx="1537200" cy="3816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950"/>
              </a:lnSpc>
              <a:spcBef>
                <a:spcPts val="0"/>
              </a:spcBef>
              <a:buNone/>
              <a:defRPr sz="950" b="1">
                <a:solidFill>
                  <a:schemeClr val="bg2"/>
                </a:solidFill>
              </a:defRPr>
            </a:lvl1pPr>
            <a:lvl2pPr marL="273050" indent="-103188">
              <a:defRPr lang="en-US" sz="9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3050" indent="-93663">
              <a:buFont typeface="Symbol" pitchFamily="18" charset="2"/>
              <a:buNone/>
              <a:defRPr sz="900"/>
            </a:lvl3pPr>
            <a:lvl4pPr marL="273050" indent="-93663">
              <a:defRPr sz="900"/>
            </a:lvl4pPr>
            <a:lvl5pPr marL="273050" indent="-93663">
              <a:buFont typeface="Symbol" pitchFamily="18" charset="2"/>
              <a:buChar char="-"/>
              <a:defRPr sz="900"/>
            </a:lvl5pPr>
            <a:lvl6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6pPr>
            <a:lvl7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7pPr>
            <a:lvl8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8pPr>
            <a:lvl9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0" y="6145200"/>
            <a:ext cx="1702800" cy="3816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950"/>
              </a:lnSpc>
              <a:spcBef>
                <a:spcPts val="0"/>
              </a:spcBef>
              <a:buNone/>
              <a:defRPr sz="950" b="1">
                <a:solidFill>
                  <a:schemeClr val="bg2"/>
                </a:solidFill>
              </a:defRPr>
            </a:lvl1pPr>
            <a:lvl2pPr marL="273050" indent="-103188">
              <a:defRPr lang="en-US" sz="9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3050" indent="-93663">
              <a:buFont typeface="Symbol" pitchFamily="18" charset="2"/>
              <a:buNone/>
              <a:defRPr sz="900"/>
            </a:lvl3pPr>
            <a:lvl4pPr marL="273050" indent="-93663">
              <a:defRPr sz="900"/>
            </a:lvl4pPr>
            <a:lvl5pPr marL="273050" indent="-93663">
              <a:buFont typeface="Symbol" pitchFamily="18" charset="2"/>
              <a:buChar char="-"/>
              <a:defRPr sz="900"/>
            </a:lvl5pPr>
            <a:lvl6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6pPr>
            <a:lvl7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7pPr>
            <a:lvl8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8pPr>
            <a:lvl9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Sivu </a:t>
            </a:r>
            <a:fld id="{78FF5999-3337-EC4A-8DB3-4356841EB0B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Aalto_EN_Chem-Tech_13_RGB_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15900" y="5811838"/>
            <a:ext cx="2447925" cy="1042987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2400" y="489600"/>
            <a:ext cx="7988400" cy="108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2400" y="1584000"/>
            <a:ext cx="7988400" cy="4136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30800" y="6274800"/>
            <a:ext cx="1544400" cy="12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1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EE6C06D-47AC-41E9-B6F8-74CFCE12D955}" type="datetime1">
              <a:rPr lang="en-US" noProof="0" smtClean="0"/>
              <a:pPr/>
              <a:t>10/4/21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0800" y="6145200"/>
            <a:ext cx="1544400" cy="12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1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430800" y="6400800"/>
            <a:ext cx="1544400" cy="12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1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2384017-E4DF-4A7A-8FA6-2DC68C3EB4D0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0" name="Rectangle 9"/>
          <p:cNvSpPr/>
          <p:nvPr/>
        </p:nvSpPr>
        <p:spPr>
          <a:xfrm>
            <a:off x="571472" y="5814000"/>
            <a:ext cx="7988400" cy="64800"/>
          </a:xfrm>
          <a:prstGeom prst="rect">
            <a:avLst/>
          </a:prstGeom>
          <a:solidFill>
            <a:srgbClr val="FF7900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50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88" r:id="rId13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rgbClr val="FF79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4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4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4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3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56956" y="6021288"/>
            <a:ext cx="3619500" cy="15875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5056956" y="6180039"/>
            <a:ext cx="3619500" cy="18573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D520173-7D7F-4FBC-A781-33E654CAA422}" type="datetime1">
              <a:rPr lang="fi-FI" smtClean="0"/>
              <a:t>4.10.2021</a:t>
            </a:fld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5056956" y="6365777"/>
            <a:ext cx="3619500" cy="161926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05BCDE0-955E-2A43-932A-046BF80DB99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4057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</p:sldLayoutIdLst>
  <p:hf hdr="0" ft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22A8703A-8A23-BF4D-BAD0-855BDFCD0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44463" cy="6858000"/>
          </a:xfrm>
          <a:prstGeom prst="rect">
            <a:avLst/>
          </a:prstGeom>
          <a:solidFill>
            <a:srgbClr val="0054A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FI" altLang="en-FI"/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78A5FECC-EAA9-9443-83B3-28699D91E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44463" cy="1198563"/>
          </a:xfrm>
          <a:prstGeom prst="rect">
            <a:avLst/>
          </a:prstGeom>
          <a:solidFill>
            <a:srgbClr val="FFCE3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FI" altLang="en-FI"/>
          </a:p>
        </p:txBody>
      </p:sp>
    </p:spTree>
    <p:extLst>
      <p:ext uri="{BB962C8B-B14F-4D97-AF65-F5344CB8AC3E}">
        <p14:creationId xmlns:p14="http://schemas.microsoft.com/office/powerpoint/2010/main" val="1467401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xStyles>
    <p:titleStyle>
      <a:lvl1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Baekmuk Batang" charset="0"/>
          <a:cs typeface="Baekmuk Batang" charset="0"/>
        </a:defRPr>
      </a:lvl2pPr>
      <a:lvl3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Baekmuk Batang" charset="0"/>
          <a:cs typeface="Baekmuk Batang" charset="0"/>
        </a:defRPr>
      </a:lvl3pPr>
      <a:lvl4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Baekmuk Batang" charset="0"/>
          <a:cs typeface="Baekmuk Batang" charset="0"/>
        </a:defRPr>
      </a:lvl4pPr>
      <a:lvl5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Baekmuk Batang" charset="0"/>
          <a:cs typeface="Baekmuk Batang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Baekmuk Batang" charset="0"/>
          <a:cs typeface="Baekmuk Batang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Baekmuk Batang" charset="0"/>
          <a:cs typeface="Baekmuk Batang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Baekmuk Batang" charset="0"/>
          <a:cs typeface="Baekmuk Batang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Baekmuk Batang" charset="0"/>
          <a:cs typeface="Baekmuk Batang" charset="0"/>
        </a:defRPr>
      </a:lvl9pPr>
    </p:titleStyle>
    <p:bodyStyle>
      <a:lvl1pPr marL="342900" indent="-342900" algn="l" defTabSz="457200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course%20slides/Charact%20appendises/10MT-0.3101-8+9_Mikroanalyysi.pdf" TargetMode="Externa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KfQ4VNpWN4M" TargetMode="Externa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www.spectroscopyonline.com/authors/david-tuschel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hyperlink" Target="Charact%20appendises/10MT-0.3101-11_pintatutkimus1.pdf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0.xml"/><Relationship Id="rId1" Type="http://schemas.openxmlformats.org/officeDocument/2006/relationships/video" Target="https://www.youtube.com/embed/L7KTmonxie8" TargetMode="External"/><Relationship Id="rId4" Type="http://schemas.openxmlformats.org/officeDocument/2006/relationships/image" Target="../media/image61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piedigitallibrary.org/" TargetMode="Externa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Relationship Id="rId4" Type="http://schemas.openxmlformats.org/officeDocument/2006/relationships/hyperlink" Target="Charact%20appendises/10MT-0.3101-12_pintatutkimus2.pdf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02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1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15.gif"/><Relationship Id="rId4" Type="http://schemas.openxmlformats.org/officeDocument/2006/relationships/image" Target="../media/image114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Characterization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352800"/>
            <a:ext cx="7202760" cy="2340000"/>
          </a:xfrm>
        </p:spPr>
        <p:txBody>
          <a:bodyPr/>
          <a:lstStyle/>
          <a:p>
            <a:r>
              <a:rPr lang="en-US" dirty="0">
                <a:ea typeface="ＭＳ Ｐゴシック" charset="-128"/>
                <a:cs typeface="ＭＳ Ｐゴシック" charset="-128"/>
              </a:rPr>
              <a:t>Advanced Micro and Nano</a:t>
            </a:r>
            <a:endParaRPr lang="en-US" dirty="0"/>
          </a:p>
          <a:p>
            <a:r>
              <a:rPr lang="en-US" dirty="0"/>
              <a:t>2021</a:t>
            </a:r>
          </a:p>
          <a:p>
            <a:r>
              <a:rPr lang="en-US" dirty="0"/>
              <a:t>Jari Koskinen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B91BF0-4FF7-DF4B-B5DA-7378914AF724}"/>
              </a:ext>
            </a:extLst>
          </p:cNvPr>
          <p:cNvSpPr txBox="1"/>
          <p:nvPr/>
        </p:nvSpPr>
        <p:spPr>
          <a:xfrm>
            <a:off x="467544" y="1240790"/>
            <a:ext cx="9396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Engineering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F26A0-F9AC-B147-8F87-3F091448E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7EFC4A-66C3-8243-9543-A4E0A14830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92696"/>
            <a:ext cx="6202605" cy="52301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8EDA3E-440E-F04E-A856-C26D7DDAF9C3}"/>
              </a:ext>
            </a:extLst>
          </p:cNvPr>
          <p:cNvSpPr txBox="1"/>
          <p:nvPr/>
        </p:nvSpPr>
        <p:spPr>
          <a:xfrm>
            <a:off x="2532153" y="6165304"/>
            <a:ext cx="6393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N. Wester et al., ACS Appl. Nano Mater. 2020, 3, 1203−1212 </a:t>
            </a:r>
          </a:p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783048649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4B787-52DC-5943-9700-74B74BCC1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F1F069-7103-5043-BCC5-4F0A1BD62A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88" y="1609650"/>
            <a:ext cx="7988300" cy="408478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1F0CF5-8847-2340-9113-F10331CCF276}"/>
              </a:ext>
            </a:extLst>
          </p:cNvPr>
          <p:cNvSpPr txBox="1"/>
          <p:nvPr/>
        </p:nvSpPr>
        <p:spPr>
          <a:xfrm>
            <a:off x="2195736" y="6228696"/>
            <a:ext cx="6038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S. </a:t>
            </a:r>
            <a:r>
              <a:rPr lang="en-GB" dirty="0" err="1"/>
              <a:t>Sainio</a:t>
            </a:r>
            <a:r>
              <a:rPr lang="en-GB" dirty="0"/>
              <a:t> et al., J. Phys. Chem. C 2016, 120, 8298−8304 </a:t>
            </a:r>
          </a:p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968595758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169EE-C778-164F-A7CD-E2F113D9C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7C0E8FD-515D-D74D-8C87-4C43DF585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2044700"/>
            <a:ext cx="6350000" cy="276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249814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E0D80-F421-0542-BE0D-93AF581AC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01F20A2-8C4D-4348-8EB0-72EEFB96C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638" y="0"/>
            <a:ext cx="5546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990952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EAC32-4DEF-8743-BBBF-D493809CA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8EAF599-BCEC-1C44-B1AE-1EBA36060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09511"/>
            <a:ext cx="9144000" cy="393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1378A5-B605-514A-AC8C-F0B5FE03ADC7}"/>
              </a:ext>
            </a:extLst>
          </p:cNvPr>
          <p:cNvSpPr txBox="1"/>
          <p:nvPr/>
        </p:nvSpPr>
        <p:spPr>
          <a:xfrm>
            <a:off x="2480980" y="5155991"/>
            <a:ext cx="60792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/>
              <a:t>Trends in Carbon, Oxygen, and Nitrogen Core in the X-ray Absorption Spectroscopy of Carbon Nanomaterials: A Guide for the Perplexed</a:t>
            </a:r>
          </a:p>
          <a:p>
            <a:r>
              <a:rPr lang="en-GB" sz="1050" dirty="0"/>
              <a:t>Sami </a:t>
            </a:r>
            <a:r>
              <a:rPr lang="en-GB" sz="1050" dirty="0" err="1"/>
              <a:t>Sainio</a:t>
            </a:r>
            <a:r>
              <a:rPr lang="en-GB" sz="1050" dirty="0"/>
              <a:t>, </a:t>
            </a:r>
            <a:r>
              <a:rPr lang="en-GB" sz="1050" dirty="0" err="1"/>
              <a:t>Niklas</a:t>
            </a:r>
            <a:r>
              <a:rPr lang="en-GB" sz="1050" dirty="0"/>
              <a:t> Wester, Anja </a:t>
            </a:r>
            <a:r>
              <a:rPr lang="en-GB" sz="1050" dirty="0" err="1"/>
              <a:t>Aarva</a:t>
            </a:r>
            <a:r>
              <a:rPr lang="en-GB" sz="1050" dirty="0"/>
              <a:t>, Charles J. Titus, Dennis </a:t>
            </a:r>
            <a:r>
              <a:rPr lang="en-GB" sz="1050" dirty="0" err="1"/>
              <a:t>Nordlund</a:t>
            </a:r>
            <a:r>
              <a:rPr lang="en-GB" sz="1050" dirty="0"/>
              <a:t>, Esko I. </a:t>
            </a:r>
            <a:r>
              <a:rPr lang="en-GB" sz="1050" dirty="0" err="1"/>
              <a:t>Kauppinen</a:t>
            </a:r>
            <a:r>
              <a:rPr lang="en-GB" sz="1050" dirty="0"/>
              <a:t>, Elli </a:t>
            </a:r>
            <a:r>
              <a:rPr lang="en-GB" sz="1050" dirty="0" err="1"/>
              <a:t>Leppänen</a:t>
            </a:r>
            <a:r>
              <a:rPr lang="en-GB" sz="1050" dirty="0"/>
              <a:t>, </a:t>
            </a:r>
            <a:r>
              <a:rPr lang="en-GB" sz="1050" dirty="0" err="1"/>
              <a:t>Tommi</a:t>
            </a:r>
            <a:r>
              <a:rPr lang="en-GB" sz="1050" dirty="0"/>
              <a:t> </a:t>
            </a:r>
            <a:r>
              <a:rPr lang="en-GB" sz="1050" dirty="0" err="1"/>
              <a:t>Palomäki</a:t>
            </a:r>
            <a:r>
              <a:rPr lang="en-GB" sz="1050" dirty="0"/>
              <a:t>, Jessica E. </a:t>
            </a:r>
            <a:r>
              <a:rPr lang="en-GB" sz="1050" dirty="0" err="1"/>
              <a:t>Koehne</a:t>
            </a:r>
            <a:r>
              <a:rPr lang="en-GB" sz="1050" dirty="0"/>
              <a:t>, Olli </a:t>
            </a:r>
            <a:r>
              <a:rPr lang="en-GB" sz="1050" dirty="0" err="1"/>
              <a:t>Pitkänen</a:t>
            </a:r>
            <a:r>
              <a:rPr lang="en-GB" sz="1050" dirty="0"/>
              <a:t>, </a:t>
            </a:r>
            <a:r>
              <a:rPr lang="en-GB" sz="1050" dirty="0" err="1"/>
              <a:t>Krisztian</a:t>
            </a:r>
            <a:r>
              <a:rPr lang="en-GB" sz="1050" dirty="0"/>
              <a:t> </a:t>
            </a:r>
            <a:r>
              <a:rPr lang="en-GB" sz="1050" dirty="0" err="1"/>
              <a:t>Kordas</a:t>
            </a:r>
            <a:r>
              <a:rPr lang="en-GB" sz="1050" dirty="0"/>
              <a:t>, Maria Kim, </a:t>
            </a:r>
            <a:r>
              <a:rPr lang="en-GB" sz="1050" dirty="0" err="1"/>
              <a:t>Harri</a:t>
            </a:r>
            <a:r>
              <a:rPr lang="en-GB" sz="1050" dirty="0"/>
              <a:t> </a:t>
            </a:r>
            <a:r>
              <a:rPr lang="en-GB" sz="1050" dirty="0" err="1"/>
              <a:t>Lipsanen</a:t>
            </a:r>
            <a:r>
              <a:rPr lang="en-GB" sz="1050" dirty="0"/>
              <a:t>, </a:t>
            </a:r>
            <a:r>
              <a:rPr lang="en-GB" sz="1050" dirty="0" err="1"/>
              <a:t>Miran</a:t>
            </a:r>
            <a:r>
              <a:rPr lang="en-GB" sz="1050" dirty="0"/>
              <a:t> </a:t>
            </a:r>
            <a:r>
              <a:rPr lang="en-GB" sz="1050" dirty="0" err="1"/>
              <a:t>Mozetič</a:t>
            </a:r>
            <a:r>
              <a:rPr lang="en-GB" sz="1050" dirty="0"/>
              <a:t>, Miguel A. Caro, M. </a:t>
            </a:r>
            <a:r>
              <a:rPr lang="en-GB" sz="1050" dirty="0" err="1"/>
              <a:t>Meyyappan</a:t>
            </a:r>
            <a:r>
              <a:rPr lang="en-GB" sz="1050" dirty="0"/>
              <a:t>, </a:t>
            </a:r>
            <a:r>
              <a:rPr lang="en-GB" sz="1050" dirty="0" err="1"/>
              <a:t>Jari</a:t>
            </a:r>
            <a:r>
              <a:rPr lang="en-GB" sz="1050" dirty="0"/>
              <a:t> Koskinen, and Tomi </a:t>
            </a:r>
            <a:r>
              <a:rPr lang="en-GB" sz="1050" dirty="0" err="1"/>
              <a:t>Laurila</a:t>
            </a:r>
            <a:endParaRPr lang="en-GB" sz="1050" dirty="0"/>
          </a:p>
          <a:p>
            <a:r>
              <a:rPr lang="en-GB" sz="1050" i="1" dirty="0"/>
              <a:t>The Journal of Physical Chemistry C</a:t>
            </a:r>
            <a:r>
              <a:rPr lang="en-GB" sz="1050" dirty="0"/>
              <a:t> </a:t>
            </a:r>
            <a:r>
              <a:rPr lang="en-GB" sz="1050" b="1" dirty="0"/>
              <a:t>2021</a:t>
            </a:r>
            <a:r>
              <a:rPr lang="en-GB" sz="1050" dirty="0"/>
              <a:t> </a:t>
            </a:r>
            <a:r>
              <a:rPr lang="en-GB" sz="1050" i="1" dirty="0"/>
              <a:t>125</a:t>
            </a:r>
            <a:r>
              <a:rPr lang="en-GB" sz="1050" dirty="0"/>
              <a:t> (1), 973-988</a:t>
            </a:r>
          </a:p>
          <a:p>
            <a:r>
              <a:rPr lang="en-GB" sz="1050" dirty="0"/>
              <a:t>DOI: 10.1021/acs.jpcc.0c08597</a:t>
            </a:r>
          </a:p>
          <a:p>
            <a:endParaRPr lang="en-FI" sz="1050" dirty="0"/>
          </a:p>
        </p:txBody>
      </p:sp>
    </p:spTree>
    <p:extLst>
      <p:ext uri="{BB962C8B-B14F-4D97-AF65-F5344CB8AC3E}">
        <p14:creationId xmlns:p14="http://schemas.microsoft.com/office/powerpoint/2010/main" val="1442698253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A4259-C96A-AD42-8F80-5405FCAC5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D7BB952-8B1E-4A46-983A-42AF1D562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190500"/>
            <a:ext cx="79375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457559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A782C-F1CE-FF41-9A81-651F0049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00" y="489600"/>
            <a:ext cx="8489050" cy="1080000"/>
          </a:xfrm>
        </p:spPr>
        <p:txBody>
          <a:bodyPr/>
          <a:lstStyle/>
          <a:p>
            <a:r>
              <a:rPr lang="en-FI" dirty="0"/>
              <a:t>Molecular dynamic modelling, A</a:t>
            </a:r>
            <a:r>
              <a:rPr lang="en-FI" sz="1800" dirty="0"/>
              <a:t>rtificial</a:t>
            </a:r>
            <a:r>
              <a:rPr lang="en-FI" dirty="0"/>
              <a:t> I</a:t>
            </a:r>
            <a:r>
              <a:rPr lang="en-FI" sz="1600" dirty="0"/>
              <a:t>ntelligence</a:t>
            </a:r>
            <a:endParaRPr lang="en-FI" dirty="0"/>
          </a:p>
        </p:txBody>
      </p:sp>
      <p:pic>
        <p:nvPicPr>
          <p:cNvPr id="5122" name="Picture 2" descr="Figure 4.">
            <a:extLst>
              <a:ext uri="{FF2B5EF4-FFF2-40B4-BE49-F238E27FC236}">
                <a16:creationId xmlns:a16="http://schemas.microsoft.com/office/drawing/2014/main" id="{3E3F2C57-196B-3149-B2C8-B4FECE376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1524000"/>
            <a:ext cx="89789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BC4E74-D632-DC40-ACEB-F2B94A4F88A3}"/>
              </a:ext>
            </a:extLst>
          </p:cNvPr>
          <p:cNvSpPr txBox="1"/>
          <p:nvPr/>
        </p:nvSpPr>
        <p:spPr>
          <a:xfrm>
            <a:off x="3131840" y="6522100"/>
            <a:ext cx="40607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Elli </a:t>
            </a:r>
            <a:r>
              <a:rPr lang="en-GB" sz="1100" dirty="0" err="1"/>
              <a:t>Leppänen</a:t>
            </a:r>
            <a:r>
              <a:rPr lang="en-GB" sz="1100" dirty="0"/>
              <a:t> </a:t>
            </a:r>
            <a:r>
              <a:rPr lang="en-GB" sz="1100" i="1" dirty="0"/>
              <a:t>et al</a:t>
            </a:r>
            <a:r>
              <a:rPr lang="en-GB" sz="1100" dirty="0"/>
              <a:t> 2021 </a:t>
            </a:r>
            <a:r>
              <a:rPr lang="en-GB" sz="1100" i="1" dirty="0"/>
              <a:t>J. Phys.: </a:t>
            </a:r>
            <a:r>
              <a:rPr lang="en-GB" sz="1100" i="1" dirty="0" err="1"/>
              <a:t>Condens</a:t>
            </a:r>
            <a:r>
              <a:rPr lang="en-GB" sz="1100" i="1" dirty="0"/>
              <a:t>. Matter</a:t>
            </a:r>
            <a:r>
              <a:rPr lang="en-GB" sz="1100" dirty="0"/>
              <a:t> </a:t>
            </a:r>
            <a:r>
              <a:rPr lang="en-GB" sz="1100" b="1" dirty="0"/>
              <a:t>33</a:t>
            </a:r>
            <a:r>
              <a:rPr lang="en-GB" sz="1100" dirty="0"/>
              <a:t> 434002</a:t>
            </a:r>
            <a:endParaRPr lang="en-FI" sz="1100" dirty="0"/>
          </a:p>
        </p:txBody>
      </p:sp>
    </p:spTree>
    <p:extLst>
      <p:ext uri="{BB962C8B-B14F-4D97-AF65-F5344CB8AC3E}">
        <p14:creationId xmlns:p14="http://schemas.microsoft.com/office/powerpoint/2010/main" val="3662417292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32E9C-72B6-FD4F-BE1E-9209F6529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6146" name="Picture 2" descr="Figure 5.">
            <a:extLst>
              <a:ext uri="{FF2B5EF4-FFF2-40B4-BE49-F238E27FC236}">
                <a16:creationId xmlns:a16="http://schemas.microsoft.com/office/drawing/2014/main" id="{D942535F-5D8D-6C4E-AA78-99E654317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0" y="412750"/>
            <a:ext cx="4254500" cy="603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0B25EA-5E06-4040-ACDB-C074DD9CE089}"/>
              </a:ext>
            </a:extLst>
          </p:cNvPr>
          <p:cNvSpPr txBox="1"/>
          <p:nvPr/>
        </p:nvSpPr>
        <p:spPr>
          <a:xfrm>
            <a:off x="3131840" y="6522100"/>
            <a:ext cx="40607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Elli </a:t>
            </a:r>
            <a:r>
              <a:rPr lang="en-GB" sz="1100" dirty="0" err="1"/>
              <a:t>Leppänen</a:t>
            </a:r>
            <a:r>
              <a:rPr lang="en-GB" sz="1100" dirty="0"/>
              <a:t> </a:t>
            </a:r>
            <a:r>
              <a:rPr lang="en-GB" sz="1100" i="1" dirty="0"/>
              <a:t>et al</a:t>
            </a:r>
            <a:r>
              <a:rPr lang="en-GB" sz="1100" dirty="0"/>
              <a:t> 2021 </a:t>
            </a:r>
            <a:r>
              <a:rPr lang="en-GB" sz="1100" i="1" dirty="0"/>
              <a:t>J. Phys.: </a:t>
            </a:r>
            <a:r>
              <a:rPr lang="en-GB" sz="1100" i="1" dirty="0" err="1"/>
              <a:t>Condens</a:t>
            </a:r>
            <a:r>
              <a:rPr lang="en-GB" sz="1100" i="1" dirty="0"/>
              <a:t>. Matter</a:t>
            </a:r>
            <a:r>
              <a:rPr lang="en-GB" sz="1100" dirty="0"/>
              <a:t> </a:t>
            </a:r>
            <a:r>
              <a:rPr lang="en-GB" sz="1100" b="1" dirty="0"/>
              <a:t>33</a:t>
            </a:r>
            <a:r>
              <a:rPr lang="en-GB" sz="1100" dirty="0"/>
              <a:t> 434002</a:t>
            </a:r>
            <a:endParaRPr lang="en-FI" sz="1100" dirty="0"/>
          </a:p>
        </p:txBody>
      </p:sp>
    </p:spTree>
    <p:extLst>
      <p:ext uri="{BB962C8B-B14F-4D97-AF65-F5344CB8AC3E}">
        <p14:creationId xmlns:p14="http://schemas.microsoft.com/office/powerpoint/2010/main" val="3559252356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43C5A-E50B-438C-8D71-945F587D1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304" y="4192506"/>
            <a:ext cx="5059880" cy="1927935"/>
          </a:xfrm>
        </p:spPr>
        <p:txBody>
          <a:bodyPr>
            <a:noAutofit/>
          </a:bodyPr>
          <a:lstStyle/>
          <a:p>
            <a:r>
              <a:rPr lang="fi-FI" sz="1800" b="1" dirty="0"/>
              <a:t>Small/Medium </a:t>
            </a:r>
            <a:r>
              <a:rPr lang="fi-FI" sz="1800" b="1" dirty="0" err="1"/>
              <a:t>Angle</a:t>
            </a:r>
            <a:r>
              <a:rPr lang="fi-FI" sz="1800" b="1" dirty="0"/>
              <a:t> X-</a:t>
            </a:r>
            <a:r>
              <a:rPr lang="fi-FI" sz="1800" b="1" dirty="0" err="1"/>
              <a:t>ray</a:t>
            </a:r>
            <a:r>
              <a:rPr lang="fi-FI" sz="1800" b="1" dirty="0"/>
              <a:t> </a:t>
            </a:r>
            <a:r>
              <a:rPr lang="fi-FI" sz="1800" b="1" dirty="0" err="1"/>
              <a:t>Scattering</a:t>
            </a:r>
            <a:r>
              <a:rPr lang="fi-FI" sz="1800" b="1" dirty="0"/>
              <a:t> (SAXS/MAXS) </a:t>
            </a:r>
            <a:r>
              <a:rPr lang="fi-FI" sz="1800" b="1" dirty="0" err="1"/>
              <a:t>using</a:t>
            </a:r>
            <a:r>
              <a:rPr lang="fi-FI" sz="1800" b="1" dirty="0"/>
              <a:t> 2D-detector (</a:t>
            </a:r>
            <a:r>
              <a:rPr lang="fi-FI" sz="1800" b="1" dirty="0" err="1"/>
              <a:t>Rigaku</a:t>
            </a:r>
            <a:r>
              <a:rPr lang="fi-FI" sz="1800" b="1" dirty="0"/>
              <a:t> </a:t>
            </a:r>
            <a:r>
              <a:rPr lang="fi-FI" sz="1800" b="1" dirty="0" err="1"/>
              <a:t>Smartlab</a:t>
            </a:r>
            <a:r>
              <a:rPr lang="fi-FI" sz="1800" b="1" dirty="0"/>
              <a:t>)</a:t>
            </a:r>
            <a:br>
              <a:rPr lang="fi-FI" sz="1800" b="1" dirty="0"/>
            </a:br>
            <a:br>
              <a:rPr lang="fi-FI" sz="1800" b="1" dirty="0"/>
            </a:br>
            <a:r>
              <a:rPr lang="fi-FI" sz="1800" b="1" dirty="0"/>
              <a:t>- </a:t>
            </a:r>
            <a:r>
              <a:rPr lang="fi-FI" sz="1800" dirty="0" err="1"/>
              <a:t>Formation</a:t>
            </a:r>
            <a:r>
              <a:rPr lang="fi-FI" sz="1800" dirty="0"/>
              <a:t> of </a:t>
            </a:r>
            <a:r>
              <a:rPr lang="fi-FI" sz="1800" b="1" dirty="0" err="1"/>
              <a:t>periodic</a:t>
            </a:r>
            <a:r>
              <a:rPr lang="fi-FI" sz="1800" b="1" dirty="0"/>
              <a:t> </a:t>
            </a:r>
            <a:r>
              <a:rPr lang="fi-FI" sz="1800" b="1" dirty="0" err="1"/>
              <a:t>supramolecular</a:t>
            </a:r>
            <a:r>
              <a:rPr lang="fi-FI" sz="1800" b="1" dirty="0"/>
              <a:t> </a:t>
            </a:r>
            <a:r>
              <a:rPr lang="fi-FI" sz="1800" b="1" dirty="0" err="1"/>
              <a:t>lamellar</a:t>
            </a:r>
            <a:r>
              <a:rPr lang="fi-FI" sz="1800" b="1" dirty="0"/>
              <a:t> </a:t>
            </a:r>
            <a:r>
              <a:rPr lang="fi-FI" sz="1800" b="1" dirty="0" err="1"/>
              <a:t>structures</a:t>
            </a:r>
            <a:r>
              <a:rPr lang="fi-FI" sz="1800" dirty="0"/>
              <a:t> </a:t>
            </a:r>
            <a:r>
              <a:rPr lang="fi-FI" sz="1800" dirty="0" err="1"/>
              <a:t>from</a:t>
            </a:r>
            <a:r>
              <a:rPr lang="fi-FI" sz="1800" dirty="0"/>
              <a:t> </a:t>
            </a:r>
            <a:r>
              <a:rPr lang="fi-FI" sz="1800" dirty="0" err="1"/>
              <a:t>polymers</a:t>
            </a:r>
            <a:endParaRPr lang="en-US" sz="1800" dirty="0"/>
          </a:p>
        </p:txBody>
      </p:sp>
      <p:pic>
        <p:nvPicPr>
          <p:cNvPr id="5" name="Kuva 5">
            <a:extLst>
              <a:ext uri="{FF2B5EF4-FFF2-40B4-BE49-F238E27FC236}">
                <a16:creationId xmlns:a16="http://schemas.microsoft.com/office/drawing/2014/main" id="{457B31F2-70C4-487F-9B63-9D00A3B328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565" b="19959"/>
          <a:stretch/>
        </p:blipFill>
        <p:spPr bwMode="auto">
          <a:xfrm>
            <a:off x="123325" y="3046777"/>
            <a:ext cx="2894798" cy="212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461DF52-3A16-4075-9E27-5FAA8E60D781}"/>
              </a:ext>
            </a:extLst>
          </p:cNvPr>
          <p:cNvGrpSpPr/>
          <p:nvPr/>
        </p:nvGrpSpPr>
        <p:grpSpPr>
          <a:xfrm>
            <a:off x="123325" y="975426"/>
            <a:ext cx="4478234" cy="2071352"/>
            <a:chOff x="164432" y="157568"/>
            <a:chExt cx="5970979" cy="2761802"/>
          </a:xfrm>
        </p:grpSpPr>
        <p:pic>
          <p:nvPicPr>
            <p:cNvPr id="4" name="Kuva 4">
              <a:extLst>
                <a:ext uri="{FF2B5EF4-FFF2-40B4-BE49-F238E27FC236}">
                  <a16:creationId xmlns:a16="http://schemas.microsoft.com/office/drawing/2014/main" id="{7B21DF4E-E9FD-4ACC-90EC-24CC4C1355F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75" r="32948" b="21641"/>
            <a:stretch/>
          </p:blipFill>
          <p:spPr bwMode="auto">
            <a:xfrm>
              <a:off x="164432" y="157568"/>
              <a:ext cx="3859731" cy="2761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Kuva 9">
              <a:extLst>
                <a:ext uri="{FF2B5EF4-FFF2-40B4-BE49-F238E27FC236}">
                  <a16:creationId xmlns:a16="http://schemas.microsoft.com/office/drawing/2014/main" id="{31FDC1DF-148D-4CBE-84D8-2F72405198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42" r="46368" b="21939"/>
            <a:stretch/>
          </p:blipFill>
          <p:spPr bwMode="auto">
            <a:xfrm>
              <a:off x="4024163" y="157570"/>
              <a:ext cx="2111248" cy="2761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88C4B6E-DB91-49FA-B582-737176DCB5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542629" y="929004"/>
            <a:ext cx="2928759" cy="326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55968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BEE81-C387-5441-A05C-0C943CE0D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0BC26-E4F8-A04E-90FA-666AD5507B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www.nanolabtechnologies.com/wp-content/uploads/2018/04/Feature-Problem-Analysis-Tools.png">
            <a:extLst>
              <a:ext uri="{FF2B5EF4-FFF2-40B4-BE49-F238E27FC236}">
                <a16:creationId xmlns:a16="http://schemas.microsoft.com/office/drawing/2014/main" id="{E3817FA1-D598-6A47-A7C3-86D8722B96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5" t="10235" r="13776" b="38287"/>
          <a:stretch/>
        </p:blipFill>
        <p:spPr bwMode="auto">
          <a:xfrm>
            <a:off x="1115616" y="93154"/>
            <a:ext cx="7278208" cy="667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018746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BEE81-C387-5441-A05C-0C943CE0D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0BC26-E4F8-A04E-90FA-666AD5507B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www.nanolabtechnologies.com/wp-content/uploads/2018/04/Feature-Problem-Analysis-Tools.png">
            <a:extLst>
              <a:ext uri="{FF2B5EF4-FFF2-40B4-BE49-F238E27FC236}">
                <a16:creationId xmlns:a16="http://schemas.microsoft.com/office/drawing/2014/main" id="{E3817FA1-D598-6A47-A7C3-86D8722B9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838"/>
            <a:ext cx="9144000" cy="615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678965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SEM EDS and WDS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Microanalysis </a:t>
            </a:r>
            <a:r>
              <a:rPr lang="en-US">
                <a:ea typeface="ＭＳ Ｐゴシック" charset="-128"/>
                <a:cs typeface="ＭＳ Ｐゴシック" charset="-128"/>
                <a:hlinkClick r:id="rId2" action="ppaction://hlinkfile"/>
              </a:rPr>
              <a:t>EDS and WDS</a:t>
            </a:r>
            <a:r>
              <a:rPr lang="en-US">
                <a:ea typeface="ＭＳ Ｐゴシック" charset="-128"/>
                <a:cs typeface="ＭＳ Ｐゴシック" charset="-128"/>
              </a:rPr>
              <a:t> (material of an other course)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7450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1052736"/>
            <a:ext cx="7772400" cy="1470025"/>
          </a:xfrm>
        </p:spPr>
        <p:txBody>
          <a:bodyPr/>
          <a:lstStyle/>
          <a:p>
            <a:r>
              <a:rPr lang="fi-FI" dirty="0"/>
              <a:t>Excerpts from lectures in X-ray microanalysis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41168"/>
            <a:ext cx="6400800" cy="697632"/>
          </a:xfrm>
        </p:spPr>
        <p:txBody>
          <a:bodyPr>
            <a:normAutofit/>
          </a:bodyPr>
          <a:lstStyle/>
          <a:p>
            <a:r>
              <a:rPr lang="fi-FI" sz="1600" dirty="0"/>
              <a:t>E. Heikinheimo</a:t>
            </a:r>
          </a:p>
          <a:p>
            <a:r>
              <a:rPr lang="fi-FI" sz="1600" dirty="0"/>
              <a:t>Aalto - Dept. of MS &amp; E - 2011</a:t>
            </a:r>
            <a:endParaRPr lang="en-GB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691680" y="3140968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/>
              <a:t>Thin surface layer analysis by SEM + x-ray microanalysis (EDS or WDS)</a:t>
            </a:r>
            <a:endParaRPr lang="en-GB" dirty="0"/>
          </a:p>
        </p:txBody>
      </p:sp>
      <p:sp>
        <p:nvSpPr>
          <p:cNvPr id="5" name="Rectangle 4">
            <a:hlinkClick r:id="rId2"/>
          </p:cNvPr>
          <p:cNvSpPr/>
          <p:nvPr/>
        </p:nvSpPr>
        <p:spPr>
          <a:xfrm>
            <a:off x="2411760" y="39330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>
                <a:hlinkClick r:id="rId2"/>
              </a:rPr>
              <a:t>https://www.youtube.com/watch?v=KfQ4VNpWN4M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3495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/>
              <a:t>Thin-film analysis (I)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242897" y="1628775"/>
            <a:ext cx="2325565" cy="2674938"/>
            <a:chOff x="910" y="1519"/>
            <a:chExt cx="2419" cy="2435"/>
          </a:xfrm>
        </p:grpSpPr>
        <p:pic>
          <p:nvPicPr>
            <p:cNvPr id="84998" name="Picture 3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" y="1519"/>
              <a:ext cx="2419" cy="2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999" name="Rectangle 4"/>
            <p:cNvSpPr>
              <a:spLocks noChangeArrowheads="1"/>
            </p:cNvSpPr>
            <p:nvPr/>
          </p:nvSpPr>
          <p:spPr bwMode="auto">
            <a:xfrm>
              <a:off x="1008" y="1588"/>
              <a:ext cx="2215" cy="2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/>
            <a:p>
              <a:pPr marL="342900" indent="-342900"/>
              <a:endParaRPr lang="fi-FI" sz="2400">
                <a:latin typeface="Times New Roman" pitchFamily="18" charset="0"/>
              </a:endParaRPr>
            </a:p>
          </p:txBody>
        </p:sp>
      </p:grpSp>
      <p:sp>
        <p:nvSpPr>
          <p:cNvPr id="84997" name="Rectangle 6"/>
          <p:cNvSpPr>
            <a:spLocks noChangeArrowheads="1"/>
          </p:cNvSpPr>
          <p:nvPr/>
        </p:nvSpPr>
        <p:spPr bwMode="auto">
          <a:xfrm>
            <a:off x="716573" y="4525964"/>
            <a:ext cx="7776796" cy="118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375" tIns="39688" rIns="79375" bIns="39688">
            <a:spAutoFit/>
          </a:bodyPr>
          <a:lstStyle/>
          <a:p>
            <a:pPr defTabSz="793750">
              <a:spcBef>
                <a:spcPct val="50000"/>
              </a:spcBef>
              <a:buFontTx/>
              <a:buNone/>
            </a:pPr>
            <a:r>
              <a:rPr lang="en-GB">
                <a:latin typeface="Arial" charset="0"/>
              </a:rPr>
              <a:t>* Thickness of surface film d</a:t>
            </a:r>
            <a:r>
              <a:rPr lang="en-GB" baseline="-25000">
                <a:latin typeface="Arial" charset="0"/>
              </a:rPr>
              <a:t>f</a:t>
            </a:r>
            <a:r>
              <a:rPr lang="en-GB">
                <a:latin typeface="Arial" charset="0"/>
              </a:rPr>
              <a:t> &gt; r</a:t>
            </a:r>
            <a:r>
              <a:rPr lang="en-GB" baseline="-25000">
                <a:latin typeface="Arial" charset="0"/>
              </a:rPr>
              <a:t>x</a:t>
            </a:r>
            <a:r>
              <a:rPr lang="en-GB">
                <a:latin typeface="Arial" charset="0"/>
              </a:rPr>
              <a:t>, substrate does not influence</a:t>
            </a:r>
          </a:p>
          <a:p>
            <a:pPr defTabSz="793750">
              <a:spcBef>
                <a:spcPct val="50000"/>
              </a:spcBef>
              <a:buFontTx/>
              <a:buNone/>
            </a:pPr>
            <a:r>
              <a:rPr lang="en-GB">
                <a:latin typeface="Arial" charset="0"/>
              </a:rPr>
              <a:t>* Film can be processed as bulk, with normal matrix correction program</a:t>
            </a:r>
          </a:p>
          <a:p>
            <a:pPr defTabSz="793750">
              <a:spcBef>
                <a:spcPct val="50000"/>
              </a:spcBef>
              <a:buFontTx/>
              <a:buNone/>
            </a:pPr>
            <a:r>
              <a:rPr lang="en-GB">
                <a:latin typeface="Arial" charset="0"/>
              </a:rPr>
              <a:t>* d</a:t>
            </a:r>
            <a:r>
              <a:rPr lang="en-GB" baseline="-25000">
                <a:latin typeface="Arial" charset="0"/>
              </a:rPr>
              <a:t>f</a:t>
            </a:r>
            <a:r>
              <a:rPr lang="en-GB">
                <a:latin typeface="Arial" charset="0"/>
              </a:rPr>
              <a:t> = 0.2…2 µm (e.g. by adjusting beam energy)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4499992" y="2636912"/>
            <a:ext cx="1512168" cy="3293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156176" y="242088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Excitation volume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32211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2"/>
          <p:cNvSpPr>
            <a:spLocks noGrp="1" noChangeArrowheads="1"/>
          </p:cNvSpPr>
          <p:nvPr>
            <p:ph type="title"/>
          </p:nvPr>
        </p:nvSpPr>
        <p:spPr>
          <a:xfrm>
            <a:off x="583223" y="549275"/>
            <a:ext cx="7772400" cy="628650"/>
          </a:xfrm>
          <a:noFill/>
        </p:spPr>
        <p:txBody>
          <a:bodyPr>
            <a:normAutofit/>
          </a:bodyPr>
          <a:lstStyle/>
          <a:p>
            <a:r>
              <a:rPr lang="en-GB"/>
              <a:t>Thin film analysis (II)</a:t>
            </a:r>
          </a:p>
        </p:txBody>
      </p:sp>
      <p:sp>
        <p:nvSpPr>
          <p:cNvPr id="8602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17281" y="1484313"/>
            <a:ext cx="5215303" cy="4465637"/>
          </a:xfrm>
          <a:noFill/>
        </p:spPr>
        <p:txBody>
          <a:bodyPr>
            <a:normAutofit/>
          </a:bodyPr>
          <a:lstStyle/>
          <a:p>
            <a:r>
              <a:rPr lang="en-GB" sz="1800" dirty="0" err="1">
                <a:latin typeface="Tahoma" pitchFamily="34" charset="0"/>
              </a:rPr>
              <a:t>d</a:t>
            </a:r>
            <a:r>
              <a:rPr lang="en-GB" sz="1800" baseline="-25000" dirty="0" err="1">
                <a:latin typeface="Tahoma" pitchFamily="34" charset="0"/>
              </a:rPr>
              <a:t>f</a:t>
            </a:r>
            <a:r>
              <a:rPr lang="en-GB" sz="1800" dirty="0">
                <a:latin typeface="Tahoma" pitchFamily="34" charset="0"/>
              </a:rPr>
              <a:t> &lt;&lt; </a:t>
            </a:r>
            <a:r>
              <a:rPr lang="en-GB" sz="1800" dirty="0" err="1">
                <a:latin typeface="Tahoma" pitchFamily="34" charset="0"/>
              </a:rPr>
              <a:t>r</a:t>
            </a:r>
            <a:r>
              <a:rPr lang="en-GB" sz="1800" baseline="-25000" dirty="0" err="1">
                <a:latin typeface="Tahoma" pitchFamily="34" charset="0"/>
              </a:rPr>
              <a:t>x</a:t>
            </a:r>
            <a:r>
              <a:rPr lang="en-GB" sz="1800" dirty="0">
                <a:latin typeface="Tahoma" pitchFamily="34" charset="0"/>
              </a:rPr>
              <a:t>, </a:t>
            </a:r>
            <a:r>
              <a:rPr lang="en-GB" sz="1800" dirty="0" err="1">
                <a:latin typeface="Tahoma" pitchFamily="34" charset="0"/>
              </a:rPr>
              <a:t>d</a:t>
            </a:r>
            <a:r>
              <a:rPr lang="en-GB" sz="1800" baseline="-25000" dirty="0" err="1">
                <a:latin typeface="Tahoma" pitchFamily="34" charset="0"/>
              </a:rPr>
              <a:t>f</a:t>
            </a:r>
            <a:r>
              <a:rPr lang="en-GB" sz="1800" dirty="0">
                <a:latin typeface="Tahoma" pitchFamily="34" charset="0"/>
              </a:rPr>
              <a:t> &gt; 1 nm</a:t>
            </a:r>
            <a:endParaRPr lang="en-GB" sz="1800" baseline="-25000" dirty="0">
              <a:latin typeface="Tahoma" pitchFamily="34" charset="0"/>
            </a:endParaRPr>
          </a:p>
          <a:p>
            <a:r>
              <a:rPr lang="en-GB" sz="1800" dirty="0">
                <a:latin typeface="Tahoma" pitchFamily="34" charset="0"/>
              </a:rPr>
              <a:t>Substrate signal is decisive</a:t>
            </a:r>
          </a:p>
          <a:p>
            <a:r>
              <a:rPr lang="en-GB" sz="1800" dirty="0">
                <a:latin typeface="Tahoma" pitchFamily="34" charset="0"/>
              </a:rPr>
              <a:t>There can be several films on top of each other: “sandwich structure”</a:t>
            </a:r>
          </a:p>
          <a:p>
            <a:r>
              <a:rPr lang="en-GB" sz="1800" dirty="0">
                <a:latin typeface="Tahoma" pitchFamily="34" charset="0"/>
              </a:rPr>
              <a:t>Thin-film software is needed, which is based on calculating </a:t>
            </a:r>
            <a:r>
              <a:rPr lang="en-GB" sz="1800" dirty="0">
                <a:solidFill>
                  <a:srgbClr val="002060"/>
                </a:solidFill>
                <a:latin typeface="Symbol" pitchFamily="18" charset="2"/>
              </a:rPr>
              <a:t>F(</a:t>
            </a:r>
            <a:r>
              <a:rPr lang="en-GB" sz="1800" dirty="0" err="1">
                <a:solidFill>
                  <a:srgbClr val="002060"/>
                </a:solidFill>
                <a:latin typeface="Symbol" pitchFamily="18" charset="2"/>
              </a:rPr>
              <a:t>r</a:t>
            </a:r>
            <a:r>
              <a:rPr lang="en-GB" sz="1800" dirty="0" err="1">
                <a:solidFill>
                  <a:srgbClr val="002060"/>
                </a:solidFill>
                <a:latin typeface="Tahoma" pitchFamily="34" charset="0"/>
              </a:rPr>
              <a:t>z</a:t>
            </a:r>
            <a:r>
              <a:rPr lang="en-GB" sz="1800" dirty="0">
                <a:solidFill>
                  <a:srgbClr val="002060"/>
                </a:solidFill>
                <a:latin typeface="Tahoma" pitchFamily="34" charset="0"/>
              </a:rPr>
              <a:t>)- function (amount of generated radiation) as function of depth</a:t>
            </a:r>
            <a:r>
              <a:rPr lang="en-GB" sz="1800" dirty="0">
                <a:latin typeface="Tahoma" pitchFamily="34" charset="0"/>
              </a:rPr>
              <a:t>; a hypothesis of studied film structure is needed</a:t>
            </a:r>
          </a:p>
          <a:p>
            <a:r>
              <a:rPr lang="en-GB" sz="1800" dirty="0">
                <a:latin typeface="Tahoma" pitchFamily="34" charset="0"/>
              </a:rPr>
              <a:t>In principle thickness and composition of film is obtained from both film and substrate signal (checking possibility).</a:t>
            </a:r>
          </a:p>
          <a:p>
            <a:r>
              <a:rPr lang="en-GB" sz="1800" dirty="0">
                <a:latin typeface="Tahoma" pitchFamily="34" charset="0"/>
              </a:rPr>
              <a:t>Non-destructive method, same sample can be analysed by other methods, e.g. RBS.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835162" y="1989138"/>
            <a:ext cx="2791558" cy="3313112"/>
            <a:chOff x="1116" y="1393"/>
            <a:chExt cx="1875" cy="2104"/>
          </a:xfrm>
        </p:grpSpPr>
        <p:pic>
          <p:nvPicPr>
            <p:cNvPr id="86022" name="Picture 4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" y="1393"/>
              <a:ext cx="1875" cy="2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023" name="Rectangle 5"/>
            <p:cNvSpPr>
              <a:spLocks noChangeArrowheads="1"/>
            </p:cNvSpPr>
            <p:nvPr/>
          </p:nvSpPr>
          <p:spPr bwMode="auto">
            <a:xfrm>
              <a:off x="1214" y="1462"/>
              <a:ext cx="1671" cy="1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/>
            <a:p>
              <a:pPr marL="342900" indent="-342900"/>
              <a:endParaRPr lang="fi-FI" sz="2400"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83710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0D619-DC2D-D245-A04A-0B69E7F20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FIB focused ion beam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B156551-4066-AB45-A738-553A4923A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6901904" cy="493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48ADD8-CBB7-F443-9A7F-7A23CB707972}"/>
              </a:ext>
            </a:extLst>
          </p:cNvPr>
          <p:cNvSpPr txBox="1"/>
          <p:nvPr/>
        </p:nvSpPr>
        <p:spPr>
          <a:xfrm>
            <a:off x="3419872" y="6381328"/>
            <a:ext cx="5173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R. Wirth, Chemical Geology 261 (2009) 217–229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741957254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CF65A-1E1B-7544-B977-B1C77642C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FIB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11EFE8F-3812-184A-84C8-D449148D9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00" y="2060848"/>
            <a:ext cx="7912368" cy="240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D779A3-A5CE-8645-9D1E-38F6BBC07C30}"/>
              </a:ext>
            </a:extLst>
          </p:cNvPr>
          <p:cNvSpPr txBox="1"/>
          <p:nvPr/>
        </p:nvSpPr>
        <p:spPr>
          <a:xfrm>
            <a:off x="572400" y="4941168"/>
            <a:ext cx="81040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Figure 9. FIB/SEM analysis done on the hybrid PVD/ALD-coated steel after the LSV5-Wear4. Top view (a) of a major defect on a wear track. The black arrow denotes the location of the cross-sectional image (b) prepared by FIB milling</a:t>
            </a:r>
            <a:endParaRPr lang="en-FI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07CEE7-904D-F648-92CB-3A043730A11E}"/>
              </a:ext>
            </a:extLst>
          </p:cNvPr>
          <p:cNvSpPr txBox="1"/>
          <p:nvPr/>
        </p:nvSpPr>
        <p:spPr>
          <a:xfrm flipH="1">
            <a:off x="2845879" y="6045234"/>
            <a:ext cx="5714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J. </a:t>
            </a:r>
            <a:r>
              <a:rPr lang="en-GB" dirty="0" err="1"/>
              <a:t>Leppäniemi</a:t>
            </a:r>
            <a:r>
              <a:rPr lang="en-GB" dirty="0"/>
              <a:t> et al., ACS Omega 2018, 3, 2, 1791–1800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437521270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RAMAN</a:t>
            </a:r>
          </a:p>
        </p:txBody>
      </p:sp>
      <p:sp>
        <p:nvSpPr>
          <p:cNvPr id="77827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de-DE">
                <a:latin typeface="Tahoma" charset="0"/>
                <a:ea typeface="Arial" charset="0"/>
                <a:cs typeface="Arial" charset="0"/>
              </a:rPr>
              <a:t>Sivu </a:t>
            </a:r>
            <a:fld id="{94481121-906A-D441-92C3-72076F33FC3D}" type="slidenum">
              <a:rPr lang="de-DE">
                <a:latin typeface="Tahoma" charset="0"/>
                <a:ea typeface="Arial" charset="0"/>
                <a:cs typeface="Arial" charset="0"/>
              </a:rPr>
              <a:pPr/>
              <a:t>26</a:t>
            </a:fld>
            <a:endParaRPr lang="de-DE">
              <a:latin typeface="Tahoma" charset="0"/>
              <a:ea typeface="Arial" charset="0"/>
              <a:cs typeface="Arial" charset="0"/>
            </a:endParaRPr>
          </a:p>
        </p:txBody>
      </p:sp>
      <p:pic>
        <p:nvPicPr>
          <p:cNvPr id="77828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667000"/>
            <a:ext cx="3455988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9" name="Picture 7" descr="Picture 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38663" y="2590800"/>
            <a:ext cx="4605337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29526803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RAMAN</a:t>
            </a:r>
            <a:br>
              <a:rPr lang="en-US">
                <a:ea typeface="ＭＳ Ｐゴシック" charset="-128"/>
                <a:cs typeface="ＭＳ Ｐゴシック" charset="-128"/>
              </a:rPr>
            </a:br>
            <a:r>
              <a:rPr lang="en-US">
                <a:ea typeface="ＭＳ Ｐゴシック" charset="-128"/>
                <a:cs typeface="ＭＳ Ｐゴシック" charset="-128"/>
              </a:rPr>
              <a:t>example carbon</a:t>
            </a:r>
          </a:p>
        </p:txBody>
      </p:sp>
      <p:sp>
        <p:nvSpPr>
          <p:cNvPr id="78851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de-DE">
                <a:latin typeface="Tahoma" charset="0"/>
                <a:ea typeface="Arial" charset="0"/>
                <a:cs typeface="Arial" charset="0"/>
              </a:rPr>
              <a:t>Sivu </a:t>
            </a:r>
            <a:fld id="{7DF94BA2-EF47-7C49-BD94-73D556338DA2}" type="slidenum">
              <a:rPr lang="de-DE">
                <a:latin typeface="Tahoma" charset="0"/>
                <a:ea typeface="Arial" charset="0"/>
                <a:cs typeface="Arial" charset="0"/>
              </a:rPr>
              <a:pPr/>
              <a:t>27</a:t>
            </a:fld>
            <a:endParaRPr lang="de-DE">
              <a:latin typeface="Tahoma" charset="0"/>
              <a:ea typeface="Arial" charset="0"/>
              <a:cs typeface="Arial" charset="0"/>
            </a:endParaRPr>
          </a:p>
        </p:txBody>
      </p:sp>
      <p:pic>
        <p:nvPicPr>
          <p:cNvPr id="78852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3800" y="228600"/>
            <a:ext cx="4999038" cy="571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3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5943600"/>
            <a:ext cx="3695700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4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29000"/>
            <a:ext cx="3967163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22456108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RAMAN</a:t>
            </a:r>
            <a:br>
              <a:rPr lang="en-US">
                <a:ea typeface="ＭＳ Ｐゴシック" charset="-128"/>
                <a:cs typeface="ＭＳ Ｐゴシック" charset="-128"/>
              </a:rPr>
            </a:br>
            <a:r>
              <a:rPr lang="en-US">
                <a:ea typeface="ＭＳ Ｐゴシック" charset="-128"/>
                <a:cs typeface="ＭＳ Ｐゴシック" charset="-128"/>
              </a:rPr>
              <a:t>example carbon</a:t>
            </a:r>
          </a:p>
        </p:txBody>
      </p:sp>
      <p:sp>
        <p:nvSpPr>
          <p:cNvPr id="79875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de-DE">
                <a:latin typeface="Tahoma" charset="0"/>
                <a:ea typeface="Arial" charset="0"/>
                <a:cs typeface="Arial" charset="0"/>
              </a:rPr>
              <a:t>Sivu </a:t>
            </a:r>
            <a:fld id="{C1225BE6-E82B-DE4F-8959-0EC3767C0FE4}" type="slidenum">
              <a:rPr lang="de-DE">
                <a:latin typeface="Tahoma" charset="0"/>
                <a:ea typeface="Arial" charset="0"/>
                <a:cs typeface="Arial" charset="0"/>
              </a:rPr>
              <a:pPr/>
              <a:t>28</a:t>
            </a:fld>
            <a:endParaRPr lang="de-DE">
              <a:latin typeface="Tahoma" charset="0"/>
              <a:ea typeface="Arial" charset="0"/>
              <a:cs typeface="Arial" charset="0"/>
            </a:endParaRPr>
          </a:p>
        </p:txBody>
      </p:sp>
      <p:pic>
        <p:nvPicPr>
          <p:cNvPr id="79876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5943600"/>
            <a:ext cx="3695700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7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457200"/>
            <a:ext cx="4219575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8" name="TextBox 7"/>
          <p:cNvSpPr txBox="1">
            <a:spLocks noChangeArrowheads="1"/>
          </p:cNvSpPr>
          <p:nvPr/>
        </p:nvSpPr>
        <p:spPr bwMode="auto">
          <a:xfrm>
            <a:off x="0" y="2362200"/>
            <a:ext cx="47879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/>
              <a:t> amorphous materials</a:t>
            </a:r>
          </a:p>
          <a:p>
            <a:pPr>
              <a:buFont typeface="Arial" charset="0"/>
              <a:buChar char="•"/>
            </a:pPr>
            <a:r>
              <a:rPr lang="en-US"/>
              <a:t> finger print of different bonds (materials)</a:t>
            </a:r>
          </a:p>
          <a:p>
            <a:pPr>
              <a:buFont typeface="Arial" charset="0"/>
              <a:buChar char="•"/>
            </a:pPr>
            <a:r>
              <a:rPr lang="en-US"/>
              <a:t> mapping</a:t>
            </a:r>
          </a:p>
          <a:p>
            <a:pPr>
              <a:buFont typeface="Arial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752919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Mapping</a:t>
            </a:r>
          </a:p>
        </p:txBody>
      </p:sp>
      <p:sp>
        <p:nvSpPr>
          <p:cNvPr id="80899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de-DE">
                <a:latin typeface="Tahoma" charset="0"/>
                <a:ea typeface="Arial" charset="0"/>
                <a:cs typeface="Arial" charset="0"/>
              </a:rPr>
              <a:t>Sivu </a:t>
            </a:r>
            <a:fld id="{3B17FCE7-F18A-C240-8EC2-CEDEF71E6CCA}" type="slidenum">
              <a:rPr lang="de-DE">
                <a:latin typeface="Tahoma" charset="0"/>
                <a:ea typeface="Arial" charset="0"/>
                <a:cs typeface="Arial" charset="0"/>
              </a:rPr>
              <a:pPr/>
              <a:t>29</a:t>
            </a:fld>
            <a:endParaRPr lang="de-DE">
              <a:latin typeface="Tahoma" charset="0"/>
              <a:ea typeface="Arial" charset="0"/>
              <a:cs typeface="Arial" charset="0"/>
            </a:endParaRPr>
          </a:p>
        </p:txBody>
      </p:sp>
      <p:pic>
        <p:nvPicPr>
          <p:cNvPr id="80900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1066800"/>
            <a:ext cx="4267200" cy="237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3505200"/>
            <a:ext cx="3860800" cy="291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2" name="Picture 7" descr="Picture 4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1981200"/>
            <a:ext cx="4221163" cy="416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2686470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BEE81-C387-5441-A05C-0C943CE0D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0BC26-E4F8-A04E-90FA-666AD5507B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www.nanolabtechnologies.com/wp-content/uploads/2018/04/Feature-Problem-Analysis-Tools.png">
            <a:extLst>
              <a:ext uri="{FF2B5EF4-FFF2-40B4-BE49-F238E27FC236}">
                <a16:creationId xmlns:a16="http://schemas.microsoft.com/office/drawing/2014/main" id="{E3817FA1-D598-6A47-A7C3-86D8722B96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9065" r="45275" b="41796"/>
          <a:stretch/>
        </p:blipFill>
        <p:spPr bwMode="auto">
          <a:xfrm>
            <a:off x="323528" y="78509"/>
            <a:ext cx="8237272" cy="678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995040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087AE-3BA2-934F-943E-8550FDCE3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RAMAN Stress and strain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A86699-2778-BB45-B71D-D95EBD9E6C79}"/>
              </a:ext>
            </a:extLst>
          </p:cNvPr>
          <p:cNvSpPr txBox="1"/>
          <p:nvPr/>
        </p:nvSpPr>
        <p:spPr>
          <a:xfrm>
            <a:off x="555597" y="1069116"/>
            <a:ext cx="65839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Stress, Strain, and Raman Spectroscopy</a:t>
            </a:r>
          </a:p>
          <a:p>
            <a:r>
              <a:rPr lang="en-GB" dirty="0"/>
              <a:t>September 1, 2019</a:t>
            </a:r>
          </a:p>
          <a:p>
            <a:r>
              <a:rPr lang="en-GB" dirty="0">
                <a:hlinkClick r:id="rId2"/>
              </a:rPr>
              <a:t>David Tuschel</a:t>
            </a:r>
            <a:endParaRPr lang="en-GB" dirty="0"/>
          </a:p>
          <a:p>
            <a:r>
              <a:rPr lang="en-GB" b="1" dirty="0"/>
              <a:t>Spectroscopy</a:t>
            </a:r>
            <a:r>
              <a:rPr lang="en-GB" dirty="0"/>
              <a:t>, Spectroscopy-09-01-2019, Volume 34, Issue 9</a:t>
            </a:r>
            <a:endParaRPr lang="en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C111A5-FA26-FC43-B9C5-1268536D4D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531067"/>
            <a:ext cx="5308600" cy="3251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FB35C2-3703-AB42-9632-FAC308DDF4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2" y="2537683"/>
            <a:ext cx="4020716" cy="325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162171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BEE81-C387-5441-A05C-0C943CE0D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0BC26-E4F8-A04E-90FA-666AD5507B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www.nanolabtechnologies.com/wp-content/uploads/2018/04/Feature-Problem-Analysis-Tools.png">
            <a:extLst>
              <a:ext uri="{FF2B5EF4-FFF2-40B4-BE49-F238E27FC236}">
                <a16:creationId xmlns:a16="http://schemas.microsoft.com/office/drawing/2014/main" id="{E3817FA1-D598-6A47-A7C3-86D8722B96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3" t="32793" b="33608"/>
          <a:stretch/>
        </p:blipFill>
        <p:spPr bwMode="auto">
          <a:xfrm>
            <a:off x="355504" y="1137601"/>
            <a:ext cx="8788496" cy="329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852668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Screen shot 2011-11-08 at 4.59.15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4840" r="-4840"/>
          <a:stretch>
            <a:fillRect/>
          </a:stretch>
        </p:blipFill>
        <p:spPr>
          <a:xfrm>
            <a:off x="533400" y="990600"/>
            <a:ext cx="7988400" cy="4136400"/>
          </a:xfrm>
        </p:spPr>
      </p:pic>
      <p:sp>
        <p:nvSpPr>
          <p:cNvPr id="7" name="TextBox 6"/>
          <p:cNvSpPr txBox="1"/>
          <p:nvPr/>
        </p:nvSpPr>
        <p:spPr>
          <a:xfrm>
            <a:off x="4648200" y="5334000"/>
            <a:ext cx="31423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/>
              <a:t>www1.chm.colostate.edu/Files/GA</a:t>
            </a:r>
            <a:r>
              <a:rPr lang="en-US" sz="1200" b="1" i="1"/>
              <a:t>XRD</a:t>
            </a:r>
            <a:r>
              <a:rPr lang="en-US" sz="1200" i="1"/>
              <a:t>.pdf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4881028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1-11-08 at 4.59.34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0429" r="-10429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4724400" y="5715000"/>
            <a:ext cx="31423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/>
              <a:t>www1.chm.colostate.edu/Files/GA</a:t>
            </a:r>
            <a:r>
              <a:rPr lang="en-US" sz="1200" b="1" i="1"/>
              <a:t>XRD</a:t>
            </a:r>
            <a:r>
              <a:rPr lang="en-US" sz="1200" i="1"/>
              <a:t>.pdf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1366426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1-11-08 at 5.00.10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3291" r="-13291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4724400" y="5867400"/>
            <a:ext cx="31423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/>
              <a:t>www1.chm.colostate.edu/Files/GA</a:t>
            </a:r>
            <a:r>
              <a:rPr lang="en-US" sz="1200" b="1" i="1"/>
              <a:t>XRD</a:t>
            </a:r>
            <a:r>
              <a:rPr lang="en-US" sz="1200" i="1"/>
              <a:t>.pdf</a:t>
            </a:r>
            <a:endParaRPr lang="en-US" sz="1200"/>
          </a:p>
        </p:txBody>
      </p:sp>
      <p:sp>
        <p:nvSpPr>
          <p:cNvPr id="6" name="TextBox 5"/>
          <p:cNvSpPr txBox="1"/>
          <p:nvPr/>
        </p:nvSpPr>
        <p:spPr>
          <a:xfrm rot="16200000">
            <a:off x="2414648" y="3147952"/>
            <a:ext cx="56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91000" y="4572000"/>
            <a:ext cx="10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degrees</a:t>
            </a:r>
          </a:p>
        </p:txBody>
      </p:sp>
    </p:spTree>
    <p:extLst>
      <p:ext uri="{BB962C8B-B14F-4D97-AF65-F5344CB8AC3E}">
        <p14:creationId xmlns:p14="http://schemas.microsoft.com/office/powerpoint/2010/main" val="7017721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1-11-08 at 5.01.42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3078" r="-13078"/>
          <a:stretch>
            <a:fillRect/>
          </a:stretch>
        </p:blipFill>
        <p:spPr>
          <a:xfrm>
            <a:off x="457200" y="533400"/>
            <a:ext cx="7988400" cy="4136400"/>
          </a:xfrm>
        </p:spPr>
      </p:pic>
      <p:sp>
        <p:nvSpPr>
          <p:cNvPr id="5" name="TextBox 4"/>
          <p:cNvSpPr txBox="1"/>
          <p:nvPr/>
        </p:nvSpPr>
        <p:spPr>
          <a:xfrm>
            <a:off x="4724400" y="5943600"/>
            <a:ext cx="31423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/>
              <a:t>www1.chm.colostate.edu/Files/GA</a:t>
            </a:r>
            <a:r>
              <a:rPr lang="en-US" sz="1200" b="1" i="1"/>
              <a:t>XRD</a:t>
            </a:r>
            <a:r>
              <a:rPr lang="en-US" sz="1200" i="1"/>
              <a:t>.pdf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3358453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06B7D-021B-483A-A82F-1901737D8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3A1D6-8777-44BF-90D4-37947EBB9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817" y="4626995"/>
            <a:ext cx="2857500" cy="9941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750" dirty="0"/>
              <a:t>P. </a:t>
            </a:r>
            <a:r>
              <a:rPr lang="en-US" sz="750" dirty="0" err="1"/>
              <a:t>Sippola</a:t>
            </a:r>
            <a:r>
              <a:rPr lang="en-US" sz="750" dirty="0"/>
              <a:t>, A. P. </a:t>
            </a:r>
            <a:r>
              <a:rPr lang="en-US" sz="750" dirty="0" err="1"/>
              <a:t>Perros</a:t>
            </a:r>
            <a:r>
              <a:rPr lang="en-US" sz="750" dirty="0"/>
              <a:t>, O. M. E. </a:t>
            </a:r>
            <a:r>
              <a:rPr lang="en-US" sz="750" dirty="0" err="1"/>
              <a:t>Ylivaara</a:t>
            </a:r>
            <a:r>
              <a:rPr lang="en-US" sz="750" dirty="0"/>
              <a:t>, H. </a:t>
            </a:r>
            <a:r>
              <a:rPr lang="en-US" sz="750" dirty="0" err="1"/>
              <a:t>Ronkainen</a:t>
            </a:r>
            <a:r>
              <a:rPr lang="en-US" sz="750" dirty="0"/>
              <a:t>, J. </a:t>
            </a:r>
            <a:r>
              <a:rPr lang="en-US" sz="750" dirty="0" err="1"/>
              <a:t>Julin</a:t>
            </a:r>
            <a:r>
              <a:rPr lang="en-US" sz="750" dirty="0"/>
              <a:t>, X. Liu, T. </a:t>
            </a:r>
            <a:r>
              <a:rPr lang="en-US" sz="750" dirty="0" err="1"/>
              <a:t>Sajavaara</a:t>
            </a:r>
            <a:r>
              <a:rPr lang="en-US" sz="750" dirty="0"/>
              <a:t>, J. Etula, H. </a:t>
            </a:r>
            <a:r>
              <a:rPr lang="en-US" sz="750" dirty="0" err="1"/>
              <a:t>Lipsanen</a:t>
            </a:r>
            <a:r>
              <a:rPr lang="en-US" sz="750" dirty="0"/>
              <a:t> and R. L. </a:t>
            </a:r>
            <a:r>
              <a:rPr lang="en-US" sz="750" dirty="0" err="1"/>
              <a:t>Puurunen</a:t>
            </a:r>
            <a:r>
              <a:rPr lang="en-US" sz="750" dirty="0"/>
              <a:t>, </a:t>
            </a:r>
            <a:r>
              <a:rPr lang="en-US" sz="750" i="1" dirty="0"/>
              <a:t>Cit. J. Vac. Sci. Technol. A</a:t>
            </a:r>
            <a:r>
              <a:rPr lang="en-US" sz="750" dirty="0"/>
              <a:t>, 2018, </a:t>
            </a:r>
            <a:r>
              <a:rPr lang="en-US" sz="750" b="1" dirty="0"/>
              <a:t>36</a:t>
            </a:r>
            <a:r>
              <a:rPr lang="en-US" sz="750" dirty="0"/>
              <a:t>, 51508.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7415FB-81F4-4900-ABE2-2B5ADF66B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33" y="1005957"/>
            <a:ext cx="4248557" cy="358000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12A5B6F-2924-4791-B4CD-94B9969DFCE6}"/>
              </a:ext>
            </a:extLst>
          </p:cNvPr>
          <p:cNvGrpSpPr/>
          <p:nvPr/>
        </p:nvGrpSpPr>
        <p:grpSpPr>
          <a:xfrm>
            <a:off x="4410076" y="1005957"/>
            <a:ext cx="4271042" cy="4432818"/>
            <a:chOff x="5880100" y="198276"/>
            <a:chExt cx="5694723" cy="591042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1BB49FA-5EB8-4ED9-9D09-EB5E5FE81FBA}"/>
                </a:ext>
              </a:extLst>
            </p:cNvPr>
            <p:cNvGrpSpPr/>
            <p:nvPr/>
          </p:nvGrpSpPr>
          <p:grpSpPr>
            <a:xfrm>
              <a:off x="5880100" y="198276"/>
              <a:ext cx="5694723" cy="5910424"/>
              <a:chOff x="6096000" y="365125"/>
              <a:chExt cx="5096518" cy="4773336"/>
            </a:xfrm>
          </p:grpSpPr>
          <p:pic>
            <p:nvPicPr>
              <p:cNvPr id="7" name="Picture 6" descr="A close up of a map&#10;&#10;Description generated with very high confidence">
                <a:extLst>
                  <a:ext uri="{FF2B5EF4-FFF2-40B4-BE49-F238E27FC236}">
                    <a16:creationId xmlns:a16="http://schemas.microsoft.com/office/drawing/2014/main" id="{DBE744E1-B985-4DE7-8698-3859C96A52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6000" y="365125"/>
                <a:ext cx="5096518" cy="3900833"/>
              </a:xfrm>
              <a:prstGeom prst="rect">
                <a:avLst/>
              </a:prstGeom>
            </p:spPr>
          </p:pic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7B18B417-FB64-4E14-981A-7EECD9294E9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89525" y="4265958"/>
                <a:ext cx="4748375" cy="872503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 defTabSz="685800">
                  <a:spcBef>
                    <a:spcPts val="750"/>
                  </a:spcBef>
                  <a:buNone/>
                </a:pPr>
                <a:r>
                  <a:rPr lang="en-US" sz="1050" dirty="0">
                    <a:solidFill>
                      <a:prstClr val="black"/>
                    </a:solidFill>
                    <a:latin typeface="Calibri" panose="020F0502020204030204"/>
                  </a:rPr>
                  <a:t>In-situ XRD spectra of heated/LN2-cooled energy storage material: Rapid freezing from +150C to -120C inhibits crystallization. Subsequent warming from -120C to 0C induces crystallization and heat release.</a:t>
                </a:r>
              </a:p>
            </p:txBody>
          </p:sp>
        </p:grp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9833680-8A77-4F0C-B848-A80359D8F071}"/>
                </a:ext>
              </a:extLst>
            </p:cNvPr>
            <p:cNvCxnSpPr/>
            <p:nvPr/>
          </p:nvCxnSpPr>
          <p:spPr>
            <a:xfrm flipV="1">
              <a:off x="11574823" y="1879134"/>
              <a:ext cx="0" cy="254186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3148B131-CAE2-42BB-8265-5CFCC71700D5}"/>
              </a:ext>
            </a:extLst>
          </p:cNvPr>
          <p:cNvSpPr txBox="1">
            <a:spLocks/>
          </p:cNvSpPr>
          <p:nvPr/>
        </p:nvSpPr>
        <p:spPr>
          <a:xfrm>
            <a:off x="874106" y="5250737"/>
            <a:ext cx="6864739" cy="99417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fi-FI" sz="2100" b="1" dirty="0" err="1">
                <a:solidFill>
                  <a:prstClr val="black"/>
                </a:solidFill>
                <a:latin typeface="Calibri Light" panose="020F0302020204030204"/>
              </a:rPr>
              <a:t>Grazing</a:t>
            </a:r>
            <a:r>
              <a:rPr lang="fi-FI" sz="21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fi-FI" sz="2100" b="1" dirty="0" err="1">
                <a:solidFill>
                  <a:prstClr val="black"/>
                </a:solidFill>
                <a:latin typeface="Calibri Light" panose="020F0302020204030204"/>
              </a:rPr>
              <a:t>angle</a:t>
            </a:r>
            <a:r>
              <a:rPr lang="fi-FI" sz="2100" b="1" dirty="0">
                <a:solidFill>
                  <a:prstClr val="black"/>
                </a:solidFill>
                <a:latin typeface="Calibri Light" panose="020F0302020204030204"/>
              </a:rPr>
              <a:t> (GIXRD) and </a:t>
            </a:r>
            <a:r>
              <a:rPr lang="fi-FI" sz="2100" b="1" dirty="0" err="1">
                <a:solidFill>
                  <a:prstClr val="black"/>
                </a:solidFill>
                <a:latin typeface="Calibri Light" panose="020F0302020204030204"/>
              </a:rPr>
              <a:t>normal</a:t>
            </a:r>
            <a:r>
              <a:rPr lang="fi-FI" sz="21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fi-FI" sz="2100" b="1" dirty="0" err="1">
                <a:solidFill>
                  <a:prstClr val="black"/>
                </a:solidFill>
                <a:latin typeface="Calibri Light" panose="020F0302020204030204"/>
              </a:rPr>
              <a:t>theta</a:t>
            </a:r>
            <a:r>
              <a:rPr lang="fi-FI" sz="2100" b="1" dirty="0">
                <a:solidFill>
                  <a:prstClr val="black"/>
                </a:solidFill>
                <a:latin typeface="Calibri Light" panose="020F0302020204030204"/>
              </a:rPr>
              <a:t>/2theta X-</a:t>
            </a:r>
            <a:r>
              <a:rPr lang="fi-FI" sz="2100" b="1" dirty="0" err="1">
                <a:solidFill>
                  <a:prstClr val="black"/>
                </a:solidFill>
                <a:latin typeface="Calibri Light" panose="020F0302020204030204"/>
              </a:rPr>
              <a:t>ray</a:t>
            </a:r>
            <a:r>
              <a:rPr lang="fi-FI" sz="21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fi-FI" sz="2100" b="1" dirty="0" err="1">
                <a:solidFill>
                  <a:prstClr val="black"/>
                </a:solidFill>
                <a:latin typeface="Calibri Light" panose="020F0302020204030204"/>
              </a:rPr>
              <a:t>Diffraction</a:t>
            </a:r>
            <a:r>
              <a:rPr lang="fi-FI" sz="21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fi-FI" sz="2100" b="1" dirty="0" err="1">
                <a:solidFill>
                  <a:prstClr val="black"/>
                </a:solidFill>
                <a:latin typeface="Calibri Light" panose="020F0302020204030204"/>
              </a:rPr>
              <a:t>using</a:t>
            </a:r>
            <a:r>
              <a:rPr lang="fi-FI" sz="21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fi-FI" sz="2100" b="1" dirty="0" err="1">
                <a:solidFill>
                  <a:prstClr val="black"/>
                </a:solidFill>
                <a:latin typeface="Calibri Light" panose="020F0302020204030204"/>
              </a:rPr>
              <a:t>Rigaku</a:t>
            </a:r>
            <a:r>
              <a:rPr lang="fi-FI" sz="21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fi-FI" sz="2100" b="1" dirty="0" err="1">
                <a:solidFill>
                  <a:prstClr val="black"/>
                </a:solidFill>
                <a:latin typeface="Calibri Light" panose="020F0302020204030204"/>
              </a:rPr>
              <a:t>Smartlab</a:t>
            </a:r>
            <a:br>
              <a:rPr lang="fi-FI" sz="2100" b="1" dirty="0">
                <a:solidFill>
                  <a:prstClr val="black"/>
                </a:solidFill>
                <a:latin typeface="Calibri Light" panose="020F0302020204030204"/>
              </a:rPr>
            </a:br>
            <a:endParaRPr lang="en-US" sz="2100" dirty="0">
              <a:solidFill>
                <a:prstClr val="black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98779873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40124-B4B8-412E-A65D-96D02F10F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FDAC0-DD58-4022-B7C2-4875735D2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4852506"/>
            <a:ext cx="2921990" cy="505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750" dirty="0"/>
              <a:t>T. Laurila, S. Sainio, H. Jiang, N. </a:t>
            </a:r>
            <a:r>
              <a:rPr lang="fi-FI" sz="750" dirty="0" err="1"/>
              <a:t>Isoaho</a:t>
            </a:r>
            <a:r>
              <a:rPr lang="fi-FI" sz="750" dirty="0"/>
              <a:t>, J. E. </a:t>
            </a:r>
            <a:r>
              <a:rPr lang="fi-FI" sz="750" dirty="0" err="1"/>
              <a:t>Koehne</a:t>
            </a:r>
            <a:r>
              <a:rPr lang="fi-FI" sz="750" dirty="0"/>
              <a:t>, J. Etula, J. Koskinen and M. </a:t>
            </a:r>
            <a:r>
              <a:rPr lang="fi-FI" sz="750" dirty="0" err="1"/>
              <a:t>Meyyappan</a:t>
            </a:r>
            <a:r>
              <a:rPr lang="fi-FI" sz="750" dirty="0"/>
              <a:t>, </a:t>
            </a:r>
            <a:r>
              <a:rPr lang="fi-FI" sz="750" i="1" dirty="0"/>
              <a:t>ACS Omega</a:t>
            </a:r>
            <a:r>
              <a:rPr lang="fi-FI" sz="750" dirty="0"/>
              <a:t>, 2017, </a:t>
            </a:r>
            <a:r>
              <a:rPr lang="fi-FI" sz="750" b="1" dirty="0"/>
              <a:t>2</a:t>
            </a:r>
            <a:r>
              <a:rPr lang="fi-FI" sz="750" dirty="0"/>
              <a:t>, 496–507.</a:t>
            </a:r>
            <a:endParaRPr lang="en-US" sz="75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445C01-BA15-4DFA-94D3-90CF16C7E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131094"/>
            <a:ext cx="6232933" cy="363332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DA248F6-1EBE-45AC-99BB-A5A1F0D196A9}"/>
              </a:ext>
            </a:extLst>
          </p:cNvPr>
          <p:cNvSpPr txBox="1">
            <a:spLocks/>
          </p:cNvSpPr>
          <p:nvPr/>
        </p:nvSpPr>
        <p:spPr>
          <a:xfrm>
            <a:off x="874106" y="5250737"/>
            <a:ext cx="6864739" cy="99417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fi-FI" sz="2100" b="1" dirty="0" err="1">
                <a:solidFill>
                  <a:prstClr val="black"/>
                </a:solidFill>
                <a:latin typeface="Calibri Light" panose="020F0302020204030204"/>
              </a:rPr>
              <a:t>Grazing</a:t>
            </a:r>
            <a:r>
              <a:rPr lang="fi-FI" sz="21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fi-FI" sz="2100" b="1" dirty="0" err="1">
                <a:solidFill>
                  <a:prstClr val="black"/>
                </a:solidFill>
                <a:latin typeface="Calibri Light" panose="020F0302020204030204"/>
              </a:rPr>
              <a:t>angle</a:t>
            </a:r>
            <a:r>
              <a:rPr lang="fi-FI" sz="2100" b="1" dirty="0">
                <a:solidFill>
                  <a:prstClr val="black"/>
                </a:solidFill>
                <a:latin typeface="Calibri Light" panose="020F0302020204030204"/>
              </a:rPr>
              <a:t> X-</a:t>
            </a:r>
            <a:r>
              <a:rPr lang="fi-FI" sz="2100" b="1" dirty="0" err="1">
                <a:solidFill>
                  <a:prstClr val="black"/>
                </a:solidFill>
                <a:latin typeface="Calibri Light" panose="020F0302020204030204"/>
              </a:rPr>
              <a:t>ray</a:t>
            </a:r>
            <a:r>
              <a:rPr lang="fi-FI" sz="21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fi-FI" sz="2100" b="1" dirty="0" err="1">
                <a:solidFill>
                  <a:prstClr val="black"/>
                </a:solidFill>
                <a:latin typeface="Calibri Light" panose="020F0302020204030204"/>
              </a:rPr>
              <a:t>Diffraction</a:t>
            </a:r>
            <a:r>
              <a:rPr lang="fi-FI" sz="2100" b="1" dirty="0">
                <a:solidFill>
                  <a:prstClr val="black"/>
                </a:solidFill>
                <a:latin typeface="Calibri Light" panose="020F0302020204030204"/>
              </a:rPr>
              <a:t> (GIXRD) </a:t>
            </a:r>
            <a:r>
              <a:rPr lang="fi-FI" sz="2100" b="1" dirty="0" err="1">
                <a:solidFill>
                  <a:prstClr val="black"/>
                </a:solidFill>
                <a:latin typeface="Calibri Light" panose="020F0302020204030204"/>
              </a:rPr>
              <a:t>using</a:t>
            </a:r>
            <a:r>
              <a:rPr lang="fi-FI" sz="21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fi-FI" sz="2100" b="1" dirty="0" err="1">
                <a:solidFill>
                  <a:prstClr val="black"/>
                </a:solidFill>
                <a:latin typeface="Calibri Light" panose="020F0302020204030204"/>
              </a:rPr>
              <a:t>Rigaku</a:t>
            </a:r>
            <a:r>
              <a:rPr lang="fi-FI" sz="21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fi-FI" sz="2100" b="1" dirty="0" err="1">
                <a:solidFill>
                  <a:prstClr val="black"/>
                </a:solidFill>
                <a:latin typeface="Calibri Light" panose="020F0302020204030204"/>
              </a:rPr>
              <a:t>Smartlab</a:t>
            </a:r>
            <a:endParaRPr lang="fi-FI" sz="2100" b="1" dirty="0">
              <a:solidFill>
                <a:prstClr val="black"/>
              </a:solidFill>
              <a:latin typeface="Calibri Light" panose="020F0302020204030204"/>
            </a:endParaRPr>
          </a:p>
          <a:p>
            <a:pPr defTabSz="685800"/>
            <a:r>
              <a:rPr lang="fi-FI" sz="2100" b="1" dirty="0">
                <a:solidFill>
                  <a:prstClr val="black"/>
                </a:solidFill>
                <a:latin typeface="Calibri Light" panose="020F0302020204030204"/>
              </a:rPr>
              <a:t>- Ultra-</a:t>
            </a:r>
            <a:r>
              <a:rPr lang="fi-FI" sz="2100" b="1" dirty="0" err="1">
                <a:solidFill>
                  <a:prstClr val="black"/>
                </a:solidFill>
                <a:latin typeface="Calibri Light" panose="020F0302020204030204"/>
              </a:rPr>
              <a:t>sensitive</a:t>
            </a:r>
            <a:r>
              <a:rPr lang="fi-FI" sz="21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fi-FI" sz="2100" b="1" dirty="0" err="1">
                <a:solidFill>
                  <a:prstClr val="black"/>
                </a:solidFill>
                <a:latin typeface="Calibri Light" panose="020F0302020204030204"/>
              </a:rPr>
              <a:t>detection</a:t>
            </a:r>
            <a:r>
              <a:rPr lang="fi-FI" sz="2100" b="1" dirty="0">
                <a:solidFill>
                  <a:prstClr val="black"/>
                </a:solidFill>
                <a:latin typeface="Calibri Light" panose="020F0302020204030204"/>
              </a:rPr>
              <a:t> of 8.4 </a:t>
            </a:r>
            <a:r>
              <a:rPr lang="fi-FI" sz="2100" b="1" dirty="0" err="1">
                <a:solidFill>
                  <a:prstClr val="black"/>
                </a:solidFill>
                <a:latin typeface="Calibri Light" panose="020F0302020204030204"/>
              </a:rPr>
              <a:t>nm</a:t>
            </a:r>
            <a:r>
              <a:rPr lang="fi-FI" sz="2100" b="1" dirty="0">
                <a:solidFill>
                  <a:prstClr val="black"/>
                </a:solidFill>
                <a:latin typeface="Calibri Light" panose="020F0302020204030204"/>
              </a:rPr>
              <a:t> Pt </a:t>
            </a:r>
            <a:r>
              <a:rPr lang="fi-FI" sz="2100" b="1" dirty="0" err="1">
                <a:solidFill>
                  <a:prstClr val="black"/>
                </a:solidFill>
                <a:latin typeface="Calibri Light" panose="020F0302020204030204"/>
              </a:rPr>
              <a:t>film</a:t>
            </a:r>
            <a:r>
              <a:rPr lang="fi-FI" sz="21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fi-FI" sz="2100" b="1" dirty="0" err="1">
                <a:solidFill>
                  <a:prstClr val="black"/>
                </a:solidFill>
                <a:latin typeface="Calibri Light" panose="020F0302020204030204"/>
              </a:rPr>
              <a:t>crystallinity</a:t>
            </a:r>
            <a:br>
              <a:rPr lang="fi-FI" sz="2100" b="1" dirty="0">
                <a:solidFill>
                  <a:prstClr val="black"/>
                </a:solidFill>
                <a:latin typeface="Calibri Light" panose="020F0302020204030204"/>
              </a:rPr>
            </a:br>
            <a:endParaRPr lang="en-US" sz="2100" dirty="0">
              <a:solidFill>
                <a:prstClr val="black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61548600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81F4A-E07D-2A41-B80F-B4460A704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553F6D1-76EE-6240-8890-0308581AD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91440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5DB92B-0A7A-5F45-81ED-8D005BA5C2B1}"/>
              </a:ext>
            </a:extLst>
          </p:cNvPr>
          <p:cNvSpPr txBox="1"/>
          <p:nvPr/>
        </p:nvSpPr>
        <p:spPr>
          <a:xfrm>
            <a:off x="755576" y="5517232"/>
            <a:ext cx="9088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Fig. 1. 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Polfigure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of a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SiC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on SOI film in [111] and X-ray rocking curve of the [200] reflex.</a:t>
            </a:r>
            <a:endParaRPr kumimoji="0" lang="en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1E0A2C-D721-E345-A767-1DB864E9AAE7}"/>
              </a:ext>
            </a:extLst>
          </p:cNvPr>
          <p:cNvSpPr txBox="1"/>
          <p:nvPr/>
        </p:nvSpPr>
        <p:spPr>
          <a:xfrm>
            <a:off x="2699792" y="6237312"/>
            <a:ext cx="5327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Materials  Science  and  Engineering  B61 – 62  (1999)  567 – 57</a:t>
            </a:r>
            <a:endParaRPr kumimoji="0" lang="en-FI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837658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X-Ray Reflectivity XRR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" y="1371600"/>
            <a:ext cx="2929007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/>
              <a:t> Thin Film</a:t>
            </a:r>
          </a:p>
          <a:p>
            <a:pPr lvl="1">
              <a:buFont typeface="Arial"/>
              <a:buChar char="•"/>
            </a:pPr>
            <a:r>
              <a:rPr lang="en-US"/>
              <a:t> thickness</a:t>
            </a:r>
          </a:p>
          <a:p>
            <a:pPr lvl="1">
              <a:buFont typeface="Arial"/>
              <a:buChar char="•"/>
            </a:pPr>
            <a:r>
              <a:rPr lang="en-US"/>
              <a:t> density</a:t>
            </a:r>
          </a:p>
          <a:p>
            <a:pPr lvl="1">
              <a:buFont typeface="Arial"/>
              <a:buChar char="•"/>
            </a:pPr>
            <a:r>
              <a:rPr lang="en-US"/>
              <a:t> roughness</a:t>
            </a:r>
          </a:p>
          <a:p>
            <a:pPr lvl="1">
              <a:buFont typeface="Arial"/>
              <a:buChar char="•"/>
            </a:pPr>
            <a:r>
              <a:rPr lang="en-US"/>
              <a:t> rougness of interface</a:t>
            </a:r>
          </a:p>
          <a:p>
            <a:pPr>
              <a:buFont typeface="Arial"/>
              <a:buChar char="•"/>
            </a:pPr>
            <a:endParaRPr lang="en-US"/>
          </a:p>
        </p:txBody>
      </p:sp>
      <p:pic>
        <p:nvPicPr>
          <p:cNvPr id="6" name="Picture 5" descr="Screen shot 2012-11-12 at 5.48.1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3048000"/>
            <a:ext cx="6235700" cy="264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43400" y="5638800"/>
            <a:ext cx="3927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Miho Yasaka,  The Rigaku Journal, 26(2), 2010</a:t>
            </a:r>
          </a:p>
        </p:txBody>
      </p:sp>
    </p:spTree>
    <p:extLst>
      <p:ext uri="{BB962C8B-B14F-4D97-AF65-F5344CB8AC3E}">
        <p14:creationId xmlns:p14="http://schemas.microsoft.com/office/powerpoint/2010/main" val="4147554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Photoelectron spectroscopy techniques</a:t>
            </a: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de-DE" sz="600">
                <a:latin typeface="Tahoma" charset="0"/>
                <a:ea typeface="Arial" charset="0"/>
                <a:cs typeface="Arial" charset="0"/>
              </a:rPr>
              <a:t>Sivu </a:t>
            </a:r>
            <a:fld id="{135D3C58-36C1-9641-89B5-252D57506E4A}" type="slidenum">
              <a:rPr lang="de-DE" sz="600" smtClean="0">
                <a:latin typeface="Tahoma" charset="0"/>
                <a:ea typeface="Arial" charset="0"/>
                <a:cs typeface="Arial" charset="0"/>
              </a:rPr>
              <a:pPr/>
              <a:t>4</a:t>
            </a:fld>
            <a:endParaRPr lang="de-DE" sz="600">
              <a:latin typeface="Tahoma" charset="0"/>
              <a:ea typeface="Arial" charset="0"/>
              <a:cs typeface="Arial" charset="0"/>
            </a:endParaRPr>
          </a:p>
        </p:txBody>
      </p:sp>
      <p:pic>
        <p:nvPicPr>
          <p:cNvPr id="57348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485900"/>
            <a:ext cx="8890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TextBox 5"/>
          <p:cNvSpPr txBox="1">
            <a:spLocks noChangeArrowheads="1"/>
          </p:cNvSpPr>
          <p:nvPr/>
        </p:nvSpPr>
        <p:spPr bwMode="auto">
          <a:xfrm>
            <a:off x="228600" y="5257800"/>
            <a:ext cx="3200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X-ray photoelectron spectroscopy -</a:t>
            </a:r>
          </a:p>
          <a:p>
            <a:r>
              <a:rPr lang="en-US" sz="1200" dirty="0"/>
              <a:t>Electron Spectroscopy for Chemical Analysis </a:t>
            </a:r>
            <a:r>
              <a:rPr lang="en-US" sz="1200" dirty="0">
                <a:solidFill>
                  <a:srgbClr val="0041AD"/>
                </a:solidFill>
                <a:hlinkClick r:id="rId4" action="ppaction://hlinkfile"/>
              </a:rPr>
              <a:t>ESCA</a:t>
            </a:r>
            <a:endParaRPr lang="en-US" sz="1200" dirty="0">
              <a:solidFill>
                <a:srgbClr val="0041AD"/>
              </a:solidFill>
            </a:endParaRPr>
          </a:p>
        </p:txBody>
      </p:sp>
      <p:sp>
        <p:nvSpPr>
          <p:cNvPr id="57350" name="TextBox 6"/>
          <p:cNvSpPr txBox="1">
            <a:spLocks noChangeArrowheads="1"/>
          </p:cNvSpPr>
          <p:nvPr/>
        </p:nvSpPr>
        <p:spPr bwMode="auto">
          <a:xfrm>
            <a:off x="3733800" y="5314950"/>
            <a:ext cx="1905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/>
              <a:t>Auger electron spectroscopy</a:t>
            </a:r>
          </a:p>
        </p:txBody>
      </p:sp>
      <p:sp>
        <p:nvSpPr>
          <p:cNvPr id="57351" name="TextBox 7"/>
          <p:cNvSpPr txBox="1">
            <a:spLocks noChangeArrowheads="1"/>
          </p:cNvSpPr>
          <p:nvPr/>
        </p:nvSpPr>
        <p:spPr bwMode="auto">
          <a:xfrm>
            <a:off x="6781800" y="5257800"/>
            <a:ext cx="1905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/>
              <a:t>Ultraviolet phoelectron spectroscopy</a:t>
            </a:r>
          </a:p>
        </p:txBody>
      </p:sp>
    </p:spTree>
    <p:extLst>
      <p:ext uri="{BB962C8B-B14F-4D97-AF65-F5344CB8AC3E}">
        <p14:creationId xmlns:p14="http://schemas.microsoft.com/office/powerpoint/2010/main" val="4269929133"/>
      </p:ext>
    </p:extLst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X-Ray Reflectivity XRR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24400" y="6172200"/>
            <a:ext cx="3927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Miho Yasaka,  The Rigaku Journal, 26(2), 2010</a:t>
            </a:r>
          </a:p>
        </p:txBody>
      </p:sp>
      <p:pic>
        <p:nvPicPr>
          <p:cNvPr id="9" name="Picture 8" descr="Screen shot 2012-11-12 at 5.53.4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14400"/>
            <a:ext cx="3995724" cy="5181600"/>
          </a:xfrm>
          <a:prstGeom prst="rect">
            <a:avLst/>
          </a:prstGeom>
        </p:spPr>
      </p:pic>
      <p:pic>
        <p:nvPicPr>
          <p:cNvPr id="10" name="Picture 9" descr="Screen shot 2012-11-12 at 5.54.0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288" y="990600"/>
            <a:ext cx="5025712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70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X-Ray Reflectivity XRR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24400" y="6172200"/>
            <a:ext cx="3927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Miho Yasaka,  The Rigaku Journal, 26(2), 2010</a:t>
            </a:r>
          </a:p>
        </p:txBody>
      </p:sp>
      <p:pic>
        <p:nvPicPr>
          <p:cNvPr id="5" name="Picture 4" descr="Screen shot 2012-11-12 at 5.54.2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150" y="982856"/>
            <a:ext cx="6851650" cy="499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8890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X-Ray Reflectivity XRR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24400" y="6172200"/>
            <a:ext cx="3927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Miho Yasaka,  The Rigaku Journal, 26(2), 2010</a:t>
            </a:r>
          </a:p>
        </p:txBody>
      </p:sp>
      <p:pic>
        <p:nvPicPr>
          <p:cNvPr id="6" name="Picture 5" descr="Screen shot 2012-11-12 at 5.54.0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066800"/>
            <a:ext cx="5930900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187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7C028F5-5104-4D2A-9F1C-B896A00006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746" y="1618489"/>
            <a:ext cx="3514952" cy="41229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78B02F6-6A36-474F-ACCA-7D2A4DF716D6}"/>
              </a:ext>
            </a:extLst>
          </p:cNvPr>
          <p:cNvSpPr/>
          <p:nvPr/>
        </p:nvSpPr>
        <p:spPr>
          <a:xfrm>
            <a:off x="-341698" y="5758375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800"/>
            <a:r>
              <a:rPr lang="en-US" sz="600" dirty="0">
                <a:solidFill>
                  <a:prstClr val="black"/>
                </a:solidFill>
                <a:latin typeface="Calibri" panose="020F0502020204030204"/>
              </a:rPr>
              <a:t>1	J. Etula, N. Wester, S. </a:t>
            </a:r>
            <a:r>
              <a:rPr lang="en-US" sz="600" dirty="0" err="1">
                <a:solidFill>
                  <a:prstClr val="black"/>
                </a:solidFill>
                <a:latin typeface="Calibri" panose="020F0502020204030204"/>
              </a:rPr>
              <a:t>Sainio</a:t>
            </a:r>
            <a:r>
              <a:rPr lang="en-US" sz="600" dirty="0">
                <a:solidFill>
                  <a:prstClr val="black"/>
                </a:solidFill>
                <a:latin typeface="Calibri" panose="020F0502020204030204"/>
              </a:rPr>
              <a:t>, T. </a:t>
            </a:r>
            <a:r>
              <a:rPr lang="en-US" sz="600" dirty="0" err="1">
                <a:solidFill>
                  <a:prstClr val="black"/>
                </a:solidFill>
                <a:latin typeface="Calibri" panose="020F0502020204030204"/>
              </a:rPr>
              <a:t>Laurila</a:t>
            </a:r>
            <a:r>
              <a:rPr lang="en-US" sz="600" dirty="0">
                <a:solidFill>
                  <a:prstClr val="black"/>
                </a:solidFill>
                <a:latin typeface="Calibri" panose="020F0502020204030204"/>
              </a:rPr>
              <a:t> and J. Koskinen, , DOI:10.1039/c8ra04719g.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195DB8-D6F7-4BED-A55F-F1B177EB1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0657" y="1520800"/>
            <a:ext cx="5296716" cy="25994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E4A215-B2B8-440C-AC90-5402AB062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0302" y="4197513"/>
            <a:ext cx="4580952" cy="146666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5ECD76C-C343-4183-AA7B-B51B3F50C352}"/>
              </a:ext>
            </a:extLst>
          </p:cNvPr>
          <p:cNvSpPr txBox="1">
            <a:spLocks/>
          </p:cNvSpPr>
          <p:nvPr/>
        </p:nvSpPr>
        <p:spPr>
          <a:xfrm>
            <a:off x="4230303" y="5741477"/>
            <a:ext cx="2921990" cy="505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r>
              <a:rPr lang="fi-FI" sz="600">
                <a:solidFill>
                  <a:prstClr val="black"/>
                </a:solidFill>
                <a:latin typeface="Calibri" panose="020F0502020204030204"/>
              </a:rPr>
              <a:t>T. Laurila, S. Sainio, H. Jiang, N. Isoaho, J. E. Koehne, J. Etula, J. Koskinen and M. Meyyappan, </a:t>
            </a:r>
            <a:r>
              <a:rPr lang="fi-FI" sz="600" i="1">
                <a:solidFill>
                  <a:prstClr val="black"/>
                </a:solidFill>
                <a:latin typeface="Calibri" panose="020F0502020204030204"/>
              </a:rPr>
              <a:t>ACS Omega</a:t>
            </a:r>
            <a:r>
              <a:rPr lang="fi-FI" sz="600">
                <a:solidFill>
                  <a:prstClr val="black"/>
                </a:solidFill>
                <a:latin typeface="Calibri" panose="020F0502020204030204"/>
              </a:rPr>
              <a:t>, 2017, </a:t>
            </a:r>
            <a:r>
              <a:rPr lang="fi-FI" sz="600" b="1">
                <a:solidFill>
                  <a:prstClr val="black"/>
                </a:solidFill>
                <a:latin typeface="Calibri" panose="020F0502020204030204"/>
              </a:rPr>
              <a:t>2</a:t>
            </a:r>
            <a:r>
              <a:rPr lang="fi-FI" sz="600">
                <a:solidFill>
                  <a:prstClr val="black"/>
                </a:solidFill>
                <a:latin typeface="Calibri" panose="020F0502020204030204"/>
              </a:rPr>
              <a:t>, 496–507.</a:t>
            </a:r>
            <a:endParaRPr lang="en-US" sz="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158369-4902-4821-BB73-0AE74D51B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809" y="794546"/>
            <a:ext cx="8344502" cy="878446"/>
          </a:xfrm>
        </p:spPr>
        <p:txBody>
          <a:bodyPr>
            <a:normAutofit fontScale="90000"/>
          </a:bodyPr>
          <a:lstStyle/>
          <a:p>
            <a:r>
              <a:rPr lang="fi-FI" sz="2700" b="1" dirty="0"/>
              <a:t>X-</a:t>
            </a:r>
            <a:r>
              <a:rPr lang="fi-FI" sz="2700" b="1" dirty="0" err="1"/>
              <a:t>ray</a:t>
            </a:r>
            <a:r>
              <a:rPr lang="fi-FI" sz="2700" b="1" dirty="0"/>
              <a:t> </a:t>
            </a:r>
            <a:r>
              <a:rPr lang="fi-FI" sz="2700" b="1" dirty="0" err="1"/>
              <a:t>Reflectivity</a:t>
            </a:r>
            <a:r>
              <a:rPr lang="fi-FI" sz="2700" b="1" dirty="0"/>
              <a:t> (XRR)</a:t>
            </a:r>
            <a:br>
              <a:rPr lang="fi-FI" sz="2700" dirty="0"/>
            </a:br>
            <a:r>
              <a:rPr lang="fi-FI" sz="2700" dirty="0"/>
              <a:t>	</a:t>
            </a:r>
            <a:r>
              <a:rPr lang="fi-FI" sz="2100" dirty="0" err="1"/>
              <a:t>Fe-doped</a:t>
            </a:r>
            <a:r>
              <a:rPr lang="fi-FI" sz="2100" dirty="0"/>
              <a:t> </a:t>
            </a:r>
            <a:r>
              <a:rPr lang="fi-FI" sz="2100" dirty="0" err="1"/>
              <a:t>carbon</a:t>
            </a:r>
            <a:r>
              <a:rPr lang="fi-FI" sz="2100" dirty="0"/>
              <a:t> </a:t>
            </a:r>
            <a:r>
              <a:rPr lang="fi-FI" sz="2100" dirty="0" err="1"/>
              <a:t>films</a:t>
            </a:r>
            <a:r>
              <a:rPr lang="fi-FI" sz="2100" dirty="0"/>
              <a:t>			Platinum/</a:t>
            </a:r>
            <a:r>
              <a:rPr lang="fi-FI" sz="2100" dirty="0" err="1"/>
              <a:t>ta</a:t>
            </a:r>
            <a:r>
              <a:rPr lang="fi-FI" sz="2100" dirty="0"/>
              <a:t>-C/Ti/</a:t>
            </a:r>
            <a:r>
              <a:rPr lang="fi-FI" sz="2100" dirty="0" err="1"/>
              <a:t>Si</a:t>
            </a:r>
            <a:r>
              <a:rPr lang="fi-FI" sz="2100" dirty="0"/>
              <a:t> </a:t>
            </a:r>
            <a:r>
              <a:rPr lang="fi-FI" sz="2100" dirty="0" err="1"/>
              <a:t>films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642378201"/>
      </p:ext>
    </p:extLst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C8D16-FEEF-4CA4-8A0B-E76F09A94F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DA1779-3D3E-4CA9-8D6B-5AEF27851D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title="Rigaku SmartLab Goniometer video">
            <a:hlinkClick r:id="" action="ppaction://media"/>
            <a:extLst>
              <a:ext uri="{FF2B5EF4-FFF2-40B4-BE49-F238E27FC236}">
                <a16:creationId xmlns:a16="http://schemas.microsoft.com/office/drawing/2014/main" id="{8E31FF4C-B786-4A12-A21C-E7303195891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8666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9F4AA-25F9-614D-8695-B50EDC96D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X Ray tomography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CB3EB6-B20D-5947-9EBF-3896E4846A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58" y="1584325"/>
            <a:ext cx="7635559" cy="4135438"/>
          </a:xfrm>
        </p:spPr>
      </p:pic>
    </p:spTree>
    <p:extLst>
      <p:ext uri="{BB962C8B-B14F-4D97-AF65-F5344CB8AC3E}">
        <p14:creationId xmlns:p14="http://schemas.microsoft.com/office/powerpoint/2010/main" val="3894228656"/>
      </p:ext>
    </p:extLst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9F4AA-25F9-614D-8695-B50EDC96D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X Ray tomography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944C7DF-EBF0-5643-BE33-C1811C6222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914" y="1584325"/>
            <a:ext cx="5924647" cy="4135438"/>
          </a:xfrm>
        </p:spPr>
      </p:pic>
    </p:spTree>
    <p:extLst>
      <p:ext uri="{BB962C8B-B14F-4D97-AF65-F5344CB8AC3E}">
        <p14:creationId xmlns:p14="http://schemas.microsoft.com/office/powerpoint/2010/main" val="3904517303"/>
      </p:ext>
    </p:extLst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9F4AA-25F9-614D-8695-B50EDC96D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X Ray tomography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671E22E-8E3C-2C4A-AE12-A7754CE598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88" y="1928060"/>
            <a:ext cx="7988300" cy="3447967"/>
          </a:xfrm>
        </p:spPr>
      </p:pic>
    </p:spTree>
    <p:extLst>
      <p:ext uri="{BB962C8B-B14F-4D97-AF65-F5344CB8AC3E}">
        <p14:creationId xmlns:p14="http://schemas.microsoft.com/office/powerpoint/2010/main" val="48833085"/>
      </p:ext>
    </p:extLst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8013B6-687B-7E46-84C5-469A8E2C83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24482C-7EC2-0341-8D3B-DE9912BFF4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683060-170F-7A41-BCCE-BBA7D48D7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42" y="116632"/>
            <a:ext cx="7655572" cy="641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6803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9964AE-EF09-9C47-9D79-792F5D709B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41837D-E819-F541-90D6-9E5107A775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82ED80-C271-8E4E-9C9E-BBBC6878F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70" y="331200"/>
            <a:ext cx="7719834" cy="547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068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XPS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9396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de-DE">
                <a:latin typeface="Tahoma" charset="0"/>
                <a:ea typeface="Arial" charset="0"/>
                <a:cs typeface="Arial" charset="0"/>
              </a:rPr>
              <a:t>Sivu </a:t>
            </a:r>
            <a:fld id="{E3B7E94D-84C5-BE45-AFEF-34796BD404AD}" type="slidenum">
              <a:rPr lang="de-DE" smtClean="0">
                <a:latin typeface="Tahoma" charset="0"/>
                <a:ea typeface="Arial" charset="0"/>
                <a:cs typeface="Arial" charset="0"/>
              </a:rPr>
              <a:pPr/>
              <a:t>5</a:t>
            </a:fld>
            <a:endParaRPr lang="de-DE">
              <a:latin typeface="Tahoma" charset="0"/>
              <a:ea typeface="Arial" charset="0"/>
              <a:cs typeface="Arial" charset="0"/>
            </a:endParaRPr>
          </a:p>
        </p:txBody>
      </p:sp>
      <p:pic>
        <p:nvPicPr>
          <p:cNvPr id="59397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6813" y="2057400"/>
            <a:ext cx="5132387" cy="324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447800"/>
            <a:ext cx="3340100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44342916"/>
      </p:ext>
    </p:extLst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DF80C-148F-D947-BC18-AD6253231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X-Ray Tomography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8BF9A359-3E7E-094C-9FDE-E1C2DB2DC85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FI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BB5786-9F00-FE48-A290-9D68F7EB1562}"/>
              </a:ext>
            </a:extLst>
          </p:cNvPr>
          <p:cNvSpPr txBox="1"/>
          <p:nvPr/>
        </p:nvSpPr>
        <p:spPr>
          <a:xfrm>
            <a:off x="1730244" y="2013046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i="1" dirty="0"/>
              <a:t>Resolution</a:t>
            </a:r>
          </a:p>
          <a:p>
            <a:r>
              <a:rPr lang="en-FI" i="1" dirty="0"/>
              <a:t>δ</a:t>
            </a:r>
            <a:r>
              <a:rPr lang="en-FI" i="1" baseline="-25000" dirty="0"/>
              <a:t>F</a:t>
            </a:r>
            <a:r>
              <a:rPr lang="en-FI" i="1" dirty="0"/>
              <a:t> ≈ √λb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B4842E-6839-F34A-8B2E-46EC00897402}"/>
              </a:ext>
            </a:extLst>
          </p:cNvPr>
          <p:cNvSpPr txBox="1"/>
          <p:nvPr/>
        </p:nvSpPr>
        <p:spPr>
          <a:xfrm>
            <a:off x="1730244" y="2630269"/>
            <a:ext cx="537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b</a:t>
            </a:r>
            <a:r>
              <a:rPr lang="en-FI" dirty="0"/>
              <a:t> distance from source</a:t>
            </a:r>
          </a:p>
          <a:p>
            <a:r>
              <a:rPr lang="el-GR" i="1" dirty="0"/>
              <a:t>Λ</a:t>
            </a:r>
            <a:r>
              <a:rPr lang="en-FI" i="1" dirty="0"/>
              <a:t> wavelength</a:t>
            </a:r>
            <a:endParaRPr lang="en-FI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6494C7-D1C2-C44D-9FB3-7D41033F29E8}"/>
              </a:ext>
            </a:extLst>
          </p:cNvPr>
          <p:cNvSpPr txBox="1"/>
          <p:nvPr/>
        </p:nvSpPr>
        <p:spPr>
          <a:xfrm>
            <a:off x="2399966" y="6064101"/>
            <a:ext cx="55592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dirty="0"/>
              <a:t>P. Bleuet, et al. </a:t>
            </a:r>
            <a:r>
              <a:rPr lang="en-GB" dirty="0">
                <a:hlinkClick r:id="rId2"/>
              </a:rPr>
              <a:t>https://www.spiedigitallibrary.org/</a:t>
            </a:r>
            <a:endParaRPr lang="en-GB" dirty="0"/>
          </a:p>
          <a:p>
            <a:r>
              <a:rPr lang="en-GB" dirty="0"/>
              <a:t>conference-proceedings-of-</a:t>
            </a:r>
            <a:r>
              <a:rPr lang="en-GB" dirty="0" err="1"/>
              <a:t>spie</a:t>
            </a:r>
            <a:r>
              <a:rPr lang="en-GB" dirty="0"/>
              <a:t> on 17 Sep 2021</a:t>
            </a:r>
          </a:p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744137064"/>
      </p:ext>
    </p:extLst>
  </p:cSld>
  <p:clrMapOvr>
    <a:masterClrMapping/>
  </p:clrMapOvr>
  <p:transition spd="med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9082" y="836613"/>
            <a:ext cx="8207375" cy="996498"/>
          </a:xfrm>
        </p:spPr>
        <p:txBody>
          <a:bodyPr/>
          <a:lstStyle/>
          <a:p>
            <a:r>
              <a:rPr lang="en-US" sz="2000" dirty="0"/>
              <a:t>x-ray computed microtomography at GTK </a:t>
            </a:r>
            <a:r>
              <a:rPr lang="en-US" sz="2000" dirty="0" err="1"/>
              <a:t>Otaniemi</a:t>
            </a:r>
            <a:br>
              <a:rPr lang="en-US" sz="1600" dirty="0"/>
            </a:br>
            <a:br>
              <a:rPr lang="en-US" sz="800" dirty="0"/>
            </a:br>
            <a:endParaRPr lang="fi-FI" sz="140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436" y="3354375"/>
            <a:ext cx="3392021" cy="19093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9" y="1556792"/>
            <a:ext cx="2215108" cy="16613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808" y="3891898"/>
            <a:ext cx="2160240" cy="13869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7DF247-2952-9C40-8566-0DECB17F808F}"/>
              </a:ext>
            </a:extLst>
          </p:cNvPr>
          <p:cNvSpPr txBox="1"/>
          <p:nvPr/>
        </p:nvSpPr>
        <p:spPr>
          <a:xfrm>
            <a:off x="337487" y="1569680"/>
            <a:ext cx="6315832" cy="193899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XCT scanner: GE phoenix </a:t>
            </a:r>
            <a:r>
              <a:rPr lang="en-GB" sz="1400" dirty="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v|tome|x</a:t>
            </a:r>
            <a:r>
              <a:rPr lang="en-GB" sz="14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 s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Accelerating voltage: 10-240 kV (microfocus tube) / 10-180 kV (</a:t>
            </a:r>
            <a:r>
              <a:rPr lang="en-GB" sz="1400" dirty="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nanofocus</a:t>
            </a:r>
            <a:r>
              <a:rPr lang="en-GB" sz="14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 tube)</a:t>
            </a:r>
            <a:br>
              <a:rPr lang="en-GB" sz="14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</a:br>
            <a:r>
              <a:rPr lang="en-GB" sz="14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Max. power: 320 W (microfocus tube) / 20 W (</a:t>
            </a:r>
            <a:r>
              <a:rPr lang="en-GB" sz="1400" dirty="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nanofocus</a:t>
            </a:r>
            <a:r>
              <a:rPr lang="en-GB" sz="14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 tube)</a:t>
            </a:r>
            <a:br>
              <a:rPr lang="en-GB" sz="14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</a:br>
            <a:r>
              <a:rPr lang="en-GB" sz="14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Best resolution: 5 </a:t>
            </a:r>
            <a:r>
              <a:rPr lang="el-GR" sz="14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μ</a:t>
            </a:r>
            <a:r>
              <a:rPr lang="en-GB" sz="14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m (microfocus tube) / 900 nm (</a:t>
            </a:r>
            <a:r>
              <a:rPr lang="en-GB" sz="1400" dirty="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nanofocus</a:t>
            </a:r>
            <a:r>
              <a:rPr lang="en-GB" sz="14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 tube)</a:t>
            </a:r>
            <a:br>
              <a:rPr lang="en-GB" sz="14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</a:br>
            <a:r>
              <a:rPr lang="en-GB" sz="14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Detector: 400x400 mm</a:t>
            </a:r>
            <a:r>
              <a:rPr lang="en-GB" sz="1400" baseline="300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2 </a:t>
            </a:r>
            <a:r>
              <a:rPr lang="en-GB" sz="14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4 </a:t>
            </a:r>
            <a:r>
              <a:rPr lang="en-GB" sz="1400" dirty="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MPix</a:t>
            </a:r>
            <a:r>
              <a:rPr lang="en-GB" sz="14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 temperature stabilized DXR, 200 </a:t>
            </a:r>
            <a:r>
              <a:rPr lang="el-GR" sz="14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μ</a:t>
            </a:r>
            <a:r>
              <a:rPr lang="en-GB" sz="14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m pixel size</a:t>
            </a:r>
            <a:br>
              <a:rPr lang="en-GB" sz="14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</a:br>
            <a:r>
              <a:rPr lang="en-GB" sz="14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Max. sample size: 400 mm diameter, 420 mm height, 10 kg weight</a:t>
            </a:r>
            <a:br>
              <a:rPr lang="en-GB" sz="14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</a:br>
            <a:r>
              <a:rPr lang="en-GB" sz="14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Extensions: </a:t>
            </a:r>
            <a:r>
              <a:rPr lang="en-GB" sz="1400" dirty="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helix|CT</a:t>
            </a:r>
            <a:r>
              <a:rPr lang="en-GB" sz="14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, </a:t>
            </a:r>
            <a:r>
              <a:rPr lang="en-GB" sz="1400" dirty="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offset|CT</a:t>
            </a:r>
            <a:r>
              <a:rPr lang="en-GB" sz="14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, </a:t>
            </a:r>
            <a:r>
              <a:rPr lang="en-GB" sz="1400" dirty="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easy|calib</a:t>
            </a:r>
            <a:br>
              <a:rPr lang="en-GB" sz="14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</a:br>
            <a:r>
              <a:rPr lang="en-GB" sz="14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Software: FEI </a:t>
            </a:r>
            <a:r>
              <a:rPr lang="en-GB" sz="1400" dirty="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PerGeos</a:t>
            </a:r>
            <a:r>
              <a:rPr lang="en-GB" sz="14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 2019.3, ImageJ, Drishti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FI" sz="1400" b="1" dirty="0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30B5A5-B509-DF4F-803A-D6A95063F4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7929" y="740413"/>
            <a:ext cx="2160240" cy="68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8701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BEE81-C387-5441-A05C-0C943CE0D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0BC26-E4F8-A04E-90FA-666AD5507B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https://www.nanolabtechnologies.com/wp-content/uploads/2018/04/Feature-Problem-Analysis-Tools.png">
            <a:extLst>
              <a:ext uri="{FF2B5EF4-FFF2-40B4-BE49-F238E27FC236}">
                <a16:creationId xmlns:a16="http://schemas.microsoft.com/office/drawing/2014/main" id="{E3817FA1-D598-6A47-A7C3-86D8722B96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58203" r="50000" b="2229"/>
          <a:stretch/>
        </p:blipFill>
        <p:spPr bwMode="auto">
          <a:xfrm>
            <a:off x="102104" y="332656"/>
            <a:ext cx="8928992" cy="487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710222"/>
      </p:ext>
    </p:extLst>
  </p:cSld>
  <p:clrMapOvr>
    <a:masterClrMapping/>
  </p:clrMapOvr>
  <p:transition spd="med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 Shot 2017-03-08 at 4.58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39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07169"/>
      </p:ext>
    </p:extLst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>
                <a:ea typeface="ＭＳ Ｐゴシック" charset="-128"/>
                <a:cs typeface="ＭＳ Ｐゴシック" charset="-128"/>
              </a:rPr>
              <a:t>Secondary Ion Mass Spectrometry - SIMS</a:t>
            </a:r>
          </a:p>
        </p:txBody>
      </p:sp>
      <p:sp>
        <p:nvSpPr>
          <p:cNvPr id="52227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de-DE" sz="700">
                <a:latin typeface="Tahoma" charset="0"/>
                <a:ea typeface="Arial" charset="0"/>
                <a:cs typeface="Arial" charset="0"/>
              </a:rPr>
              <a:t>Sivu </a:t>
            </a:r>
            <a:fld id="{527C0AA2-2430-5A4A-AC53-A445B164CC4D}" type="slidenum">
              <a:rPr lang="de-DE" sz="700" smtClean="0">
                <a:latin typeface="Tahoma" charset="0"/>
                <a:ea typeface="Arial" charset="0"/>
                <a:cs typeface="Arial" charset="0"/>
              </a:rPr>
              <a:pPr/>
              <a:t>54</a:t>
            </a:fld>
            <a:endParaRPr lang="de-DE" sz="700"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5867400" y="1143000"/>
            <a:ext cx="29718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61963" indent="-288925"/>
            <a:r>
              <a:rPr lang="en-US" sz="1400"/>
              <a:t>  1. Cesium ion source</a:t>
            </a:r>
          </a:p>
          <a:p>
            <a:pPr marL="461963" indent="-288925"/>
            <a:r>
              <a:rPr lang="en-US" sz="1400"/>
              <a:t>   2. Duoplasmatron</a:t>
            </a:r>
          </a:p>
          <a:p>
            <a:pPr marL="461963" indent="-288925"/>
            <a:r>
              <a:rPr lang="en-US" sz="1400"/>
              <a:t>   3. Electrostatic lens</a:t>
            </a:r>
          </a:p>
          <a:p>
            <a:pPr marL="461963" indent="-288925"/>
            <a:r>
              <a:rPr lang="en-US" sz="1400"/>
              <a:t>   4. Sample</a:t>
            </a:r>
          </a:p>
          <a:p>
            <a:pPr marL="461963" indent="-288925"/>
            <a:r>
              <a:rPr lang="en-US" sz="1400"/>
              <a:t>   5. Electrostatic sector - ion energy analyser</a:t>
            </a:r>
          </a:p>
          <a:p>
            <a:pPr marL="461963" indent="-288925"/>
            <a:r>
              <a:rPr lang="en-US" sz="1400"/>
              <a:t>   6. Electromagnet - mass analyser</a:t>
            </a:r>
          </a:p>
          <a:p>
            <a:pPr marL="461963" indent="-288925"/>
            <a:r>
              <a:rPr lang="en-US" sz="1400"/>
              <a:t>   7. Electron multiplier / Faraday cup</a:t>
            </a:r>
          </a:p>
          <a:p>
            <a:pPr marL="461963" indent="-288925"/>
            <a:r>
              <a:rPr lang="en-US" sz="1400"/>
              <a:t>   8. Channel-plate / Fluorescent screen - ion image detector</a:t>
            </a:r>
          </a:p>
        </p:txBody>
      </p:sp>
      <p:pic>
        <p:nvPicPr>
          <p:cNvPr id="52229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143000"/>
            <a:ext cx="5181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4838700"/>
            <a:ext cx="269240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1" name="Rectangle 6"/>
          <p:cNvSpPr>
            <a:spLocks noChangeArrowheads="1"/>
          </p:cNvSpPr>
          <p:nvPr/>
        </p:nvSpPr>
        <p:spPr bwMode="auto">
          <a:xfrm>
            <a:off x="1905000" y="6172200"/>
            <a:ext cx="3886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400">
                <a:hlinkClick r:id="rId4" action="ppaction://hlinkfile"/>
              </a:rPr>
              <a:t>SIMS</a:t>
            </a:r>
            <a:r>
              <a:rPr lang="en-US" sz="1400"/>
              <a:t> by Leena-Sisko Johansson</a:t>
            </a:r>
          </a:p>
        </p:txBody>
      </p:sp>
    </p:spTree>
    <p:extLst>
      <p:ext uri="{BB962C8B-B14F-4D97-AF65-F5344CB8AC3E}">
        <p14:creationId xmlns:p14="http://schemas.microsoft.com/office/powerpoint/2010/main" val="115498571"/>
      </p:ext>
    </p:extLst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SIMS </a:t>
            </a:r>
          </a:p>
        </p:txBody>
      </p:sp>
      <p:pic>
        <p:nvPicPr>
          <p:cNvPr id="5" name="SNMS SIMS Sputtering Proces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5696" y="1556792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113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3-30 at 8.10.5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62" y="1844824"/>
            <a:ext cx="7510676" cy="38621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4E7607-2DD7-0548-9CE8-D0480521F944}"/>
              </a:ext>
            </a:extLst>
          </p:cNvPr>
          <p:cNvSpPr txBox="1"/>
          <p:nvPr/>
        </p:nvSpPr>
        <p:spPr>
          <a:xfrm>
            <a:off x="1331640" y="836712"/>
            <a:ext cx="46602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sz="2800" dirty="0">
                <a:solidFill>
                  <a:srgbClr val="0070C0"/>
                </a:solidFill>
              </a:rPr>
              <a:t>SIMS - also molecular ions  </a:t>
            </a:r>
          </a:p>
        </p:txBody>
      </p:sp>
    </p:spTree>
    <p:extLst>
      <p:ext uri="{BB962C8B-B14F-4D97-AF65-F5344CB8AC3E}">
        <p14:creationId xmlns:p14="http://schemas.microsoft.com/office/powerpoint/2010/main" val="1074724291"/>
      </p:ext>
    </p:extLst>
  </p:cSld>
  <p:clrMapOvr>
    <a:masterClrMapping/>
  </p:clrMapOvr>
  <p:transition spd="med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BEE81-C387-5441-A05C-0C943CE0D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0BC26-E4F8-A04E-90FA-666AD5507B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www.nanolabtechnologies.com/wp-content/uploads/2018/04/Feature-Problem-Analysis-Tools.png">
            <a:extLst>
              <a:ext uri="{FF2B5EF4-FFF2-40B4-BE49-F238E27FC236}">
                <a16:creationId xmlns:a16="http://schemas.microsoft.com/office/drawing/2014/main" id="{E3817FA1-D598-6A47-A7C3-86D8722B96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4052"/>
          <a:stretch/>
        </p:blipFill>
        <p:spPr bwMode="auto">
          <a:xfrm>
            <a:off x="107504" y="476456"/>
            <a:ext cx="9036496" cy="437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564230"/>
      </p:ext>
    </p:extLst>
  </p:cSld>
  <p:clrMapOvr>
    <a:masterClrMapping/>
  </p:clrMapOvr>
  <p:transition spd="med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Transmission electron microscopy TEM</a:t>
            </a:r>
          </a:p>
        </p:txBody>
      </p:sp>
      <p:sp>
        <p:nvSpPr>
          <p:cNvPr id="23555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de-DE">
                <a:latin typeface="Tahoma" charset="0"/>
                <a:ea typeface="Arial" charset="0"/>
                <a:cs typeface="Arial" charset="0"/>
              </a:rPr>
              <a:t>Sivu </a:t>
            </a:r>
            <a:fld id="{BFE7C868-78BB-ED4B-AA3D-861F73D53F6E}" type="slidenum">
              <a:rPr lang="de-DE" smtClean="0">
                <a:latin typeface="Tahoma" charset="0"/>
                <a:ea typeface="Arial" charset="0"/>
                <a:cs typeface="Arial" charset="0"/>
              </a:rPr>
              <a:pPr/>
              <a:t>58</a:t>
            </a:fld>
            <a:endParaRPr lang="de-DE"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23557" name="TextBox 8"/>
          <p:cNvSpPr txBox="1">
            <a:spLocks noChangeArrowheads="1"/>
          </p:cNvSpPr>
          <p:nvPr/>
        </p:nvSpPr>
        <p:spPr bwMode="auto">
          <a:xfrm>
            <a:off x="381000" y="1752600"/>
            <a:ext cx="1676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Atomic level resolution</a:t>
            </a:r>
          </a:p>
          <a:p>
            <a:r>
              <a:rPr lang="en-US"/>
              <a:t>0.7 Å</a:t>
            </a:r>
          </a:p>
        </p:txBody>
      </p:sp>
      <p:pic>
        <p:nvPicPr>
          <p:cNvPr id="2" name="Transmission Electron Microscop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6862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NiSi thin film</a:t>
            </a:r>
          </a:p>
        </p:txBody>
      </p:sp>
      <p:sp>
        <p:nvSpPr>
          <p:cNvPr id="24579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de-DE">
                <a:latin typeface="Tahoma" charset="0"/>
                <a:ea typeface="Arial" charset="0"/>
                <a:cs typeface="Arial" charset="0"/>
              </a:rPr>
              <a:t>Sivu </a:t>
            </a:r>
            <a:fld id="{F163461B-B693-564B-A3E0-4981893DCF8C}" type="slidenum">
              <a:rPr lang="de-DE">
                <a:latin typeface="Tahoma" charset="0"/>
                <a:ea typeface="Arial" charset="0"/>
                <a:cs typeface="Arial" charset="0"/>
              </a:rPr>
              <a:pPr/>
              <a:t>59</a:t>
            </a:fld>
            <a:endParaRPr lang="de-DE">
              <a:latin typeface="Tahoma" charset="0"/>
              <a:ea typeface="Arial" charset="0"/>
              <a:cs typeface="Arial" charset="0"/>
            </a:endParaRPr>
          </a:p>
        </p:txBody>
      </p:sp>
      <p:pic>
        <p:nvPicPr>
          <p:cNvPr id="24580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990600"/>
            <a:ext cx="5670550" cy="561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6858000" y="1295400"/>
            <a:ext cx="22860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100"/>
              <a:t>Results from TEM analysis of NiSi thin films: (a) XTEM highlighting equiaxed grains in the NiSi film in which Moiré (interference) fringes due to orientation differences between grains can be observed; (b) notable features in the as-obtained image (a) are indicated; (c) plan view, elastic hollow cone dark field image of the film, highlighting individual grains with diameters of 60–200 nm; and (d) plan view TEM image showing polygon  al NiSi grains.</a:t>
            </a:r>
          </a:p>
        </p:txBody>
      </p:sp>
      <p:pic>
        <p:nvPicPr>
          <p:cNvPr id="24582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6591300"/>
            <a:ext cx="37465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7307248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XPS</a:t>
            </a:r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420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de-DE">
                <a:latin typeface="Tahoma" charset="0"/>
                <a:ea typeface="Arial" charset="0"/>
                <a:cs typeface="Arial" charset="0"/>
              </a:rPr>
              <a:t>Sivu </a:t>
            </a:r>
            <a:fld id="{96D52D7D-3429-9D47-91BD-862A4F9DCE84}" type="slidenum">
              <a:rPr lang="de-DE" smtClean="0">
                <a:latin typeface="Tahoma" charset="0"/>
                <a:ea typeface="Arial" charset="0"/>
                <a:cs typeface="Arial" charset="0"/>
              </a:rPr>
              <a:pPr/>
              <a:t>6</a:t>
            </a:fld>
            <a:endParaRPr lang="de-DE">
              <a:latin typeface="Tahoma" charset="0"/>
              <a:ea typeface="Arial" charset="0"/>
              <a:cs typeface="Arial" charset="0"/>
            </a:endParaRPr>
          </a:p>
        </p:txBody>
      </p:sp>
      <p:pic>
        <p:nvPicPr>
          <p:cNvPr id="60421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447800"/>
            <a:ext cx="6172200" cy="452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2638" y="1143000"/>
            <a:ext cx="328136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47944677"/>
      </p:ext>
    </p:extLst>
  </p:cSld>
  <p:clrMapOvr>
    <a:masterClrMapping/>
  </p:clrMapOvr>
  <p:transition spd="med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Electron diffraction</a:t>
            </a:r>
          </a:p>
        </p:txBody>
      </p:sp>
      <p:sp>
        <p:nvSpPr>
          <p:cNvPr id="29699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de-DE">
                <a:latin typeface="Tahoma" charset="0"/>
                <a:ea typeface="Arial" charset="0"/>
                <a:cs typeface="Arial" charset="0"/>
              </a:rPr>
              <a:t>Sivu </a:t>
            </a:r>
            <a:fld id="{06A95094-CB13-6840-81A8-ED2B56AE50C4}" type="slidenum">
              <a:rPr lang="de-DE">
                <a:latin typeface="Tahoma" charset="0"/>
                <a:ea typeface="Arial" charset="0"/>
                <a:cs typeface="Arial" charset="0"/>
              </a:rPr>
              <a:pPr/>
              <a:t>60</a:t>
            </a:fld>
            <a:endParaRPr lang="de-DE">
              <a:latin typeface="Tahoma" charset="0"/>
              <a:ea typeface="Arial" charset="0"/>
              <a:cs typeface="Arial" charset="0"/>
            </a:endParaRPr>
          </a:p>
        </p:txBody>
      </p:sp>
      <p:pic>
        <p:nvPicPr>
          <p:cNvPr id="29700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7950" y="1555750"/>
            <a:ext cx="6388100" cy="37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1371600" y="5257800"/>
            <a:ext cx="51054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/>
              <a:t>Measured diffraction pattern of a plan-view prepared ReSi1.75 film on Si (100) (——— guiding line for orientation); (b) theoretical diffraction diagram of ReSi1.75 with zone axis [0 1 0] and four superposed patterns, each turned around 45°. </a:t>
            </a:r>
          </a:p>
        </p:txBody>
      </p:sp>
      <p:pic>
        <p:nvPicPr>
          <p:cNvPr id="29702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6172200"/>
            <a:ext cx="4419600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6512753"/>
      </p:ext>
    </p:extLst>
  </p:cSld>
  <p:clrMapOvr>
    <a:masterClrMapping/>
  </p:clrMapOvr>
  <p:transition spd="med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Electron energy loss spectroscopy EELS</a:t>
            </a:r>
          </a:p>
        </p:txBody>
      </p:sp>
      <p:sp>
        <p:nvSpPr>
          <p:cNvPr id="30723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de-DE">
                <a:latin typeface="Tahoma" charset="0"/>
                <a:ea typeface="Arial" charset="0"/>
                <a:cs typeface="Arial" charset="0"/>
              </a:rPr>
              <a:t>Sivu </a:t>
            </a:r>
            <a:fld id="{691D1123-B782-B74F-8761-2F0C2C2472A2}" type="slidenum">
              <a:rPr lang="de-DE" smtClean="0">
                <a:latin typeface="Tahoma" charset="0"/>
                <a:ea typeface="Arial" charset="0"/>
                <a:cs typeface="Arial" charset="0"/>
              </a:rPr>
              <a:pPr/>
              <a:t>61</a:t>
            </a:fld>
            <a:endParaRPr lang="de-DE">
              <a:latin typeface="Tahoma" charset="0"/>
              <a:ea typeface="Arial" charset="0"/>
              <a:cs typeface="Arial" charset="0"/>
            </a:endParaRPr>
          </a:p>
        </p:txBody>
      </p:sp>
      <p:pic>
        <p:nvPicPr>
          <p:cNvPr id="30724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1371600"/>
            <a:ext cx="6248400" cy="3988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TextBox 4"/>
          <p:cNvSpPr txBox="1">
            <a:spLocks noChangeArrowheads="1"/>
          </p:cNvSpPr>
          <p:nvPr/>
        </p:nvSpPr>
        <p:spPr bwMode="auto">
          <a:xfrm>
            <a:off x="7086600" y="1143000"/>
            <a:ext cx="1774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energy filtered</a:t>
            </a:r>
          </a:p>
        </p:txBody>
      </p:sp>
    </p:spTree>
    <p:extLst>
      <p:ext uri="{BB962C8B-B14F-4D97-AF65-F5344CB8AC3E}">
        <p14:creationId xmlns:p14="http://schemas.microsoft.com/office/powerpoint/2010/main" val="1227294042"/>
      </p:ext>
    </p:extLst>
  </p:cSld>
  <p:clrMapOvr>
    <a:masterClrMapping/>
  </p:clrMapOvr>
  <p:transition spd="med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Electron energy loss spectroscopy EELS</a:t>
            </a:r>
          </a:p>
        </p:txBody>
      </p:sp>
      <p:sp>
        <p:nvSpPr>
          <p:cNvPr id="31747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de-DE">
                <a:latin typeface="Tahoma" charset="0"/>
                <a:ea typeface="Arial" charset="0"/>
                <a:cs typeface="Arial" charset="0"/>
              </a:rPr>
              <a:t>Sivu </a:t>
            </a:r>
            <a:fld id="{D5B75B39-7BFF-6042-9B73-4EC68339A852}" type="slidenum">
              <a:rPr lang="de-DE" smtClean="0">
                <a:latin typeface="Tahoma" charset="0"/>
                <a:ea typeface="Arial" charset="0"/>
                <a:cs typeface="Arial" charset="0"/>
              </a:rPr>
              <a:pPr/>
              <a:t>62</a:t>
            </a:fld>
            <a:endParaRPr lang="de-DE">
              <a:latin typeface="Tahoma" charset="0"/>
              <a:ea typeface="Arial" charset="0"/>
              <a:cs typeface="Arial" charset="0"/>
            </a:endParaRPr>
          </a:p>
        </p:txBody>
      </p:sp>
      <p:pic>
        <p:nvPicPr>
          <p:cNvPr id="31748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5200" y="1905000"/>
            <a:ext cx="5334000" cy="39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Box 5"/>
          <p:cNvSpPr txBox="1">
            <a:spLocks noChangeArrowheads="1"/>
          </p:cNvSpPr>
          <p:nvPr/>
        </p:nvSpPr>
        <p:spPr bwMode="auto">
          <a:xfrm>
            <a:off x="304800" y="2057400"/>
            <a:ext cx="27432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77800" indent="-177800">
              <a:buFont typeface="Arial" charset="0"/>
              <a:buChar char="•"/>
            </a:pPr>
            <a:r>
              <a:rPr lang="en-US"/>
              <a:t>Elemental analysis</a:t>
            </a:r>
          </a:p>
          <a:p>
            <a:pPr marL="635000" lvl="1" indent="-177800">
              <a:buFont typeface="Arial" charset="0"/>
              <a:buChar char="•"/>
            </a:pPr>
            <a:r>
              <a:rPr lang="en-US"/>
              <a:t> light elements C </a:t>
            </a:r>
            <a:r>
              <a:rPr lang="en-US">
                <a:sym typeface="Wingdings" charset="2"/>
              </a:rPr>
              <a:t></a:t>
            </a:r>
            <a:r>
              <a:rPr lang="en-US"/>
              <a:t>  3d transition metals Sc, Zn</a:t>
            </a:r>
          </a:p>
          <a:p>
            <a:pPr marL="177800" indent="-177800">
              <a:buFont typeface="Arial" charset="0"/>
              <a:buChar char="•"/>
            </a:pPr>
            <a:r>
              <a:rPr lang="en-US"/>
              <a:t>chemical bonding e.g carbon sp</a:t>
            </a:r>
            <a:r>
              <a:rPr lang="en-US" baseline="30000"/>
              <a:t>2</a:t>
            </a:r>
            <a:r>
              <a:rPr lang="en-US"/>
              <a:t>/sp</a:t>
            </a:r>
            <a:r>
              <a:rPr lang="en-US" baseline="3000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11052910"/>
      </p:ext>
    </p:extLst>
  </p:cSld>
  <p:clrMapOvr>
    <a:masterClrMapping/>
  </p:clrMapOvr>
  <p:transition spd="med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Electron energy loss spectroscopy EELS</a:t>
            </a:r>
          </a:p>
        </p:txBody>
      </p:sp>
      <p:sp>
        <p:nvSpPr>
          <p:cNvPr id="32771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de-DE">
                <a:latin typeface="Tahoma" charset="0"/>
                <a:ea typeface="Arial" charset="0"/>
                <a:cs typeface="Arial" charset="0"/>
              </a:rPr>
              <a:t>Sivu </a:t>
            </a:r>
            <a:fld id="{F7E2ABC6-7717-A242-9799-D14548E1E086}" type="slidenum">
              <a:rPr lang="de-DE" smtClean="0">
                <a:latin typeface="Tahoma" charset="0"/>
                <a:ea typeface="Arial" charset="0"/>
                <a:cs typeface="Arial" charset="0"/>
              </a:rPr>
              <a:pPr/>
              <a:t>63</a:t>
            </a:fld>
            <a:endParaRPr lang="de-DE">
              <a:latin typeface="Tahoma" charset="0"/>
              <a:ea typeface="Arial" charset="0"/>
              <a:cs typeface="Arial" charset="0"/>
            </a:endParaRPr>
          </a:p>
        </p:txBody>
      </p:sp>
      <p:pic>
        <p:nvPicPr>
          <p:cNvPr id="3277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295400"/>
            <a:ext cx="7086600" cy="488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200" y="6324600"/>
            <a:ext cx="4648200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6413498"/>
      </p:ext>
    </p:extLst>
  </p:cSld>
  <p:clrMapOvr>
    <a:masterClrMapping/>
  </p:clrMapOvr>
  <p:transition spd="med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Ion beam analysis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7077075" cy="900113"/>
          </a:xfrm>
        </p:spPr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 Backscattering spectroscopy</a:t>
            </a:r>
          </a:p>
        </p:txBody>
      </p:sp>
      <p:sp>
        <p:nvSpPr>
          <p:cNvPr id="45060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de-DE">
                <a:latin typeface="Tahoma" charset="0"/>
                <a:ea typeface="Arial" charset="0"/>
                <a:cs typeface="Arial" charset="0"/>
              </a:rPr>
              <a:t>Sivu </a:t>
            </a:r>
            <a:fld id="{852A2A69-24D9-124A-83FB-D000CFBADC05}" type="slidenum">
              <a:rPr lang="de-DE" smtClean="0">
                <a:latin typeface="Tahoma" charset="0"/>
                <a:ea typeface="Arial" charset="0"/>
                <a:cs typeface="Arial" charset="0"/>
              </a:rPr>
              <a:pPr/>
              <a:t>64</a:t>
            </a:fld>
            <a:endParaRPr lang="de-DE">
              <a:latin typeface="Tahoma" charset="0"/>
              <a:ea typeface="Arial" charset="0"/>
              <a:cs typeface="Arial" charset="0"/>
            </a:endParaRPr>
          </a:p>
        </p:txBody>
      </p:sp>
      <p:pic>
        <p:nvPicPr>
          <p:cNvPr id="45061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3200" y="1219200"/>
            <a:ext cx="1524000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286000"/>
            <a:ext cx="4565650" cy="342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3" name="Rectangle 16"/>
          <p:cNvSpPr>
            <a:spLocks noChangeArrowheads="1"/>
          </p:cNvSpPr>
          <p:nvPr/>
        </p:nvSpPr>
        <p:spPr bwMode="auto">
          <a:xfrm>
            <a:off x="381000" y="2057400"/>
            <a:ext cx="2667000" cy="9906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Ion beam accelerator with several beam lines and ion sources</a:t>
            </a:r>
          </a:p>
        </p:txBody>
      </p:sp>
      <p:pic>
        <p:nvPicPr>
          <p:cNvPr id="45064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3657600"/>
            <a:ext cx="2901950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NSTO Rutherford Backscattering (RBS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2140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4200" y="1600200"/>
            <a:ext cx="1905000" cy="43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Ion beam analysis</a:t>
            </a:r>
          </a:p>
        </p:txBody>
      </p:sp>
      <p:sp>
        <p:nvSpPr>
          <p:cNvPr id="46084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7077075" cy="900113"/>
          </a:xfrm>
        </p:spPr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 Backscattering spectroscopy</a:t>
            </a:r>
          </a:p>
        </p:txBody>
      </p:sp>
      <p:sp>
        <p:nvSpPr>
          <p:cNvPr id="46085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de-DE">
                <a:latin typeface="Tahoma" charset="0"/>
                <a:ea typeface="Arial" charset="0"/>
                <a:cs typeface="Arial" charset="0"/>
              </a:rPr>
              <a:t>Sivu </a:t>
            </a:r>
            <a:fld id="{462D65B2-B159-F44D-9580-CCD38F42D612}" type="slidenum">
              <a:rPr lang="de-DE" smtClean="0">
                <a:latin typeface="Tahoma" charset="0"/>
                <a:ea typeface="Arial" charset="0"/>
                <a:cs typeface="Arial" charset="0"/>
              </a:rPr>
              <a:pPr/>
              <a:t>66</a:t>
            </a:fld>
            <a:endParaRPr lang="de-DE"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46086" name="TextBox 5"/>
          <p:cNvSpPr txBox="1">
            <a:spLocks noChangeArrowheads="1"/>
          </p:cNvSpPr>
          <p:nvPr/>
        </p:nvSpPr>
        <p:spPr bwMode="auto">
          <a:xfrm>
            <a:off x="3235325" y="2057400"/>
            <a:ext cx="12938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/>
              <a:t>E</a:t>
            </a:r>
            <a:r>
              <a:rPr lang="en-US" baseline="-25000"/>
              <a:t>1</a:t>
            </a:r>
            <a:r>
              <a:rPr lang="en-US"/>
              <a:t> = </a:t>
            </a:r>
            <a:r>
              <a:rPr lang="en-US" i="1"/>
              <a:t>k</a:t>
            </a:r>
            <a:r>
              <a:rPr lang="en-US"/>
              <a:t> * </a:t>
            </a:r>
            <a:r>
              <a:rPr lang="en-US" i="1"/>
              <a:t>E</a:t>
            </a:r>
            <a:r>
              <a:rPr lang="en-US" baseline="-25000"/>
              <a:t>0</a:t>
            </a:r>
            <a:r>
              <a:rPr lang="en-US"/>
              <a:t> 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4608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82925" y="4876800"/>
            <a:ext cx="16383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82925" y="3962400"/>
            <a:ext cx="31750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9" name="Rectangle 10"/>
          <p:cNvSpPr>
            <a:spLocks noChangeArrowheads="1"/>
          </p:cNvSpPr>
          <p:nvPr/>
        </p:nvSpPr>
        <p:spPr bwMode="auto">
          <a:xfrm>
            <a:off x="381000" y="1981200"/>
            <a:ext cx="2514600" cy="8382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recoil energy -&gt; </a:t>
            </a:r>
          </a:p>
          <a:p>
            <a:r>
              <a:rPr lang="en-US"/>
              <a:t>what element</a:t>
            </a:r>
          </a:p>
        </p:txBody>
      </p:sp>
      <p:sp>
        <p:nvSpPr>
          <p:cNvPr id="46090" name="Rectangle 11"/>
          <p:cNvSpPr>
            <a:spLocks noChangeArrowheads="1"/>
          </p:cNvSpPr>
          <p:nvPr/>
        </p:nvSpPr>
        <p:spPr bwMode="auto">
          <a:xfrm>
            <a:off x="381000" y="2895600"/>
            <a:ext cx="2514600" cy="6858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atomic mass of element</a:t>
            </a:r>
          </a:p>
        </p:txBody>
      </p:sp>
      <p:sp>
        <p:nvSpPr>
          <p:cNvPr id="46091" name="Rectangle 12"/>
          <p:cNvSpPr>
            <a:spLocks noChangeArrowheads="1"/>
          </p:cNvSpPr>
          <p:nvPr/>
        </p:nvSpPr>
        <p:spPr bwMode="auto">
          <a:xfrm>
            <a:off x="381000" y="3810000"/>
            <a:ext cx="2514600" cy="8382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Probability of recoil -&gt; amount of element</a:t>
            </a:r>
          </a:p>
        </p:txBody>
      </p:sp>
      <p:sp>
        <p:nvSpPr>
          <p:cNvPr id="46092" name="Rectangle 13"/>
          <p:cNvSpPr>
            <a:spLocks noChangeArrowheads="1"/>
          </p:cNvSpPr>
          <p:nvPr/>
        </p:nvSpPr>
        <p:spPr bwMode="auto">
          <a:xfrm>
            <a:off x="381000" y="4800600"/>
            <a:ext cx="2514600" cy="13716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Kinetic energy loss inside material – stopping -&gt; depth scale</a:t>
            </a:r>
          </a:p>
        </p:txBody>
      </p:sp>
      <p:pic>
        <p:nvPicPr>
          <p:cNvPr id="46093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06725" y="2819400"/>
            <a:ext cx="41148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94" name="TextBox 16"/>
          <p:cNvSpPr txBox="1">
            <a:spLocks noChangeArrowheads="1"/>
          </p:cNvSpPr>
          <p:nvPr/>
        </p:nvSpPr>
        <p:spPr bwMode="auto">
          <a:xfrm>
            <a:off x="6438900" y="1581150"/>
            <a:ext cx="6223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/>
              <a:t>E</a:t>
            </a:r>
            <a:r>
              <a:rPr lang="en-US" baseline="-25000"/>
              <a:t>0 </a:t>
            </a:r>
            <a:r>
              <a:rPr lang="en-US"/>
              <a:t>= 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6095" name="TextBox 17"/>
          <p:cNvSpPr txBox="1">
            <a:spLocks noChangeArrowheads="1"/>
          </p:cNvSpPr>
          <p:nvPr/>
        </p:nvSpPr>
        <p:spPr bwMode="auto">
          <a:xfrm>
            <a:off x="8153400" y="3276600"/>
            <a:ext cx="4445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/>
              <a:t>E</a:t>
            </a:r>
            <a:r>
              <a:rPr lang="en-US" baseline="-25000"/>
              <a:t>1</a:t>
            </a:r>
            <a:endParaRPr lang="en-US"/>
          </a:p>
          <a:p>
            <a:endParaRPr lang="en-US"/>
          </a:p>
          <a:p>
            <a:endParaRPr lang="en-US"/>
          </a:p>
        </p:txBody>
      </p:sp>
    </p:spTree>
  </p:cSld>
  <p:clrMapOvr>
    <a:masterClrMapping/>
  </p:clrMapOvr>
  <p:transition spd="med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Ion beam analysis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7077075" cy="900113"/>
          </a:xfrm>
        </p:spPr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 Backscattering spectroscopy</a:t>
            </a:r>
          </a:p>
        </p:txBody>
      </p:sp>
      <p:sp>
        <p:nvSpPr>
          <p:cNvPr id="47108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de-DE">
                <a:latin typeface="Tahoma" charset="0"/>
                <a:ea typeface="Arial" charset="0"/>
                <a:cs typeface="Arial" charset="0"/>
              </a:rPr>
              <a:t>Sivu </a:t>
            </a:r>
            <a:fld id="{69CC01A7-F1EE-9C4B-A7D2-6EE78E7B5077}" type="slidenum">
              <a:rPr lang="de-DE" smtClean="0">
                <a:latin typeface="Tahoma" charset="0"/>
                <a:ea typeface="Arial" charset="0"/>
                <a:cs typeface="Arial" charset="0"/>
              </a:rPr>
              <a:pPr/>
              <a:t>67</a:t>
            </a:fld>
            <a:endParaRPr lang="de-DE">
              <a:latin typeface="Tahoma" charset="0"/>
              <a:ea typeface="Arial" charset="0"/>
              <a:cs typeface="Arial" charset="0"/>
            </a:endParaRPr>
          </a:p>
        </p:txBody>
      </p:sp>
      <p:pic>
        <p:nvPicPr>
          <p:cNvPr id="47109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846263"/>
            <a:ext cx="7162800" cy="439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Ion beam analysis</a:t>
            </a:r>
          </a:p>
        </p:txBody>
      </p:sp>
      <p:pic>
        <p:nvPicPr>
          <p:cNvPr id="48131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8600" y="0"/>
            <a:ext cx="4864100" cy="648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NSTO Elastic Recoil Detection Analysis (ERDA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3" y="1628800"/>
            <a:ext cx="5088565" cy="38164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4" y="908720"/>
            <a:ext cx="1562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aseline="30000">
                <a:solidFill>
                  <a:srgbClr val="FF0000"/>
                </a:solidFill>
              </a:rPr>
              <a:t>4 </a:t>
            </a:r>
            <a:r>
              <a:rPr lang="en-US" sz="2800">
                <a:solidFill>
                  <a:srgbClr val="FF0000"/>
                </a:solidFill>
              </a:rPr>
              <a:t>He</a:t>
            </a:r>
            <a:r>
              <a:rPr lang="en-US" sz="2800" baseline="30000">
                <a:solidFill>
                  <a:srgbClr val="FF0000"/>
                </a:solidFill>
              </a:rPr>
              <a:t>+</a:t>
            </a:r>
            <a:r>
              <a:rPr lang="en-US" sz="2800">
                <a:solidFill>
                  <a:srgbClr val="FF0000"/>
                </a:solidFill>
              </a:rPr>
              <a:t> ion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-99392"/>
            <a:ext cx="6845300" cy="103792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764704"/>
            <a:ext cx="1695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aseline="30000">
                <a:solidFill>
                  <a:srgbClr val="FF0000"/>
                </a:solidFill>
              </a:rPr>
              <a:t>63 </a:t>
            </a:r>
            <a:r>
              <a:rPr lang="en-US" sz="2800">
                <a:solidFill>
                  <a:srgbClr val="FF0000"/>
                </a:solidFill>
              </a:rPr>
              <a:t>Cu</a:t>
            </a:r>
            <a:r>
              <a:rPr lang="en-US" sz="2800" baseline="30000">
                <a:solidFill>
                  <a:srgbClr val="FF0000"/>
                </a:solidFill>
              </a:rPr>
              <a:t>+</a:t>
            </a:r>
            <a:r>
              <a:rPr lang="en-US" sz="2800">
                <a:solidFill>
                  <a:srgbClr val="FF0000"/>
                </a:solidFill>
              </a:rPr>
              <a:t> ion</a:t>
            </a:r>
          </a:p>
        </p:txBody>
      </p:sp>
    </p:spTree>
    <p:extLst>
      <p:ext uri="{BB962C8B-B14F-4D97-AF65-F5344CB8AC3E}">
        <p14:creationId xmlns:p14="http://schemas.microsoft.com/office/powerpoint/2010/main" val="1791712152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XPS</a:t>
            </a:r>
          </a:p>
        </p:txBody>
      </p:sp>
      <p:sp>
        <p:nvSpPr>
          <p:cNvPr id="61443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de-DE">
                <a:latin typeface="Tahoma" charset="0"/>
                <a:ea typeface="Arial" charset="0"/>
                <a:cs typeface="Arial" charset="0"/>
              </a:rPr>
              <a:t>Sivu </a:t>
            </a:r>
            <a:fld id="{92BF0FCA-5390-084C-A241-C7035E2ACE38}" type="slidenum">
              <a:rPr lang="de-DE" smtClean="0">
                <a:latin typeface="Tahoma" charset="0"/>
                <a:ea typeface="Arial" charset="0"/>
                <a:cs typeface="Arial" charset="0"/>
              </a:rPr>
              <a:pPr/>
              <a:t>7</a:t>
            </a:fld>
            <a:endParaRPr lang="de-DE">
              <a:latin typeface="Tahoma" charset="0"/>
              <a:ea typeface="Arial" charset="0"/>
              <a:cs typeface="Arial" charset="0"/>
            </a:endParaRPr>
          </a:p>
        </p:txBody>
      </p:sp>
      <p:pic>
        <p:nvPicPr>
          <p:cNvPr id="61444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1918145"/>
            <a:ext cx="7867650" cy="394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TextBox 5"/>
          <p:cNvSpPr txBox="1">
            <a:spLocks noChangeArrowheads="1"/>
          </p:cNvSpPr>
          <p:nvPr/>
        </p:nvSpPr>
        <p:spPr bwMode="auto">
          <a:xfrm>
            <a:off x="4716016" y="194703"/>
            <a:ext cx="3262313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dirty="0"/>
              <a:t>used for elemental analysis</a:t>
            </a:r>
          </a:p>
          <a:p>
            <a:pPr>
              <a:buFont typeface="Arial" charset="0"/>
              <a:buChar char="•"/>
            </a:pPr>
            <a:r>
              <a:rPr lang="en-US" dirty="0"/>
              <a:t>all elements Z &gt; 2</a:t>
            </a:r>
          </a:p>
          <a:p>
            <a:pPr>
              <a:buFont typeface="Arial" charset="0"/>
              <a:buChar char="•"/>
            </a:pPr>
            <a:r>
              <a:rPr lang="en-US" dirty="0"/>
              <a:t>detection limit 1/1000</a:t>
            </a:r>
          </a:p>
          <a:p>
            <a:pPr>
              <a:buFont typeface="Arial" charset="0"/>
              <a:buChar char="•"/>
            </a:pPr>
            <a:r>
              <a:rPr lang="en-US" dirty="0"/>
              <a:t>1 – 10 nm depth</a:t>
            </a:r>
          </a:p>
          <a:p>
            <a:pPr>
              <a:buFont typeface="Arial" charset="0"/>
              <a:buChar char="•"/>
            </a:pPr>
            <a:r>
              <a:rPr lang="en-US" dirty="0"/>
              <a:t>x-ray beam 20 – 200 µm</a:t>
            </a:r>
          </a:p>
          <a:p>
            <a:pPr>
              <a:buFont typeface="Arial" charset="0"/>
              <a:buChar char="•"/>
            </a:pPr>
            <a:r>
              <a:rPr lang="en-US" dirty="0"/>
              <a:t> mapping</a:t>
            </a:r>
          </a:p>
        </p:txBody>
      </p:sp>
    </p:spTree>
    <p:extLst>
      <p:ext uri="{BB962C8B-B14F-4D97-AF65-F5344CB8AC3E}">
        <p14:creationId xmlns:p14="http://schemas.microsoft.com/office/powerpoint/2010/main" val="1898032485"/>
      </p:ext>
    </p:extLst>
  </p:cSld>
  <p:clrMapOvr>
    <a:masterClrMapping/>
  </p:clrMapOvr>
  <p:transition spd="med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36E5E3-CE5A-0240-A340-32D325B1E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102" y="1780520"/>
            <a:ext cx="4015898" cy="23988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E50DB7-A2C2-0342-8900-F63E6438FD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r="7071"/>
          <a:stretch/>
        </p:blipFill>
        <p:spPr>
          <a:xfrm>
            <a:off x="179512" y="260648"/>
            <a:ext cx="5616624" cy="3543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3E9DA8-ADB2-9A4D-A0A6-246FFFE8D8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5443041"/>
            <a:ext cx="3276600" cy="25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528B61-F56F-1448-86CE-3C21681A3B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223" y="5443041"/>
            <a:ext cx="30861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004594"/>
      </p:ext>
    </p:extLst>
  </p:cSld>
  <p:clrMapOvr>
    <a:masterClrMapping/>
  </p:clrMapOvr>
  <p:transition spd="med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Scanning Probe Microscopy</a:t>
            </a:r>
          </a:p>
        </p:txBody>
      </p:sp>
      <p:sp>
        <p:nvSpPr>
          <p:cNvPr id="90115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de-DE">
                <a:latin typeface="Tahoma" charset="0"/>
                <a:ea typeface="Arial" charset="0"/>
                <a:cs typeface="Arial" charset="0"/>
              </a:rPr>
              <a:t>Sivu </a:t>
            </a:r>
            <a:fld id="{765944E7-328E-1944-9887-EACAAB7A9B09}" type="slidenum">
              <a:rPr lang="de-DE" smtClean="0">
                <a:latin typeface="Tahoma" charset="0"/>
                <a:ea typeface="Arial" charset="0"/>
                <a:cs typeface="Arial" charset="0"/>
              </a:rPr>
              <a:pPr/>
              <a:t>71</a:t>
            </a:fld>
            <a:endParaRPr lang="de-DE">
              <a:latin typeface="Tahoma" charset="0"/>
              <a:ea typeface="Arial" charset="0"/>
              <a:cs typeface="Arial" charset="0"/>
            </a:endParaRPr>
          </a:p>
        </p:txBody>
      </p:sp>
      <p:pic>
        <p:nvPicPr>
          <p:cNvPr id="90116" name="Picture 6" descr="Picture 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500" y="1282700"/>
            <a:ext cx="8255000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7" name="TextBox 7"/>
          <p:cNvSpPr txBox="1">
            <a:spLocks noChangeArrowheads="1"/>
          </p:cNvSpPr>
          <p:nvPr/>
        </p:nvSpPr>
        <p:spPr bwMode="auto">
          <a:xfrm>
            <a:off x="6324600" y="5715000"/>
            <a:ext cx="14414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nanoScience Inc.</a:t>
            </a:r>
          </a:p>
        </p:txBody>
      </p:sp>
    </p:spTree>
    <p:extLst>
      <p:ext uri="{BB962C8B-B14F-4D97-AF65-F5344CB8AC3E}">
        <p14:creationId xmlns:p14="http://schemas.microsoft.com/office/powerpoint/2010/main" val="2568361251"/>
      </p:ext>
    </p:extLst>
  </p:cSld>
  <p:clrMapOvr>
    <a:masterClrMapping/>
  </p:clrMapOvr>
  <p:transition spd="med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anipulating Graphene in a hybrid SEM AFM microscop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5636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30843-EB69-F74D-A60E-B37DE1B8B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FI" dirty="0"/>
              <a:t>Nano wear</a:t>
            </a:r>
            <a:br>
              <a:rPr lang="en-FI" dirty="0"/>
            </a:br>
            <a:r>
              <a:rPr lang="en-FI" dirty="0"/>
              <a:t>TiO</a:t>
            </a:r>
            <a:r>
              <a:rPr lang="en-FI" baseline="-25000" dirty="0"/>
              <a:t>2</a:t>
            </a:r>
            <a:r>
              <a:rPr lang="en-FI" dirty="0"/>
              <a:t> ALD, varying deposition temperature</a:t>
            </a:r>
            <a:br>
              <a:rPr lang="en-FI" dirty="0"/>
            </a:br>
            <a:r>
              <a:rPr lang="en-FI" dirty="0"/>
              <a:t>°C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22F47C0A-6586-844F-957E-91A7FE4B9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5263"/>
            <a:ext cx="9144000" cy="392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B26AEE-C346-C641-9D6E-ADA675F227B4}"/>
              </a:ext>
            </a:extLst>
          </p:cNvPr>
          <p:cNvSpPr txBox="1"/>
          <p:nvPr/>
        </p:nvSpPr>
        <p:spPr>
          <a:xfrm>
            <a:off x="125803" y="2175931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dirty="0">
                <a:solidFill>
                  <a:schemeClr val="bg1"/>
                </a:solidFill>
              </a:rPr>
              <a:t>100 °C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F9B06F-9605-7349-952A-69DC1B7C051F}"/>
              </a:ext>
            </a:extLst>
          </p:cNvPr>
          <p:cNvSpPr txBox="1"/>
          <p:nvPr/>
        </p:nvSpPr>
        <p:spPr>
          <a:xfrm>
            <a:off x="125803" y="3350307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dirty="0">
                <a:solidFill>
                  <a:schemeClr val="bg1"/>
                </a:solidFill>
              </a:rPr>
              <a:t>200 °C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D371FA-3443-8446-AE38-81F2445F25F5}"/>
              </a:ext>
            </a:extLst>
          </p:cNvPr>
          <p:cNvSpPr txBox="1"/>
          <p:nvPr/>
        </p:nvSpPr>
        <p:spPr>
          <a:xfrm>
            <a:off x="125803" y="4677084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dirty="0">
                <a:solidFill>
                  <a:schemeClr val="bg1"/>
                </a:solidFill>
              </a:rPr>
              <a:t>300 °C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308BC4-4C8D-264C-A807-C00DCC0316BC}"/>
              </a:ext>
            </a:extLst>
          </p:cNvPr>
          <p:cNvSpPr txBox="1"/>
          <p:nvPr/>
        </p:nvSpPr>
        <p:spPr>
          <a:xfrm>
            <a:off x="2843808" y="6165304"/>
            <a:ext cx="557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J. Lyytinen et al. / Wear 342-343 (2015) 270–278272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631801371"/>
      </p:ext>
    </p:extLst>
  </p:cSld>
  <p:clrMapOvr>
    <a:masterClrMapping/>
  </p:clrMapOvr>
  <p:transition spd="med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31E8E-5252-CE41-96A2-EA427F6FC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Wear depth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F667B21C-3605-6B4F-8D53-1CBCCA631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08" y="1196752"/>
            <a:ext cx="8053224" cy="499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A935C7-DDA8-4E47-9BED-DD23C27FBB23}"/>
              </a:ext>
            </a:extLst>
          </p:cNvPr>
          <p:cNvSpPr txBox="1"/>
          <p:nvPr/>
        </p:nvSpPr>
        <p:spPr>
          <a:xfrm>
            <a:off x="2843808" y="6165304"/>
            <a:ext cx="557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J. Lyytinen et al. / Wear 342-343 (2015) 270–278272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329137987"/>
      </p:ext>
    </p:extLst>
  </p:cSld>
  <p:clrMapOvr>
    <a:masterClrMapping/>
  </p:clrMapOvr>
  <p:transition spd="med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Indentation </a:t>
            </a:r>
          </a:p>
        </p:txBody>
      </p:sp>
      <p:sp>
        <p:nvSpPr>
          <p:cNvPr id="94211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de-DE">
                <a:latin typeface="Tahoma" charset="0"/>
                <a:ea typeface="Arial" charset="0"/>
                <a:cs typeface="Arial" charset="0"/>
              </a:rPr>
              <a:t>Sivu </a:t>
            </a:r>
            <a:fld id="{9A5D754C-9C7D-3748-8575-75ABFCB0CCBE}" type="slidenum">
              <a:rPr lang="de-DE">
                <a:latin typeface="Tahoma" charset="0"/>
                <a:ea typeface="Arial" charset="0"/>
                <a:cs typeface="Arial" charset="0"/>
              </a:rPr>
              <a:pPr/>
              <a:t>75</a:t>
            </a:fld>
            <a:endParaRPr lang="de-DE">
              <a:latin typeface="Tahoma" charset="0"/>
              <a:ea typeface="Arial" charset="0"/>
              <a:cs typeface="Arial" charset="0"/>
            </a:endParaRPr>
          </a:p>
        </p:txBody>
      </p:sp>
      <p:pic>
        <p:nvPicPr>
          <p:cNvPr id="94212" name="Picture 4" descr="Picture 2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62200"/>
            <a:ext cx="8763000" cy="361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3" name="TextBox 4"/>
          <p:cNvSpPr txBox="1">
            <a:spLocks noChangeArrowheads="1"/>
          </p:cNvSpPr>
          <p:nvPr/>
        </p:nvSpPr>
        <p:spPr bwMode="auto">
          <a:xfrm>
            <a:off x="1219200" y="1371600"/>
            <a:ext cx="6148388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/>
              <a:t> H = constant*load/(indentation area)</a:t>
            </a:r>
          </a:p>
          <a:p>
            <a:pPr>
              <a:buFont typeface="Arial" charset="0"/>
              <a:buChar char="•"/>
            </a:pPr>
            <a:r>
              <a:rPr lang="en-US"/>
              <a:t> Thin film/substrate: composite hardness</a:t>
            </a:r>
          </a:p>
          <a:p>
            <a:pPr>
              <a:buFont typeface="Arial" charset="0"/>
              <a:buChar char="•"/>
            </a:pPr>
            <a:r>
              <a:rPr lang="en-US"/>
              <a:t> Coating hardness: h&lt; film thickness</a:t>
            </a:r>
          </a:p>
          <a:p>
            <a:pPr>
              <a:buFont typeface="Arial" charset="0"/>
              <a:buChar char="•"/>
            </a:pPr>
            <a:r>
              <a:rPr lang="en-US"/>
              <a:t> Very thin coatings: hardness by modelling (FEM, MD)  </a:t>
            </a:r>
          </a:p>
          <a:p>
            <a:pPr>
              <a:buFont typeface="Arial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4902"/>
      </p:ext>
    </p:extLst>
  </p:cSld>
  <p:clrMapOvr>
    <a:masterClrMapping/>
  </p:clrMapOvr>
  <p:transition spd="med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>
          <a:xfrm>
            <a:off x="148920" y="56400"/>
            <a:ext cx="8309280" cy="1080000"/>
          </a:xfrm>
        </p:spPr>
        <p:txBody>
          <a:bodyPr/>
          <a:lstStyle/>
          <a:p>
            <a:r>
              <a:rPr lang="en-US" dirty="0">
                <a:ea typeface="ＭＳ Ｐゴシック" charset="-128"/>
                <a:cs typeface="ＭＳ Ｐゴシック" charset="-128"/>
              </a:rPr>
              <a:t>Elastic modulus E from loading - unloading curve</a:t>
            </a:r>
          </a:p>
        </p:txBody>
      </p:sp>
      <p:sp>
        <p:nvSpPr>
          <p:cNvPr id="95235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de-DE">
                <a:latin typeface="Tahoma" charset="0"/>
                <a:ea typeface="Arial" charset="0"/>
                <a:cs typeface="Arial" charset="0"/>
              </a:rPr>
              <a:t>Sivu </a:t>
            </a:r>
            <a:fld id="{AB12F814-A10E-3749-9459-B5408E287635}" type="slidenum">
              <a:rPr lang="de-DE">
                <a:latin typeface="Tahoma" charset="0"/>
                <a:ea typeface="Arial" charset="0"/>
                <a:cs typeface="Arial" charset="0"/>
              </a:rPr>
              <a:pPr/>
              <a:t>76</a:t>
            </a:fld>
            <a:endParaRPr lang="de-DE">
              <a:latin typeface="Tahoma" charset="0"/>
              <a:ea typeface="Arial" charset="0"/>
              <a:cs typeface="Arial" charset="0"/>
            </a:endParaRPr>
          </a:p>
        </p:txBody>
      </p:sp>
      <p:pic>
        <p:nvPicPr>
          <p:cNvPr id="95236" name="Picture 4" descr="Picture 26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066800"/>
            <a:ext cx="5092700" cy="389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7" name="Picture 6" descr="Picture 24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4267200"/>
            <a:ext cx="2514600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8" name="Picture 7" descr="Picture 2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1981200"/>
            <a:ext cx="17526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9" name="Picture 8" descr="Picture 23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9800" y="3200400"/>
            <a:ext cx="22860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40" name="TextBox 7"/>
          <p:cNvSpPr txBox="1">
            <a:spLocks noChangeArrowheads="1"/>
          </p:cNvSpPr>
          <p:nvPr/>
        </p:nvSpPr>
        <p:spPr bwMode="auto">
          <a:xfrm>
            <a:off x="1219200" y="4876800"/>
            <a:ext cx="52752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endParaRPr lang="en-US"/>
          </a:p>
          <a:p>
            <a:pPr>
              <a:buFont typeface="Arial" charset="0"/>
              <a:buChar char="•"/>
            </a:pPr>
            <a:r>
              <a:rPr lang="en-US"/>
              <a:t> h &lt; 1/10 film thickness</a:t>
            </a:r>
          </a:p>
          <a:p>
            <a:pPr>
              <a:buFont typeface="Arial" charset="0"/>
              <a:buChar char="•"/>
            </a:pPr>
            <a:r>
              <a:rPr lang="en-US"/>
              <a:t> Very thin coatings: E by modelling (FEM, MD)  </a:t>
            </a:r>
          </a:p>
          <a:p>
            <a:pPr>
              <a:buFont typeface="Arial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986581"/>
      </p:ext>
    </p:extLst>
  </p:cSld>
  <p:clrMapOvr>
    <a:masterClrMapping/>
  </p:clrMapOvr>
  <p:transition spd="med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Indentation test</a:t>
            </a:r>
          </a:p>
        </p:txBody>
      </p:sp>
      <p:sp>
        <p:nvSpPr>
          <p:cNvPr id="93187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de-DE">
                <a:latin typeface="Tahoma" charset="0"/>
                <a:ea typeface="Arial" charset="0"/>
                <a:cs typeface="Arial" charset="0"/>
              </a:rPr>
              <a:t>Sivu </a:t>
            </a:r>
            <a:fld id="{7DF92E9C-4DA8-6442-8FF4-3FE85F464415}" type="slidenum">
              <a:rPr lang="de-DE">
                <a:latin typeface="Tahoma" charset="0"/>
                <a:ea typeface="Arial" charset="0"/>
                <a:cs typeface="Arial" charset="0"/>
              </a:rPr>
              <a:pPr/>
              <a:t>77</a:t>
            </a:fld>
            <a:endParaRPr lang="de-DE">
              <a:latin typeface="Tahoma" charset="0"/>
              <a:ea typeface="Arial" charset="0"/>
              <a:cs typeface="Arial" charset="0"/>
            </a:endParaRPr>
          </a:p>
        </p:txBody>
      </p:sp>
      <p:pic>
        <p:nvPicPr>
          <p:cNvPr id="2" name="nanoindentation 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397000"/>
            <a:ext cx="6096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2029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6212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Number Placeholder 3"/>
          <p:cNvSpPr>
            <a:spLocks noGrp="1"/>
          </p:cNvSpPr>
          <p:nvPr>
            <p:ph type="sldNum" sz="quarter" idx="4294967295"/>
          </p:nvPr>
        </p:nvSpPr>
        <p:spPr bwMode="gray">
          <a:xfrm>
            <a:off x="304800" y="6408738"/>
            <a:ext cx="738188" cy="2476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F5C1A790-139D-644A-90A0-AA80CD53718F}" type="slidenum">
              <a:rPr lang="fi-FI" sz="1000" b="0">
                <a:latin typeface="Tahoma" charset="0"/>
              </a:rPr>
              <a:pPr/>
              <a:t>78</a:t>
            </a:fld>
            <a:endParaRPr lang="fi-FI" sz="1000" b="0">
              <a:latin typeface="Tahoma" charset="0"/>
            </a:endParaRPr>
          </a:p>
        </p:txBody>
      </p:sp>
      <p:sp>
        <p:nvSpPr>
          <p:cNvPr id="962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ea typeface="ＭＳ Ｐゴシック" charset="-128"/>
                <a:cs typeface="ＭＳ Ｐゴシック" charset="-128"/>
              </a:rPr>
              <a:t>Hardness and E as a function of indentation depth</a:t>
            </a:r>
          </a:p>
        </p:txBody>
      </p:sp>
      <p:pic>
        <p:nvPicPr>
          <p:cNvPr id="96260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5200" y="1478690"/>
            <a:ext cx="5213350" cy="4696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1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752600"/>
            <a:ext cx="2064668" cy="328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2" name="Rectangle 7"/>
          <p:cNvSpPr>
            <a:spLocks noChangeArrowheads="1"/>
          </p:cNvSpPr>
          <p:nvPr/>
        </p:nvSpPr>
        <p:spPr bwMode="auto">
          <a:xfrm>
            <a:off x="0" y="5334000"/>
            <a:ext cx="426720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100"/>
              <a:t>Depth profiles of Er and H data from 200 μN partial-unload nanoindentation tests on 50 nm TiN thin film samples. www.hysitron.com</a:t>
            </a:r>
          </a:p>
        </p:txBody>
      </p:sp>
    </p:spTree>
    <p:extLst>
      <p:ext uri="{BB962C8B-B14F-4D97-AF65-F5344CB8AC3E}">
        <p14:creationId xmlns:p14="http://schemas.microsoft.com/office/powerpoint/2010/main" val="3250365058"/>
      </p:ext>
    </p:extLst>
  </p:cSld>
  <p:clrMapOvr>
    <a:masterClrMapping/>
  </p:clrMapOvr>
  <p:transition spd="med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>
            <a:extLst>
              <a:ext uri="{FF2B5EF4-FFF2-40B4-BE49-F238E27FC236}">
                <a16:creationId xmlns:a16="http://schemas.microsoft.com/office/drawing/2014/main" id="{41A98D7E-0B71-AA40-A149-476D0C7BA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475" y="152400"/>
            <a:ext cx="7199313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/>
            </a:pPr>
            <a:r>
              <a:rPr kumimoji="0" lang="en-US" altLang="en-FI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Investigation of the Bulge Test Response of Molybdenum Thin Films at Room Temperature and at 100 °C</a:t>
            </a:r>
          </a:p>
        </p:txBody>
      </p:sp>
      <p:sp>
        <p:nvSpPr>
          <p:cNvPr id="3074" name="AutoShape 2">
            <a:extLst>
              <a:ext uri="{FF2B5EF4-FFF2-40B4-BE49-F238E27FC236}">
                <a16:creationId xmlns:a16="http://schemas.microsoft.com/office/drawing/2014/main" id="{AEDFEAC6-5811-5D4A-AB98-5FE92D834C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26013" y="152400"/>
            <a:ext cx="367030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FI" altLang="en-FI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075" name="Text Box 3">
            <a:extLst>
              <a:ext uri="{FF2B5EF4-FFF2-40B4-BE49-F238E27FC236}">
                <a16:creationId xmlns:a16="http://schemas.microsoft.com/office/drawing/2014/main" id="{CF4EE761-B1DF-894D-8190-5B458AA1B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5940425"/>
            <a:ext cx="8640762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kumimoji="0" lang="en-US" altLang="en-FI" sz="800" b="1" i="0" u="none" strike="noStrike" kern="1200" cap="none" spc="0" normalizeH="0" baseline="0" noProof="0">
                <a:ln>
                  <a:noFill/>
                </a:ln>
                <a:solidFill>
                  <a:srgbClr val="0054A6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Strain, Volume: 45, Issue: 3, Pages: 238-248, First published: 14 May 2009, DOI: (10.1111/j.1475-1305.2008.00496.x) 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79422EC3-FF8B-ED4D-B6AF-50E946756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1939925"/>
            <a:ext cx="6350000" cy="145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7" name="Picture 7" descr="image">
            <a:extLst>
              <a:ext uri="{FF2B5EF4-FFF2-40B4-BE49-F238E27FC236}">
                <a16:creationId xmlns:a16="http://schemas.microsoft.com/office/drawing/2014/main" id="{6F0E5D83-8D78-4D49-BBFA-06B684EE3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925888"/>
            <a:ext cx="1244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extBox 2">
            <a:extLst>
              <a:ext uri="{FF2B5EF4-FFF2-40B4-BE49-F238E27FC236}">
                <a16:creationId xmlns:a16="http://schemas.microsoft.com/office/drawing/2014/main" id="{5E35A11F-941A-1448-A3F8-123575F8D1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2492375"/>
            <a:ext cx="315912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FI" altLang="en-FI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t</a:t>
            </a:r>
          </a:p>
        </p:txBody>
      </p:sp>
      <p:pic>
        <p:nvPicPr>
          <p:cNvPr id="3079" name="Picture 9" descr="image">
            <a:extLst>
              <a:ext uri="{FF2B5EF4-FFF2-40B4-BE49-F238E27FC236}">
                <a16:creationId xmlns:a16="http://schemas.microsoft.com/office/drawing/2014/main" id="{EC5C8E4E-5CC7-6F4A-9DC5-577949864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708525"/>
            <a:ext cx="1244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039251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XPS</a:t>
            </a:r>
          </a:p>
        </p:txBody>
      </p:sp>
      <p:sp>
        <p:nvSpPr>
          <p:cNvPr id="62467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de-DE">
                <a:latin typeface="Tahoma" charset="0"/>
                <a:ea typeface="Arial" charset="0"/>
                <a:cs typeface="Arial" charset="0"/>
              </a:rPr>
              <a:t>Sivu </a:t>
            </a:r>
            <a:fld id="{440A827C-B573-E54E-A8F7-5D3A0951F6BD}" type="slidenum">
              <a:rPr lang="de-DE" smtClean="0">
                <a:latin typeface="Tahoma" charset="0"/>
                <a:ea typeface="Arial" charset="0"/>
                <a:cs typeface="Arial" charset="0"/>
              </a:rPr>
              <a:pPr/>
              <a:t>8</a:t>
            </a:fld>
            <a:endParaRPr lang="de-DE">
              <a:latin typeface="Tahoma" charset="0"/>
              <a:ea typeface="Arial" charset="0"/>
              <a:cs typeface="Arial" charset="0"/>
            </a:endParaRPr>
          </a:p>
        </p:txBody>
      </p:sp>
      <p:pic>
        <p:nvPicPr>
          <p:cNvPr id="62468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600200"/>
            <a:ext cx="8675687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TextBox 5"/>
          <p:cNvSpPr txBox="1">
            <a:spLocks noChangeArrowheads="1"/>
          </p:cNvSpPr>
          <p:nvPr/>
        </p:nvSpPr>
        <p:spPr bwMode="auto">
          <a:xfrm>
            <a:off x="1066800" y="1219200"/>
            <a:ext cx="6981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 sensitive to chemical bonding, e.g. type of bonding of carbon</a:t>
            </a:r>
          </a:p>
        </p:txBody>
      </p:sp>
    </p:spTree>
    <p:extLst>
      <p:ext uri="{BB962C8B-B14F-4D97-AF65-F5344CB8AC3E}">
        <p14:creationId xmlns:p14="http://schemas.microsoft.com/office/powerpoint/2010/main" val="803903838"/>
      </p:ext>
    </p:extLst>
  </p:cSld>
  <p:clrMapOvr>
    <a:masterClrMapping/>
  </p:clrMapOvr>
  <p:transition spd="med"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>
            <a:extLst>
              <a:ext uri="{FF2B5EF4-FFF2-40B4-BE49-F238E27FC236}">
                <a16:creationId xmlns:a16="http://schemas.microsoft.com/office/drawing/2014/main" id="{1BF20E62-D5A5-DE4C-9E21-A416802D7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475" y="152400"/>
            <a:ext cx="7199313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/>
            </a:pPr>
            <a:r>
              <a:rPr kumimoji="0" lang="en-US" altLang="en-FI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Investigation of the Bulge Test Response of Molybdenum Thin Films at Room Temperature and at 100 °C</a:t>
            </a:r>
          </a:p>
        </p:txBody>
      </p:sp>
      <p:sp>
        <p:nvSpPr>
          <p:cNvPr id="3074" name="AutoShape 2">
            <a:extLst>
              <a:ext uri="{FF2B5EF4-FFF2-40B4-BE49-F238E27FC236}">
                <a16:creationId xmlns:a16="http://schemas.microsoft.com/office/drawing/2014/main" id="{3B341F0C-26E9-5E46-BD08-D4DE01B604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26013" y="152400"/>
            <a:ext cx="367030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FI" altLang="en-FI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075" name="Text Box 3">
            <a:extLst>
              <a:ext uri="{FF2B5EF4-FFF2-40B4-BE49-F238E27FC236}">
                <a16:creationId xmlns:a16="http://schemas.microsoft.com/office/drawing/2014/main" id="{200C2270-87A5-C44C-B84C-89C3D7AD6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5940425"/>
            <a:ext cx="8640762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kumimoji="0" lang="en-US" altLang="en-FI" sz="800" b="1" i="0" u="none" strike="noStrike" kern="1200" cap="none" spc="0" normalizeH="0" baseline="0" noProof="0">
                <a:ln>
                  <a:noFill/>
                </a:ln>
                <a:solidFill>
                  <a:srgbClr val="0054A6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Strain, Volume: 45, Issue: 3, Pages: 238-248, First published: 14 May 2009, DOI: (10.1111/j.1475-1305.2008.00496.x) 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5E9971C4-F5EE-2142-A488-793161FA5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0" y="762000"/>
            <a:ext cx="5446713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7" name="Rectangle 1">
            <a:extLst>
              <a:ext uri="{FF2B5EF4-FFF2-40B4-BE49-F238E27FC236}">
                <a16:creationId xmlns:a16="http://schemas.microsoft.com/office/drawing/2014/main" id="{350D4388-002F-E843-94DF-CE23D343A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3413" y="4672013"/>
            <a:ext cx="45720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GB" altLang="en-FI" sz="1400" b="0" i="0" u="none" strike="noStrike" kern="1200" cap="none" spc="0" normalizeH="0" baseline="0" noProof="0">
                <a:ln>
                  <a:noFill/>
                </a:ln>
                <a:solidFill>
                  <a:srgbClr val="1C1D1E"/>
                </a:solidFill>
                <a:effectLst/>
                <a:uLnTx/>
                <a:uFillTx/>
                <a:latin typeface="Open Sans" panose="020B0606030504020204" pitchFamily="34" charset="0"/>
                <a:ea typeface="ＭＳ Ｐゴシック" panose="020B0600070205080204" pitchFamily="34" charset="-128"/>
              </a:rPr>
              <a:t>Stress–strain curves from room temperature experiments for a 170-nm molecular beam epitaxy film with small grains compared with a 200-nm sputter film with large grains. The tangent moduli are approximately 300 and 133 GPa for the 170- and 200-nm films respectively</a:t>
            </a:r>
            <a:endParaRPr kumimoji="0" lang="en-FI" altLang="en-FI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985926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Chemical reactions particularly on surface</a:t>
            </a:r>
          </a:p>
          <a:p>
            <a:r>
              <a:rPr lang="en-US"/>
              <a:t>Cemical bonding in amorphous thin films (oxides, carbon, some metals)</a:t>
            </a:r>
          </a:p>
          <a:p>
            <a:r>
              <a:rPr lang="en-US"/>
              <a:t>Contaminations</a:t>
            </a:r>
          </a:p>
          <a:p>
            <a:r>
              <a:rPr lang="en-US"/>
              <a:t>Methods used also to determine composition</a:t>
            </a:r>
          </a:p>
          <a:p>
            <a:endParaRPr lang="en-US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3731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de-DE">
                <a:latin typeface="Tahoma" charset="0"/>
                <a:ea typeface="Arial" charset="0"/>
                <a:cs typeface="Arial" charset="0"/>
              </a:rPr>
              <a:t>Sivu </a:t>
            </a:r>
            <a:fld id="{51392E17-7FD9-664C-93A3-09FD96FD3F8F}" type="slidenum">
              <a:rPr lang="de-DE">
                <a:latin typeface="Tahoma" charset="0"/>
                <a:ea typeface="Arial" charset="0"/>
                <a:cs typeface="Arial" charset="0"/>
              </a:rPr>
              <a:pPr/>
              <a:t>82</a:t>
            </a:fld>
            <a:endParaRPr lang="de-DE">
              <a:latin typeface="Tahoma" charset="0"/>
              <a:ea typeface="Arial" charset="0"/>
              <a:cs typeface="Arial" charset="0"/>
            </a:endParaRPr>
          </a:p>
        </p:txBody>
      </p:sp>
      <p:pic>
        <p:nvPicPr>
          <p:cNvPr id="73732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447800"/>
            <a:ext cx="7885113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0D619-DC2D-D245-A04A-0B69E7F20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IR microscopy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F4174C-AFFB-FA43-8B25-435F9FD6F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967" y="1029600"/>
            <a:ext cx="5563305" cy="517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00577"/>
      </p:ext>
    </p:extLst>
  </p:cSld>
  <p:clrMapOvr>
    <a:masterClrMapping/>
  </p:clrMapOvr>
  <p:transition spd="med"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0D619-DC2D-D245-A04A-0B69E7F20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IR microscopy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E2106C-4CFD-B24A-81FA-7E72BCE009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7741539" cy="4135438"/>
          </a:xfrm>
        </p:spPr>
      </p:pic>
    </p:spTree>
    <p:extLst>
      <p:ext uri="{BB962C8B-B14F-4D97-AF65-F5344CB8AC3E}">
        <p14:creationId xmlns:p14="http://schemas.microsoft.com/office/powerpoint/2010/main" val="2118964262"/>
      </p:ext>
    </p:extLst>
  </p:cSld>
  <p:clrMapOvr>
    <a:masterClrMapping/>
  </p:clrMapOvr>
  <p:transition spd="med"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Optical coatings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Control of reflectance and emission</a:t>
            </a:r>
          </a:p>
          <a:p>
            <a:pPr lvl="1"/>
            <a:r>
              <a:rPr lang="en-US"/>
              <a:t>Lenses</a:t>
            </a:r>
          </a:p>
          <a:p>
            <a:pPr lvl="1"/>
            <a:r>
              <a:rPr lang="en-US"/>
              <a:t>Photo voltaic</a:t>
            </a:r>
          </a:p>
          <a:p>
            <a:pPr lvl="1"/>
            <a:r>
              <a:rPr lang="en-US"/>
              <a:t>Solar thermal</a:t>
            </a:r>
          </a:p>
          <a:p>
            <a:r>
              <a:rPr lang="en-US"/>
              <a:t>Protective optical coatings</a:t>
            </a:r>
          </a:p>
          <a:p>
            <a:r>
              <a:rPr lang="en-US"/>
              <a:t>Self-cleaning or easy to clean films on optical surfaces</a:t>
            </a:r>
          </a:p>
          <a:p>
            <a:r>
              <a:rPr lang="en-US"/>
              <a:t>Measuring thin dielectric film properties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E4D22-8B74-7644-A189-4E024A155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097" y="345688"/>
            <a:ext cx="4665218" cy="630719"/>
          </a:xfrm>
        </p:spPr>
        <p:txBody>
          <a:bodyPr>
            <a:normAutofit fontScale="90000"/>
          </a:bodyPr>
          <a:lstStyle/>
          <a:p>
            <a:r>
              <a:rPr lang="en-FI" dirty="0"/>
              <a:t>X-ray Absorption Spectroscopy XAS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7945BF6-3D6E-7645-98B8-56B16AED1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686" y="2317940"/>
            <a:ext cx="4658541" cy="336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401772-C07C-314F-A826-6BC036E3DC89}"/>
              </a:ext>
            </a:extLst>
          </p:cNvPr>
          <p:cNvSpPr txBox="1"/>
          <p:nvPr/>
        </p:nvSpPr>
        <p:spPr>
          <a:xfrm>
            <a:off x="7308304" y="5085184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dirty="0"/>
              <a:t>wikipedia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BDBA39-B43A-9F46-8413-9EB1D952A1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0" y="1412776"/>
            <a:ext cx="4572000" cy="4508500"/>
          </a:xfrm>
          <a:prstGeom prst="rect">
            <a:avLst/>
          </a:prstGeom>
        </p:spPr>
      </p:pic>
      <p:pic>
        <p:nvPicPr>
          <p:cNvPr id="2052" name="Picture 4" descr="Stanford Synchrotron Radiation Lightsource (SSRL) – Lightsources.org">
            <a:extLst>
              <a:ext uri="{FF2B5EF4-FFF2-40B4-BE49-F238E27FC236}">
                <a16:creationId xmlns:a16="http://schemas.microsoft.com/office/drawing/2014/main" id="{BD98BB12-0885-204C-946E-83FF90EFA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574" y="505098"/>
            <a:ext cx="3571477" cy="133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E0DD83-C028-5E46-B47E-6235CDE7FE44}"/>
              </a:ext>
            </a:extLst>
          </p:cNvPr>
          <p:cNvSpPr txBox="1"/>
          <p:nvPr/>
        </p:nvSpPr>
        <p:spPr>
          <a:xfrm>
            <a:off x="4577402" y="1876386"/>
            <a:ext cx="4652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The Stanford Synchrotron Radiation Lightsource (SSRL)</a:t>
            </a:r>
            <a:endParaRPr lang="en-FI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77BF2A-A8E1-B148-8640-182DCACE21EA}"/>
              </a:ext>
            </a:extLst>
          </p:cNvPr>
          <p:cNvSpPr txBox="1"/>
          <p:nvPr/>
        </p:nvSpPr>
        <p:spPr>
          <a:xfrm>
            <a:off x="3275856" y="6082591"/>
            <a:ext cx="48245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https://</a:t>
            </a:r>
            <a:r>
              <a:rPr lang="en-GB" sz="1400" dirty="0" err="1"/>
              <a:t>lightsources.org</a:t>
            </a:r>
            <a:r>
              <a:rPr lang="en-GB" sz="1400" dirty="0"/>
              <a:t>/</a:t>
            </a:r>
            <a:r>
              <a:rPr lang="en-GB" sz="1400" dirty="0" err="1"/>
              <a:t>lightsources</a:t>
            </a:r>
            <a:r>
              <a:rPr lang="en-GB" sz="1400" dirty="0"/>
              <a:t>-of-the-world/</a:t>
            </a:r>
            <a:r>
              <a:rPr lang="en-GB" sz="1400" dirty="0" err="1"/>
              <a:t>americas</a:t>
            </a:r>
            <a:r>
              <a:rPr lang="en-GB" sz="1400" dirty="0"/>
              <a:t>/</a:t>
            </a:r>
            <a:r>
              <a:rPr lang="en-GB" sz="1400" dirty="0" err="1"/>
              <a:t>stanford</a:t>
            </a:r>
            <a:r>
              <a:rPr lang="en-GB" sz="1400" dirty="0"/>
              <a:t>-synchrotron-radiation-</a:t>
            </a:r>
            <a:r>
              <a:rPr lang="en-GB" sz="1400" dirty="0" err="1"/>
              <a:t>lightsource</a:t>
            </a:r>
            <a:r>
              <a:rPr lang="en-GB" sz="1400" dirty="0"/>
              <a:t>-</a:t>
            </a:r>
            <a:r>
              <a:rPr lang="en-GB" sz="1400" dirty="0" err="1"/>
              <a:t>ssrl</a:t>
            </a:r>
            <a:r>
              <a:rPr lang="en-GB" sz="1400" dirty="0"/>
              <a:t>/</a:t>
            </a:r>
            <a:endParaRPr lang="en-FI" sz="1400" dirty="0"/>
          </a:p>
        </p:txBody>
      </p:sp>
    </p:spTree>
    <p:extLst>
      <p:ext uri="{BB962C8B-B14F-4D97-AF65-F5344CB8AC3E}">
        <p14:creationId xmlns:p14="http://schemas.microsoft.com/office/powerpoint/2010/main" val="1127740419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aalto_Chem_Tech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928B81"/>
      </a:lt2>
      <a:accent1>
        <a:srgbClr val="009B3A"/>
      </a:accent1>
      <a:accent2>
        <a:srgbClr val="FF7900"/>
      </a:accent2>
      <a:accent3>
        <a:srgbClr val="0065BD"/>
      </a:accent3>
      <a:accent4>
        <a:srgbClr val="ED2939"/>
      </a:accent4>
      <a:accent5>
        <a:srgbClr val="FECB00"/>
      </a:accent5>
      <a:accent6>
        <a:srgbClr val="6639B7"/>
      </a:accent6>
      <a:hlink>
        <a:srgbClr val="0065BD"/>
      </a:hlink>
      <a:folHlink>
        <a:srgbClr val="ED2939"/>
      </a:folHlink>
    </a:clrScheme>
    <a:fontScheme name="Aalto_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HEM_EN">
  <a:themeElements>
    <a:clrScheme name="Aalto-kemia">
      <a:dk1>
        <a:sysClr val="windowText" lastClr="000000"/>
      </a:dk1>
      <a:lt1>
        <a:sysClr val="window" lastClr="FFFFFF"/>
      </a:lt1>
      <a:dk2>
        <a:srgbClr val="00965E"/>
      </a:dk2>
      <a:lt2>
        <a:srgbClr val="8C857B"/>
      </a:lt2>
      <a:accent1>
        <a:srgbClr val="00965E"/>
      </a:accent1>
      <a:accent2>
        <a:srgbClr val="FFCD00"/>
      </a:accent2>
      <a:accent3>
        <a:srgbClr val="EF3340"/>
      </a:accent3>
      <a:accent4>
        <a:srgbClr val="005EB8"/>
      </a:accent4>
      <a:accent5>
        <a:srgbClr val="8C857B"/>
      </a:accent5>
      <a:accent6>
        <a:srgbClr val="00965E"/>
      </a:accent6>
      <a:hlink>
        <a:srgbClr val="000000"/>
      </a:hlink>
      <a:folHlink>
        <a:srgbClr val="928B81"/>
      </a:folHlink>
    </a:clrScheme>
    <a:fontScheme name="Aalto-yliopist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  <a:extLst>
    <a:ext uri="{05A4C25C-085E-4340-85A3-A5531E510DB2}">
      <thm15:themeFamily xmlns:thm15="http://schemas.microsoft.com/office/thememl/2012/main" name="CHEM_EN_2016_v05.potx" id="{653A05AC-13FF-42FD-B177-6921A4C8F046}" vid="{897EEA96-0A2F-465A-AAF9-C8960EC0BAFC}"/>
    </a:ext>
  </a:extLst>
</a:theme>
</file>

<file path=ppt/theme/theme3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Baekmuk Batang"/>
        <a:cs typeface="Baekmuk Batang"/>
      </a:majorFont>
      <a:minorFont>
        <a:latin typeface="Arial"/>
        <a:ea typeface="Baekmuk Batang"/>
        <a:cs typeface="Baekmuk Batang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FI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FI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aalto_Chem_Tech.potx</Template>
  <TotalTime>1300</TotalTime>
  <Words>2289</Words>
  <Application>Microsoft Macintosh PowerPoint</Application>
  <PresentationFormat>On-screen Show (4:3)</PresentationFormat>
  <Paragraphs>239</Paragraphs>
  <Slides>85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85</vt:i4>
      </vt:variant>
    </vt:vector>
  </HeadingPairs>
  <TitlesOfParts>
    <vt:vector size="98" baseType="lpstr">
      <vt:lpstr>Arial</vt:lpstr>
      <vt:lpstr>Calibri</vt:lpstr>
      <vt:lpstr>Calibri Light</vt:lpstr>
      <vt:lpstr>Courier New</vt:lpstr>
      <vt:lpstr>Georgia</vt:lpstr>
      <vt:lpstr>Lucida Grande</vt:lpstr>
      <vt:lpstr>Open Sans</vt:lpstr>
      <vt:lpstr>Symbol</vt:lpstr>
      <vt:lpstr>Tahoma</vt:lpstr>
      <vt:lpstr>Times New Roman</vt:lpstr>
      <vt:lpstr>aalto_Chem_Tech</vt:lpstr>
      <vt:lpstr>CHEM_EN</vt:lpstr>
      <vt:lpstr>1_Office Theme</vt:lpstr>
      <vt:lpstr>Characterization</vt:lpstr>
      <vt:lpstr>PowerPoint Presentation</vt:lpstr>
      <vt:lpstr>PowerPoint Presentation</vt:lpstr>
      <vt:lpstr>Photoelectron spectroscopy techniques</vt:lpstr>
      <vt:lpstr>XPS</vt:lpstr>
      <vt:lpstr>XPS</vt:lpstr>
      <vt:lpstr>XPS</vt:lpstr>
      <vt:lpstr>XPS</vt:lpstr>
      <vt:lpstr>X-ray Absorption Spectroscopy XAS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Molecular dynamic modelling, Artificial Intelligence</vt:lpstr>
      <vt:lpstr>PowerPoint Presentation</vt:lpstr>
      <vt:lpstr>Small/Medium Angle X-ray Scattering (SAXS/MAXS) using 2D-detector (Rigaku Smartlab)  - Formation of periodic supramolecular lamellar structures from polymers</vt:lpstr>
      <vt:lpstr>PowerPoint Presentation</vt:lpstr>
      <vt:lpstr>SEM EDS and WDS</vt:lpstr>
      <vt:lpstr>Excerpts from lectures in X-ray microanalysis</vt:lpstr>
      <vt:lpstr>Thin-film analysis (I)</vt:lpstr>
      <vt:lpstr>Thin film analysis (II)</vt:lpstr>
      <vt:lpstr>FIB focused ion beam</vt:lpstr>
      <vt:lpstr>FIB</vt:lpstr>
      <vt:lpstr>RAMAN</vt:lpstr>
      <vt:lpstr>RAMAN example carbon</vt:lpstr>
      <vt:lpstr>RAMAN example carbon</vt:lpstr>
      <vt:lpstr>Mapping</vt:lpstr>
      <vt:lpstr>RAMAN Stress and strain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X-Ray Reflectivity XRR </vt:lpstr>
      <vt:lpstr>X-Ray Reflectivity XRR </vt:lpstr>
      <vt:lpstr>X-Ray Reflectivity XRR </vt:lpstr>
      <vt:lpstr>X-Ray Reflectivity XRR </vt:lpstr>
      <vt:lpstr>X-ray Reflectivity (XRR)  Fe-doped carbon films   Platinum/ta-C/Ti/Si films</vt:lpstr>
      <vt:lpstr>PowerPoint Presentation</vt:lpstr>
      <vt:lpstr>X Ray tomography</vt:lpstr>
      <vt:lpstr>X Ray tomography</vt:lpstr>
      <vt:lpstr>X Ray tomography</vt:lpstr>
      <vt:lpstr>PowerPoint Presentation</vt:lpstr>
      <vt:lpstr>PowerPoint Presentation</vt:lpstr>
      <vt:lpstr>X-Ray Tomography</vt:lpstr>
      <vt:lpstr>x-ray computed microtomography at GTK Otaniemi  </vt:lpstr>
      <vt:lpstr>PowerPoint Presentation</vt:lpstr>
      <vt:lpstr>PowerPoint Presentation</vt:lpstr>
      <vt:lpstr>Secondary Ion Mass Spectrometry - SIMS</vt:lpstr>
      <vt:lpstr>SIMS </vt:lpstr>
      <vt:lpstr>PowerPoint Presentation</vt:lpstr>
      <vt:lpstr>PowerPoint Presentation</vt:lpstr>
      <vt:lpstr>Transmission electron microscopy TEM</vt:lpstr>
      <vt:lpstr>NiSi thin film</vt:lpstr>
      <vt:lpstr>Electron diffraction</vt:lpstr>
      <vt:lpstr>Electron energy loss spectroscopy EELS</vt:lpstr>
      <vt:lpstr>Electron energy loss spectroscopy EELS</vt:lpstr>
      <vt:lpstr>Electron energy loss spectroscopy EELS</vt:lpstr>
      <vt:lpstr>Ion beam analysis</vt:lpstr>
      <vt:lpstr>PowerPoint Presentation</vt:lpstr>
      <vt:lpstr>Ion beam analysis</vt:lpstr>
      <vt:lpstr>Ion beam analysis</vt:lpstr>
      <vt:lpstr>Ion beam analysis</vt:lpstr>
      <vt:lpstr>PowerPoint Presentation</vt:lpstr>
      <vt:lpstr>PowerPoint Presentation</vt:lpstr>
      <vt:lpstr>Scanning Probe Microscopy</vt:lpstr>
      <vt:lpstr>PowerPoint Presentation</vt:lpstr>
      <vt:lpstr>Nano wear TiO2 ALD, varying deposition temperature °C</vt:lpstr>
      <vt:lpstr>Wear depth</vt:lpstr>
      <vt:lpstr>Indentation </vt:lpstr>
      <vt:lpstr>Elastic modulus E from loading - unloading curve</vt:lpstr>
      <vt:lpstr>Indentation test</vt:lpstr>
      <vt:lpstr>Hardness and E as a function of indentation depth</vt:lpstr>
      <vt:lpstr>PowerPoint Presentation</vt:lpstr>
      <vt:lpstr>PowerPoint Presentation</vt:lpstr>
      <vt:lpstr>Bonding</vt:lpstr>
      <vt:lpstr>PowerPoint Presentation</vt:lpstr>
      <vt:lpstr>IR microscopy</vt:lpstr>
      <vt:lpstr>IR microscopy</vt:lpstr>
      <vt:lpstr>Optical coatings</vt:lpstr>
    </vt:vector>
  </TitlesOfParts>
  <Company>HUT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Jari Koskinen</dc:creator>
  <cp:lastModifiedBy>Koskinen Jari</cp:lastModifiedBy>
  <cp:revision>88</cp:revision>
  <cp:lastPrinted>2011-11-08T14:32:01Z</cp:lastPrinted>
  <dcterms:created xsi:type="dcterms:W3CDTF">2014-11-06T07:34:32Z</dcterms:created>
  <dcterms:modified xsi:type="dcterms:W3CDTF">2021-10-04T12:41:07Z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vTieturiVerId">
    <vt:lpwstr>002</vt:lpwstr>
  </property>
</Properties>
</file>