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Lst>
  <p:notesMasterIdLst>
    <p:notesMasterId r:id="rId22"/>
  </p:notesMasterIdLst>
  <p:sldIdLst>
    <p:sldId id="256" r:id="rId2"/>
    <p:sldId id="257" r:id="rId3"/>
    <p:sldId id="261" r:id="rId4"/>
    <p:sldId id="258" r:id="rId5"/>
    <p:sldId id="259" r:id="rId6"/>
    <p:sldId id="260"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2939"/>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26"/>
  </p:normalViewPr>
  <p:slideViewPr>
    <p:cSldViewPr>
      <p:cViewPr varScale="1">
        <p:scale>
          <a:sx n="121" d="100"/>
          <a:sy n="121" d="100"/>
        </p:scale>
        <p:origin x="1904"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37303B11-5EFE-4A3B-B7C0-4ADE873E5104}" type="datetimeFigureOut">
              <a:rPr lang="fi-FI" smtClean="0"/>
              <a:pPr/>
              <a:t>7.10.2021</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B605DA8A-5216-4F63-A012-E5BD46E625C2}" type="slidenum">
              <a:rPr lang="fi-FI" smtClean="0"/>
              <a:pPr/>
              <a:t>‹#›</a:t>
            </a:fld>
            <a:endParaRPr lang="fi-FI"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Red">
    <p:spTree>
      <p:nvGrpSpPr>
        <p:cNvPr id="1" name=""/>
        <p:cNvGrpSpPr/>
        <p:nvPr/>
      </p:nvGrpSpPr>
      <p:grpSpPr>
        <a:xfrm>
          <a:off x="0" y="0"/>
          <a:ext cx="0" cy="0"/>
          <a:chOff x="0" y="0"/>
          <a:chExt cx="0" cy="0"/>
        </a:xfrm>
      </p:grpSpPr>
      <p:sp>
        <p:nvSpPr>
          <p:cNvPr id="8" name="Rectangle 7"/>
          <p:cNvSpPr/>
          <p:nvPr userDrawn="1"/>
        </p:nvSpPr>
        <p:spPr>
          <a:xfrm>
            <a:off x="406800" y="1713600"/>
            <a:ext cx="8326800" cy="3920400"/>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ctrTitle"/>
          </p:nvPr>
        </p:nvSpPr>
        <p:spPr>
          <a:xfrm>
            <a:off x="572400" y="1771200"/>
            <a:ext cx="7772400" cy="1332000"/>
          </a:xfrm>
        </p:spPr>
        <p:txBody>
          <a:bodyPr/>
          <a:lstStyle>
            <a:lvl1pPr>
              <a:defRPr sz="400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chemeClr val="bg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p:ph type="dt" sz="half" idx="10"/>
          </p:nvPr>
        </p:nvSpPr>
        <p:spPr>
          <a:xfrm>
            <a:off x="2862000" y="5961600"/>
            <a:ext cx="2026800" cy="176400"/>
          </a:xfrm>
        </p:spPr>
        <p:txBody>
          <a:bodyPr wrap="none" lIns="0" tIns="0" rIns="0" bIns="0"/>
          <a:lstStyle>
            <a:lvl1pPr>
              <a:defRPr sz="1200">
                <a:solidFill>
                  <a:schemeClr val="bg2"/>
                </a:solidFill>
              </a:defRPr>
            </a:lvl1pPr>
          </a:lstStyle>
          <a:p>
            <a:fld id="{3622CD5A-A9CA-4187-8D1C-14CBA696F3D0}" type="datetime1">
              <a:rPr lang="en-US" noProof="0" smtClean="0"/>
              <a:pPr/>
              <a:t>10/7/21</a:t>
            </a:fld>
            <a:endParaRPr lang="en-US" noProof="0"/>
          </a:p>
        </p:txBody>
      </p:sp>
      <p:sp>
        <p:nvSpPr>
          <p:cNvPr id="10" name="Text Placeholder 9"/>
          <p:cNvSpPr>
            <a:spLocks noGrp="1"/>
          </p:cNvSpPr>
          <p:nvPr>
            <p:ph type="body" sz="quarter" idx="11"/>
          </p:nvPr>
        </p:nvSpPr>
        <p:spPr>
          <a:xfrm>
            <a:off x="5144400" y="5961600"/>
            <a:ext cx="1962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3" name="Text Placeholder 9"/>
          <p:cNvSpPr>
            <a:spLocks noGrp="1"/>
          </p:cNvSpPr>
          <p:nvPr>
            <p:ph type="body" sz="quarter" idx="12"/>
          </p:nvPr>
        </p:nvSpPr>
        <p:spPr>
          <a:xfrm>
            <a:off x="7426800" y="5961600"/>
            <a:ext cx="1134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4" name="Text Placeholder 9"/>
          <p:cNvSpPr>
            <a:spLocks noGrp="1"/>
          </p:cNvSpPr>
          <p:nvPr>
            <p:ph type="body" sz="quarter" idx="13"/>
          </p:nvPr>
        </p:nvSpPr>
        <p:spPr>
          <a:xfrm>
            <a:off x="2862000" y="6138000"/>
            <a:ext cx="20268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5" name="Text Placeholder 9"/>
          <p:cNvSpPr>
            <a:spLocks noGrp="1"/>
          </p:cNvSpPr>
          <p:nvPr>
            <p:ph type="body" sz="quarter" idx="14"/>
          </p:nvPr>
        </p:nvSpPr>
        <p:spPr>
          <a:xfrm>
            <a:off x="572400" y="6138000"/>
            <a:ext cx="20484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6" name="Text Placeholder 9"/>
          <p:cNvSpPr>
            <a:spLocks noGrp="1"/>
          </p:cNvSpPr>
          <p:nvPr>
            <p:ph type="body" sz="quarter" idx="15"/>
          </p:nvPr>
        </p:nvSpPr>
        <p:spPr>
          <a:xfrm>
            <a:off x="572400" y="5961600"/>
            <a:ext cx="2048400" cy="176400"/>
          </a:xfrm>
        </p:spPr>
        <p:txBody>
          <a:bodyPr wrap="none" lIns="0" tIns="0" rIns="0" bIns="0"/>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pic>
        <p:nvPicPr>
          <p:cNvPr id="12" name="Picture 11" descr="aalto_HSE_eng.jpg"/>
          <p:cNvPicPr>
            <a:picLocks noChangeAspect="1"/>
          </p:cNvPicPr>
          <p:nvPr userDrawn="1"/>
        </p:nvPicPr>
        <p:blipFill>
          <a:blip r:embed="rId2" cstate="print"/>
          <a:stretch>
            <a:fillRect/>
          </a:stretch>
        </p:blipFill>
        <p:spPr>
          <a:xfrm>
            <a:off x="0" y="0"/>
            <a:ext cx="2121408" cy="163068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On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68ABA70-3711-4040-B033-8C7B0100C4FF}" type="datetime1">
              <a:rPr lang="en-US" noProof="0" smtClean="0"/>
              <a:pPr/>
              <a:t>10/7/21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1"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wo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572400" y="1584000"/>
            <a:ext cx="3924000" cy="4136400"/>
          </a:xfrm>
        </p:spPr>
        <p:txBody>
          <a:bodyPr/>
          <a:lstStyle>
            <a:lvl1pPr>
              <a:defRPr sz="2000"/>
            </a:lvl1pPr>
            <a:lvl2pPr>
              <a:defRPr sz="1800"/>
            </a:lvl2pPr>
            <a:lvl3pPr>
              <a:defRPr sz="1600"/>
            </a:lvl3pPr>
            <a:lvl4pPr>
              <a:defRPr sz="1400"/>
            </a:lvl4pPr>
            <a:lvl5pPr>
              <a:defRPr sz="1200"/>
            </a:lvl5pPr>
            <a:lvl6pPr>
              <a:defRPr sz="1400"/>
            </a:lvl6pPr>
            <a:lvl7pPr>
              <a:defRPr sz="1400"/>
            </a:lvl7pPr>
            <a:lvl8pPr>
              <a:defRPr sz="1400"/>
            </a:lvl8pPr>
            <a:lvl9pPr>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648200" y="1584000"/>
            <a:ext cx="3924000" cy="4136400"/>
          </a:xfrm>
        </p:spPr>
        <p:txBody>
          <a:bodyPr/>
          <a:lstStyle>
            <a:lvl1pPr>
              <a:defRPr sz="2000"/>
            </a:lvl1pPr>
            <a:lvl2pPr>
              <a:defRPr sz="1800"/>
            </a:lvl2pPr>
            <a:lvl3pPr>
              <a:defRPr sz="1600"/>
            </a:lvl3pPr>
            <a:lvl4pPr>
              <a:defRPr sz="1400"/>
            </a:lvl4pPr>
            <a:lvl5pPr>
              <a:defRPr sz="1200"/>
            </a:lvl5pPr>
            <a:lvl6pPr>
              <a:buNone/>
              <a:defRPr sz="1400"/>
            </a:lvl6pPr>
            <a:lvl7pPr>
              <a:buNone/>
              <a:defRPr sz="1400"/>
            </a:lvl7pPr>
            <a:lvl8pPr>
              <a:buNone/>
              <a:defRPr sz="1400"/>
            </a:lvl8pPr>
            <a:lvl9pPr>
              <a:buNone/>
              <a:defRPr sz="14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1F49AE3A-323C-4559-B1BA-656B962F825F}" type="datetime1">
              <a:rPr lang="en-US" noProof="0" smtClean="0"/>
              <a:pPr/>
              <a:t>10/7/21</a:t>
            </a:fld>
            <a:endParaRPr lang="en-US" noProof="0"/>
          </a:p>
        </p:txBody>
      </p:sp>
      <p:sp>
        <p:nvSpPr>
          <p:cNvPr id="6" name="Footer Placeholder 5"/>
          <p:cNvSpPr>
            <a:spLocks noGrp="1"/>
          </p:cNvSpPr>
          <p:nvPr>
            <p:ph type="ftr" sz="quarter" idx="11"/>
          </p:nvPr>
        </p:nvSpPr>
        <p:spPr/>
        <p:txBody>
          <a:bodyPr/>
          <a:lstStyle/>
          <a:p>
            <a:endParaRPr lang="en-US" noProof="0"/>
          </a:p>
        </p:txBody>
      </p:sp>
      <p:sp>
        <p:nvSpPr>
          <p:cNvPr id="7" name="Slide Number Placeholder 6"/>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0"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158E9B31-C8A9-4E24-941C-E3996421D5FD}" type="datetime1">
              <a:rPr lang="en-US" noProof="0" smtClean="0"/>
              <a:pPr/>
              <a:t>10/7/21</a:t>
            </a:fld>
            <a:endParaRPr lang="en-US" noProof="0"/>
          </a:p>
        </p:txBody>
      </p:sp>
      <p:sp>
        <p:nvSpPr>
          <p:cNvPr id="4" name="Footer Placeholder 3"/>
          <p:cNvSpPr>
            <a:spLocks noGrp="1"/>
          </p:cNvSpPr>
          <p:nvPr>
            <p:ph type="ftr" sz="quarter" idx="11"/>
          </p:nvPr>
        </p:nvSpPr>
        <p:spPr/>
        <p:txBody>
          <a:bodyPr/>
          <a:lstStyle/>
          <a:p>
            <a:endParaRPr lang="en-US" noProof="0"/>
          </a:p>
        </p:txBody>
      </p:sp>
      <p:sp>
        <p:nvSpPr>
          <p:cNvPr id="5" name="Slide Number Placeholder 4"/>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0"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1"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DB6F0E-CBD3-4E99-91AB-A949DAD71055}" type="datetime1">
              <a:rPr lang="en-US" noProof="0" smtClean="0"/>
              <a:pPr/>
              <a:t>10/7/21</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9"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0"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ith marg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a:xfrm>
            <a:off x="572400" y="1584000"/>
            <a:ext cx="6285600" cy="41364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C68ABA70-3711-4040-B033-8C7B0100C4FF}" type="datetime1">
              <a:rPr lang="en-US" noProof="0" smtClean="0"/>
              <a:pPr/>
              <a:t>10/7/21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0"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White">
    <p:spTree>
      <p:nvGrpSpPr>
        <p:cNvPr id="1" name=""/>
        <p:cNvGrpSpPr/>
        <p:nvPr/>
      </p:nvGrpSpPr>
      <p:grpSpPr>
        <a:xfrm>
          <a:off x="0" y="0"/>
          <a:ext cx="0" cy="0"/>
          <a:chOff x="0" y="0"/>
          <a:chExt cx="0" cy="0"/>
        </a:xfrm>
      </p:grpSpPr>
      <p:sp>
        <p:nvSpPr>
          <p:cNvPr id="2" name="Title 1"/>
          <p:cNvSpPr>
            <a:spLocks noGrp="1"/>
          </p:cNvSpPr>
          <p:nvPr>
            <p:ph type="ctrTitle"/>
          </p:nvPr>
        </p:nvSpPr>
        <p:spPr>
          <a:xfrm>
            <a:off x="572400" y="1771200"/>
            <a:ext cx="7772400" cy="1332000"/>
          </a:xfrm>
        </p:spPr>
        <p:txBody>
          <a:bodyPr/>
          <a:lstStyle>
            <a:lvl1pPr>
              <a:defRPr sz="4000">
                <a:solidFill>
                  <a:srgbClr val="ED2939"/>
                </a:solidFill>
              </a:defRPr>
            </a:lvl1pPr>
          </a:lstStyle>
          <a:p>
            <a:r>
              <a:rPr lang="en-US" noProof="0"/>
              <a:t>Click to edit Master title style</a:t>
            </a:r>
          </a:p>
        </p:txBody>
      </p:sp>
      <p:sp>
        <p:nvSpPr>
          <p:cNvPr id="3" name="Subtitle 2"/>
          <p:cNvSpPr>
            <a:spLocks noGrp="1"/>
          </p:cNvSpPr>
          <p:nvPr>
            <p:ph type="subTitle" idx="1"/>
          </p:nvPr>
        </p:nvSpPr>
        <p:spPr>
          <a:xfrm>
            <a:off x="572400" y="3143248"/>
            <a:ext cx="6285600" cy="2340000"/>
          </a:xfrm>
        </p:spPr>
        <p:txBody>
          <a:bodyPr/>
          <a:lstStyle>
            <a:lvl1pPr marL="0" indent="0" algn="l">
              <a:buNone/>
              <a:defRPr>
                <a:solidFill>
                  <a:srgbClr val="ED2939"/>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11" name="Date Placeholder 3"/>
          <p:cNvSpPr>
            <a:spLocks noGrp="1"/>
          </p:cNvSpPr>
          <p:nvPr>
            <p:ph type="dt" sz="half" idx="10"/>
          </p:nvPr>
        </p:nvSpPr>
        <p:spPr>
          <a:xfrm>
            <a:off x="2862000" y="5961600"/>
            <a:ext cx="2026800" cy="176400"/>
          </a:xfrm>
        </p:spPr>
        <p:txBody>
          <a:bodyPr wrap="none" lIns="0" tIns="0" rIns="0" bIns="0"/>
          <a:lstStyle>
            <a:lvl1pPr>
              <a:defRPr sz="1200">
                <a:solidFill>
                  <a:schemeClr val="bg2"/>
                </a:solidFill>
              </a:defRPr>
            </a:lvl1pPr>
          </a:lstStyle>
          <a:p>
            <a:fld id="{3622CD5A-A9CA-4187-8D1C-14CBA696F3D0}" type="datetime1">
              <a:rPr lang="en-US" noProof="0" smtClean="0"/>
              <a:pPr/>
              <a:t>10/7/21</a:t>
            </a:fld>
            <a:endParaRPr lang="en-US" noProof="0"/>
          </a:p>
        </p:txBody>
      </p:sp>
      <p:sp>
        <p:nvSpPr>
          <p:cNvPr id="12" name="Text Placeholder 9"/>
          <p:cNvSpPr>
            <a:spLocks noGrp="1"/>
          </p:cNvSpPr>
          <p:nvPr>
            <p:ph type="body" sz="quarter" idx="11"/>
          </p:nvPr>
        </p:nvSpPr>
        <p:spPr>
          <a:xfrm>
            <a:off x="5144400" y="5961600"/>
            <a:ext cx="1962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7" name="Text Placeholder 9"/>
          <p:cNvSpPr>
            <a:spLocks noGrp="1"/>
          </p:cNvSpPr>
          <p:nvPr>
            <p:ph type="body" sz="quarter" idx="12"/>
          </p:nvPr>
        </p:nvSpPr>
        <p:spPr>
          <a:xfrm>
            <a:off x="7426800" y="5961600"/>
            <a:ext cx="1134000" cy="6336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8" name="Text Placeholder 9"/>
          <p:cNvSpPr>
            <a:spLocks noGrp="1"/>
          </p:cNvSpPr>
          <p:nvPr>
            <p:ph type="body" sz="quarter" idx="13"/>
          </p:nvPr>
        </p:nvSpPr>
        <p:spPr>
          <a:xfrm>
            <a:off x="2862000" y="6138000"/>
            <a:ext cx="20268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19" name="Text Placeholder 9"/>
          <p:cNvSpPr>
            <a:spLocks noGrp="1"/>
          </p:cNvSpPr>
          <p:nvPr>
            <p:ph type="body" sz="quarter" idx="14"/>
          </p:nvPr>
        </p:nvSpPr>
        <p:spPr>
          <a:xfrm>
            <a:off x="572400" y="6138000"/>
            <a:ext cx="2048400" cy="457200"/>
          </a:xfrm>
        </p:spPr>
        <p:txBody>
          <a:bodyPr wrap="none" lIns="0" tIns="0" rIns="0" bIns="0"/>
          <a:lstStyle>
            <a:lvl1pPr marL="0" indent="0">
              <a:spcBef>
                <a:spcPts val="0"/>
              </a:spcBef>
              <a:buNone/>
              <a:defRPr sz="1200" b="1">
                <a:solidFill>
                  <a:schemeClr val="bg2"/>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a:p>
            <a:pPr lvl="1"/>
            <a:r>
              <a:rPr lang="en-US" noProof="0"/>
              <a:t>Second level</a:t>
            </a:r>
          </a:p>
        </p:txBody>
      </p:sp>
      <p:sp>
        <p:nvSpPr>
          <p:cNvPr id="20" name="Text Placeholder 9"/>
          <p:cNvSpPr>
            <a:spLocks noGrp="1"/>
          </p:cNvSpPr>
          <p:nvPr>
            <p:ph type="body" sz="quarter" idx="15"/>
          </p:nvPr>
        </p:nvSpPr>
        <p:spPr>
          <a:xfrm>
            <a:off x="572400" y="5961600"/>
            <a:ext cx="2048400" cy="176400"/>
          </a:xfrm>
        </p:spPr>
        <p:txBody>
          <a:bodyPr wrap="none" lIns="0" tIns="0" rIns="0" bIns="0"/>
          <a:lstStyle>
            <a:lvl1pPr marL="0" indent="0">
              <a:spcBef>
                <a:spcPts val="0"/>
              </a:spcBef>
              <a:buNone/>
              <a:defRPr sz="1200" b="1">
                <a:solidFill>
                  <a:schemeClr val="tx1"/>
                </a:solidFill>
              </a:defRPr>
            </a:lvl1pPr>
            <a:lvl2pPr marL="741600" indent="-284400">
              <a:spcBef>
                <a:spcPts val="288"/>
              </a:spcBef>
              <a:defRPr lang="fi-FI" sz="1200" kern="1200" dirty="0" smtClean="0">
                <a:solidFill>
                  <a:schemeClr val="tx1"/>
                </a:solidFill>
                <a:latin typeface="+mn-lt"/>
                <a:ea typeface="+mn-ea"/>
                <a:cs typeface="+mn-cs"/>
              </a:defRPr>
            </a:lvl2pPr>
            <a:lvl3pPr>
              <a:defRPr sz="1200"/>
            </a:lvl3pPr>
            <a:lvl4pPr>
              <a:defRPr sz="1200"/>
            </a:lvl4pPr>
            <a:lvl5pPr>
              <a:defRPr sz="1200"/>
            </a:lvl5pPr>
          </a:lstStyle>
          <a:p>
            <a:pPr lvl="0"/>
            <a:r>
              <a:rPr lang="en-US" noProof="0"/>
              <a:t>Click to edit Master text styles</a:t>
            </a:r>
          </a:p>
        </p:txBody>
      </p:sp>
      <p:pic>
        <p:nvPicPr>
          <p:cNvPr id="13" name="Picture 12" descr="aalto_HSE_eng.jpg"/>
          <p:cNvPicPr>
            <a:picLocks noChangeAspect="1"/>
          </p:cNvPicPr>
          <p:nvPr userDrawn="1"/>
        </p:nvPicPr>
        <p:blipFill>
          <a:blip r:embed="rId2" cstate="print"/>
          <a:stretch>
            <a:fillRect/>
          </a:stretch>
        </p:blipFill>
        <p:spPr>
          <a:xfrm>
            <a:off x="0" y="0"/>
            <a:ext cx="2121408" cy="163068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ubtitle Red">
    <p:spTree>
      <p:nvGrpSpPr>
        <p:cNvPr id="1" name=""/>
        <p:cNvGrpSpPr/>
        <p:nvPr/>
      </p:nvGrpSpPr>
      <p:grpSpPr>
        <a:xfrm>
          <a:off x="0" y="0"/>
          <a:ext cx="0" cy="0"/>
          <a:chOff x="0" y="0"/>
          <a:chExt cx="0" cy="0"/>
        </a:xfrm>
      </p:grpSpPr>
      <p:sp>
        <p:nvSpPr>
          <p:cNvPr id="10" name="Rectangle 9"/>
          <p:cNvSpPr/>
          <p:nvPr userDrawn="1"/>
        </p:nvSpPr>
        <p:spPr>
          <a:xfrm>
            <a:off x="406800" y="406800"/>
            <a:ext cx="8326800" cy="5472000"/>
          </a:xfrm>
          <a:prstGeom prst="rect">
            <a:avLst/>
          </a:prstGeom>
          <a:solidFill>
            <a:srgbClr val="ED2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sp>
        <p:nvSpPr>
          <p:cNvPr id="2" name="Title 1"/>
          <p:cNvSpPr>
            <a:spLocks noGrp="1"/>
          </p:cNvSpPr>
          <p:nvPr>
            <p:ph type="title"/>
          </p:nvPr>
        </p:nvSpPr>
        <p:spPr>
          <a:xfrm>
            <a:off x="572400" y="547200"/>
            <a:ext cx="7772400" cy="2206800"/>
          </a:xfrm>
        </p:spPr>
        <p:txBody>
          <a:bodyPr/>
          <a:lstStyle>
            <a:lvl1pPr>
              <a:defRPr>
                <a:solidFill>
                  <a:schemeClr val="bg1"/>
                </a:solidFill>
              </a:defRPr>
            </a:lvl1pPr>
          </a:lstStyle>
          <a:p>
            <a:r>
              <a:rPr lang="en-US" noProof="0"/>
              <a:t>Click to edit Master title style</a:t>
            </a:r>
          </a:p>
        </p:txBody>
      </p:sp>
      <p:sp>
        <p:nvSpPr>
          <p:cNvPr id="4" name="Date Placeholder 3"/>
          <p:cNvSpPr>
            <a:spLocks noGrp="1"/>
          </p:cNvSpPr>
          <p:nvPr>
            <p:ph type="dt" sz="half" idx="10"/>
          </p:nvPr>
        </p:nvSpPr>
        <p:spPr/>
        <p:txBody>
          <a:bodyPr/>
          <a:lstStyle/>
          <a:p>
            <a:fld id="{C68ABA70-3711-4040-B033-8C7B0100C4FF}" type="datetime1">
              <a:rPr lang="en-US" noProof="0" smtClean="0"/>
              <a:pPr/>
              <a:t>10/7/21</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52384017-E4DF-4A7A-8FA6-2DC68C3EB4D0}" type="slidenum">
              <a:rPr lang="en-US" noProof="0" smtClean="0"/>
              <a:pPr/>
              <a:t>‹#›</a:t>
            </a:fld>
            <a:endParaRPr lang="en-US" noProof="0"/>
          </a:p>
        </p:txBody>
      </p:sp>
      <p:sp>
        <p:nvSpPr>
          <p:cNvPr id="11" name="Text Placeholder 9"/>
          <p:cNvSpPr>
            <a:spLocks noGrp="1"/>
          </p:cNvSpPr>
          <p:nvPr>
            <p:ph type="body" sz="quarter" idx="13"/>
          </p:nvPr>
        </p:nvSpPr>
        <p:spPr>
          <a:xfrm>
            <a:off x="5144400" y="6145200"/>
            <a:ext cx="15372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sp>
        <p:nvSpPr>
          <p:cNvPr id="12" name="Text Placeholder 9"/>
          <p:cNvSpPr>
            <a:spLocks noGrp="1"/>
          </p:cNvSpPr>
          <p:nvPr>
            <p:ph type="body" sz="quarter" idx="14"/>
          </p:nvPr>
        </p:nvSpPr>
        <p:spPr>
          <a:xfrm>
            <a:off x="6858000" y="6145200"/>
            <a:ext cx="1702800" cy="381600"/>
          </a:xfrm>
        </p:spPr>
        <p:txBody>
          <a:bodyPr lIns="0" tIns="0" rIns="0" bIns="0">
            <a:noAutofit/>
          </a:bodyPr>
          <a:lstStyle>
            <a:lvl1pPr marL="0" indent="0">
              <a:lnSpc>
                <a:spcPts val="950"/>
              </a:lnSpc>
              <a:spcBef>
                <a:spcPts val="0"/>
              </a:spcBef>
              <a:buNone/>
              <a:defRPr sz="950" b="1">
                <a:solidFill>
                  <a:schemeClr val="bg2"/>
                </a:solidFill>
              </a:defRPr>
            </a:lvl1pPr>
            <a:lvl2pPr marL="273050" indent="-103188">
              <a:defRPr lang="en-US" sz="950" kern="1200" dirty="0" smtClean="0">
                <a:solidFill>
                  <a:schemeClr val="tx1"/>
                </a:solidFill>
                <a:latin typeface="+mn-lt"/>
                <a:ea typeface="+mn-ea"/>
                <a:cs typeface="+mn-cs"/>
              </a:defRPr>
            </a:lvl2pPr>
            <a:lvl3pPr marL="273050" indent="-93663">
              <a:buFont typeface="Symbol" pitchFamily="18" charset="2"/>
              <a:buNone/>
              <a:defRPr sz="900"/>
            </a:lvl3pPr>
            <a:lvl4pPr marL="273050" indent="-93663">
              <a:defRPr sz="900"/>
            </a:lvl4pPr>
            <a:lvl5pPr marL="273050" indent="-93663">
              <a:buFont typeface="Symbol" pitchFamily="18" charset="2"/>
              <a:buChar char="-"/>
              <a:defRPr sz="900"/>
            </a:lvl5pPr>
            <a:lvl6pPr marL="273600" indent="-93600">
              <a:spcBef>
                <a:spcPts val="300"/>
              </a:spcBef>
              <a:buFont typeface="Symbol" pitchFamily="18" charset="2"/>
              <a:buChar char="-"/>
              <a:defRPr sz="900"/>
            </a:lvl6pPr>
            <a:lvl7pPr marL="273600" indent="-93600">
              <a:spcBef>
                <a:spcPts val="300"/>
              </a:spcBef>
              <a:buFont typeface="Symbol" pitchFamily="18" charset="2"/>
              <a:buChar char="-"/>
              <a:defRPr sz="900"/>
            </a:lvl7pPr>
            <a:lvl8pPr marL="273600" indent="-93600">
              <a:spcBef>
                <a:spcPts val="300"/>
              </a:spcBef>
              <a:buFont typeface="Symbol" pitchFamily="18" charset="2"/>
              <a:buChar char="-"/>
              <a:defRPr sz="900"/>
            </a:lvl8pPr>
            <a:lvl9pPr marL="273600" indent="-93600">
              <a:spcBef>
                <a:spcPts val="300"/>
              </a:spcBef>
              <a:buFont typeface="Symbol" pitchFamily="18" charset="2"/>
              <a:buChar char="-"/>
              <a:defRPr sz="900"/>
            </a:lvl9pPr>
          </a:lstStyle>
          <a:p>
            <a:pPr lvl="0"/>
            <a:r>
              <a:rPr lang="en-US" noProof="0"/>
              <a:t>Click to edit Master text styles</a:t>
            </a:r>
          </a:p>
        </p:txBody>
      </p:sp>
      <p:pic>
        <p:nvPicPr>
          <p:cNvPr id="13" name="Picture 12" descr="aalto_HSE_eng_alakulma.jpg"/>
          <p:cNvPicPr>
            <a:picLocks noChangeAspect="1"/>
          </p:cNvPicPr>
          <p:nvPr userDrawn="1"/>
        </p:nvPicPr>
        <p:blipFill>
          <a:blip r:embed="rId2" cstate="print"/>
          <a:stretch>
            <a:fillRect/>
          </a:stretch>
        </p:blipFill>
        <p:spPr>
          <a:xfrm>
            <a:off x="0" y="5958840"/>
            <a:ext cx="2880360" cy="8991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2400" y="489600"/>
            <a:ext cx="7988400" cy="1080000"/>
          </a:xfrm>
          <a:prstGeom prst="rect">
            <a:avLst/>
          </a:prstGeom>
        </p:spPr>
        <p:txBody>
          <a:bodyPr vert="horz" lIns="0" tIns="0" rIns="0" bIns="0" rtlCol="0" anchor="t" anchorCtr="0">
            <a:normAutofit/>
          </a:bodyPr>
          <a:lstStyle/>
          <a:p>
            <a:r>
              <a:rPr lang="en-US" noProof="0"/>
              <a:t>Click to edit Master title style</a:t>
            </a:r>
          </a:p>
        </p:txBody>
      </p:sp>
      <p:sp>
        <p:nvSpPr>
          <p:cNvPr id="3" name="Text Placeholder 2"/>
          <p:cNvSpPr>
            <a:spLocks noGrp="1"/>
          </p:cNvSpPr>
          <p:nvPr>
            <p:ph type="body" idx="1"/>
          </p:nvPr>
        </p:nvSpPr>
        <p:spPr>
          <a:xfrm>
            <a:off x="572400" y="1584000"/>
            <a:ext cx="7988400" cy="4136400"/>
          </a:xfrm>
          <a:prstGeom prst="rect">
            <a:avLst/>
          </a:prstGeom>
        </p:spPr>
        <p:txBody>
          <a:bodyPr vert="horz" lIns="0" tIns="0" rIns="0" bIns="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3430800" y="6274800"/>
            <a:ext cx="1544400" cy="126000"/>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fld id="{7EE6C06D-47AC-41E9-B6F8-74CFCE12D955}" type="datetime1">
              <a:rPr lang="en-US" noProof="0" smtClean="0"/>
              <a:pPr/>
              <a:t>10/7/21</a:t>
            </a:fld>
            <a:endParaRPr lang="en-US" noProof="0"/>
          </a:p>
        </p:txBody>
      </p:sp>
      <p:sp>
        <p:nvSpPr>
          <p:cNvPr id="5" name="Footer Placeholder 4"/>
          <p:cNvSpPr>
            <a:spLocks noGrp="1"/>
          </p:cNvSpPr>
          <p:nvPr>
            <p:ph type="ftr" sz="quarter" idx="3"/>
          </p:nvPr>
        </p:nvSpPr>
        <p:spPr>
          <a:xfrm>
            <a:off x="3430800" y="6145200"/>
            <a:ext cx="1544400" cy="126000"/>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endParaRPr lang="en-US" noProof="0"/>
          </a:p>
        </p:txBody>
      </p:sp>
      <p:sp>
        <p:nvSpPr>
          <p:cNvPr id="6" name="Slide Number Placeholder 5"/>
          <p:cNvSpPr>
            <a:spLocks noGrp="1"/>
          </p:cNvSpPr>
          <p:nvPr>
            <p:ph type="sldNum" sz="quarter" idx="4"/>
          </p:nvPr>
        </p:nvSpPr>
        <p:spPr>
          <a:xfrm>
            <a:off x="3430800" y="6400800"/>
            <a:ext cx="1544400" cy="126000"/>
          </a:xfrm>
          <a:prstGeom prst="rect">
            <a:avLst/>
          </a:prstGeom>
        </p:spPr>
        <p:txBody>
          <a:bodyPr vert="horz" lIns="0" tIns="0" rIns="0" bIns="0" rtlCol="0" anchor="ctr"/>
          <a:lstStyle>
            <a:lvl1pPr algn="l">
              <a:defRPr sz="900" b="1">
                <a:solidFill>
                  <a:schemeClr val="tx1">
                    <a:tint val="75000"/>
                  </a:schemeClr>
                </a:solidFill>
                <a:latin typeface="Arial" pitchFamily="34" charset="0"/>
                <a:cs typeface="Arial" pitchFamily="34" charset="0"/>
              </a:defRPr>
            </a:lvl1pPr>
          </a:lstStyle>
          <a:p>
            <a:fld id="{52384017-E4DF-4A7A-8FA6-2DC68C3EB4D0}" type="slidenum">
              <a:rPr lang="en-US" noProof="0" smtClean="0"/>
              <a:pPr/>
              <a:t>‹#›</a:t>
            </a:fld>
            <a:endParaRPr lang="en-US" noProof="0"/>
          </a:p>
        </p:txBody>
      </p:sp>
      <p:sp>
        <p:nvSpPr>
          <p:cNvPr id="10" name="Rectangle 9"/>
          <p:cNvSpPr/>
          <p:nvPr/>
        </p:nvSpPr>
        <p:spPr>
          <a:xfrm>
            <a:off x="571472" y="5814000"/>
            <a:ext cx="7988400" cy="64800"/>
          </a:xfrm>
          <a:prstGeom prst="rect">
            <a:avLst/>
          </a:prstGeom>
          <a:solidFill>
            <a:srgbClr val="ED2939">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a:p>
        </p:txBody>
      </p:sp>
      <p:pic>
        <p:nvPicPr>
          <p:cNvPr id="11" name="Picture 10" descr="aalto_HSE_eng_alakulma.jpg"/>
          <p:cNvPicPr>
            <a:picLocks noChangeAspect="1"/>
          </p:cNvPicPr>
          <p:nvPr/>
        </p:nvPicPr>
        <p:blipFill>
          <a:blip r:embed="rId10" cstate="print"/>
          <a:stretch>
            <a:fillRect/>
          </a:stretch>
        </p:blipFill>
        <p:spPr>
          <a:xfrm>
            <a:off x="0" y="5958840"/>
            <a:ext cx="2880360" cy="899160"/>
          </a:xfrm>
          <a:prstGeom prst="rect">
            <a:avLst/>
          </a:prstGeom>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50" r:id="rId6"/>
    <p:sldLayoutId id="2147483662" r:id="rId7"/>
    <p:sldLayoutId id="2147483663" r:id="rId8"/>
  </p:sldLayoutIdLst>
  <p:hf sldNum="0" hdr="0" ftr="0" dt="0"/>
  <p:txStyles>
    <p:titleStyle>
      <a:lvl1pPr algn="l" defTabSz="914400" rtl="0" eaLnBrk="1" latinLnBrk="0" hangingPunct="1">
        <a:spcBef>
          <a:spcPct val="0"/>
        </a:spcBef>
        <a:buNone/>
        <a:defRPr sz="3200" b="1" kern="1200">
          <a:solidFill>
            <a:srgbClr val="ED2939"/>
          </a:solidFill>
          <a:latin typeface="+mj-lt"/>
          <a:ea typeface="+mj-ea"/>
          <a:cs typeface="+mj-cs"/>
        </a:defRPr>
      </a:lvl1pPr>
    </p:titleStyle>
    <p:bodyStyle>
      <a:lvl1pPr marL="342900" indent="-342900" algn="l" defTabSz="914400" rtl="0" eaLnBrk="1" latinLnBrk="0" hangingPunct="1">
        <a:spcBef>
          <a:spcPts val="6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4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ts val="400"/>
        </a:spcBef>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ts val="400"/>
        </a:spcBef>
        <a:buFont typeface="Arial"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3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23E21555 Strategy and Marketing from a Business History Perspective </a:t>
            </a:r>
          </a:p>
        </p:txBody>
      </p:sp>
      <p:sp>
        <p:nvSpPr>
          <p:cNvPr id="3" name="Subtitle 2"/>
          <p:cNvSpPr>
            <a:spLocks noGrp="1"/>
          </p:cNvSpPr>
          <p:nvPr>
            <p:ph type="subTitle" idx="1"/>
          </p:nvPr>
        </p:nvSpPr>
        <p:spPr>
          <a:xfrm>
            <a:off x="583200" y="3754239"/>
            <a:ext cx="6285600" cy="2340000"/>
          </a:xfrm>
        </p:spPr>
        <p:txBody>
          <a:bodyPr/>
          <a:lstStyle/>
          <a:p>
            <a:r>
              <a:rPr lang="en-US" dirty="0"/>
              <a:t>Session: Strategy as Practice and Process</a:t>
            </a:r>
          </a:p>
          <a:p>
            <a:endParaRPr lang="en-US" dirty="0"/>
          </a:p>
          <a:p>
            <a:r>
              <a:rPr lang="en-US" dirty="0"/>
              <a:t>Prof. </a:t>
            </a:r>
            <a:r>
              <a:rPr lang="en-US" dirty="0" err="1"/>
              <a:t>Henrikki</a:t>
            </a:r>
            <a:r>
              <a:rPr lang="en-US" dirty="0"/>
              <a:t> </a:t>
            </a:r>
            <a:r>
              <a:rPr lang="en-US" dirty="0" err="1"/>
              <a:t>Tikkanen</a:t>
            </a:r>
            <a:endParaRPr lang="en-US" dirty="0"/>
          </a:p>
        </p:txBody>
      </p:sp>
      <p:sp>
        <p:nvSpPr>
          <p:cNvPr id="4" name="Text Placeholder 3"/>
          <p:cNvSpPr>
            <a:spLocks noGrp="1"/>
          </p:cNvSpPr>
          <p:nvPr>
            <p:ph type="body" sz="quarter" idx="11"/>
          </p:nvPr>
        </p:nvSpPr>
        <p:spPr/>
        <p:txBody>
          <a:bodyPr/>
          <a:lstStyle/>
          <a:p>
            <a:endParaRPr lang="en-US"/>
          </a:p>
        </p:txBody>
      </p:sp>
      <p:sp>
        <p:nvSpPr>
          <p:cNvPr id="5" name="Text Placeholder 4"/>
          <p:cNvSpPr>
            <a:spLocks noGrp="1"/>
          </p:cNvSpPr>
          <p:nvPr>
            <p:ph type="body" sz="quarter" idx="12"/>
          </p:nvPr>
        </p:nvSpPr>
        <p:spPr/>
        <p:txBody>
          <a:bodyPr/>
          <a:lstStyle/>
          <a:p>
            <a:endParaRPr lang="en-US"/>
          </a:p>
        </p:txBody>
      </p:sp>
      <p:sp>
        <p:nvSpPr>
          <p:cNvPr id="6" name="Text Placeholder 5"/>
          <p:cNvSpPr>
            <a:spLocks noGrp="1"/>
          </p:cNvSpPr>
          <p:nvPr>
            <p:ph type="body" sz="quarter" idx="13"/>
          </p:nvPr>
        </p:nvSpPr>
        <p:spPr/>
        <p:txBody>
          <a:bodyPr/>
          <a:lstStyle/>
          <a:p>
            <a:endParaRPr lang="en-US"/>
          </a:p>
        </p:txBody>
      </p:sp>
      <p:sp>
        <p:nvSpPr>
          <p:cNvPr id="7" name="Text Placeholder 6"/>
          <p:cNvSpPr>
            <a:spLocks noGrp="1"/>
          </p:cNvSpPr>
          <p:nvPr>
            <p:ph type="body" sz="quarter" idx="14"/>
          </p:nvPr>
        </p:nvSpPr>
        <p:spPr/>
        <p:txBody>
          <a:bodyPr/>
          <a:lstStyle/>
          <a:p>
            <a:endParaRPr lang="en-US"/>
          </a:p>
        </p:txBody>
      </p:sp>
      <p:sp>
        <p:nvSpPr>
          <p:cNvPr id="8" name="Text Placeholder 7"/>
          <p:cNvSpPr>
            <a:spLocks noGrp="1"/>
          </p:cNvSpPr>
          <p:nvPr>
            <p:ph type="body" sz="quarter" idx="15"/>
          </p:nvPr>
        </p:nvSpPr>
        <p:spPr/>
        <p:txBody>
          <a:bodyPr>
            <a:normAutofit lnSpcReduction="10000"/>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D6925-EA32-E04B-8726-B18F30A92751}"/>
              </a:ext>
            </a:extLst>
          </p:cNvPr>
          <p:cNvSpPr>
            <a:spLocks noGrp="1"/>
          </p:cNvSpPr>
          <p:nvPr>
            <p:ph type="title"/>
          </p:nvPr>
        </p:nvSpPr>
        <p:spPr/>
        <p:txBody>
          <a:bodyPr/>
          <a:lstStyle/>
          <a:p>
            <a:r>
              <a:rPr lang="en-FI" dirty="0"/>
              <a:t>Contributions and Future Research</a:t>
            </a:r>
          </a:p>
        </p:txBody>
      </p:sp>
      <p:sp>
        <p:nvSpPr>
          <p:cNvPr id="3" name="Content Placeholder 2">
            <a:extLst>
              <a:ext uri="{FF2B5EF4-FFF2-40B4-BE49-F238E27FC236}">
                <a16:creationId xmlns:a16="http://schemas.microsoft.com/office/drawing/2014/main" id="{A16D47C3-E646-3544-AD98-6C493B8EAC9D}"/>
              </a:ext>
            </a:extLst>
          </p:cNvPr>
          <p:cNvSpPr>
            <a:spLocks noGrp="1"/>
          </p:cNvSpPr>
          <p:nvPr>
            <p:ph idx="1"/>
          </p:nvPr>
        </p:nvSpPr>
        <p:spPr/>
        <p:txBody>
          <a:bodyPr>
            <a:normAutofit/>
          </a:bodyPr>
          <a:lstStyle/>
          <a:p>
            <a:r>
              <a:rPr lang="en-GB" dirty="0"/>
              <a:t>Key takeaways: analytical strategy tools should not be taken too literally; discursive ambiguity can be useful in strategy praxis; the status of “strategist” in organizations involves a struggle in which the weapons are opaque.</a:t>
            </a:r>
          </a:p>
          <a:p>
            <a:r>
              <a:rPr lang="en-GB" dirty="0"/>
              <a:t>Future Research: (1) founding agency in a web of practices, (2) giving more weight to the macro-institutional nature of practices, (3) exploring emergence in strategy-making, (4) recognizing the role of materiality, and (5) undertaking more critical analysis. </a:t>
            </a:r>
          </a:p>
          <a:p>
            <a:endParaRPr lang="en-GB" dirty="0"/>
          </a:p>
        </p:txBody>
      </p:sp>
      <p:sp>
        <p:nvSpPr>
          <p:cNvPr id="4" name="Text Placeholder 3">
            <a:extLst>
              <a:ext uri="{FF2B5EF4-FFF2-40B4-BE49-F238E27FC236}">
                <a16:creationId xmlns:a16="http://schemas.microsoft.com/office/drawing/2014/main" id="{B0876105-D6C1-3444-A6C2-34D7FA8D5139}"/>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A4630792-405A-9745-8D00-1A0CAC6EF9A2}"/>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3817098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69685-F1BF-E946-AECC-035E3448B3D3}"/>
              </a:ext>
            </a:extLst>
          </p:cNvPr>
          <p:cNvSpPr>
            <a:spLocks noGrp="1"/>
          </p:cNvSpPr>
          <p:nvPr>
            <p:ph type="title"/>
          </p:nvPr>
        </p:nvSpPr>
        <p:spPr/>
        <p:txBody>
          <a:bodyPr/>
          <a:lstStyle/>
          <a:p>
            <a:r>
              <a:rPr lang="en-FI" dirty="0"/>
              <a:t>An example of (2)</a:t>
            </a:r>
          </a:p>
        </p:txBody>
      </p:sp>
      <p:sp>
        <p:nvSpPr>
          <p:cNvPr id="3" name="Content Placeholder 2">
            <a:extLst>
              <a:ext uri="{FF2B5EF4-FFF2-40B4-BE49-F238E27FC236}">
                <a16:creationId xmlns:a16="http://schemas.microsoft.com/office/drawing/2014/main" id="{0D8ECFDD-887D-7045-8CB2-11D6F51B1946}"/>
              </a:ext>
            </a:extLst>
          </p:cNvPr>
          <p:cNvSpPr>
            <a:spLocks noGrp="1"/>
          </p:cNvSpPr>
          <p:nvPr>
            <p:ph idx="1"/>
          </p:nvPr>
        </p:nvSpPr>
        <p:spPr/>
        <p:txBody>
          <a:bodyPr>
            <a:normAutofit fontScale="92500" lnSpcReduction="10000"/>
          </a:bodyPr>
          <a:lstStyle/>
          <a:p>
            <a:r>
              <a:rPr lang="en-GB" dirty="0"/>
              <a:t>“Strategy” may be conceptualized as a field or social system for investigation in its own right. This field connects corporate elites, strategy consultants, financial institutions, state agencies, the business media, and business schools in the production and consumption of particular kinds of strategy discourse (Whittington et al., 2003). </a:t>
            </a:r>
          </a:p>
          <a:p>
            <a:r>
              <a:rPr lang="en-GB" dirty="0"/>
              <a:t>This understanding of strategy as a field in itself turns research attention to the interdependencies and influence of each of these kinds of actor. For example, Ghemawat (2002) points to how strategy consultants may create a bias toward innovative strategy practices that, over-sold and under-tested, often spread through whole economies with potentially disastrous effect.</a:t>
            </a:r>
          </a:p>
        </p:txBody>
      </p:sp>
      <p:sp>
        <p:nvSpPr>
          <p:cNvPr id="4" name="Text Placeholder 3">
            <a:extLst>
              <a:ext uri="{FF2B5EF4-FFF2-40B4-BE49-F238E27FC236}">
                <a16:creationId xmlns:a16="http://schemas.microsoft.com/office/drawing/2014/main" id="{0F37F7A4-2BA9-7E48-9E74-EE1AA75AB217}"/>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29A61C80-2A5B-8F4C-A85B-A5ED957C18BC}"/>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2686775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E1B67-36A6-924E-9C49-4A559583866D}"/>
              </a:ext>
            </a:extLst>
          </p:cNvPr>
          <p:cNvSpPr>
            <a:spLocks noGrp="1"/>
          </p:cNvSpPr>
          <p:nvPr>
            <p:ph type="title"/>
          </p:nvPr>
        </p:nvSpPr>
        <p:spPr/>
        <p:txBody>
          <a:bodyPr/>
          <a:lstStyle/>
          <a:p>
            <a:r>
              <a:rPr lang="en-GB" dirty="0"/>
              <a:t>A</a:t>
            </a:r>
            <a:r>
              <a:rPr lang="en-FI" dirty="0"/>
              <a:t>nd of (4) and (5)</a:t>
            </a:r>
          </a:p>
        </p:txBody>
      </p:sp>
      <p:sp>
        <p:nvSpPr>
          <p:cNvPr id="3" name="Content Placeholder 2">
            <a:extLst>
              <a:ext uri="{FF2B5EF4-FFF2-40B4-BE49-F238E27FC236}">
                <a16:creationId xmlns:a16="http://schemas.microsoft.com/office/drawing/2014/main" id="{1C275639-08CD-4F41-918A-0F0EC344B52D}"/>
              </a:ext>
            </a:extLst>
          </p:cNvPr>
          <p:cNvSpPr>
            <a:spLocks noGrp="1"/>
          </p:cNvSpPr>
          <p:nvPr>
            <p:ph idx="1"/>
          </p:nvPr>
        </p:nvSpPr>
        <p:spPr/>
        <p:txBody>
          <a:bodyPr>
            <a:normAutofit fontScale="92500" lnSpcReduction="20000"/>
          </a:bodyPr>
          <a:lstStyle/>
          <a:p>
            <a:r>
              <a:rPr lang="en-GB" dirty="0"/>
              <a:t>As </a:t>
            </a:r>
            <a:r>
              <a:rPr lang="en-GB" dirty="0" err="1"/>
              <a:t>Callon</a:t>
            </a:r>
            <a:r>
              <a:rPr lang="en-GB" dirty="0"/>
              <a:t> and Law (1997) say, their illustrative “Andrew-the-Strategist” is a heterogeneous network made up not only of Andrew and his colleagues, but also his phones, his PC, his fax machine, and his train to London. Andrew </a:t>
            </a:r>
            <a:r>
              <a:rPr lang="en-GB" dirty="0" err="1"/>
              <a:t>wouldnot</a:t>
            </a:r>
            <a:r>
              <a:rPr lang="en-GB" dirty="0"/>
              <a:t> be a strategist without all this material paraphernalia. </a:t>
            </a:r>
          </a:p>
          <a:p>
            <a:r>
              <a:rPr lang="en-GB" dirty="0"/>
              <a:t>Strategic management as a discipline arguably secretes within itself a neo-liberal ideology and corporate hegemony (Knights &amp; Morgan, 1991; </a:t>
            </a:r>
            <a:r>
              <a:rPr lang="en-GB" dirty="0" err="1"/>
              <a:t>Levyet</a:t>
            </a:r>
            <a:r>
              <a:rPr lang="en-GB" dirty="0"/>
              <a:t> al., 2003). How conventional practices of strategic planning may legitimate and naturalize short-term profit-orientation, instrumentalism in how people are treated (often seen as resources rather than subjects), or neo-</a:t>
            </a:r>
            <a:r>
              <a:rPr lang="en-GB" dirty="0" err="1"/>
              <a:t>colonialismin</a:t>
            </a:r>
            <a:r>
              <a:rPr lang="en-GB" dirty="0"/>
              <a:t> terms of dominance of western worldviews (celebrating choice and competition) over other cultural values. </a:t>
            </a:r>
          </a:p>
          <a:p>
            <a:endParaRPr lang="en-GB" dirty="0"/>
          </a:p>
          <a:p>
            <a:pPr marL="0" indent="0">
              <a:buNone/>
            </a:pPr>
            <a:endParaRPr lang="en-GB" dirty="0"/>
          </a:p>
        </p:txBody>
      </p:sp>
      <p:sp>
        <p:nvSpPr>
          <p:cNvPr id="4" name="Text Placeholder 3">
            <a:extLst>
              <a:ext uri="{FF2B5EF4-FFF2-40B4-BE49-F238E27FC236}">
                <a16:creationId xmlns:a16="http://schemas.microsoft.com/office/drawing/2014/main" id="{7C9D3404-402D-0C4A-AE15-6477512B5AD6}"/>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C8745809-8F8D-F846-847D-FCA007F2CFD7}"/>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1945573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B09A6-66E9-9642-BC76-82FD3F661BD1}"/>
              </a:ext>
            </a:extLst>
          </p:cNvPr>
          <p:cNvSpPr>
            <a:spLocks noGrp="1"/>
          </p:cNvSpPr>
          <p:nvPr>
            <p:ph type="title"/>
          </p:nvPr>
        </p:nvSpPr>
        <p:spPr/>
        <p:txBody>
          <a:bodyPr>
            <a:normAutofit fontScale="90000"/>
          </a:bodyPr>
          <a:lstStyle/>
          <a:p>
            <a:r>
              <a:rPr lang="en-GB" dirty="0"/>
              <a:t>The social practice of co-evolving strategy and structure to realize mandated radical change (</a:t>
            </a:r>
            <a:r>
              <a:rPr lang="en-GB" dirty="0" err="1"/>
              <a:t>Jarzabkowski</a:t>
            </a:r>
            <a:r>
              <a:rPr lang="en-GB" dirty="0"/>
              <a:t> et al. 2019)</a:t>
            </a:r>
            <a:endParaRPr lang="en-FI" dirty="0"/>
          </a:p>
        </p:txBody>
      </p:sp>
      <p:sp>
        <p:nvSpPr>
          <p:cNvPr id="3" name="Content Placeholder 2">
            <a:extLst>
              <a:ext uri="{FF2B5EF4-FFF2-40B4-BE49-F238E27FC236}">
                <a16:creationId xmlns:a16="http://schemas.microsoft.com/office/drawing/2014/main" id="{F8254A6D-52D5-4848-8B14-B804B773EC92}"/>
              </a:ext>
            </a:extLst>
          </p:cNvPr>
          <p:cNvSpPr>
            <a:spLocks noGrp="1"/>
          </p:cNvSpPr>
          <p:nvPr>
            <p:ph idx="1"/>
          </p:nvPr>
        </p:nvSpPr>
        <p:spPr>
          <a:xfrm>
            <a:off x="572400" y="1916832"/>
            <a:ext cx="7988400" cy="4136400"/>
          </a:xfrm>
        </p:spPr>
        <p:txBody>
          <a:bodyPr>
            <a:normAutofit fontScale="92500" lnSpcReduction="20000"/>
          </a:bodyPr>
          <a:lstStyle/>
          <a:p>
            <a:r>
              <a:rPr lang="en-GB" dirty="0"/>
              <a:t>Our paper examines a simultaneous shift of strategy and structure during a mandated radical change, meaning a change, often imposed by a powerful actor, with which an organization must comply or face sanctions (Rodriguez et al, 2007). Under a mandate, espoused changes to strategy and structure are particularly influential in shaping actions (Oakes, Townsend &amp; Cooper, 1988; Rodriguez, Langley, Beland &amp; Denis, 2007; </a:t>
            </a:r>
            <a:r>
              <a:rPr lang="en-GB" dirty="0" err="1"/>
              <a:t>Stiem</a:t>
            </a:r>
            <a:r>
              <a:rPr lang="en-GB" dirty="0"/>
              <a:t>, 1981), as people consciously </a:t>
            </a:r>
            <a:r>
              <a:rPr lang="en-GB" dirty="0" err="1"/>
              <a:t>endeavor</a:t>
            </a:r>
            <a:r>
              <a:rPr lang="en-GB" dirty="0"/>
              <a:t> to enact the specific strategy and structure set out in that mandate. In our case, a rapid and radical simultaneous shift in strategy and structure had to be delivered to tight deadlines as part of a mandated, legally-binding regulatory framework that had been strategically negotiated by senior managers of an organization, Telco.</a:t>
            </a:r>
            <a:endParaRPr lang="en-FI" dirty="0"/>
          </a:p>
        </p:txBody>
      </p:sp>
      <p:sp>
        <p:nvSpPr>
          <p:cNvPr id="4" name="Text Placeholder 3">
            <a:extLst>
              <a:ext uri="{FF2B5EF4-FFF2-40B4-BE49-F238E27FC236}">
                <a16:creationId xmlns:a16="http://schemas.microsoft.com/office/drawing/2014/main" id="{819439D9-463D-C94E-81CE-E2617FE6FDC1}"/>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CBEF8315-B500-EB44-BDA1-E809E9C69C28}"/>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296009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B9DBD-A137-9643-8472-F4923D7AF3C3}"/>
              </a:ext>
            </a:extLst>
          </p:cNvPr>
          <p:cNvSpPr>
            <a:spLocks noGrp="1"/>
          </p:cNvSpPr>
          <p:nvPr>
            <p:ph type="title"/>
          </p:nvPr>
        </p:nvSpPr>
        <p:spPr/>
        <p:txBody>
          <a:bodyPr/>
          <a:lstStyle/>
          <a:p>
            <a:r>
              <a:rPr lang="en-FI" dirty="0"/>
              <a:t>Data</a:t>
            </a:r>
          </a:p>
        </p:txBody>
      </p:sp>
      <p:sp>
        <p:nvSpPr>
          <p:cNvPr id="3" name="Content Placeholder 2">
            <a:extLst>
              <a:ext uri="{FF2B5EF4-FFF2-40B4-BE49-F238E27FC236}">
                <a16:creationId xmlns:a16="http://schemas.microsoft.com/office/drawing/2014/main" id="{74CDEF6F-3C7E-7F48-9D91-AB4E870D57F6}"/>
              </a:ext>
            </a:extLst>
          </p:cNvPr>
          <p:cNvSpPr>
            <a:spLocks noGrp="1"/>
          </p:cNvSpPr>
          <p:nvPr>
            <p:ph idx="1"/>
          </p:nvPr>
        </p:nvSpPr>
        <p:spPr/>
        <p:txBody>
          <a:bodyPr>
            <a:normAutofit fontScale="85000" lnSpcReduction="20000"/>
          </a:bodyPr>
          <a:lstStyle/>
          <a:p>
            <a:r>
              <a:rPr lang="en-GB" dirty="0"/>
              <a:t>Longitudinal qualitative data were collected over 28 months, tracing the change in real-time at the Corporate Centre and across all Telco divisions. This extensive field engagement produced a dataset consisting of 254 audio-recorded meeting observations, with associated fieldnotes, 130 audio-taped interviews with managers, 16 days of work shadowing, and over 1,500 documents pertaining to the delivery of the strategy and structure. </a:t>
            </a:r>
          </a:p>
          <a:p>
            <a:r>
              <a:rPr lang="en-GB" dirty="0"/>
              <a:t>In addition, the first author, who had prior research engagement with Telco throughout the policy formation that lead to the Mandate, underwent internal training to be awarded ‘special status’, a particular structural </a:t>
            </a:r>
            <a:r>
              <a:rPr lang="en-GB" dirty="0" err="1"/>
              <a:t>roup</a:t>
            </a:r>
            <a:r>
              <a:rPr lang="en-GB" dirty="0"/>
              <a:t> who were allowed to span divisions. The second author did the code-of-practice training on the implications of the Mandate undertaken by most Telco staff. We complemented these data with pre- and post-meeting observations, informal discussions, feedback sessions, and social functions (see Miles &amp; Huberman, 1994). </a:t>
            </a:r>
            <a:endParaRPr lang="en-FI" dirty="0"/>
          </a:p>
        </p:txBody>
      </p:sp>
      <p:sp>
        <p:nvSpPr>
          <p:cNvPr id="4" name="Text Placeholder 3">
            <a:extLst>
              <a:ext uri="{FF2B5EF4-FFF2-40B4-BE49-F238E27FC236}">
                <a16:creationId xmlns:a16="http://schemas.microsoft.com/office/drawing/2014/main" id="{94D9382F-8B96-DA42-BC3C-1E5511F2A987}"/>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B9B9968E-E6D9-C04B-9CB6-5B0FB9270BA0}"/>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819934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5002F-44E5-D94D-AB01-9FE590C319DE}"/>
              </a:ext>
            </a:extLst>
          </p:cNvPr>
          <p:cNvSpPr>
            <a:spLocks noGrp="1"/>
          </p:cNvSpPr>
          <p:nvPr>
            <p:ph type="title"/>
          </p:nvPr>
        </p:nvSpPr>
        <p:spPr/>
        <p:txBody>
          <a:bodyPr/>
          <a:lstStyle/>
          <a:p>
            <a:r>
              <a:rPr lang="en-FI" dirty="0"/>
              <a:t>Claimed Contribution of the Paper</a:t>
            </a:r>
          </a:p>
        </p:txBody>
      </p:sp>
      <p:sp>
        <p:nvSpPr>
          <p:cNvPr id="3" name="Content Placeholder 2">
            <a:extLst>
              <a:ext uri="{FF2B5EF4-FFF2-40B4-BE49-F238E27FC236}">
                <a16:creationId xmlns:a16="http://schemas.microsoft.com/office/drawing/2014/main" id="{BB0D482A-F09E-3E4C-88A6-BC999EC5F663}"/>
              </a:ext>
            </a:extLst>
          </p:cNvPr>
          <p:cNvSpPr>
            <a:spLocks noGrp="1"/>
          </p:cNvSpPr>
          <p:nvPr>
            <p:ph idx="1"/>
          </p:nvPr>
        </p:nvSpPr>
        <p:spPr/>
        <p:txBody>
          <a:bodyPr>
            <a:normAutofit fontScale="92500"/>
          </a:bodyPr>
          <a:lstStyle/>
          <a:p>
            <a:r>
              <a:rPr lang="en-GB" dirty="0"/>
              <a:t>We draw these findings together in a conceptual framework that highlights breakdowns as enabling triggers in the dynamic process of co-evolving strategy and structure in order to realize a mandated radical change. Initial </a:t>
            </a:r>
            <a:r>
              <a:rPr lang="en-GB" b="1" dirty="0"/>
              <a:t>performing</a:t>
            </a:r>
            <a:r>
              <a:rPr lang="en-GB" dirty="0"/>
              <a:t> action cycles lead to unintended consequences that are further compounded through </a:t>
            </a:r>
            <a:r>
              <a:rPr lang="en-GB" b="1" dirty="0"/>
              <a:t>reinforcing</a:t>
            </a:r>
            <a:r>
              <a:rPr lang="en-GB" dirty="0"/>
              <a:t> action cycles. Escalation of these unintended consequences leads to breakdowns that are critical because they enable managers to shift to </a:t>
            </a:r>
            <a:r>
              <a:rPr lang="en-GB" b="1" dirty="0"/>
              <a:t>reflecting</a:t>
            </a:r>
            <a:r>
              <a:rPr lang="en-GB" dirty="0"/>
              <a:t> action cycles in which the ESS is recognized as imperfectly suited to the mandate and, hence, modified to align more closely with the intent of the mandate. (See Tables &amp; Figures)</a:t>
            </a:r>
            <a:endParaRPr lang="en-FI" dirty="0"/>
          </a:p>
        </p:txBody>
      </p:sp>
      <p:sp>
        <p:nvSpPr>
          <p:cNvPr id="4" name="Text Placeholder 3">
            <a:extLst>
              <a:ext uri="{FF2B5EF4-FFF2-40B4-BE49-F238E27FC236}">
                <a16:creationId xmlns:a16="http://schemas.microsoft.com/office/drawing/2014/main" id="{52B901CD-DAA6-E94B-AE2A-6BACC66E28FC}"/>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02BDDB33-945D-5646-8B4B-F78D4CD1C6F4}"/>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3863318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501EA-3417-644F-A99D-DE86A64FAAE4}"/>
              </a:ext>
            </a:extLst>
          </p:cNvPr>
          <p:cNvSpPr>
            <a:spLocks noGrp="1"/>
          </p:cNvSpPr>
          <p:nvPr>
            <p:ph type="title"/>
          </p:nvPr>
        </p:nvSpPr>
        <p:spPr/>
        <p:txBody>
          <a:bodyPr>
            <a:normAutofit fontScale="90000"/>
          </a:bodyPr>
          <a:lstStyle/>
          <a:p>
            <a:r>
              <a:rPr lang="en-GB" dirty="0"/>
              <a:t>Opening Strategy: Evolution of a Precarious Profession  (Whittington et al. 2011)</a:t>
            </a:r>
            <a:br>
              <a:rPr lang="en-GB" dirty="0"/>
            </a:br>
            <a:endParaRPr lang="en-FI" dirty="0"/>
          </a:p>
        </p:txBody>
      </p:sp>
      <p:sp>
        <p:nvSpPr>
          <p:cNvPr id="3" name="Content Placeholder 2">
            <a:extLst>
              <a:ext uri="{FF2B5EF4-FFF2-40B4-BE49-F238E27FC236}">
                <a16:creationId xmlns:a16="http://schemas.microsoft.com/office/drawing/2014/main" id="{6452060A-F117-AA44-98F5-A5C45E2ED5F2}"/>
              </a:ext>
            </a:extLst>
          </p:cNvPr>
          <p:cNvSpPr>
            <a:spLocks noGrp="1"/>
          </p:cNvSpPr>
          <p:nvPr>
            <p:ph idx="1"/>
          </p:nvPr>
        </p:nvSpPr>
        <p:spPr/>
        <p:txBody>
          <a:bodyPr>
            <a:normAutofit fontScale="92500"/>
          </a:bodyPr>
          <a:lstStyle/>
          <a:p>
            <a:r>
              <a:rPr lang="en-GB" dirty="0"/>
              <a:t>This paper takes the long view on the development of strategy as a profession, from the 1950s to today. </a:t>
            </a:r>
          </a:p>
          <a:p>
            <a:r>
              <a:rPr lang="en-GB" dirty="0"/>
              <a:t>We identify strategy as a structurally precarious profession, subject to cyclical demand and shifts in organizational power. </a:t>
            </a:r>
          </a:p>
          <a:p>
            <a:r>
              <a:rPr lang="en-GB" dirty="0"/>
              <a:t>This precariousness has increased with the secular shift towards more open forms of strategy-making, with more transparency inside and outside organizations and more inclusion of different actors internally and externally. </a:t>
            </a:r>
          </a:p>
          <a:p>
            <a:r>
              <a:rPr lang="en-GB" dirty="0"/>
              <a:t>We analyse four forces – organizational, societal, cultural and technological – driving the evolution of strategy as a profession (see Figures in the paper).</a:t>
            </a:r>
            <a:endParaRPr lang="en-FI" dirty="0"/>
          </a:p>
        </p:txBody>
      </p:sp>
      <p:sp>
        <p:nvSpPr>
          <p:cNvPr id="4" name="Text Placeholder 3">
            <a:extLst>
              <a:ext uri="{FF2B5EF4-FFF2-40B4-BE49-F238E27FC236}">
                <a16:creationId xmlns:a16="http://schemas.microsoft.com/office/drawing/2014/main" id="{1CAA4CA1-3FCC-2B49-BEBD-27037B90710B}"/>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31FFDE68-267E-344F-97E0-93240B54172C}"/>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3536850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9D59E-2E45-D243-9317-255331380F6A}"/>
              </a:ext>
            </a:extLst>
          </p:cNvPr>
          <p:cNvSpPr>
            <a:spLocks noGrp="1"/>
          </p:cNvSpPr>
          <p:nvPr>
            <p:ph type="title"/>
          </p:nvPr>
        </p:nvSpPr>
        <p:spPr/>
        <p:txBody>
          <a:bodyPr/>
          <a:lstStyle/>
          <a:p>
            <a:r>
              <a:rPr lang="en-FI" dirty="0"/>
              <a:t>Strategy Professionals</a:t>
            </a:r>
          </a:p>
        </p:txBody>
      </p:sp>
      <p:sp>
        <p:nvSpPr>
          <p:cNvPr id="3" name="Content Placeholder 2">
            <a:extLst>
              <a:ext uri="{FF2B5EF4-FFF2-40B4-BE49-F238E27FC236}">
                <a16:creationId xmlns:a16="http://schemas.microsoft.com/office/drawing/2014/main" id="{9F6F2583-C461-4348-B689-4F2F6EE6B19C}"/>
              </a:ext>
            </a:extLst>
          </p:cNvPr>
          <p:cNvSpPr>
            <a:spLocks noGrp="1"/>
          </p:cNvSpPr>
          <p:nvPr>
            <p:ph idx="1"/>
          </p:nvPr>
        </p:nvSpPr>
        <p:spPr/>
        <p:txBody>
          <a:bodyPr>
            <a:normAutofit fontScale="92500" lnSpcReduction="10000"/>
          </a:bodyPr>
          <a:lstStyle/>
          <a:p>
            <a:r>
              <a:rPr lang="en-GB" dirty="0"/>
              <a:t>We call strategy a ‘profession’ deliberately. The label may jar, but it helps draw attention away from the strategy discipline’s usual focus, the CEOs for whom strategy is just a part, albeit an important part, of their job (Andrews, 1971; Porter, 2005). </a:t>
            </a:r>
          </a:p>
          <a:p>
            <a:r>
              <a:rPr lang="en-GB" dirty="0"/>
              <a:t>Likewise, the professional label bypasses others who are essentially part-timers in strategy, e.g. middle managers (Floyd and Wooldridge, 1996), or even those in business schools who may consult as a </a:t>
            </a:r>
            <a:r>
              <a:rPr lang="en-GB" dirty="0" err="1"/>
              <a:t>sideline</a:t>
            </a:r>
            <a:r>
              <a:rPr lang="en-GB" dirty="0"/>
              <a:t> (see for example Whittington, 2006). </a:t>
            </a:r>
          </a:p>
          <a:p>
            <a:r>
              <a:rPr lang="en-GB" dirty="0"/>
              <a:t>Our focus on the profession turns the spotlight on full-time strategists – those who make their living as strategy professionals and hence have most at stake in strategy work.</a:t>
            </a:r>
          </a:p>
          <a:p>
            <a:pPr lvl="1"/>
            <a:r>
              <a:rPr lang="en-GB" dirty="0"/>
              <a:t>Strategic planners in companies and strategy consultants, mainly</a:t>
            </a:r>
            <a:endParaRPr lang="en-FI" dirty="0"/>
          </a:p>
        </p:txBody>
      </p:sp>
      <p:sp>
        <p:nvSpPr>
          <p:cNvPr id="4" name="Text Placeholder 3">
            <a:extLst>
              <a:ext uri="{FF2B5EF4-FFF2-40B4-BE49-F238E27FC236}">
                <a16:creationId xmlns:a16="http://schemas.microsoft.com/office/drawing/2014/main" id="{2C0EE5A9-E592-B64A-BD63-BAD6656D8089}"/>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0ECA3DD2-D584-5E42-A82F-D1E452A066D5}"/>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3897225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9CA8F-CED6-8340-A37D-6E9E08938F37}"/>
              </a:ext>
            </a:extLst>
          </p:cNvPr>
          <p:cNvSpPr>
            <a:spLocks noGrp="1"/>
          </p:cNvSpPr>
          <p:nvPr>
            <p:ph type="title"/>
          </p:nvPr>
        </p:nvSpPr>
        <p:spPr/>
        <p:txBody>
          <a:bodyPr/>
          <a:lstStyle/>
          <a:p>
            <a:r>
              <a:rPr lang="en-FI" dirty="0"/>
              <a:t>Strategy as a Profession</a:t>
            </a:r>
          </a:p>
        </p:txBody>
      </p:sp>
      <p:sp>
        <p:nvSpPr>
          <p:cNvPr id="3" name="Content Placeholder 2">
            <a:extLst>
              <a:ext uri="{FF2B5EF4-FFF2-40B4-BE49-F238E27FC236}">
                <a16:creationId xmlns:a16="http://schemas.microsoft.com/office/drawing/2014/main" id="{224B98FD-B9D8-5547-B4B7-A1F2860B4319}"/>
              </a:ext>
            </a:extLst>
          </p:cNvPr>
          <p:cNvSpPr>
            <a:spLocks noGrp="1"/>
          </p:cNvSpPr>
          <p:nvPr>
            <p:ph idx="1"/>
          </p:nvPr>
        </p:nvSpPr>
        <p:spPr>
          <a:xfrm>
            <a:off x="572400" y="1412776"/>
            <a:ext cx="7988400" cy="4307624"/>
          </a:xfrm>
        </p:spPr>
        <p:txBody>
          <a:bodyPr>
            <a:normAutofit fontScale="85000" lnSpcReduction="20000"/>
          </a:bodyPr>
          <a:lstStyle/>
          <a:p>
            <a:r>
              <a:rPr lang="en-GB" dirty="0"/>
              <a:t>Strategy is a profession to the extent that it deals with characteristic problems of uncertainty, has common procedures and shares particular bodies of knowledge. </a:t>
            </a:r>
          </a:p>
          <a:p>
            <a:r>
              <a:rPr lang="en-GB" dirty="0"/>
              <a:t>Strategy professionals address an unpredictable future; they draw up plans; and they generally know their industry analysis from their portfolio analysis.</a:t>
            </a:r>
          </a:p>
          <a:p>
            <a:r>
              <a:rPr lang="en-GB" dirty="0"/>
              <a:t>This is not to say that strategists are a strong professional group. By comparison with many professions, new and old, strategy professionals are more diverse in their careers and less distinct in their work. </a:t>
            </a:r>
          </a:p>
          <a:p>
            <a:r>
              <a:rPr lang="en-GB" dirty="0"/>
              <a:t>Generally, they hope to move on to other, more senior executive roles (‘transitory profession’).</a:t>
            </a:r>
          </a:p>
          <a:p>
            <a:r>
              <a:rPr lang="en-GB" dirty="0"/>
              <a:t>Strategy is a profession, but one char-</a:t>
            </a:r>
            <a:r>
              <a:rPr lang="en-GB" dirty="0" err="1"/>
              <a:t>acterized</a:t>
            </a:r>
            <a:r>
              <a:rPr lang="en-GB" dirty="0"/>
              <a:t> by weak professional bodies, transitory careers and organizational interdependence.</a:t>
            </a:r>
            <a:endParaRPr lang="en-FI" dirty="0"/>
          </a:p>
        </p:txBody>
      </p:sp>
      <p:sp>
        <p:nvSpPr>
          <p:cNvPr id="4" name="Text Placeholder 3">
            <a:extLst>
              <a:ext uri="{FF2B5EF4-FFF2-40B4-BE49-F238E27FC236}">
                <a16:creationId xmlns:a16="http://schemas.microsoft.com/office/drawing/2014/main" id="{102F84D6-0429-DC4E-8536-AF919A91DE84}"/>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AD8EFDEB-AB1D-0149-A1C1-C12ECCCCCD85}"/>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1679428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86CCD-1C24-7449-8343-F2027A5AD39F}"/>
              </a:ext>
            </a:extLst>
          </p:cNvPr>
          <p:cNvSpPr>
            <a:spLocks noGrp="1"/>
          </p:cNvSpPr>
          <p:nvPr>
            <p:ph type="title"/>
          </p:nvPr>
        </p:nvSpPr>
        <p:spPr/>
        <p:txBody>
          <a:bodyPr/>
          <a:lstStyle/>
          <a:p>
            <a:r>
              <a:rPr lang="en-FI" dirty="0"/>
              <a:t>Strategy as a Profession</a:t>
            </a:r>
          </a:p>
        </p:txBody>
      </p:sp>
      <p:sp>
        <p:nvSpPr>
          <p:cNvPr id="3" name="Content Placeholder 2">
            <a:extLst>
              <a:ext uri="{FF2B5EF4-FFF2-40B4-BE49-F238E27FC236}">
                <a16:creationId xmlns:a16="http://schemas.microsoft.com/office/drawing/2014/main" id="{F9F3FF29-EFA2-B646-9A49-F7579F8583E7}"/>
              </a:ext>
            </a:extLst>
          </p:cNvPr>
          <p:cNvSpPr>
            <a:spLocks noGrp="1"/>
          </p:cNvSpPr>
          <p:nvPr>
            <p:ph idx="1"/>
          </p:nvPr>
        </p:nvSpPr>
        <p:spPr/>
        <p:txBody>
          <a:bodyPr>
            <a:normAutofit lnSpcReduction="10000"/>
          </a:bodyPr>
          <a:lstStyle/>
          <a:p>
            <a:r>
              <a:rPr lang="en-GB" dirty="0"/>
              <a:t>The cyclical pattern in demand for strategy professionals is consistent not with the long-term decline of strategic planning, but rather its status as a highly precarious profession.</a:t>
            </a:r>
          </a:p>
          <a:p>
            <a:pPr lvl="1"/>
            <a:r>
              <a:rPr lang="en-GB" dirty="0"/>
              <a:t>First, strategists are subject to sharp swings in aggregate economic demand: in hard times it is easy to save on specialists in the long term.</a:t>
            </a:r>
          </a:p>
          <a:p>
            <a:pPr lvl="1"/>
            <a:r>
              <a:rPr lang="en-GB" dirty="0"/>
              <a:t>Second, beneath these cyclical swings, strategists are perennially insecure for reasons of organizational politics. (CEOs and Chief Strategy Officers are intimately connected)</a:t>
            </a:r>
          </a:p>
          <a:p>
            <a:pPr lvl="1"/>
            <a:r>
              <a:rPr lang="en-GB" dirty="0"/>
              <a:t>Third, there has been a more decentralized approach within a long-run shift, accelerating over the last two decades or so, towards more ‘open strategy’.</a:t>
            </a:r>
            <a:endParaRPr lang="en-FI" dirty="0"/>
          </a:p>
        </p:txBody>
      </p:sp>
      <p:sp>
        <p:nvSpPr>
          <p:cNvPr id="4" name="Text Placeholder 3">
            <a:extLst>
              <a:ext uri="{FF2B5EF4-FFF2-40B4-BE49-F238E27FC236}">
                <a16:creationId xmlns:a16="http://schemas.microsoft.com/office/drawing/2014/main" id="{C257DE7E-4D0C-AB49-B7F8-2569FFA65EB9}"/>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6E3EBAAE-1F7E-F249-BB9D-6D5879391C02}"/>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1001571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1859B-D4ED-1145-905A-66830ADA69A9}"/>
              </a:ext>
            </a:extLst>
          </p:cNvPr>
          <p:cNvSpPr>
            <a:spLocks noGrp="1"/>
          </p:cNvSpPr>
          <p:nvPr>
            <p:ph type="title"/>
          </p:nvPr>
        </p:nvSpPr>
        <p:spPr/>
        <p:txBody>
          <a:bodyPr/>
          <a:lstStyle/>
          <a:p>
            <a:r>
              <a:rPr lang="en-FI" dirty="0"/>
              <a:t>Readings</a:t>
            </a:r>
          </a:p>
        </p:txBody>
      </p:sp>
      <p:sp>
        <p:nvSpPr>
          <p:cNvPr id="3" name="Content Placeholder 2">
            <a:extLst>
              <a:ext uri="{FF2B5EF4-FFF2-40B4-BE49-F238E27FC236}">
                <a16:creationId xmlns:a16="http://schemas.microsoft.com/office/drawing/2014/main" id="{E1648DBD-E881-CD40-8152-BB0A01D0D438}"/>
              </a:ext>
            </a:extLst>
          </p:cNvPr>
          <p:cNvSpPr>
            <a:spLocks noGrp="1"/>
          </p:cNvSpPr>
          <p:nvPr>
            <p:ph idx="1"/>
          </p:nvPr>
        </p:nvSpPr>
        <p:spPr/>
        <p:txBody>
          <a:bodyPr>
            <a:normAutofit fontScale="92500" lnSpcReduction="20000"/>
          </a:bodyPr>
          <a:lstStyle/>
          <a:p>
            <a:r>
              <a:rPr lang="en-GB" dirty="0" err="1"/>
              <a:t>Vaara</a:t>
            </a:r>
            <a:r>
              <a:rPr lang="en-GB" dirty="0"/>
              <a:t>, E. &amp; Whittington, R (2012) Strategy-as-Practice: Taking Social Practices Seriously. </a:t>
            </a:r>
            <a:r>
              <a:rPr lang="en-GB" i="1" dirty="0"/>
              <a:t>The Academy of Management Annals</a:t>
            </a:r>
            <a:r>
              <a:rPr lang="en-GB" dirty="0"/>
              <a:t>, 6 (1): 285-336.</a:t>
            </a:r>
          </a:p>
          <a:p>
            <a:r>
              <a:rPr lang="en-GB" dirty="0" err="1"/>
              <a:t>Jarzabkowski</a:t>
            </a:r>
            <a:r>
              <a:rPr lang="en-GB" dirty="0"/>
              <a:t>, P, Lê, J. &amp; Balogun, J. (2018) The Social Practice of Co-evolving Strategy and Structure to Realize Mandated Radical Change. </a:t>
            </a:r>
            <a:r>
              <a:rPr lang="en-GB" i="1" dirty="0"/>
              <a:t>Academy of Management Journal</a:t>
            </a:r>
            <a:r>
              <a:rPr lang="en-GB" dirty="0"/>
              <a:t>, 62(3): 850-882.</a:t>
            </a:r>
          </a:p>
          <a:p>
            <a:r>
              <a:rPr lang="en-GB" dirty="0"/>
              <a:t>Dougherty, D (1992) Interpretive barriers to successful product innovation in large firms. </a:t>
            </a:r>
            <a:r>
              <a:rPr lang="en-GB" i="1" dirty="0"/>
              <a:t>Organization Science</a:t>
            </a:r>
            <a:r>
              <a:rPr lang="en-GB" dirty="0"/>
              <a:t>, 3(2): 179-202.</a:t>
            </a:r>
          </a:p>
          <a:p>
            <a:r>
              <a:rPr lang="en-GB" dirty="0"/>
              <a:t>Whittington, R., </a:t>
            </a:r>
            <a:r>
              <a:rPr lang="en-GB" dirty="0" err="1"/>
              <a:t>Cailluet</a:t>
            </a:r>
            <a:r>
              <a:rPr lang="en-GB" dirty="0"/>
              <a:t>, L., and </a:t>
            </a:r>
            <a:r>
              <a:rPr lang="en-GB" dirty="0" err="1"/>
              <a:t>Yakis</a:t>
            </a:r>
            <a:r>
              <a:rPr lang="en-GB" dirty="0"/>
              <a:t>-Douglas, B. (2011) Opening Strategy: Evolution of a Precarious Profession. </a:t>
            </a:r>
            <a:r>
              <a:rPr lang="en-GB" i="1" dirty="0"/>
              <a:t>British Journal of Management</a:t>
            </a:r>
            <a:r>
              <a:rPr lang="en-GB" dirty="0"/>
              <a:t>, 22, 531–544</a:t>
            </a:r>
          </a:p>
          <a:p>
            <a:endParaRPr lang="en-GB" dirty="0"/>
          </a:p>
          <a:p>
            <a:endParaRPr lang="en-GB" dirty="0"/>
          </a:p>
          <a:p>
            <a:endParaRPr lang="en-GB" dirty="0"/>
          </a:p>
          <a:p>
            <a:endParaRPr lang="en-FI" dirty="0"/>
          </a:p>
        </p:txBody>
      </p:sp>
      <p:sp>
        <p:nvSpPr>
          <p:cNvPr id="4" name="Text Placeholder 3">
            <a:extLst>
              <a:ext uri="{FF2B5EF4-FFF2-40B4-BE49-F238E27FC236}">
                <a16:creationId xmlns:a16="http://schemas.microsoft.com/office/drawing/2014/main" id="{D1CDD4D1-5ECB-A84D-8D37-46CB577EC186}"/>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FF2F21B1-FAC3-8C49-8202-D3F161C3760B}"/>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2036155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9F037-7B71-D64E-87F6-10CA8A9193B3}"/>
              </a:ext>
            </a:extLst>
          </p:cNvPr>
          <p:cNvSpPr>
            <a:spLocks noGrp="1"/>
          </p:cNvSpPr>
          <p:nvPr>
            <p:ph type="title"/>
          </p:nvPr>
        </p:nvSpPr>
        <p:spPr/>
        <p:txBody>
          <a:bodyPr/>
          <a:lstStyle/>
          <a:p>
            <a:r>
              <a:rPr lang="en-FI" dirty="0"/>
              <a:t>Recap and Takeaways of the Session</a:t>
            </a:r>
          </a:p>
        </p:txBody>
      </p:sp>
      <p:sp>
        <p:nvSpPr>
          <p:cNvPr id="3" name="Content Placeholder 2">
            <a:extLst>
              <a:ext uri="{FF2B5EF4-FFF2-40B4-BE49-F238E27FC236}">
                <a16:creationId xmlns:a16="http://schemas.microsoft.com/office/drawing/2014/main" id="{3032DC03-77A3-9F4E-AA1B-A8F40C7CFF9A}"/>
              </a:ext>
            </a:extLst>
          </p:cNvPr>
          <p:cNvSpPr>
            <a:spLocks noGrp="1"/>
          </p:cNvSpPr>
          <p:nvPr>
            <p:ph idx="1"/>
          </p:nvPr>
        </p:nvSpPr>
        <p:spPr/>
        <p:txBody>
          <a:bodyPr/>
          <a:lstStyle/>
          <a:p>
            <a:r>
              <a:rPr lang="en-FI" dirty="0"/>
              <a:t>Article takeaways</a:t>
            </a:r>
          </a:p>
          <a:p>
            <a:r>
              <a:rPr lang="en-FI" dirty="0"/>
              <a:t>Inter-article considerations</a:t>
            </a:r>
          </a:p>
          <a:p>
            <a:r>
              <a:rPr lang="en-FI" dirty="0"/>
              <a:t>Links to earlier sessions</a:t>
            </a:r>
          </a:p>
          <a:p>
            <a:r>
              <a:rPr lang="en-FI" dirty="0"/>
              <a:t>The role of historical understanding in the SAP(P) tradition</a:t>
            </a:r>
          </a:p>
          <a:p>
            <a:r>
              <a:rPr lang="en-FI" dirty="0"/>
              <a:t>Connections to marketing research (MAP)</a:t>
            </a:r>
          </a:p>
        </p:txBody>
      </p:sp>
      <p:sp>
        <p:nvSpPr>
          <p:cNvPr id="4" name="Text Placeholder 3">
            <a:extLst>
              <a:ext uri="{FF2B5EF4-FFF2-40B4-BE49-F238E27FC236}">
                <a16:creationId xmlns:a16="http://schemas.microsoft.com/office/drawing/2014/main" id="{4E3CBBFE-19FF-804F-A86C-0DEF5746557F}"/>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457BF192-E503-7F45-82D5-FF75B1F5BC40}"/>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901523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7CEA3-2B42-7A43-82B4-AD7FAAD5274F}"/>
              </a:ext>
            </a:extLst>
          </p:cNvPr>
          <p:cNvSpPr>
            <a:spLocks noGrp="1"/>
          </p:cNvSpPr>
          <p:nvPr>
            <p:ph type="title"/>
          </p:nvPr>
        </p:nvSpPr>
        <p:spPr/>
        <p:txBody>
          <a:bodyPr/>
          <a:lstStyle/>
          <a:p>
            <a:r>
              <a:rPr lang="en-GB" dirty="0"/>
              <a:t>Background of the SAP(P) Approach</a:t>
            </a:r>
            <a:endParaRPr lang="en-FI" dirty="0"/>
          </a:p>
        </p:txBody>
      </p:sp>
      <p:sp>
        <p:nvSpPr>
          <p:cNvPr id="3" name="Content Placeholder 2">
            <a:extLst>
              <a:ext uri="{FF2B5EF4-FFF2-40B4-BE49-F238E27FC236}">
                <a16:creationId xmlns:a16="http://schemas.microsoft.com/office/drawing/2014/main" id="{2E7AAB95-B46C-0044-89D7-3AC5929C4BCC}"/>
              </a:ext>
            </a:extLst>
          </p:cNvPr>
          <p:cNvSpPr>
            <a:spLocks noGrp="1"/>
          </p:cNvSpPr>
          <p:nvPr>
            <p:ph idx="1"/>
          </p:nvPr>
        </p:nvSpPr>
        <p:spPr/>
        <p:txBody>
          <a:bodyPr>
            <a:normAutofit/>
          </a:bodyPr>
          <a:lstStyle/>
          <a:p>
            <a:r>
              <a:rPr lang="en-GB" dirty="0"/>
              <a:t>The origins of the practice perspective can be traced to Wittgenstein (1951) or Heidegger (1962).</a:t>
            </a:r>
          </a:p>
          <a:p>
            <a:r>
              <a:rPr lang="en-GB" dirty="0"/>
              <a:t>There has been a “practice turn” in the social sciences generally (</a:t>
            </a:r>
            <a:r>
              <a:rPr lang="en-GB" dirty="0" err="1"/>
              <a:t>Reckwitz</a:t>
            </a:r>
            <a:r>
              <a:rPr lang="en-GB" dirty="0"/>
              <a:t>, 2002; Rouse, 2007; Schatzki et al., 2001). This turn includes seminal and diverse contributions by philosophers (Foucault,1980), sociologists (de </a:t>
            </a:r>
            <a:r>
              <a:rPr lang="en-GB" dirty="0" err="1"/>
              <a:t>Certeau</a:t>
            </a:r>
            <a:r>
              <a:rPr lang="en-GB" dirty="0"/>
              <a:t>, 1984; Giddens, 1984), anthropologists (Bour-</a:t>
            </a:r>
            <a:r>
              <a:rPr lang="en-GB" dirty="0" err="1"/>
              <a:t>dieu</a:t>
            </a:r>
            <a:r>
              <a:rPr lang="en-GB" dirty="0"/>
              <a:t>, 1990), </a:t>
            </a:r>
            <a:r>
              <a:rPr lang="en-GB" dirty="0" err="1"/>
              <a:t>ethnomethodologists</a:t>
            </a:r>
            <a:r>
              <a:rPr lang="en-GB" dirty="0"/>
              <a:t> (Garfinkel, 1967), activity theorists (</a:t>
            </a:r>
            <a:r>
              <a:rPr lang="en-GB" dirty="0" err="1"/>
              <a:t>Engeström</a:t>
            </a:r>
            <a:r>
              <a:rPr lang="en-GB" dirty="0"/>
              <a:t>, Miettinen, &amp; </a:t>
            </a:r>
            <a:r>
              <a:rPr lang="en-GB" dirty="0" err="1"/>
              <a:t>Punamaäki</a:t>
            </a:r>
            <a:r>
              <a:rPr lang="en-GB" dirty="0"/>
              <a:t>, 1999; Vygotsky, 1978), discourse scholars (Fairclough, 2003). </a:t>
            </a:r>
          </a:p>
          <a:p>
            <a:endParaRPr lang="en-GB" dirty="0"/>
          </a:p>
          <a:p>
            <a:endParaRPr lang="en-FI" dirty="0"/>
          </a:p>
        </p:txBody>
      </p:sp>
      <p:sp>
        <p:nvSpPr>
          <p:cNvPr id="4" name="Text Placeholder 3">
            <a:extLst>
              <a:ext uri="{FF2B5EF4-FFF2-40B4-BE49-F238E27FC236}">
                <a16:creationId xmlns:a16="http://schemas.microsoft.com/office/drawing/2014/main" id="{E6A734A3-0E2B-FA49-A37B-7FFF01A44689}"/>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8B3A9B6F-68CB-D84C-B942-00E4FF6D7764}"/>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516013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8FBA0-BCE0-F340-AA07-482F4430E35D}"/>
              </a:ext>
            </a:extLst>
          </p:cNvPr>
          <p:cNvSpPr>
            <a:spLocks noGrp="1"/>
          </p:cNvSpPr>
          <p:nvPr>
            <p:ph type="title"/>
          </p:nvPr>
        </p:nvSpPr>
        <p:spPr/>
        <p:txBody>
          <a:bodyPr/>
          <a:lstStyle/>
          <a:p>
            <a:r>
              <a:rPr lang="en-FI" dirty="0"/>
              <a:t>Background of the SAP(P) Approach</a:t>
            </a:r>
          </a:p>
        </p:txBody>
      </p:sp>
      <p:sp>
        <p:nvSpPr>
          <p:cNvPr id="3" name="Content Placeholder 2">
            <a:extLst>
              <a:ext uri="{FF2B5EF4-FFF2-40B4-BE49-F238E27FC236}">
                <a16:creationId xmlns:a16="http://schemas.microsoft.com/office/drawing/2014/main" id="{7C396999-820C-3544-B71E-174A18D99015}"/>
              </a:ext>
            </a:extLst>
          </p:cNvPr>
          <p:cNvSpPr>
            <a:spLocks noGrp="1"/>
          </p:cNvSpPr>
          <p:nvPr>
            <p:ph idx="1"/>
          </p:nvPr>
        </p:nvSpPr>
        <p:spPr/>
        <p:txBody>
          <a:bodyPr>
            <a:normAutofit lnSpcReduction="10000"/>
          </a:bodyPr>
          <a:lstStyle/>
          <a:p>
            <a:r>
              <a:rPr lang="en-GB" dirty="0"/>
              <a:t>SAP research has many commonalities with other approaches such as Strategy Process (</a:t>
            </a:r>
            <a:r>
              <a:rPr lang="en-GB" dirty="0" err="1"/>
              <a:t>Burgelman</a:t>
            </a:r>
            <a:r>
              <a:rPr lang="en-GB" dirty="0"/>
              <a:t>, 1983; Mintzberg &amp; Waters,1985; Pettigrew, 1985) and the new Micro-Foundations approaches to strategy (Eisenhardt, Furr, &amp; Bingham, 2010; Foss, 2011). </a:t>
            </a:r>
          </a:p>
          <a:p>
            <a:endParaRPr lang="en-GB" dirty="0"/>
          </a:p>
          <a:p>
            <a:r>
              <a:rPr lang="en-GB" dirty="0"/>
              <a:t>It has (1) helped to advance social theories in strategic management, (2) offered alternatives to performance-dominated </a:t>
            </a:r>
            <a:r>
              <a:rPr lang="en-GB" dirty="0" err="1"/>
              <a:t>analyzes</a:t>
            </a:r>
            <a:r>
              <a:rPr lang="en-GB" dirty="0"/>
              <a:t>, (3) broadened the scope of strategy research  in terms of organizations studied and (4) promoted new methodologies. </a:t>
            </a:r>
          </a:p>
          <a:p>
            <a:endParaRPr lang="en-GB" dirty="0"/>
          </a:p>
          <a:p>
            <a:endParaRPr lang="en-FI" dirty="0"/>
          </a:p>
        </p:txBody>
      </p:sp>
      <p:sp>
        <p:nvSpPr>
          <p:cNvPr id="4" name="Text Placeholder 3">
            <a:extLst>
              <a:ext uri="{FF2B5EF4-FFF2-40B4-BE49-F238E27FC236}">
                <a16:creationId xmlns:a16="http://schemas.microsoft.com/office/drawing/2014/main" id="{EE2788FC-C873-0D44-9A6F-35A9F9D11CA2}"/>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9FBFCB1F-3DAE-C042-B139-F7809525F89B}"/>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967869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2E40D-0144-5949-A091-78683C72A5EC}"/>
              </a:ext>
            </a:extLst>
          </p:cNvPr>
          <p:cNvSpPr>
            <a:spLocks noGrp="1"/>
          </p:cNvSpPr>
          <p:nvPr>
            <p:ph type="title"/>
          </p:nvPr>
        </p:nvSpPr>
        <p:spPr/>
        <p:txBody>
          <a:bodyPr/>
          <a:lstStyle/>
          <a:p>
            <a:r>
              <a:rPr lang="en-FI" dirty="0"/>
              <a:t>Definition of Practices &amp; Strategizing (Strategy-Making)</a:t>
            </a:r>
          </a:p>
        </p:txBody>
      </p:sp>
      <p:sp>
        <p:nvSpPr>
          <p:cNvPr id="3" name="Content Placeholder 2">
            <a:extLst>
              <a:ext uri="{FF2B5EF4-FFF2-40B4-BE49-F238E27FC236}">
                <a16:creationId xmlns:a16="http://schemas.microsoft.com/office/drawing/2014/main" id="{8AA6A48D-0273-344A-AE3E-136DCCC5F303}"/>
              </a:ext>
            </a:extLst>
          </p:cNvPr>
          <p:cNvSpPr>
            <a:spLocks noGrp="1"/>
          </p:cNvSpPr>
          <p:nvPr>
            <p:ph idx="1"/>
          </p:nvPr>
        </p:nvSpPr>
        <p:spPr/>
        <p:txBody>
          <a:bodyPr>
            <a:normAutofit fontScale="92500" lnSpcReduction="20000"/>
          </a:bodyPr>
          <a:lstStyle/>
          <a:p>
            <a:r>
              <a:rPr lang="en-GB" dirty="0"/>
              <a:t>Practices are accepted ways of doing things, embodied and materially mediated, that are shared between actors and </a:t>
            </a:r>
            <a:r>
              <a:rPr lang="en-GB" dirty="0" err="1"/>
              <a:t>routi-nized</a:t>
            </a:r>
            <a:r>
              <a:rPr lang="en-GB" dirty="0"/>
              <a:t> over time (</a:t>
            </a:r>
            <a:r>
              <a:rPr lang="en-GB" dirty="0" err="1"/>
              <a:t>Reckwitz</a:t>
            </a:r>
            <a:r>
              <a:rPr lang="en-GB" dirty="0"/>
              <a:t>, 2002; Schatzki, Knorr-</a:t>
            </a:r>
            <a:r>
              <a:rPr lang="en-GB" dirty="0" err="1"/>
              <a:t>Cetina</a:t>
            </a:r>
            <a:r>
              <a:rPr lang="en-GB" dirty="0"/>
              <a:t>, &amp; von Savigny, 2001). </a:t>
            </a:r>
          </a:p>
          <a:p>
            <a:r>
              <a:rPr lang="en-GB" dirty="0"/>
              <a:t>SAP studies describe the myriad of activities that lead to the creation of organizational strategies. This includes strategizing in the sense of more or less deliberate strategy formulation, the organizing work involved in the implementation of strategies, and all the other activities that lead to the emergence of organizational strategies, conscious or not. </a:t>
            </a:r>
          </a:p>
          <a:p>
            <a:r>
              <a:rPr lang="en-GB" dirty="0"/>
              <a:t>SAP confronts one of the central issues in social studies: how social structures and human agency link together in the explanation of action (cf. overt individualism of many studies).</a:t>
            </a:r>
          </a:p>
        </p:txBody>
      </p:sp>
      <p:sp>
        <p:nvSpPr>
          <p:cNvPr id="4" name="Text Placeholder 3">
            <a:extLst>
              <a:ext uri="{FF2B5EF4-FFF2-40B4-BE49-F238E27FC236}">
                <a16:creationId xmlns:a16="http://schemas.microsoft.com/office/drawing/2014/main" id="{104AA692-9031-A14F-85E2-35064BBB59AB}"/>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398FBA58-C8F2-E343-8964-56DB424E8C84}"/>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398932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5FC3A-AED1-7A49-86BB-B2FDAC0CC5AD}"/>
              </a:ext>
            </a:extLst>
          </p:cNvPr>
          <p:cNvSpPr>
            <a:spLocks noGrp="1"/>
          </p:cNvSpPr>
          <p:nvPr>
            <p:ph type="title"/>
          </p:nvPr>
        </p:nvSpPr>
        <p:spPr/>
        <p:txBody>
          <a:bodyPr/>
          <a:lstStyle/>
          <a:p>
            <a:r>
              <a:rPr lang="en-FI" dirty="0"/>
              <a:t>Doing Practice Research</a:t>
            </a:r>
          </a:p>
        </p:txBody>
      </p:sp>
      <p:sp>
        <p:nvSpPr>
          <p:cNvPr id="3" name="Content Placeholder 2">
            <a:extLst>
              <a:ext uri="{FF2B5EF4-FFF2-40B4-BE49-F238E27FC236}">
                <a16:creationId xmlns:a16="http://schemas.microsoft.com/office/drawing/2014/main" id="{B0FD12EE-9D4E-744D-8E04-ADAF3243950A}"/>
              </a:ext>
            </a:extLst>
          </p:cNvPr>
          <p:cNvSpPr>
            <a:spLocks noGrp="1"/>
          </p:cNvSpPr>
          <p:nvPr>
            <p:ph idx="1"/>
          </p:nvPr>
        </p:nvSpPr>
        <p:spPr/>
        <p:txBody>
          <a:bodyPr>
            <a:normAutofit fontScale="92500" lnSpcReduction="10000"/>
          </a:bodyPr>
          <a:lstStyle/>
          <a:p>
            <a:r>
              <a:rPr lang="en-GB" dirty="0"/>
              <a:t>The task of the practice theorist to uncover the taken-for-granted practices that shape social life, applying a critical lens in order to expose the unacknowledged. The same applies to social scientists themselves. Practice theorists emphasize the importance of reflexivity, that is, the need to critically examine the practices of one’s own research, too. </a:t>
            </a:r>
          </a:p>
          <a:p>
            <a:r>
              <a:rPr lang="en-GB" dirty="0"/>
              <a:t>3P Framework</a:t>
            </a:r>
          </a:p>
          <a:p>
            <a:pPr lvl="1"/>
            <a:r>
              <a:rPr lang="en-GB" dirty="0"/>
              <a:t>Practices refer to the various tools, norms, and procedures of strategy work, from analytical frameworks such as Porter’s Five Forces to strategic planning routines such as strategy workshops. Praxis refers to the activity involved in strategy-making, for example, in strategic planning processes or meetings. Practitioners are all those involved in, or seeking to influence, strategy-making. </a:t>
            </a:r>
          </a:p>
          <a:p>
            <a:pPr lvl="1"/>
            <a:endParaRPr lang="en-GB" dirty="0"/>
          </a:p>
        </p:txBody>
      </p:sp>
      <p:sp>
        <p:nvSpPr>
          <p:cNvPr id="4" name="Text Placeholder 3">
            <a:extLst>
              <a:ext uri="{FF2B5EF4-FFF2-40B4-BE49-F238E27FC236}">
                <a16:creationId xmlns:a16="http://schemas.microsoft.com/office/drawing/2014/main" id="{10111DF1-7263-024D-9F3D-B43D88542F4B}"/>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EC48B057-19DA-B141-AA29-77938A8E05EF}"/>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610440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CAB83-D578-B14F-A42C-8745171E9F06}"/>
              </a:ext>
            </a:extLst>
          </p:cNvPr>
          <p:cNvSpPr>
            <a:spLocks noGrp="1"/>
          </p:cNvSpPr>
          <p:nvPr>
            <p:ph type="title"/>
          </p:nvPr>
        </p:nvSpPr>
        <p:spPr/>
        <p:txBody>
          <a:bodyPr/>
          <a:lstStyle/>
          <a:p>
            <a:r>
              <a:rPr lang="en-GB" dirty="0"/>
              <a:t>Distinctive Features of SAP Research</a:t>
            </a:r>
            <a:endParaRPr lang="en-FI" dirty="0"/>
          </a:p>
        </p:txBody>
      </p:sp>
      <p:sp>
        <p:nvSpPr>
          <p:cNvPr id="3" name="Content Placeholder 2">
            <a:extLst>
              <a:ext uri="{FF2B5EF4-FFF2-40B4-BE49-F238E27FC236}">
                <a16:creationId xmlns:a16="http://schemas.microsoft.com/office/drawing/2014/main" id="{E60C1144-6CA0-5646-836E-B3F39D19C9F6}"/>
              </a:ext>
            </a:extLst>
          </p:cNvPr>
          <p:cNvSpPr>
            <a:spLocks noGrp="1"/>
          </p:cNvSpPr>
          <p:nvPr>
            <p:ph idx="1"/>
          </p:nvPr>
        </p:nvSpPr>
        <p:spPr/>
        <p:txBody>
          <a:bodyPr>
            <a:normAutofit/>
          </a:bodyPr>
          <a:lstStyle/>
          <a:p>
            <a:r>
              <a:rPr lang="en-GB" dirty="0"/>
              <a:t>First, SAP research primarily draws on sociological theories of practice rather than economic theories</a:t>
            </a:r>
          </a:p>
          <a:p>
            <a:pPr lvl="1"/>
            <a:r>
              <a:rPr lang="en-GB" dirty="0" err="1"/>
              <a:t>Weickian</a:t>
            </a:r>
            <a:r>
              <a:rPr lang="en-GB" dirty="0"/>
              <a:t> sensemaking tradition (Balogun &amp; Johnson, 2005; Rouleau, 2005) or the dynamic capabilities perspective (</a:t>
            </a:r>
            <a:r>
              <a:rPr lang="en-GB" dirty="0" err="1"/>
              <a:t>Regnér</a:t>
            </a:r>
            <a:r>
              <a:rPr lang="en-GB" dirty="0"/>
              <a:t>, 2003; </a:t>
            </a:r>
            <a:r>
              <a:rPr lang="en-GB" dirty="0" err="1"/>
              <a:t>Salvato</a:t>
            </a:r>
            <a:r>
              <a:rPr lang="en-GB" dirty="0"/>
              <a:t>, 2003). </a:t>
            </a:r>
          </a:p>
          <a:p>
            <a:pPr lvl="1"/>
            <a:r>
              <a:rPr lang="en-GB" dirty="0"/>
              <a:t>SAP also brings into strategic management research social theorists such as Abbott, Bourdieu, de </a:t>
            </a:r>
            <a:r>
              <a:rPr lang="en-GB" dirty="0" err="1"/>
              <a:t>Certeau</a:t>
            </a:r>
            <a:r>
              <a:rPr lang="en-GB" dirty="0"/>
              <a:t>, Foucault, Garfinkel, Giddens, Goffman, Habermas, Latour, and others. Here lies the prospect of a much wider engagement by the strategic management discipline with the social sciences as </a:t>
            </a:r>
            <a:r>
              <a:rPr lang="en-GB" dirty="0" err="1"/>
              <a:t>awhole</a:t>
            </a:r>
            <a:r>
              <a:rPr lang="en-GB" dirty="0"/>
              <a:t>, taking it well beyond economics.</a:t>
            </a:r>
          </a:p>
        </p:txBody>
      </p:sp>
      <p:sp>
        <p:nvSpPr>
          <p:cNvPr id="4" name="Text Placeholder 3">
            <a:extLst>
              <a:ext uri="{FF2B5EF4-FFF2-40B4-BE49-F238E27FC236}">
                <a16:creationId xmlns:a16="http://schemas.microsoft.com/office/drawing/2014/main" id="{3F4416C6-1D1D-3B48-A053-E589AE9F5F05}"/>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770E8ADA-1908-0D40-B568-8707ED0F78E1}"/>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8664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CAB83-D578-B14F-A42C-8745171E9F06}"/>
              </a:ext>
            </a:extLst>
          </p:cNvPr>
          <p:cNvSpPr>
            <a:spLocks noGrp="1"/>
          </p:cNvSpPr>
          <p:nvPr>
            <p:ph type="title"/>
          </p:nvPr>
        </p:nvSpPr>
        <p:spPr/>
        <p:txBody>
          <a:bodyPr/>
          <a:lstStyle/>
          <a:p>
            <a:r>
              <a:rPr lang="en-GB" dirty="0"/>
              <a:t>Distinctive Features of SAP Research</a:t>
            </a:r>
            <a:endParaRPr lang="en-FI" dirty="0"/>
          </a:p>
        </p:txBody>
      </p:sp>
      <p:sp>
        <p:nvSpPr>
          <p:cNvPr id="3" name="Content Placeholder 2">
            <a:extLst>
              <a:ext uri="{FF2B5EF4-FFF2-40B4-BE49-F238E27FC236}">
                <a16:creationId xmlns:a16="http://schemas.microsoft.com/office/drawing/2014/main" id="{E60C1144-6CA0-5646-836E-B3F39D19C9F6}"/>
              </a:ext>
            </a:extLst>
          </p:cNvPr>
          <p:cNvSpPr>
            <a:spLocks noGrp="1"/>
          </p:cNvSpPr>
          <p:nvPr>
            <p:ph idx="1"/>
          </p:nvPr>
        </p:nvSpPr>
        <p:spPr/>
        <p:txBody>
          <a:bodyPr>
            <a:normAutofit/>
          </a:bodyPr>
          <a:lstStyle/>
          <a:p>
            <a:r>
              <a:rPr lang="en-GB" dirty="0"/>
              <a:t>Second, SAP broadens the scope of what strategy research explains from mere economic performance.</a:t>
            </a:r>
          </a:p>
          <a:p>
            <a:pPr lvl="1"/>
            <a:r>
              <a:rPr lang="en-GB" dirty="0"/>
              <a:t>E.g. the political consequences of particular strategizing episodes, or the effects of strategy tools, or the involvement of particular types of practitioner (‘performing’; ‘performativity’.</a:t>
            </a:r>
          </a:p>
          <a:p>
            <a:r>
              <a:rPr lang="en-GB" dirty="0"/>
              <a:t>Third, this broader explanatory remit has helped to widen the types </a:t>
            </a:r>
            <a:r>
              <a:rPr lang="en-GB" dirty="0" err="1"/>
              <a:t>oforganizations</a:t>
            </a:r>
            <a:r>
              <a:rPr lang="en-GB" dirty="0"/>
              <a:t> studied</a:t>
            </a:r>
          </a:p>
          <a:p>
            <a:pPr lvl="1"/>
            <a:r>
              <a:rPr lang="en-GB" dirty="0"/>
              <a:t>Not only large public corporations in the West, but non-profits, universities, hospitals, orchestras, developing nations’ organizations etc. </a:t>
            </a:r>
          </a:p>
          <a:p>
            <a:pPr lvl="1"/>
            <a:endParaRPr lang="en-GB" dirty="0"/>
          </a:p>
        </p:txBody>
      </p:sp>
      <p:sp>
        <p:nvSpPr>
          <p:cNvPr id="4" name="Text Placeholder 3">
            <a:extLst>
              <a:ext uri="{FF2B5EF4-FFF2-40B4-BE49-F238E27FC236}">
                <a16:creationId xmlns:a16="http://schemas.microsoft.com/office/drawing/2014/main" id="{3F4416C6-1D1D-3B48-A053-E589AE9F5F05}"/>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770E8ADA-1908-0D40-B568-8707ED0F78E1}"/>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1377851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CAB83-D578-B14F-A42C-8745171E9F06}"/>
              </a:ext>
            </a:extLst>
          </p:cNvPr>
          <p:cNvSpPr>
            <a:spLocks noGrp="1"/>
          </p:cNvSpPr>
          <p:nvPr>
            <p:ph type="title"/>
          </p:nvPr>
        </p:nvSpPr>
        <p:spPr/>
        <p:txBody>
          <a:bodyPr/>
          <a:lstStyle/>
          <a:p>
            <a:r>
              <a:rPr lang="en-GB" dirty="0"/>
              <a:t>Distinctive Features of SAP Research</a:t>
            </a:r>
            <a:endParaRPr lang="en-FI" dirty="0"/>
          </a:p>
        </p:txBody>
      </p:sp>
      <p:sp>
        <p:nvSpPr>
          <p:cNvPr id="3" name="Content Placeholder 2">
            <a:extLst>
              <a:ext uri="{FF2B5EF4-FFF2-40B4-BE49-F238E27FC236}">
                <a16:creationId xmlns:a16="http://schemas.microsoft.com/office/drawing/2014/main" id="{E60C1144-6CA0-5646-836E-B3F39D19C9F6}"/>
              </a:ext>
            </a:extLst>
          </p:cNvPr>
          <p:cNvSpPr>
            <a:spLocks noGrp="1"/>
          </p:cNvSpPr>
          <p:nvPr>
            <p:ph idx="1"/>
          </p:nvPr>
        </p:nvSpPr>
        <p:spPr/>
        <p:txBody>
          <a:bodyPr>
            <a:normAutofit fontScale="92500" lnSpcReduction="10000"/>
          </a:bodyPr>
          <a:lstStyle/>
          <a:p>
            <a:r>
              <a:rPr lang="en-GB" dirty="0"/>
              <a:t>Fourth, SAP has achieved a substantial methodological shift. The strategic management discipline has traditionally preferred statistical studies, with ever increasing sample sizes.</a:t>
            </a:r>
          </a:p>
          <a:p>
            <a:pPr lvl="1"/>
            <a:r>
              <a:rPr lang="en-GB" dirty="0"/>
              <a:t>Some studies have made use of statistics from surveys or archival sources (Gomez&amp; </a:t>
            </a:r>
            <a:r>
              <a:rPr lang="en-GB" dirty="0" err="1"/>
              <a:t>Bouty</a:t>
            </a:r>
            <a:r>
              <a:rPr lang="en-GB" dirty="0"/>
              <a:t>, 2011; Hodgkinson, Whittington, Johnson, &amp; Schwarz, 2006), but there is a strong orientation toward various qualitative methods, often in single organizations </a:t>
            </a:r>
          </a:p>
          <a:p>
            <a:pPr lvl="1"/>
            <a:r>
              <a:rPr lang="en-GB" dirty="0"/>
              <a:t>Often interview-based studies, but also participant observation (Samra-Fredericks, 2010), action research (</a:t>
            </a:r>
            <a:r>
              <a:rPr lang="en-GB" dirty="0" err="1"/>
              <a:t>Heracleous</a:t>
            </a:r>
            <a:r>
              <a:rPr lang="en-GB" dirty="0"/>
              <a:t> &amp; Jacobs,2008), photography (Molloy &amp; Whittington, 2005), video-ethnography (Liu&amp; </a:t>
            </a:r>
            <a:r>
              <a:rPr lang="en-GB" dirty="0" err="1"/>
              <a:t>Maitlis</a:t>
            </a:r>
            <a:r>
              <a:rPr lang="en-GB" dirty="0"/>
              <a:t>, forthcoming), research subject diaries (Balogun &amp; Johnson, 2005),and work shadowing (</a:t>
            </a:r>
            <a:r>
              <a:rPr lang="en-GB" dirty="0" err="1"/>
              <a:t>Jarzabkowski</a:t>
            </a:r>
            <a:r>
              <a:rPr lang="en-GB" dirty="0"/>
              <a:t> &amp; </a:t>
            </a:r>
            <a:r>
              <a:rPr lang="en-GB" dirty="0" err="1"/>
              <a:t>Seidl</a:t>
            </a:r>
            <a:r>
              <a:rPr lang="en-GB" dirty="0"/>
              <a:t>, 2008). Also various kinds of discursive approaches.  </a:t>
            </a:r>
          </a:p>
        </p:txBody>
      </p:sp>
      <p:sp>
        <p:nvSpPr>
          <p:cNvPr id="4" name="Text Placeholder 3">
            <a:extLst>
              <a:ext uri="{FF2B5EF4-FFF2-40B4-BE49-F238E27FC236}">
                <a16:creationId xmlns:a16="http://schemas.microsoft.com/office/drawing/2014/main" id="{3F4416C6-1D1D-3B48-A053-E589AE9F5F05}"/>
              </a:ext>
            </a:extLst>
          </p:cNvPr>
          <p:cNvSpPr>
            <a:spLocks noGrp="1"/>
          </p:cNvSpPr>
          <p:nvPr>
            <p:ph type="body" sz="quarter" idx="13"/>
          </p:nvPr>
        </p:nvSpPr>
        <p:spPr/>
        <p:txBody>
          <a:bodyPr/>
          <a:lstStyle/>
          <a:p>
            <a:endParaRPr lang="en-FI"/>
          </a:p>
        </p:txBody>
      </p:sp>
      <p:sp>
        <p:nvSpPr>
          <p:cNvPr id="5" name="Text Placeholder 4">
            <a:extLst>
              <a:ext uri="{FF2B5EF4-FFF2-40B4-BE49-F238E27FC236}">
                <a16:creationId xmlns:a16="http://schemas.microsoft.com/office/drawing/2014/main" id="{770E8ADA-1908-0D40-B568-8707ED0F78E1}"/>
              </a:ext>
            </a:extLst>
          </p:cNvPr>
          <p:cNvSpPr>
            <a:spLocks noGrp="1"/>
          </p:cNvSpPr>
          <p:nvPr>
            <p:ph type="body" sz="quarter" idx="14"/>
          </p:nvPr>
        </p:nvSpPr>
        <p:spPr/>
        <p:txBody>
          <a:bodyPr/>
          <a:lstStyle/>
          <a:p>
            <a:endParaRPr lang="en-FI"/>
          </a:p>
        </p:txBody>
      </p:sp>
    </p:spTree>
    <p:extLst>
      <p:ext uri="{BB962C8B-B14F-4D97-AF65-F5344CB8AC3E}">
        <p14:creationId xmlns:p14="http://schemas.microsoft.com/office/powerpoint/2010/main" val="2107927572"/>
      </p:ext>
    </p:extLst>
  </p:cSld>
  <p:clrMapOvr>
    <a:masterClrMapping/>
  </p:clrMapOvr>
</p:sld>
</file>

<file path=ppt/theme/theme1.xml><?xml version="1.0" encoding="utf-8"?>
<a:theme xmlns:a="http://schemas.openxmlformats.org/drawingml/2006/main" name="aalto_economics">
  <a:themeElements>
    <a:clrScheme name="Custom 1">
      <a:dk1>
        <a:sysClr val="windowText" lastClr="000000"/>
      </a:dk1>
      <a:lt1>
        <a:sysClr val="window" lastClr="FFFFFF"/>
      </a:lt1>
      <a:dk2>
        <a:srgbClr val="1F497D"/>
      </a:dk2>
      <a:lt2>
        <a:srgbClr val="928B81"/>
      </a:lt2>
      <a:accent1>
        <a:srgbClr val="009B3A"/>
      </a:accent1>
      <a:accent2>
        <a:srgbClr val="FF7900"/>
      </a:accent2>
      <a:accent3>
        <a:srgbClr val="0065BD"/>
      </a:accent3>
      <a:accent4>
        <a:srgbClr val="ED2939"/>
      </a:accent4>
      <a:accent5>
        <a:srgbClr val="FECB00"/>
      </a:accent5>
      <a:accent6>
        <a:srgbClr val="6639B7"/>
      </a:accent6>
      <a:hlink>
        <a:srgbClr val="0065BD"/>
      </a:hlink>
      <a:folHlink>
        <a:srgbClr val="ED2939"/>
      </a:folHlink>
    </a:clrScheme>
    <a:fontScheme name="Aalto_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aalto_economics</Template>
  <TotalTime>95</TotalTime>
  <Words>2304</Words>
  <Application>Microsoft Macintosh PowerPoint</Application>
  <PresentationFormat>On-screen Show (4:3)</PresentationFormat>
  <Paragraphs>82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Georgia</vt:lpstr>
      <vt:lpstr>Symbol</vt:lpstr>
      <vt:lpstr>aalto_economics</vt:lpstr>
      <vt:lpstr>23E21555 Strategy and Marketing from a Business History Perspective </vt:lpstr>
      <vt:lpstr>Readings</vt:lpstr>
      <vt:lpstr>Background of the SAP(P) Approach</vt:lpstr>
      <vt:lpstr>Background of the SAP(P) Approach</vt:lpstr>
      <vt:lpstr>Definition of Practices &amp; Strategizing (Strategy-Making)</vt:lpstr>
      <vt:lpstr>Doing Practice Research</vt:lpstr>
      <vt:lpstr>Distinctive Features of SAP Research</vt:lpstr>
      <vt:lpstr>Distinctive Features of SAP Research</vt:lpstr>
      <vt:lpstr>Distinctive Features of SAP Research</vt:lpstr>
      <vt:lpstr>Contributions and Future Research</vt:lpstr>
      <vt:lpstr>An example of (2)</vt:lpstr>
      <vt:lpstr>And of (4) and (5)</vt:lpstr>
      <vt:lpstr>The social practice of co-evolving strategy and structure to realize mandated radical change (Jarzabkowski et al. 2019)</vt:lpstr>
      <vt:lpstr>Data</vt:lpstr>
      <vt:lpstr>Claimed Contribution of the Paper</vt:lpstr>
      <vt:lpstr>Opening Strategy: Evolution of a Precarious Profession  (Whittington et al. 2011) </vt:lpstr>
      <vt:lpstr>Strategy Professionals</vt:lpstr>
      <vt:lpstr>Strategy as a Profession</vt:lpstr>
      <vt:lpstr>Strategy as a Profession</vt:lpstr>
      <vt:lpstr>Recap and Takeaways of the Session</vt:lpstr>
    </vt:vector>
  </TitlesOfParts>
  <Company>HSE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Henrikki Tikkanen</dc:creator>
  <cp:lastModifiedBy>Juslin Axel</cp:lastModifiedBy>
  <cp:revision>44</cp:revision>
  <dcterms:created xsi:type="dcterms:W3CDTF">2010-03-08T12:12:42Z</dcterms:created>
  <dcterms:modified xsi:type="dcterms:W3CDTF">2021-10-07T06:11:59Z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vTieturiVerId">
    <vt:lpwstr>002</vt:lpwstr>
  </property>
</Properties>
</file>